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32" r:id="rId2"/>
    <p:sldId id="350" r:id="rId3"/>
    <p:sldId id="334" r:id="rId4"/>
    <p:sldId id="335" r:id="rId5"/>
    <p:sldId id="291" r:id="rId6"/>
    <p:sldId id="292" r:id="rId7"/>
    <p:sldId id="296" r:id="rId8"/>
    <p:sldId id="297" r:id="rId9"/>
    <p:sldId id="298" r:id="rId10"/>
    <p:sldId id="293" r:id="rId11"/>
    <p:sldId id="295" r:id="rId12"/>
    <p:sldId id="294" r:id="rId13"/>
    <p:sldId id="304" r:id="rId14"/>
    <p:sldId id="299" r:id="rId15"/>
    <p:sldId id="300" r:id="rId16"/>
    <p:sldId id="337" r:id="rId17"/>
    <p:sldId id="302" r:id="rId18"/>
    <p:sldId id="301" r:id="rId19"/>
    <p:sldId id="305" r:id="rId20"/>
    <p:sldId id="303" r:id="rId21"/>
    <p:sldId id="290" r:id="rId22"/>
    <p:sldId id="267" r:id="rId23"/>
    <p:sldId id="276" r:id="rId24"/>
    <p:sldId id="336" r:id="rId25"/>
    <p:sldId id="308" r:id="rId26"/>
    <p:sldId id="309" r:id="rId27"/>
    <p:sldId id="310" r:id="rId28"/>
    <p:sldId id="311" r:id="rId29"/>
    <p:sldId id="312" r:id="rId30"/>
    <p:sldId id="306" r:id="rId31"/>
    <p:sldId id="313" r:id="rId32"/>
    <p:sldId id="307" r:id="rId33"/>
    <p:sldId id="322" r:id="rId34"/>
    <p:sldId id="338" r:id="rId35"/>
    <p:sldId id="339" r:id="rId36"/>
    <p:sldId id="340" r:id="rId37"/>
    <p:sldId id="341" r:id="rId38"/>
    <p:sldId id="342" r:id="rId39"/>
    <p:sldId id="343" r:id="rId40"/>
    <p:sldId id="344" r:id="rId41"/>
    <p:sldId id="327" r:id="rId42"/>
    <p:sldId id="328" r:id="rId43"/>
    <p:sldId id="329" r:id="rId44"/>
    <p:sldId id="331" r:id="rId45"/>
    <p:sldId id="330" r:id="rId46"/>
    <p:sldId id="348" r:id="rId47"/>
    <p:sldId id="345" r:id="rId48"/>
    <p:sldId id="346" r:id="rId49"/>
    <p:sldId id="347" r:id="rId50"/>
    <p:sldId id="349" r:id="rId51"/>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7BE098-40E3-4921-B0A3-21D0248255A4}" type="datetimeFigureOut">
              <a:rPr lang="es-ES_tradnl" smtClean="0"/>
              <a:pPr/>
              <a:t>29/07/2020</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1D298-8AC1-44E7-8C9D-F69FAAFDD6C9}" type="slidenum">
              <a:rPr lang="es-ES_tradnl" smtClean="0"/>
              <a:pPr/>
              <a:t>‹Nº›</a:t>
            </a:fld>
            <a:endParaRPr lang="es-ES_trad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17DB3-05EA-4C25-8BD9-641D8FD1096F}" type="datetimeFigureOut">
              <a:rPr lang="es-ES_tradnl" smtClean="0"/>
              <a:pPr/>
              <a:t>29/07/2020</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1AEFE-8D90-4504-A489-18174213C4DD}"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2132856"/>
            <a:ext cx="9144000" cy="156966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Resume los cambios económicos, sociales y culturales introducidos por los musulmanes en Al </a:t>
            </a:r>
            <a:r>
              <a:rPr lang="es-ES" sz="3200" dirty="0" err="1" smtClean="0">
                <a:solidFill>
                  <a:schemeClr val="tx2">
                    <a:lumMod val="75000"/>
                  </a:schemeClr>
                </a:solidFill>
                <a:latin typeface="Arial Black" pitchFamily="34" charset="0"/>
              </a:rPr>
              <a:t>Andalus</a:t>
            </a:r>
            <a:r>
              <a:rPr lang="es-ES" sz="3200" dirty="0" smtClean="0">
                <a:solidFill>
                  <a:schemeClr val="tx2">
                    <a:lumMod val="75000"/>
                  </a:schemeClr>
                </a:solidFill>
                <a:latin typeface="Arial Black"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CuadroTexto"/>
          <p:cNvSpPr txBox="1">
            <a:spLocks noChangeArrowheads="1"/>
          </p:cNvSpPr>
          <p:nvPr/>
        </p:nvSpPr>
        <p:spPr bwMode="auto">
          <a:xfrm>
            <a:off x="0" y="4653136"/>
            <a:ext cx="9144000" cy="1569660"/>
          </a:xfrm>
          <a:prstGeom prst="rect">
            <a:avLst/>
          </a:prstGeom>
          <a:noFill/>
          <a:ln w="9525">
            <a:noFill/>
            <a:miter lim="800000"/>
            <a:headEnd/>
            <a:tailEnd/>
          </a:ln>
        </p:spPr>
        <p:txBody>
          <a:bodyPr wrap="square">
            <a:spAutoFit/>
          </a:bodyPr>
          <a:lstStyle/>
          <a:p>
            <a:pPr algn="ctr"/>
            <a:r>
              <a:rPr lang="es-ES" sz="2400" dirty="0" smtClean="0"/>
              <a:t>Pero si en algo se notó el influjo musulmán fue en el desarrollo agrícola con la introducción de novedosas técnicas y la ampliación del regadío. Heredado en gran medida del mundo romano, lo potenciaron con canales (acequias), embalses, aljibes o artefactos como las norias.</a:t>
            </a:r>
            <a:endParaRPr lang="es-ES" sz="2400" dirty="0"/>
          </a:p>
        </p:txBody>
      </p:sp>
      <p:sp>
        <p:nvSpPr>
          <p:cNvPr id="6" name="5 CuadroTexto"/>
          <p:cNvSpPr txBox="1"/>
          <p:nvPr/>
        </p:nvSpPr>
        <p:spPr>
          <a:xfrm>
            <a:off x="1259632" y="0"/>
            <a:ext cx="655272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Agricultura avanzada: regadío.</a:t>
            </a:r>
            <a:endParaRPr lang="es-ES_tradnl" sz="4000" dirty="0"/>
          </a:p>
        </p:txBody>
      </p:sp>
      <p:pic>
        <p:nvPicPr>
          <p:cNvPr id="28674" name="Picture 2" descr="http://servicios.laverdad.es/murcia_agua/ico2cp6.jpg"/>
          <p:cNvPicPr>
            <a:picLocks noChangeAspect="1" noChangeArrowheads="1"/>
          </p:cNvPicPr>
          <p:nvPr/>
        </p:nvPicPr>
        <p:blipFill>
          <a:blip r:embed="rId2" cstate="print"/>
          <a:srcRect/>
          <a:stretch>
            <a:fillRect/>
          </a:stretch>
        </p:blipFill>
        <p:spPr bwMode="auto">
          <a:xfrm>
            <a:off x="1835696" y="836712"/>
            <a:ext cx="5562600" cy="36957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646331"/>
          </a:xfrm>
          <a:prstGeom prst="rect">
            <a:avLst/>
          </a:prstGeom>
          <a:solidFill>
            <a:schemeClr val="bg2">
              <a:lumMod val="90000"/>
            </a:schemeClr>
          </a:solidFill>
          <a:ln w="25400">
            <a:solidFill>
              <a:srgbClr val="FF0000"/>
            </a:solidFill>
          </a:ln>
        </p:spPr>
        <p:txBody>
          <a:bodyPr wrap="square" rtlCol="0">
            <a:spAutoFit/>
          </a:bodyPr>
          <a:lstStyle/>
          <a:p>
            <a:pPr algn="ctr"/>
            <a:r>
              <a:rPr lang="es-ES" sz="3600" dirty="0" smtClean="0"/>
              <a:t>Agricultura diversificada: ampliación de cultivos.</a:t>
            </a:r>
            <a:endParaRPr lang="es-ES_tradnl" sz="3600" dirty="0"/>
          </a:p>
        </p:txBody>
      </p:sp>
      <p:pic>
        <p:nvPicPr>
          <p:cNvPr id="30723" name="Picture 3"/>
          <p:cNvPicPr>
            <a:picLocks noChangeAspect="1" noChangeArrowheads="1"/>
          </p:cNvPicPr>
          <p:nvPr/>
        </p:nvPicPr>
        <p:blipFill>
          <a:blip r:embed="rId2" cstate="print"/>
          <a:srcRect/>
          <a:stretch>
            <a:fillRect/>
          </a:stretch>
        </p:blipFill>
        <p:spPr bwMode="auto">
          <a:xfrm>
            <a:off x="323528" y="980728"/>
            <a:ext cx="3848100" cy="2905125"/>
          </a:xfrm>
          <a:prstGeom prst="rect">
            <a:avLst/>
          </a:prstGeom>
          <a:noFill/>
          <a:ln w="9525">
            <a:noFill/>
            <a:miter lim="800000"/>
            <a:headEnd/>
            <a:tailEnd/>
          </a:ln>
        </p:spPr>
      </p:pic>
      <p:sp>
        <p:nvSpPr>
          <p:cNvPr id="30725" name="AutoShape 5" descr="Resultado de imagen para cultivo arr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30726" name="Picture 6"/>
          <p:cNvPicPr>
            <a:picLocks noChangeAspect="1" noChangeArrowheads="1"/>
          </p:cNvPicPr>
          <p:nvPr/>
        </p:nvPicPr>
        <p:blipFill>
          <a:blip r:embed="rId3" cstate="print"/>
          <a:srcRect/>
          <a:stretch>
            <a:fillRect/>
          </a:stretch>
        </p:blipFill>
        <p:spPr bwMode="auto">
          <a:xfrm>
            <a:off x="5318225" y="980728"/>
            <a:ext cx="3825775" cy="2865638"/>
          </a:xfrm>
          <a:prstGeom prst="rect">
            <a:avLst/>
          </a:prstGeom>
          <a:noFill/>
          <a:ln w="9525">
            <a:noFill/>
            <a:miter lim="800000"/>
            <a:headEnd/>
            <a:tailEnd/>
          </a:ln>
        </p:spPr>
      </p:pic>
      <p:pic>
        <p:nvPicPr>
          <p:cNvPr id="30729" name="Picture 9"/>
          <p:cNvPicPr>
            <a:picLocks noChangeAspect="1" noChangeArrowheads="1"/>
          </p:cNvPicPr>
          <p:nvPr/>
        </p:nvPicPr>
        <p:blipFill>
          <a:blip r:embed="rId4" cstate="print"/>
          <a:srcRect/>
          <a:stretch>
            <a:fillRect/>
          </a:stretch>
        </p:blipFill>
        <p:spPr bwMode="auto">
          <a:xfrm>
            <a:off x="5278058" y="4293096"/>
            <a:ext cx="3865942" cy="2564904"/>
          </a:xfrm>
          <a:prstGeom prst="rect">
            <a:avLst/>
          </a:prstGeom>
          <a:noFill/>
          <a:ln w="9525">
            <a:noFill/>
            <a:miter lim="800000"/>
            <a:headEnd/>
            <a:tailEnd/>
          </a:ln>
        </p:spPr>
      </p:pic>
      <p:sp>
        <p:nvSpPr>
          <p:cNvPr id="11" name="3 CuadroTexto"/>
          <p:cNvSpPr txBox="1">
            <a:spLocks noChangeArrowheads="1"/>
          </p:cNvSpPr>
          <p:nvPr/>
        </p:nvSpPr>
        <p:spPr bwMode="auto">
          <a:xfrm>
            <a:off x="0" y="4653136"/>
            <a:ext cx="5292080" cy="1938992"/>
          </a:xfrm>
          <a:prstGeom prst="rect">
            <a:avLst/>
          </a:prstGeom>
          <a:noFill/>
          <a:ln w="9525">
            <a:noFill/>
            <a:miter lim="800000"/>
            <a:headEnd/>
            <a:tailEnd/>
          </a:ln>
        </p:spPr>
        <p:txBody>
          <a:bodyPr wrap="square">
            <a:spAutoFit/>
          </a:bodyPr>
          <a:lstStyle/>
          <a:p>
            <a:pPr algn="ctr"/>
            <a:r>
              <a:rPr lang="es-ES" sz="2400" dirty="0" smtClean="0"/>
              <a:t>Los musulmanes, en contacto con otras culturas,  extendieron por su territorio el cultivo de productos como el </a:t>
            </a:r>
            <a:r>
              <a:rPr lang="es-ES" sz="2400" dirty="0" smtClean="0">
                <a:solidFill>
                  <a:srgbClr val="FF0000"/>
                </a:solidFill>
              </a:rPr>
              <a:t>algodón</a:t>
            </a:r>
            <a:r>
              <a:rPr lang="es-ES" sz="2400" dirty="0" smtClean="0"/>
              <a:t>, el </a:t>
            </a:r>
            <a:r>
              <a:rPr lang="es-ES" sz="2400" dirty="0" smtClean="0">
                <a:solidFill>
                  <a:srgbClr val="FF0000"/>
                </a:solidFill>
              </a:rPr>
              <a:t>arroz</a:t>
            </a:r>
            <a:r>
              <a:rPr lang="es-ES" sz="2400" dirty="0" smtClean="0"/>
              <a:t>, los </a:t>
            </a:r>
            <a:r>
              <a:rPr lang="es-ES" sz="2400" dirty="0" smtClean="0">
                <a:solidFill>
                  <a:srgbClr val="FF0000"/>
                </a:solidFill>
              </a:rPr>
              <a:t>cítricos</a:t>
            </a:r>
            <a:r>
              <a:rPr lang="es-ES" sz="2400" dirty="0" smtClean="0"/>
              <a:t>, la </a:t>
            </a:r>
            <a:r>
              <a:rPr lang="es-ES" sz="2400" dirty="0" smtClean="0">
                <a:solidFill>
                  <a:srgbClr val="FF0000"/>
                </a:solidFill>
              </a:rPr>
              <a:t>caña de azúcar</a:t>
            </a:r>
            <a:r>
              <a:rPr lang="es-ES" sz="2400" dirty="0" smtClean="0"/>
              <a:t>, el </a:t>
            </a:r>
            <a:r>
              <a:rPr lang="es-ES" sz="2400" dirty="0" smtClean="0">
                <a:solidFill>
                  <a:srgbClr val="FF0000"/>
                </a:solidFill>
              </a:rPr>
              <a:t>sorgo</a:t>
            </a:r>
            <a:r>
              <a:rPr lang="es-ES" sz="2400" dirty="0" smtClean="0"/>
              <a:t>, el </a:t>
            </a:r>
            <a:r>
              <a:rPr lang="es-ES" sz="2400" dirty="0" smtClean="0">
                <a:solidFill>
                  <a:srgbClr val="FF0000"/>
                </a:solidFill>
              </a:rPr>
              <a:t>azafrán</a:t>
            </a:r>
            <a:r>
              <a:rPr lang="es-ES" sz="2400" dirty="0" smtClean="0"/>
              <a:t> o los </a:t>
            </a:r>
            <a:r>
              <a:rPr lang="es-ES" sz="2400" dirty="0" smtClean="0">
                <a:solidFill>
                  <a:srgbClr val="FF0000"/>
                </a:solidFill>
              </a:rPr>
              <a:t>plátanos</a:t>
            </a:r>
            <a:r>
              <a:rPr lang="es-ES" sz="2400" dirty="0" smtClean="0"/>
              <a:t>.</a:t>
            </a:r>
            <a:endParaRPr lang="es-E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farm3.static.flickr.com/2421/4063889390_feec6b3259.jpg"/>
          <p:cNvPicPr>
            <a:picLocks noChangeAspect="1" noChangeArrowheads="1"/>
          </p:cNvPicPr>
          <p:nvPr/>
        </p:nvPicPr>
        <p:blipFill>
          <a:blip r:embed="rId2" cstate="print"/>
          <a:srcRect/>
          <a:stretch>
            <a:fillRect/>
          </a:stretch>
        </p:blipFill>
        <p:spPr bwMode="auto">
          <a:xfrm>
            <a:off x="3767404" y="1124745"/>
            <a:ext cx="5376596" cy="4032447"/>
          </a:xfrm>
          <a:prstGeom prst="rect">
            <a:avLst/>
          </a:prstGeom>
          <a:noFill/>
        </p:spPr>
      </p:pic>
      <p:sp>
        <p:nvSpPr>
          <p:cNvPr id="5" name="4 CuadroTexto"/>
          <p:cNvSpPr txBox="1"/>
          <p:nvPr/>
        </p:nvSpPr>
        <p:spPr>
          <a:xfrm>
            <a:off x="0" y="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Agricultura diversificada: huertos.</a:t>
            </a:r>
            <a:endParaRPr lang="es-ES_tradnl" sz="4000" dirty="0"/>
          </a:p>
        </p:txBody>
      </p:sp>
      <p:sp>
        <p:nvSpPr>
          <p:cNvPr id="6" name="3 CuadroTexto"/>
          <p:cNvSpPr txBox="1">
            <a:spLocks noChangeArrowheads="1"/>
          </p:cNvSpPr>
          <p:nvPr/>
        </p:nvSpPr>
        <p:spPr bwMode="auto">
          <a:xfrm>
            <a:off x="0" y="5288340"/>
            <a:ext cx="9144000" cy="1569660"/>
          </a:xfrm>
          <a:prstGeom prst="rect">
            <a:avLst/>
          </a:prstGeom>
          <a:noFill/>
          <a:ln w="9525">
            <a:noFill/>
            <a:miter lim="800000"/>
            <a:headEnd/>
            <a:tailEnd/>
          </a:ln>
        </p:spPr>
        <p:txBody>
          <a:bodyPr wrap="square">
            <a:spAutoFit/>
          </a:bodyPr>
          <a:lstStyle/>
          <a:p>
            <a:pPr algn="ctr"/>
            <a:r>
              <a:rPr lang="es-ES" sz="2400" dirty="0" smtClean="0"/>
              <a:t>Las huertas </a:t>
            </a:r>
            <a:r>
              <a:rPr lang="es-ES" sz="2400" dirty="0" smtClean="0">
                <a:solidFill>
                  <a:srgbClr val="FF0000"/>
                </a:solidFill>
              </a:rPr>
              <a:t>próximas a las ciudades </a:t>
            </a:r>
            <a:r>
              <a:rPr lang="es-ES" sz="2400" dirty="0" smtClean="0"/>
              <a:t>tuvieron gran importancia entre los musulmanes. Se trata de cultivos muy productivos. Además, los musulmanes </a:t>
            </a:r>
            <a:r>
              <a:rPr lang="es-ES" sz="2400" dirty="0" smtClean="0">
                <a:solidFill>
                  <a:srgbClr val="FF0000"/>
                </a:solidFill>
              </a:rPr>
              <a:t>ampliaron estos cultivos </a:t>
            </a:r>
            <a:r>
              <a:rPr lang="es-ES" sz="2400" dirty="0" smtClean="0"/>
              <a:t>con otros nuevos: berenjena, sandía o la espinaca o la alcachofa.</a:t>
            </a:r>
            <a:endParaRPr lang="es-ES" sz="2400" dirty="0"/>
          </a:p>
        </p:txBody>
      </p:sp>
      <p:pic>
        <p:nvPicPr>
          <p:cNvPr id="13314" name="Picture 2" descr="http://www.balansiya.com/images/cultura/agricultura_arabe_al_andalus.jpg"/>
          <p:cNvPicPr>
            <a:picLocks noChangeAspect="1" noChangeArrowheads="1"/>
          </p:cNvPicPr>
          <p:nvPr/>
        </p:nvPicPr>
        <p:blipFill>
          <a:blip r:embed="rId3" cstate="print"/>
          <a:srcRect/>
          <a:stretch>
            <a:fillRect/>
          </a:stretch>
        </p:blipFill>
        <p:spPr bwMode="auto">
          <a:xfrm>
            <a:off x="0" y="1124744"/>
            <a:ext cx="3540489" cy="403244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Resultado de imagen de caballo andaluz"/>
          <p:cNvPicPr>
            <a:picLocks noChangeAspect="1" noChangeArrowheads="1"/>
          </p:cNvPicPr>
          <p:nvPr/>
        </p:nvPicPr>
        <p:blipFill>
          <a:blip r:embed="rId2" cstate="print"/>
          <a:srcRect/>
          <a:stretch>
            <a:fillRect/>
          </a:stretch>
        </p:blipFill>
        <p:spPr bwMode="auto">
          <a:xfrm>
            <a:off x="1475656" y="1052736"/>
            <a:ext cx="6096000" cy="3048001"/>
          </a:xfrm>
          <a:prstGeom prst="rect">
            <a:avLst/>
          </a:prstGeom>
          <a:noFill/>
        </p:spPr>
      </p:pic>
      <p:sp>
        <p:nvSpPr>
          <p:cNvPr id="5" name="4 CuadroTexto"/>
          <p:cNvSpPr txBox="1"/>
          <p:nvPr/>
        </p:nvSpPr>
        <p:spPr>
          <a:xfrm>
            <a:off x="0" y="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Otras actividades primarias importantes.</a:t>
            </a:r>
            <a:endParaRPr lang="es-ES_tradnl" sz="4000" dirty="0"/>
          </a:p>
        </p:txBody>
      </p:sp>
      <p:sp>
        <p:nvSpPr>
          <p:cNvPr id="6" name="3 CuadroTexto"/>
          <p:cNvSpPr txBox="1">
            <a:spLocks noChangeArrowheads="1"/>
          </p:cNvSpPr>
          <p:nvPr/>
        </p:nvSpPr>
        <p:spPr bwMode="auto">
          <a:xfrm>
            <a:off x="0" y="4365104"/>
            <a:ext cx="9144000" cy="2308324"/>
          </a:xfrm>
          <a:prstGeom prst="rect">
            <a:avLst/>
          </a:prstGeom>
          <a:noFill/>
          <a:ln w="9525">
            <a:noFill/>
            <a:miter lim="800000"/>
            <a:headEnd/>
            <a:tailEnd/>
          </a:ln>
        </p:spPr>
        <p:txBody>
          <a:bodyPr wrap="square">
            <a:spAutoFit/>
          </a:bodyPr>
          <a:lstStyle/>
          <a:p>
            <a:pPr algn="ctr"/>
            <a:r>
              <a:rPr lang="es-ES" sz="2400" dirty="0" smtClean="0"/>
              <a:t>La </a:t>
            </a:r>
            <a:r>
              <a:rPr lang="es-ES" sz="2400" dirty="0" smtClean="0">
                <a:solidFill>
                  <a:srgbClr val="FF0000"/>
                </a:solidFill>
              </a:rPr>
              <a:t>ganadería</a:t>
            </a:r>
            <a:r>
              <a:rPr lang="es-ES" sz="2400" dirty="0" smtClean="0"/>
              <a:t> también fue importante, destacando el </a:t>
            </a:r>
            <a:r>
              <a:rPr lang="es-ES" sz="2400" dirty="0" smtClean="0">
                <a:solidFill>
                  <a:srgbClr val="FF0000"/>
                </a:solidFill>
              </a:rPr>
              <a:t>ovino</a:t>
            </a:r>
            <a:r>
              <a:rPr lang="es-ES" sz="2400" dirty="0" smtClean="0"/>
              <a:t> y el </a:t>
            </a:r>
            <a:r>
              <a:rPr lang="es-ES" sz="2400" dirty="0" smtClean="0">
                <a:solidFill>
                  <a:srgbClr val="FF0000"/>
                </a:solidFill>
              </a:rPr>
              <a:t>equino</a:t>
            </a:r>
            <a:r>
              <a:rPr lang="es-ES" sz="2400" dirty="0" smtClean="0"/>
              <a:t> (caballo en la guerra y las mulas para carga) y el retroceso del porcino (prohibido en el Corán). Caza, pesca y minería (hierro, plomo, cinabrio, estaño, mercurio, cobre…) también fueron importantes. Tampoco se debe olvidar el destacado papel de la madera andalusí en un momento de máxima expansión arbórea con una gran profusión de los frutales.</a:t>
            </a:r>
            <a:endParaRPr lang="es-E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91680" y="0"/>
            <a:ext cx="576064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Importancia urbana.</a:t>
            </a:r>
            <a:endParaRPr lang="es-ES_tradnl" sz="4000" dirty="0" smtClean="0"/>
          </a:p>
        </p:txBody>
      </p:sp>
      <p:pic>
        <p:nvPicPr>
          <p:cNvPr id="22530" name="Picture 2" descr="http://app-prod-icarito.s3-us-west-1.amazonaws.com/wp-content/uploads/2009/12/01122500/614265-486x278.jpg"/>
          <p:cNvPicPr>
            <a:picLocks noChangeAspect="1" noChangeArrowheads="1"/>
          </p:cNvPicPr>
          <p:nvPr/>
        </p:nvPicPr>
        <p:blipFill>
          <a:blip r:embed="rId2" cstate="print"/>
          <a:srcRect/>
          <a:stretch>
            <a:fillRect/>
          </a:stretch>
        </p:blipFill>
        <p:spPr bwMode="auto">
          <a:xfrm>
            <a:off x="1619672" y="1628800"/>
            <a:ext cx="6120465" cy="3501008"/>
          </a:xfrm>
          <a:prstGeom prst="rect">
            <a:avLst/>
          </a:prstGeom>
          <a:noFill/>
        </p:spPr>
      </p:pic>
      <p:sp>
        <p:nvSpPr>
          <p:cNvPr id="10" name="3 CuadroTexto"/>
          <p:cNvSpPr txBox="1">
            <a:spLocks noChangeArrowheads="1"/>
          </p:cNvSpPr>
          <p:nvPr/>
        </p:nvSpPr>
        <p:spPr bwMode="auto">
          <a:xfrm>
            <a:off x="0" y="5288340"/>
            <a:ext cx="9144000" cy="1569660"/>
          </a:xfrm>
          <a:prstGeom prst="rect">
            <a:avLst/>
          </a:prstGeom>
          <a:noFill/>
          <a:ln w="9525">
            <a:noFill/>
            <a:miter lim="800000"/>
            <a:headEnd/>
            <a:tailEnd/>
          </a:ln>
        </p:spPr>
        <p:txBody>
          <a:bodyPr wrap="square">
            <a:spAutoFit/>
          </a:bodyPr>
          <a:lstStyle/>
          <a:p>
            <a:pPr algn="ctr"/>
            <a:r>
              <a:rPr lang="es-ES" sz="2400" dirty="0" smtClean="0"/>
              <a:t>Hacia el año 1000, las ciudades islámicas estaban muy por encima de las europeas y al nivel de Constantinopla. Destacaban ciudades como Bagdad, Córdoba, El Cairo, </a:t>
            </a:r>
            <a:r>
              <a:rPr lang="es-ES" sz="2400" dirty="0" err="1" smtClean="0"/>
              <a:t>Nishapur</a:t>
            </a:r>
            <a:r>
              <a:rPr lang="es-ES" sz="2400" dirty="0" smtClean="0"/>
              <a:t>, Samarcanda…, todas ellas por encima de los 100.000 habitantes.</a:t>
            </a:r>
            <a:endParaRPr lang="es-ES" sz="2400" dirty="0"/>
          </a:p>
        </p:txBody>
      </p:sp>
      <p:sp>
        <p:nvSpPr>
          <p:cNvPr id="5" name="3 CuadroTexto"/>
          <p:cNvSpPr txBox="1">
            <a:spLocks noChangeArrowheads="1"/>
          </p:cNvSpPr>
          <p:nvPr/>
        </p:nvSpPr>
        <p:spPr bwMode="auto">
          <a:xfrm>
            <a:off x="0" y="836712"/>
            <a:ext cx="9144000" cy="830997"/>
          </a:xfrm>
          <a:prstGeom prst="rect">
            <a:avLst/>
          </a:prstGeom>
          <a:noFill/>
          <a:ln w="9525">
            <a:noFill/>
            <a:miter lim="800000"/>
            <a:headEnd/>
            <a:tailEnd/>
          </a:ln>
        </p:spPr>
        <p:txBody>
          <a:bodyPr wrap="square">
            <a:spAutoFit/>
          </a:bodyPr>
          <a:lstStyle/>
          <a:p>
            <a:pPr algn="ctr"/>
            <a:r>
              <a:rPr lang="es-ES" sz="2400" dirty="0" smtClean="0"/>
              <a:t>El elemento diferenciador del mundo musulmán respecto al cristiano occidental fue la importancia de las ciudades.</a:t>
            </a:r>
            <a:endParaRPr lang="es-E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Ciudades y comercio más importantes.</a:t>
            </a:r>
            <a:endParaRPr lang="es-ES_tradnl" sz="4000" dirty="0" smtClean="0"/>
          </a:p>
        </p:txBody>
      </p:sp>
      <p:pic>
        <p:nvPicPr>
          <p:cNvPr id="26626" name="Picture 2" descr="http://2.bp.blogspot.com/-C0kXx8bw3uc/UdNCGEXyYlI/AAAAAAAAHaI/10-Bf4X6HQg/s555/20070717klphisuni_50.Ees.SCO.png"/>
          <p:cNvPicPr>
            <a:picLocks noChangeAspect="1" noChangeArrowheads="1"/>
          </p:cNvPicPr>
          <p:nvPr/>
        </p:nvPicPr>
        <p:blipFill>
          <a:blip r:embed="rId2" cstate="print"/>
          <a:srcRect/>
          <a:stretch>
            <a:fillRect/>
          </a:stretch>
        </p:blipFill>
        <p:spPr bwMode="auto">
          <a:xfrm>
            <a:off x="3778336" y="1628800"/>
            <a:ext cx="5365664" cy="4149850"/>
          </a:xfrm>
          <a:prstGeom prst="rect">
            <a:avLst/>
          </a:prstGeom>
          <a:noFill/>
        </p:spPr>
      </p:pic>
      <p:sp>
        <p:nvSpPr>
          <p:cNvPr id="6" name="3 CuadroTexto"/>
          <p:cNvSpPr txBox="1">
            <a:spLocks noChangeArrowheads="1"/>
          </p:cNvSpPr>
          <p:nvPr/>
        </p:nvSpPr>
        <p:spPr bwMode="auto">
          <a:xfrm>
            <a:off x="0" y="1412776"/>
            <a:ext cx="3779912" cy="4893647"/>
          </a:xfrm>
          <a:prstGeom prst="rect">
            <a:avLst/>
          </a:prstGeom>
          <a:noFill/>
          <a:ln w="9525">
            <a:noFill/>
            <a:miter lim="800000"/>
            <a:headEnd/>
            <a:tailEnd/>
          </a:ln>
        </p:spPr>
        <p:txBody>
          <a:bodyPr wrap="square">
            <a:spAutoFit/>
          </a:bodyPr>
          <a:lstStyle/>
          <a:p>
            <a:pPr algn="ctr"/>
            <a:r>
              <a:rPr lang="es-ES" sz="2400" dirty="0" smtClean="0"/>
              <a:t>La </a:t>
            </a:r>
            <a:r>
              <a:rPr lang="es-ES" sz="2400" dirty="0" smtClean="0">
                <a:solidFill>
                  <a:srgbClr val="FF0000"/>
                </a:solidFill>
              </a:rPr>
              <a:t>ciudad islámica </a:t>
            </a:r>
            <a:r>
              <a:rPr lang="es-ES" sz="2400" dirty="0" smtClean="0"/>
              <a:t>presenta aún mayor </a:t>
            </a:r>
            <a:r>
              <a:rPr lang="es-ES" sz="2400" dirty="0" smtClean="0">
                <a:solidFill>
                  <a:srgbClr val="FF0000"/>
                </a:solidFill>
              </a:rPr>
              <a:t>irregularidad</a:t>
            </a:r>
            <a:r>
              <a:rPr lang="es-ES" sz="2400" dirty="0" smtClean="0"/>
              <a:t> que las cristianas debido a la importancia de los </a:t>
            </a:r>
            <a:r>
              <a:rPr lang="es-ES" sz="2400" dirty="0" smtClean="0">
                <a:solidFill>
                  <a:srgbClr val="FF0000"/>
                </a:solidFill>
              </a:rPr>
              <a:t>espacios privados </a:t>
            </a:r>
            <a:r>
              <a:rPr lang="es-ES" sz="2400" dirty="0" smtClean="0"/>
              <a:t>frente a los públicos. Esto se traduce en multitud de callejuelas y plazoletas sin salida. Un elemento esencial de esas ciudades fueron los </a:t>
            </a:r>
            <a:r>
              <a:rPr lang="es-ES" sz="2400" dirty="0" smtClean="0">
                <a:solidFill>
                  <a:srgbClr val="FF0000"/>
                </a:solidFill>
              </a:rPr>
              <a:t>zocos</a:t>
            </a:r>
            <a:r>
              <a:rPr lang="es-ES" sz="2400" dirty="0" smtClean="0"/>
              <a:t> o mercados, auténticos corazón económico musulmán.</a:t>
            </a:r>
            <a:endParaRPr lang="es-E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0" y="-50800"/>
            <a:ext cx="9144000" cy="690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Resultado de imagen de ciudades al andalus"/>
          <p:cNvPicPr>
            <a:picLocks noChangeAspect="1" noChangeArrowheads="1"/>
          </p:cNvPicPr>
          <p:nvPr/>
        </p:nvPicPr>
        <p:blipFill>
          <a:blip r:embed="rId2" cstate="print"/>
          <a:srcRect/>
          <a:stretch>
            <a:fillRect/>
          </a:stretch>
        </p:blipFill>
        <p:spPr bwMode="auto">
          <a:xfrm>
            <a:off x="2987824" y="1124744"/>
            <a:ext cx="6156176" cy="4534191"/>
          </a:xfrm>
          <a:prstGeom prst="rect">
            <a:avLst/>
          </a:prstGeom>
          <a:noFill/>
        </p:spPr>
      </p:pic>
      <p:sp>
        <p:nvSpPr>
          <p:cNvPr id="5" name="4 CuadroTexto"/>
          <p:cNvSpPr txBox="1"/>
          <p:nvPr/>
        </p:nvSpPr>
        <p:spPr>
          <a:xfrm>
            <a:off x="0" y="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Red urbana.</a:t>
            </a:r>
            <a:endParaRPr lang="es-ES_tradnl" sz="4000" dirty="0" smtClean="0"/>
          </a:p>
        </p:txBody>
      </p:sp>
      <p:sp>
        <p:nvSpPr>
          <p:cNvPr id="6" name="3 CuadroTexto"/>
          <p:cNvSpPr txBox="1">
            <a:spLocks noChangeArrowheads="1"/>
          </p:cNvSpPr>
          <p:nvPr/>
        </p:nvSpPr>
        <p:spPr bwMode="auto">
          <a:xfrm>
            <a:off x="0" y="1268760"/>
            <a:ext cx="2987824" cy="5262979"/>
          </a:xfrm>
          <a:prstGeom prst="rect">
            <a:avLst/>
          </a:prstGeom>
          <a:noFill/>
          <a:ln w="9525">
            <a:noFill/>
            <a:miter lim="800000"/>
            <a:headEnd/>
            <a:tailEnd/>
          </a:ln>
        </p:spPr>
        <p:txBody>
          <a:bodyPr wrap="square">
            <a:spAutoFit/>
          </a:bodyPr>
          <a:lstStyle/>
          <a:p>
            <a:pPr algn="ctr"/>
            <a:r>
              <a:rPr lang="es-ES" sz="2400" dirty="0" smtClean="0"/>
              <a:t>Los musulmanes potenciaron las pequeñas ciudades visigodas y crearon otras nuevas (Murcia, Almería, Badajoz, Madrid…). Entre sus principales ciudades destacarán según los momentos Córdoba, Granada, Sevilla, Málaga, Badajoz, Zaragoza, Lérida, Toledo, Almería…</a:t>
            </a:r>
            <a:endParaRPr lang="es-ES" sz="2400" dirty="0"/>
          </a:p>
        </p:txBody>
      </p:sp>
      <p:sp>
        <p:nvSpPr>
          <p:cNvPr id="7" name="3 CuadroTexto"/>
          <p:cNvSpPr txBox="1">
            <a:spLocks noChangeArrowheads="1"/>
          </p:cNvSpPr>
          <p:nvPr/>
        </p:nvSpPr>
        <p:spPr bwMode="auto">
          <a:xfrm>
            <a:off x="2987824" y="5657671"/>
            <a:ext cx="6156176" cy="1200329"/>
          </a:xfrm>
          <a:prstGeom prst="rect">
            <a:avLst/>
          </a:prstGeom>
          <a:noFill/>
          <a:ln w="9525">
            <a:noFill/>
            <a:miter lim="800000"/>
            <a:headEnd/>
            <a:tailEnd/>
          </a:ln>
        </p:spPr>
        <p:txBody>
          <a:bodyPr wrap="square">
            <a:spAutoFit/>
          </a:bodyPr>
          <a:lstStyle/>
          <a:p>
            <a:pPr algn="ctr"/>
            <a:r>
              <a:rPr lang="es-ES" sz="2400" dirty="0" smtClean="0"/>
              <a:t>Es evidente que fue en el área mediterránea, especialmente en Andalucía, donde el influjo andalusí sobre las ciudades fue mayor.</a:t>
            </a:r>
            <a:endParaRPr lang="es-E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CuadroTexto"/>
          <p:cNvSpPr txBox="1">
            <a:spLocks noChangeArrowheads="1"/>
          </p:cNvSpPr>
          <p:nvPr/>
        </p:nvSpPr>
        <p:spPr bwMode="auto">
          <a:xfrm>
            <a:off x="0" y="1124744"/>
            <a:ext cx="4932040" cy="3785652"/>
          </a:xfrm>
          <a:prstGeom prst="rect">
            <a:avLst/>
          </a:prstGeom>
          <a:noFill/>
          <a:ln w="9525">
            <a:noFill/>
            <a:miter lim="800000"/>
            <a:headEnd/>
            <a:tailEnd/>
          </a:ln>
        </p:spPr>
        <p:txBody>
          <a:bodyPr wrap="square">
            <a:spAutoFit/>
          </a:bodyPr>
          <a:lstStyle/>
          <a:p>
            <a:pPr algn="ctr"/>
            <a:r>
              <a:rPr lang="es-ES" sz="2400" dirty="0" smtClean="0"/>
              <a:t>Los navegantes musulmanes y las rutas caravaneras conectaban los territorios musulmanes. Alcanzaban el Mediterráneo, toda Europa, el norte y desierto africanos, el Próximo y Medio Oriente, así como el Extremo Oriente en conexión con la India y China. Con respecto a Europa, controlaban las rutas de productos de lujo (especias, seda, oro,</a:t>
            </a:r>
            <a:endParaRPr lang="es-ES" sz="2400" dirty="0"/>
          </a:p>
        </p:txBody>
      </p:sp>
      <p:sp>
        <p:nvSpPr>
          <p:cNvPr id="5" name="4 CuadroTexto"/>
          <p:cNvSpPr txBox="1"/>
          <p:nvPr/>
        </p:nvSpPr>
        <p:spPr>
          <a:xfrm>
            <a:off x="1475656" y="0"/>
            <a:ext cx="612068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Más comercio internacional</a:t>
            </a:r>
            <a:endParaRPr lang="es-ES_tradnl" sz="4000" dirty="0"/>
          </a:p>
        </p:txBody>
      </p:sp>
      <p:pic>
        <p:nvPicPr>
          <p:cNvPr id="27650" name="Picture 2" descr="http://olmo.pntic.mec.es/%7Eporp0002/ant_feu/mats/4arabes/4images/rutas.jpg"/>
          <p:cNvPicPr>
            <a:picLocks noChangeAspect="1" noChangeArrowheads="1"/>
          </p:cNvPicPr>
          <p:nvPr/>
        </p:nvPicPr>
        <p:blipFill>
          <a:blip r:embed="rId2" cstate="print"/>
          <a:srcRect/>
          <a:stretch>
            <a:fillRect/>
          </a:stretch>
        </p:blipFill>
        <p:spPr bwMode="auto">
          <a:xfrm>
            <a:off x="4977167" y="1556792"/>
            <a:ext cx="4166833" cy="3127465"/>
          </a:xfrm>
          <a:prstGeom prst="rect">
            <a:avLst/>
          </a:prstGeom>
          <a:noFill/>
        </p:spPr>
      </p:pic>
      <p:sp>
        <p:nvSpPr>
          <p:cNvPr id="6" name="3 CuadroTexto"/>
          <p:cNvSpPr txBox="1">
            <a:spLocks noChangeArrowheads="1"/>
          </p:cNvSpPr>
          <p:nvPr/>
        </p:nvSpPr>
        <p:spPr bwMode="auto">
          <a:xfrm>
            <a:off x="0" y="5288340"/>
            <a:ext cx="9144000" cy="1200329"/>
          </a:xfrm>
          <a:prstGeom prst="rect">
            <a:avLst/>
          </a:prstGeom>
          <a:noFill/>
          <a:ln w="9525">
            <a:noFill/>
            <a:miter lim="800000"/>
            <a:headEnd/>
            <a:tailEnd/>
          </a:ln>
        </p:spPr>
        <p:txBody>
          <a:bodyPr wrap="square">
            <a:spAutoFit/>
          </a:bodyPr>
          <a:lstStyle/>
          <a:p>
            <a:pPr algn="ctr"/>
            <a:r>
              <a:rPr lang="es-ES" sz="2400" dirty="0" smtClean="0"/>
              <a:t>Al-Ándalus no sería una excepción. En el siglo VIII se mantuvo un tanto aislada pero no tardaría en convertirse en un importante elemento dentro de ese comercio internacional.</a:t>
            </a:r>
            <a:endParaRPr lang="es-E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75656" y="0"/>
            <a:ext cx="612068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Economía monetaria.</a:t>
            </a:r>
            <a:endParaRPr lang="es-ES_tradnl" sz="4000" dirty="0"/>
          </a:p>
        </p:txBody>
      </p:sp>
      <p:sp>
        <p:nvSpPr>
          <p:cNvPr id="6" name="3 CuadroTexto"/>
          <p:cNvSpPr txBox="1">
            <a:spLocks noChangeArrowheads="1"/>
          </p:cNvSpPr>
          <p:nvPr/>
        </p:nvSpPr>
        <p:spPr bwMode="auto">
          <a:xfrm>
            <a:off x="0" y="4797152"/>
            <a:ext cx="9144000" cy="1384995"/>
          </a:xfrm>
          <a:prstGeom prst="rect">
            <a:avLst/>
          </a:prstGeom>
          <a:noFill/>
          <a:ln w="9525">
            <a:noFill/>
            <a:miter lim="800000"/>
            <a:headEnd/>
            <a:tailEnd/>
          </a:ln>
        </p:spPr>
        <p:txBody>
          <a:bodyPr wrap="square">
            <a:spAutoFit/>
          </a:bodyPr>
          <a:lstStyle/>
          <a:p>
            <a:pPr algn="ctr"/>
            <a:r>
              <a:rPr lang="es-ES" sz="2800" dirty="0" smtClean="0"/>
              <a:t>El desarrollo comercial estuvo muy relacionado con la expansión de la moneda. Las monedas básicas fueron el </a:t>
            </a:r>
            <a:r>
              <a:rPr lang="es-ES" sz="2800" dirty="0" smtClean="0">
                <a:solidFill>
                  <a:srgbClr val="FF0000"/>
                </a:solidFill>
              </a:rPr>
              <a:t>dírham</a:t>
            </a:r>
            <a:r>
              <a:rPr lang="es-ES" sz="2800" dirty="0" smtClean="0"/>
              <a:t> de Plata y el </a:t>
            </a:r>
            <a:r>
              <a:rPr lang="es-ES" sz="2800" dirty="0" smtClean="0">
                <a:solidFill>
                  <a:srgbClr val="FF0000"/>
                </a:solidFill>
              </a:rPr>
              <a:t>dinar</a:t>
            </a:r>
            <a:r>
              <a:rPr lang="es-ES" sz="2800" dirty="0" smtClean="0"/>
              <a:t> de oro.</a:t>
            </a:r>
            <a:endParaRPr lang="es-ES" sz="2800" dirty="0"/>
          </a:p>
        </p:txBody>
      </p:sp>
      <p:pic>
        <p:nvPicPr>
          <p:cNvPr id="44034" name="Picture 2" descr="Resultado de imagen de dirham al andalus"/>
          <p:cNvPicPr>
            <a:picLocks noChangeAspect="1" noChangeArrowheads="1"/>
          </p:cNvPicPr>
          <p:nvPr/>
        </p:nvPicPr>
        <p:blipFill>
          <a:blip r:embed="rId2" cstate="print"/>
          <a:srcRect/>
          <a:stretch>
            <a:fillRect/>
          </a:stretch>
        </p:blipFill>
        <p:spPr bwMode="auto">
          <a:xfrm>
            <a:off x="0" y="1700808"/>
            <a:ext cx="4704684" cy="2376264"/>
          </a:xfrm>
          <a:prstGeom prst="rect">
            <a:avLst/>
          </a:prstGeom>
          <a:noFill/>
        </p:spPr>
      </p:pic>
      <p:pic>
        <p:nvPicPr>
          <p:cNvPr id="44036" name="Picture 4" descr="Resultado de imagen de dinar al andalus"/>
          <p:cNvPicPr>
            <a:picLocks noChangeAspect="1" noChangeArrowheads="1"/>
          </p:cNvPicPr>
          <p:nvPr/>
        </p:nvPicPr>
        <p:blipFill>
          <a:blip r:embed="rId3" cstate="print"/>
          <a:srcRect/>
          <a:stretch>
            <a:fillRect/>
          </a:stretch>
        </p:blipFill>
        <p:spPr bwMode="auto">
          <a:xfrm>
            <a:off x="4639153" y="1700808"/>
            <a:ext cx="4504847" cy="230542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a:t>
            </a:r>
            <a:r>
              <a:rPr lang="es-ES" sz="4800" dirty="0" smtClean="0">
                <a:solidFill>
                  <a:srgbClr val="FF0000"/>
                </a:solidFill>
                <a:latin typeface="Arial Black" pitchFamily="34" charset="0"/>
              </a:rPr>
              <a:t>tratados</a:t>
            </a:r>
          </a:p>
        </p:txBody>
      </p:sp>
      <p:sp>
        <p:nvSpPr>
          <p:cNvPr id="4" name="3 CuadroTexto"/>
          <p:cNvSpPr txBox="1"/>
          <p:nvPr/>
        </p:nvSpPr>
        <p:spPr>
          <a:xfrm>
            <a:off x="0" y="2132856"/>
            <a:ext cx="9144000" cy="584775"/>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NINGUNO.</a:t>
            </a:r>
            <a:endParaRPr lang="es-ES" sz="3200" dirty="0" smtClean="0">
              <a:solidFill>
                <a:schemeClr val="tx2">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CuadroTexto"/>
          <p:cNvSpPr txBox="1">
            <a:spLocks noChangeArrowheads="1"/>
          </p:cNvSpPr>
          <p:nvPr/>
        </p:nvSpPr>
        <p:spPr bwMode="auto">
          <a:xfrm>
            <a:off x="0" y="1268760"/>
            <a:ext cx="4932040" cy="4893647"/>
          </a:xfrm>
          <a:prstGeom prst="rect">
            <a:avLst/>
          </a:prstGeom>
          <a:noFill/>
          <a:ln w="9525">
            <a:noFill/>
            <a:miter lim="800000"/>
            <a:headEnd/>
            <a:tailEnd/>
          </a:ln>
        </p:spPr>
        <p:txBody>
          <a:bodyPr wrap="square">
            <a:spAutoFit/>
          </a:bodyPr>
          <a:lstStyle/>
          <a:p>
            <a:pPr algn="ctr"/>
            <a:r>
              <a:rPr lang="es-ES" sz="2400" dirty="0" smtClean="0"/>
              <a:t>Entre los productos andalusíes fueron muy reconocidas diversas artesanías del país. Cada ciudad destacaba por alguna de ellas, caso de los </a:t>
            </a:r>
            <a:r>
              <a:rPr lang="es-ES" sz="2400" dirty="0" smtClean="0">
                <a:solidFill>
                  <a:srgbClr val="FF0000"/>
                </a:solidFill>
              </a:rPr>
              <a:t>cordobanes</a:t>
            </a:r>
            <a:r>
              <a:rPr lang="es-ES" sz="2400" dirty="0" smtClean="0"/>
              <a:t> (en la imagen arriba, son piezas en cuero de cabra) y los </a:t>
            </a:r>
            <a:r>
              <a:rPr lang="es-ES" sz="2400" dirty="0" err="1" smtClean="0">
                <a:solidFill>
                  <a:srgbClr val="FF0000"/>
                </a:solidFill>
              </a:rPr>
              <a:t>tiraces</a:t>
            </a:r>
            <a:r>
              <a:rPr lang="es-ES" sz="2400" dirty="0" smtClean="0"/>
              <a:t> (tejidos bordados, imagen de abajo) en la capital, el </a:t>
            </a:r>
            <a:r>
              <a:rPr lang="es-ES" sz="2400" dirty="0" smtClean="0">
                <a:solidFill>
                  <a:srgbClr val="FF0000"/>
                </a:solidFill>
              </a:rPr>
              <a:t>papel</a:t>
            </a:r>
            <a:r>
              <a:rPr lang="es-ES" sz="2400" dirty="0" smtClean="0"/>
              <a:t> de Játiva, los </a:t>
            </a:r>
            <a:r>
              <a:rPr lang="es-ES" sz="2400" dirty="0" smtClean="0">
                <a:solidFill>
                  <a:srgbClr val="FF0000"/>
                </a:solidFill>
              </a:rPr>
              <a:t>tejidos de lino </a:t>
            </a:r>
            <a:r>
              <a:rPr lang="es-ES" sz="2400" dirty="0" smtClean="0"/>
              <a:t>de Zaragoza, las </a:t>
            </a:r>
            <a:r>
              <a:rPr lang="es-ES" sz="2400" dirty="0" smtClean="0">
                <a:solidFill>
                  <a:srgbClr val="FF0000"/>
                </a:solidFill>
              </a:rPr>
              <a:t>sederías</a:t>
            </a:r>
            <a:r>
              <a:rPr lang="es-ES" sz="2400" dirty="0" smtClean="0"/>
              <a:t> almerienses y granadinas, las </a:t>
            </a:r>
            <a:r>
              <a:rPr lang="es-ES" sz="2400" dirty="0" smtClean="0">
                <a:solidFill>
                  <a:srgbClr val="FF0000"/>
                </a:solidFill>
              </a:rPr>
              <a:t>cerámicas</a:t>
            </a:r>
            <a:r>
              <a:rPr lang="es-ES" sz="2400" dirty="0" smtClean="0"/>
              <a:t> malagueñas, los </a:t>
            </a:r>
            <a:r>
              <a:rPr lang="es-ES" sz="2400" dirty="0" smtClean="0">
                <a:solidFill>
                  <a:srgbClr val="FF0000"/>
                </a:solidFill>
              </a:rPr>
              <a:t>vidrios</a:t>
            </a:r>
            <a:r>
              <a:rPr lang="es-ES" sz="2400" dirty="0" smtClean="0"/>
              <a:t>, las </a:t>
            </a:r>
            <a:r>
              <a:rPr lang="es-ES" sz="2400" dirty="0" smtClean="0">
                <a:solidFill>
                  <a:srgbClr val="FF0000"/>
                </a:solidFill>
              </a:rPr>
              <a:t>armas</a:t>
            </a:r>
            <a:r>
              <a:rPr lang="es-ES" sz="2400" dirty="0" smtClean="0"/>
              <a:t>, los </a:t>
            </a:r>
            <a:r>
              <a:rPr lang="es-ES" sz="2400" dirty="0" smtClean="0">
                <a:solidFill>
                  <a:srgbClr val="FF0000"/>
                </a:solidFill>
              </a:rPr>
              <a:t>marfiles</a:t>
            </a:r>
            <a:r>
              <a:rPr lang="es-ES" sz="2400" dirty="0" smtClean="0"/>
              <a:t>, las </a:t>
            </a:r>
            <a:r>
              <a:rPr lang="es-ES" sz="2400" dirty="0" smtClean="0">
                <a:solidFill>
                  <a:srgbClr val="FF0000"/>
                </a:solidFill>
              </a:rPr>
              <a:t>piedras preciosas</a:t>
            </a:r>
            <a:r>
              <a:rPr lang="es-ES" sz="2400" dirty="0" smtClean="0"/>
              <a:t>, el </a:t>
            </a:r>
            <a:r>
              <a:rPr lang="es-ES" sz="2400" dirty="0" smtClean="0">
                <a:solidFill>
                  <a:srgbClr val="FF0000"/>
                </a:solidFill>
              </a:rPr>
              <a:t>calzado</a:t>
            </a:r>
            <a:r>
              <a:rPr lang="es-ES" sz="2400" dirty="0" smtClean="0"/>
              <a:t>…</a:t>
            </a:r>
            <a:endParaRPr lang="es-ES" sz="2400" dirty="0"/>
          </a:p>
        </p:txBody>
      </p:sp>
      <p:sp>
        <p:nvSpPr>
          <p:cNvPr id="5" name="4 CuadroTexto"/>
          <p:cNvSpPr txBox="1"/>
          <p:nvPr/>
        </p:nvSpPr>
        <p:spPr>
          <a:xfrm>
            <a:off x="1259632" y="0"/>
            <a:ext cx="6624736"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Importancia de la artesanías.</a:t>
            </a:r>
            <a:endParaRPr lang="es-ES_tradnl" sz="4000" dirty="0"/>
          </a:p>
        </p:txBody>
      </p:sp>
      <p:pic>
        <p:nvPicPr>
          <p:cNvPr id="43010" name="Picture 2" descr="Resultado de imagen de cordobán cuero"/>
          <p:cNvPicPr>
            <a:picLocks noChangeAspect="1" noChangeArrowheads="1"/>
          </p:cNvPicPr>
          <p:nvPr/>
        </p:nvPicPr>
        <p:blipFill>
          <a:blip r:embed="rId2" cstate="print"/>
          <a:srcRect/>
          <a:stretch>
            <a:fillRect/>
          </a:stretch>
        </p:blipFill>
        <p:spPr bwMode="auto">
          <a:xfrm>
            <a:off x="4948245" y="1124744"/>
            <a:ext cx="4195755" cy="2794646"/>
          </a:xfrm>
          <a:prstGeom prst="rect">
            <a:avLst/>
          </a:prstGeom>
          <a:noFill/>
        </p:spPr>
      </p:pic>
      <p:pic>
        <p:nvPicPr>
          <p:cNvPr id="43012" name="Picture 4" descr="Resultado de imagen de tiraz andalusí"/>
          <p:cNvPicPr>
            <a:picLocks noChangeAspect="1" noChangeArrowheads="1"/>
          </p:cNvPicPr>
          <p:nvPr/>
        </p:nvPicPr>
        <p:blipFill>
          <a:blip r:embed="rId3" cstate="print"/>
          <a:srcRect/>
          <a:stretch>
            <a:fillRect/>
          </a:stretch>
        </p:blipFill>
        <p:spPr bwMode="auto">
          <a:xfrm>
            <a:off x="4932040" y="3717032"/>
            <a:ext cx="4211960" cy="254589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074" name="3 CuadroTexto"/>
          <p:cNvSpPr txBox="1">
            <a:spLocks noChangeArrowheads="1"/>
          </p:cNvSpPr>
          <p:nvPr/>
        </p:nvSpPr>
        <p:spPr bwMode="auto">
          <a:xfrm>
            <a:off x="0" y="1571625"/>
            <a:ext cx="9144000" cy="1107996"/>
          </a:xfrm>
          <a:prstGeom prst="rect">
            <a:avLst/>
          </a:prstGeom>
          <a:noFill/>
          <a:ln w="9525">
            <a:noFill/>
            <a:miter lim="800000"/>
            <a:headEnd/>
            <a:tailEnd/>
          </a:ln>
        </p:spPr>
        <p:txBody>
          <a:bodyPr>
            <a:spAutoFit/>
          </a:bodyPr>
          <a:lstStyle/>
          <a:p>
            <a:pPr algn="ctr"/>
            <a:r>
              <a:rPr lang="es-ES" sz="6600" dirty="0" smtClean="0">
                <a:solidFill>
                  <a:srgbClr val="FF0000"/>
                </a:solidFill>
                <a:latin typeface="Arial Black" pitchFamily="34" charset="0"/>
              </a:rPr>
              <a:t>Aspectos sociales</a:t>
            </a:r>
            <a:endParaRPr lang="es-ES" sz="66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spcBef>
                <a:spcPct val="50000"/>
              </a:spcBef>
            </a:pPr>
            <a:r>
              <a:rPr lang="es-ES" sz="4000" dirty="0" smtClean="0"/>
              <a:t>Elementos propios de la sociedad islámica.</a:t>
            </a:r>
            <a:endParaRPr lang="es-ES" sz="4000" dirty="0"/>
          </a:p>
        </p:txBody>
      </p:sp>
      <p:sp>
        <p:nvSpPr>
          <p:cNvPr id="8" name="7 CuadroTexto"/>
          <p:cNvSpPr txBox="1"/>
          <p:nvPr/>
        </p:nvSpPr>
        <p:spPr>
          <a:xfrm>
            <a:off x="1115616" y="1700808"/>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Mezcla étnica y religiosa</a:t>
            </a:r>
            <a:endParaRPr lang="es-ES_tradnl" sz="4000" dirty="0"/>
          </a:p>
        </p:txBody>
      </p:sp>
      <p:sp>
        <p:nvSpPr>
          <p:cNvPr id="9" name="8 CuadroTexto"/>
          <p:cNvSpPr txBox="1"/>
          <p:nvPr/>
        </p:nvSpPr>
        <p:spPr>
          <a:xfrm>
            <a:off x="1115616" y="3212976"/>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Estratificación social</a:t>
            </a:r>
            <a:endParaRPr lang="es-ES_tradnl"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4 CuadroTexto"/>
          <p:cNvSpPr txBox="1"/>
          <p:nvPr/>
        </p:nvSpPr>
        <p:spPr>
          <a:xfrm>
            <a:off x="1115616" y="0"/>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Mezcla étnica y religiosa.</a:t>
            </a:r>
            <a:endParaRPr lang="es-ES_tradnl" sz="4000" dirty="0"/>
          </a:p>
        </p:txBody>
      </p:sp>
      <p:sp>
        <p:nvSpPr>
          <p:cNvPr id="6" name="3 CuadroTexto"/>
          <p:cNvSpPr txBox="1">
            <a:spLocks noChangeArrowheads="1"/>
          </p:cNvSpPr>
          <p:nvPr/>
        </p:nvSpPr>
        <p:spPr bwMode="auto">
          <a:xfrm>
            <a:off x="0" y="1700808"/>
            <a:ext cx="4283968" cy="3785652"/>
          </a:xfrm>
          <a:prstGeom prst="rect">
            <a:avLst/>
          </a:prstGeom>
          <a:noFill/>
          <a:ln w="9525">
            <a:noFill/>
            <a:miter lim="800000"/>
            <a:headEnd/>
            <a:tailEnd/>
          </a:ln>
        </p:spPr>
        <p:txBody>
          <a:bodyPr wrap="square">
            <a:spAutoFit/>
          </a:bodyPr>
          <a:lstStyle/>
          <a:p>
            <a:pPr algn="ctr"/>
            <a:r>
              <a:rPr lang="es-ES" sz="2400" dirty="0" smtClean="0"/>
              <a:t>Los musulmanes incluía tanto a </a:t>
            </a:r>
            <a:r>
              <a:rPr lang="es-ES" sz="2400" dirty="0" smtClean="0">
                <a:solidFill>
                  <a:srgbClr val="FF0000"/>
                </a:solidFill>
              </a:rPr>
              <a:t>árabes</a:t>
            </a:r>
            <a:r>
              <a:rPr lang="es-ES" sz="2400" dirty="0" smtClean="0"/>
              <a:t> como </a:t>
            </a:r>
            <a:r>
              <a:rPr lang="es-ES" sz="2400" dirty="0" smtClean="0">
                <a:solidFill>
                  <a:srgbClr val="FF0000"/>
                </a:solidFill>
              </a:rPr>
              <a:t>bereberes</a:t>
            </a:r>
            <a:r>
              <a:rPr lang="es-ES" sz="2400" dirty="0" smtClean="0"/>
              <a:t>. Con el tiempo, no obstante, la masa poblacional de convirtió al islam (hacia el siglo IX-X), conformando el grupo de los </a:t>
            </a:r>
            <a:r>
              <a:rPr lang="es-ES" sz="2400" dirty="0" smtClean="0">
                <a:solidFill>
                  <a:srgbClr val="FF0000"/>
                </a:solidFill>
              </a:rPr>
              <a:t>muladíes</a:t>
            </a:r>
            <a:r>
              <a:rPr lang="es-ES" sz="2400" dirty="0" smtClean="0"/>
              <a:t> o conversos. Siguieron existiendo minorías religiosas de </a:t>
            </a:r>
            <a:r>
              <a:rPr lang="es-ES" sz="2400" dirty="0" smtClean="0">
                <a:solidFill>
                  <a:srgbClr val="FF0000"/>
                </a:solidFill>
              </a:rPr>
              <a:t>judíos</a:t>
            </a:r>
            <a:r>
              <a:rPr lang="es-ES" sz="2400" dirty="0" smtClean="0"/>
              <a:t> y cristianos (los </a:t>
            </a:r>
            <a:r>
              <a:rPr lang="es-ES" sz="2400" dirty="0" smtClean="0">
                <a:solidFill>
                  <a:srgbClr val="FF0000"/>
                </a:solidFill>
              </a:rPr>
              <a:t>mozárabes</a:t>
            </a:r>
            <a:r>
              <a:rPr lang="es-ES" sz="2400" dirty="0" smtClean="0"/>
              <a:t>).</a:t>
            </a:r>
            <a:endParaRPr lang="es-ES" sz="2400" dirty="0"/>
          </a:p>
        </p:txBody>
      </p:sp>
      <p:pic>
        <p:nvPicPr>
          <p:cNvPr id="3074" name="Picture 2" descr="Resultado de imagen de tres culturas españa medieval"/>
          <p:cNvPicPr>
            <a:picLocks noChangeAspect="1" noChangeArrowheads="1"/>
          </p:cNvPicPr>
          <p:nvPr/>
        </p:nvPicPr>
        <p:blipFill>
          <a:blip r:embed="rId2" cstate="print"/>
          <a:srcRect/>
          <a:stretch>
            <a:fillRect/>
          </a:stretch>
        </p:blipFill>
        <p:spPr bwMode="auto">
          <a:xfrm>
            <a:off x="4405139" y="1484784"/>
            <a:ext cx="4738861" cy="473886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Picture 2" descr="http://1.bp.blogspot.com/-6EYGuk2cck8/VlOIvRoqSmI/AAAAAAAAGqM/nZ48k8S9clY/s1600/sociedad%2Bal-Andalus.png"/>
          <p:cNvPicPr>
            <a:picLocks noChangeAspect="1" noChangeArrowheads="1"/>
          </p:cNvPicPr>
          <p:nvPr/>
        </p:nvPicPr>
        <p:blipFill>
          <a:blip r:embed="rId2" cstate="print"/>
          <a:srcRect/>
          <a:stretch>
            <a:fillRect/>
          </a:stretch>
        </p:blipFill>
        <p:spPr bwMode="auto">
          <a:xfrm>
            <a:off x="3563888" y="1052736"/>
            <a:ext cx="5580112" cy="5419917"/>
          </a:xfrm>
          <a:prstGeom prst="rect">
            <a:avLst/>
          </a:prstGeom>
          <a:noFill/>
        </p:spPr>
      </p:pic>
      <p:sp>
        <p:nvSpPr>
          <p:cNvPr id="5" name="4 CuadroTexto"/>
          <p:cNvSpPr txBox="1"/>
          <p:nvPr/>
        </p:nvSpPr>
        <p:spPr>
          <a:xfrm>
            <a:off x="1115616" y="0"/>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Mezcla étnica y religiosa.</a:t>
            </a:r>
            <a:endParaRPr lang="es-ES_tradnl" sz="4000" dirty="0"/>
          </a:p>
        </p:txBody>
      </p:sp>
      <p:sp>
        <p:nvSpPr>
          <p:cNvPr id="7" name="3 CuadroTexto"/>
          <p:cNvSpPr txBox="1">
            <a:spLocks noChangeArrowheads="1"/>
          </p:cNvSpPr>
          <p:nvPr/>
        </p:nvSpPr>
        <p:spPr bwMode="auto">
          <a:xfrm>
            <a:off x="0" y="1700808"/>
            <a:ext cx="3347864" cy="3108543"/>
          </a:xfrm>
          <a:prstGeom prst="rect">
            <a:avLst/>
          </a:prstGeom>
          <a:noFill/>
          <a:ln w="9525">
            <a:noFill/>
            <a:miter lim="800000"/>
            <a:headEnd/>
            <a:tailEnd/>
          </a:ln>
        </p:spPr>
        <p:txBody>
          <a:bodyPr wrap="square">
            <a:spAutoFit/>
          </a:bodyPr>
          <a:lstStyle/>
          <a:p>
            <a:pPr algn="ctr"/>
            <a:r>
              <a:rPr lang="es-ES" sz="2800" dirty="0" smtClean="0"/>
              <a:t>Esta imagen nos da una idea de que la </a:t>
            </a:r>
            <a:r>
              <a:rPr lang="es-ES" sz="2800" dirty="0" smtClean="0">
                <a:solidFill>
                  <a:srgbClr val="FF0000"/>
                </a:solidFill>
              </a:rPr>
              <a:t>estratificación social </a:t>
            </a:r>
            <a:r>
              <a:rPr lang="es-ES" sz="2800" dirty="0" smtClean="0"/>
              <a:t>andalusí empezaba por los temas étnico religiosos, aunque no era el único criterio.</a:t>
            </a:r>
            <a:endParaRPr lang="es-E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0"/>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Árabes peninsulares.</a:t>
            </a:r>
            <a:endParaRPr lang="es-ES_tradnl" sz="4000" dirty="0"/>
          </a:p>
        </p:txBody>
      </p:sp>
      <p:pic>
        <p:nvPicPr>
          <p:cNvPr id="35842" name="Picture 2" descr="Resultado de imagen de baladíes árabes"/>
          <p:cNvPicPr>
            <a:picLocks noChangeAspect="1" noChangeArrowheads="1"/>
          </p:cNvPicPr>
          <p:nvPr/>
        </p:nvPicPr>
        <p:blipFill>
          <a:blip r:embed="rId2" cstate="print"/>
          <a:srcRect/>
          <a:stretch>
            <a:fillRect/>
          </a:stretch>
        </p:blipFill>
        <p:spPr bwMode="auto">
          <a:xfrm>
            <a:off x="1" y="836712"/>
            <a:ext cx="3275855" cy="2766112"/>
          </a:xfrm>
          <a:prstGeom prst="rect">
            <a:avLst/>
          </a:prstGeom>
          <a:noFill/>
        </p:spPr>
      </p:pic>
      <p:sp>
        <p:nvSpPr>
          <p:cNvPr id="6" name="3 CuadroTexto"/>
          <p:cNvSpPr txBox="1">
            <a:spLocks noChangeArrowheads="1"/>
          </p:cNvSpPr>
          <p:nvPr/>
        </p:nvSpPr>
        <p:spPr bwMode="auto">
          <a:xfrm>
            <a:off x="3419872" y="1340768"/>
            <a:ext cx="5724128" cy="5262979"/>
          </a:xfrm>
          <a:prstGeom prst="rect">
            <a:avLst/>
          </a:prstGeom>
          <a:noFill/>
          <a:ln w="9525">
            <a:noFill/>
            <a:miter lim="800000"/>
            <a:headEnd/>
            <a:tailEnd/>
          </a:ln>
        </p:spPr>
        <p:txBody>
          <a:bodyPr wrap="square">
            <a:spAutoFit/>
          </a:bodyPr>
          <a:lstStyle/>
          <a:p>
            <a:pPr algn="ctr"/>
            <a:r>
              <a:rPr lang="es-ES" sz="2800" dirty="0" smtClean="0"/>
              <a:t>Eran una minoría aristócrata (se calcula que en todo el siglo VIII debieron entrar unos 30.000). La primera oleada la conformaron los baladíes, muchos de ellos funcionarios del gobierno. Con la llegada de los omeyas entraron muchas tropas de procedencia siria que desplazarían a los baladíes. Se asentaron preferentemente en las ciudades mediterráneas y actuarían como un referente cultural.</a:t>
            </a:r>
            <a:endParaRPr lang="es-ES" sz="2800" dirty="0"/>
          </a:p>
        </p:txBody>
      </p:sp>
      <p:pic>
        <p:nvPicPr>
          <p:cNvPr id="35844" name="Picture 4" descr="Resultado de imagen de arabia"/>
          <p:cNvPicPr>
            <a:picLocks noChangeAspect="1" noChangeArrowheads="1"/>
          </p:cNvPicPr>
          <p:nvPr/>
        </p:nvPicPr>
        <p:blipFill>
          <a:blip r:embed="rId3" cstate="print"/>
          <a:srcRect/>
          <a:stretch>
            <a:fillRect/>
          </a:stretch>
        </p:blipFill>
        <p:spPr bwMode="auto">
          <a:xfrm>
            <a:off x="0" y="3645024"/>
            <a:ext cx="3275975" cy="321297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0"/>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Bereberes peninsulares.</a:t>
            </a:r>
            <a:endParaRPr lang="es-ES_tradnl" sz="4000" dirty="0"/>
          </a:p>
        </p:txBody>
      </p:sp>
      <p:sp>
        <p:nvSpPr>
          <p:cNvPr id="6" name="3 CuadroTexto"/>
          <p:cNvSpPr txBox="1">
            <a:spLocks noChangeArrowheads="1"/>
          </p:cNvSpPr>
          <p:nvPr/>
        </p:nvSpPr>
        <p:spPr bwMode="auto">
          <a:xfrm>
            <a:off x="0" y="3811012"/>
            <a:ext cx="9144000" cy="3046988"/>
          </a:xfrm>
          <a:prstGeom prst="rect">
            <a:avLst/>
          </a:prstGeom>
          <a:noFill/>
          <a:ln w="9525">
            <a:noFill/>
            <a:miter lim="800000"/>
            <a:headEnd/>
            <a:tailEnd/>
          </a:ln>
        </p:spPr>
        <p:txBody>
          <a:bodyPr wrap="square">
            <a:spAutoFit/>
          </a:bodyPr>
          <a:lstStyle/>
          <a:p>
            <a:pPr algn="ctr"/>
            <a:r>
              <a:rPr lang="es-ES" sz="2400" dirty="0" smtClean="0"/>
              <a:t>Un segundo grupo más numeroso es el de los bereberes. Procedentes del noroeste de África, se diferenciaban por su lengua de los árabes aunque también se habían convertido al islam. Eran más numerosos (unos 70.000 en el siglo VIII y después  seguirían entrando, más con almorávides y almohades) y se asentaron preferentemente </a:t>
            </a:r>
            <a:r>
              <a:rPr lang="es-ES" sz="2400" dirty="0" smtClean="0">
                <a:solidFill>
                  <a:srgbClr val="FF0000"/>
                </a:solidFill>
              </a:rPr>
              <a:t>en zonas montañosas ganaderas y el mundo rural</a:t>
            </a:r>
            <a:r>
              <a:rPr lang="es-ES" sz="2400" dirty="0" smtClean="0"/>
              <a:t>. Se enfrentaron a los árabes por considerarse marginados y durante las taifas varias de estas familias se harían con el poder.</a:t>
            </a:r>
            <a:endParaRPr lang="es-ES" sz="2400" dirty="0"/>
          </a:p>
        </p:txBody>
      </p:sp>
      <p:pic>
        <p:nvPicPr>
          <p:cNvPr id="36866" name="Picture 2" descr="https://upload.wikimedia.org/wikipedia/commons/9/90/Berber-map-2e.png"/>
          <p:cNvPicPr>
            <a:picLocks noChangeAspect="1" noChangeArrowheads="1"/>
          </p:cNvPicPr>
          <p:nvPr/>
        </p:nvPicPr>
        <p:blipFill>
          <a:blip r:embed="rId2" cstate="print"/>
          <a:srcRect/>
          <a:stretch>
            <a:fillRect/>
          </a:stretch>
        </p:blipFill>
        <p:spPr bwMode="auto">
          <a:xfrm>
            <a:off x="0" y="980729"/>
            <a:ext cx="5573951" cy="2736304"/>
          </a:xfrm>
          <a:prstGeom prst="rect">
            <a:avLst/>
          </a:prstGeom>
          <a:noFill/>
        </p:spPr>
      </p:pic>
      <p:pic>
        <p:nvPicPr>
          <p:cNvPr id="5" name="Picture 5"/>
          <p:cNvPicPr>
            <a:picLocks noChangeAspect="1" noChangeArrowheads="1"/>
          </p:cNvPicPr>
          <p:nvPr/>
        </p:nvPicPr>
        <p:blipFill>
          <a:blip r:embed="rId3" cstate="print"/>
          <a:srcRect/>
          <a:stretch>
            <a:fillRect/>
          </a:stretch>
        </p:blipFill>
        <p:spPr bwMode="auto">
          <a:xfrm>
            <a:off x="5626232" y="908720"/>
            <a:ext cx="3517767" cy="288032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0"/>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Muladíes (hispanos conversos).</a:t>
            </a:r>
            <a:endParaRPr lang="es-ES_tradnl" sz="4000" dirty="0"/>
          </a:p>
        </p:txBody>
      </p:sp>
      <p:sp>
        <p:nvSpPr>
          <p:cNvPr id="6" name="3 CuadroTexto"/>
          <p:cNvSpPr txBox="1">
            <a:spLocks noChangeArrowheads="1"/>
          </p:cNvSpPr>
          <p:nvPr/>
        </p:nvSpPr>
        <p:spPr bwMode="auto">
          <a:xfrm>
            <a:off x="5796136" y="1124744"/>
            <a:ext cx="3347864" cy="4893647"/>
          </a:xfrm>
          <a:prstGeom prst="rect">
            <a:avLst/>
          </a:prstGeom>
          <a:noFill/>
          <a:ln w="9525">
            <a:noFill/>
            <a:miter lim="800000"/>
            <a:headEnd/>
            <a:tailEnd/>
          </a:ln>
        </p:spPr>
        <p:txBody>
          <a:bodyPr wrap="square">
            <a:spAutoFit/>
          </a:bodyPr>
          <a:lstStyle/>
          <a:p>
            <a:pPr algn="ctr"/>
            <a:r>
              <a:rPr lang="es-ES" sz="2400" dirty="0" smtClean="0"/>
              <a:t>Los muladíes eran los antiguos visigodos que con el tiempo y para evitar impuestos se convirtieron al islam. La situación social fue muy variable y no faltaron familias importantes que se hicieron con el poder en su territorio (caso de los </a:t>
            </a:r>
            <a:r>
              <a:rPr lang="es-ES" sz="2400" dirty="0" err="1" smtClean="0"/>
              <a:t>Banu</a:t>
            </a:r>
            <a:r>
              <a:rPr lang="es-ES" sz="2400" dirty="0" smtClean="0"/>
              <a:t> </a:t>
            </a:r>
            <a:r>
              <a:rPr lang="es-ES" sz="2400" dirty="0" err="1" smtClean="0"/>
              <a:t>Qasi</a:t>
            </a:r>
            <a:r>
              <a:rPr lang="es-ES" sz="2400" dirty="0" smtClean="0"/>
              <a:t> en la zona del Ebro entre los siglos VIII y X).</a:t>
            </a:r>
            <a:endParaRPr lang="es-ES" sz="2400" dirty="0"/>
          </a:p>
        </p:txBody>
      </p:sp>
      <p:pic>
        <p:nvPicPr>
          <p:cNvPr id="37890" name="Picture 2" descr="Ubicación de {{{nombre_común}}}"/>
          <p:cNvPicPr>
            <a:picLocks noChangeAspect="1" noChangeArrowheads="1"/>
          </p:cNvPicPr>
          <p:nvPr/>
        </p:nvPicPr>
        <p:blipFill>
          <a:blip r:embed="rId2" cstate="print"/>
          <a:srcRect/>
          <a:stretch>
            <a:fillRect/>
          </a:stretch>
        </p:blipFill>
        <p:spPr bwMode="auto">
          <a:xfrm>
            <a:off x="0" y="1628800"/>
            <a:ext cx="5919241" cy="411741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0"/>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Mozárabes (cristianos).</a:t>
            </a:r>
            <a:endParaRPr lang="es-ES_tradnl" sz="4000" dirty="0"/>
          </a:p>
        </p:txBody>
      </p:sp>
      <p:sp>
        <p:nvSpPr>
          <p:cNvPr id="6" name="3 CuadroTexto"/>
          <p:cNvSpPr txBox="1">
            <a:spLocks noChangeArrowheads="1"/>
          </p:cNvSpPr>
          <p:nvPr/>
        </p:nvSpPr>
        <p:spPr bwMode="auto">
          <a:xfrm>
            <a:off x="5508104" y="1124744"/>
            <a:ext cx="3635896" cy="5262979"/>
          </a:xfrm>
          <a:prstGeom prst="rect">
            <a:avLst/>
          </a:prstGeom>
          <a:noFill/>
          <a:ln w="9525">
            <a:noFill/>
            <a:miter lim="800000"/>
            <a:headEnd/>
            <a:tailEnd/>
          </a:ln>
        </p:spPr>
        <p:txBody>
          <a:bodyPr wrap="square">
            <a:spAutoFit/>
          </a:bodyPr>
          <a:lstStyle/>
          <a:p>
            <a:pPr algn="ctr"/>
            <a:r>
              <a:rPr lang="es-ES" sz="2400" dirty="0" smtClean="0"/>
              <a:t>En un principio era la mayoría de la población de al-Ándalus pero poco a poco se convertirían en una minoría para </a:t>
            </a:r>
            <a:r>
              <a:rPr lang="es-ES" sz="2400" dirty="0" smtClean="0">
                <a:solidFill>
                  <a:srgbClr val="FF0000"/>
                </a:solidFill>
              </a:rPr>
              <a:t>prácticamente desaparecer desde el siglo XI </a:t>
            </a:r>
            <a:r>
              <a:rPr lang="es-ES" sz="2400" dirty="0" smtClean="0"/>
              <a:t>cuando crezca la intolerancia religiosa. Mantuvieron su culto a cambio de pagar impuestos, cuestión esta clave para entender que terminaran migrando o convirtiéndose al islam.</a:t>
            </a:r>
            <a:endParaRPr lang="es-ES" sz="2400" dirty="0"/>
          </a:p>
        </p:txBody>
      </p:sp>
      <p:pic>
        <p:nvPicPr>
          <p:cNvPr id="38914" name="Picture 2" descr="http://www.periodistadigital.com/imagenes/2017/11/30/manuscrito-mozarabe.jpg"/>
          <p:cNvPicPr>
            <a:picLocks noChangeAspect="1" noChangeArrowheads="1"/>
          </p:cNvPicPr>
          <p:nvPr/>
        </p:nvPicPr>
        <p:blipFill>
          <a:blip r:embed="rId2" cstate="print"/>
          <a:srcRect/>
          <a:stretch>
            <a:fillRect/>
          </a:stretch>
        </p:blipFill>
        <p:spPr bwMode="auto">
          <a:xfrm>
            <a:off x="0" y="1628800"/>
            <a:ext cx="5334000" cy="40005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0"/>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Judíos.</a:t>
            </a:r>
            <a:endParaRPr lang="es-ES_tradnl" sz="4000" dirty="0"/>
          </a:p>
        </p:txBody>
      </p:sp>
      <p:sp>
        <p:nvSpPr>
          <p:cNvPr id="6" name="3 CuadroTexto"/>
          <p:cNvSpPr txBox="1">
            <a:spLocks noChangeArrowheads="1"/>
          </p:cNvSpPr>
          <p:nvPr/>
        </p:nvSpPr>
        <p:spPr bwMode="auto">
          <a:xfrm>
            <a:off x="5076056" y="1772816"/>
            <a:ext cx="4067944" cy="3785652"/>
          </a:xfrm>
          <a:prstGeom prst="rect">
            <a:avLst/>
          </a:prstGeom>
          <a:noFill/>
          <a:ln w="9525">
            <a:noFill/>
            <a:miter lim="800000"/>
            <a:headEnd/>
            <a:tailEnd/>
          </a:ln>
        </p:spPr>
        <p:txBody>
          <a:bodyPr wrap="square">
            <a:spAutoFit/>
          </a:bodyPr>
          <a:lstStyle/>
          <a:p>
            <a:pPr algn="ctr"/>
            <a:r>
              <a:rPr lang="es-ES" sz="2400" dirty="0" smtClean="0"/>
              <a:t>Los judíos fueron una minoría característica tanto en ciudades musulmanas como cristianas y más vinculadas al mundo urbano que al rural. Su riqueza les hizo influyentes y vivían en las juderías (en la imagen, la de Córdoba con el monumento dedicado a </a:t>
            </a:r>
            <a:r>
              <a:rPr lang="es-ES" sz="2400" dirty="0" err="1" smtClean="0"/>
              <a:t>Maimónides</a:t>
            </a:r>
            <a:r>
              <a:rPr lang="es-ES" sz="2400" dirty="0" smtClean="0"/>
              <a:t>).</a:t>
            </a:r>
            <a:endParaRPr lang="es-ES" sz="2400" dirty="0"/>
          </a:p>
        </p:txBody>
      </p:sp>
      <p:pic>
        <p:nvPicPr>
          <p:cNvPr id="39938" name="Picture 2" descr="Resultado de imagen de judería córdoba"/>
          <p:cNvPicPr>
            <a:picLocks noChangeAspect="1" noChangeArrowheads="1"/>
          </p:cNvPicPr>
          <p:nvPr/>
        </p:nvPicPr>
        <p:blipFill>
          <a:blip r:embed="rId2" cstate="print"/>
          <a:srcRect/>
          <a:stretch>
            <a:fillRect/>
          </a:stretch>
        </p:blipFill>
        <p:spPr bwMode="auto">
          <a:xfrm>
            <a:off x="0" y="1916832"/>
            <a:ext cx="4686300" cy="351472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1124744"/>
            <a:ext cx="9144000" cy="289310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719138" indent="-358775" algn="just"/>
            <a:endParaRPr lang="es-ES" sz="2000" dirty="0" smtClean="0">
              <a:solidFill>
                <a:schemeClr val="tx2">
                  <a:lumMod val="75000"/>
                </a:schemeClr>
              </a:solidFill>
              <a:latin typeface="Arial Black" pitchFamily="34" charset="0"/>
            </a:endParaRPr>
          </a:p>
          <a:p>
            <a:pPr marL="360363" indent="-360363" algn="just">
              <a:buFont typeface="Wingdings" pitchFamily="2" charset="2"/>
              <a:buChar char="Ø"/>
            </a:pPr>
            <a:r>
              <a:rPr lang="es-ES" sz="3600" dirty="0" smtClean="0">
                <a:solidFill>
                  <a:srgbClr val="FF0000"/>
                </a:solidFill>
                <a:latin typeface="Arial Black" pitchFamily="34" charset="0"/>
              </a:rPr>
              <a:t>Edad Media</a:t>
            </a:r>
            <a:r>
              <a:rPr lang="es-ES" sz="3600" dirty="0" smtClean="0">
                <a:solidFill>
                  <a:schemeClr val="tx2">
                    <a:lumMod val="75000"/>
                  </a:schemeClr>
                </a:solidFill>
                <a:latin typeface="Arial Black" pitchFamily="34" charset="0"/>
              </a:rPr>
              <a:t>: </a:t>
            </a:r>
            <a:r>
              <a:rPr lang="es-ES" sz="2000" dirty="0" smtClean="0">
                <a:solidFill>
                  <a:schemeClr val="tx2">
                    <a:lumMod val="75000"/>
                  </a:schemeClr>
                </a:solidFill>
                <a:latin typeface="Arial Black" pitchFamily="34" charset="0"/>
              </a:rPr>
              <a:t>(415 d.C. – 1492 d.C.)</a:t>
            </a:r>
          </a:p>
          <a:p>
            <a:pPr marL="360363" indent="-360363" algn="just"/>
            <a:endParaRPr lang="es-ES" sz="1000" dirty="0" smtClean="0">
              <a:solidFill>
                <a:schemeClr val="tx2">
                  <a:lumMod val="75000"/>
                </a:schemeClr>
              </a:solidFill>
              <a:latin typeface="Arial Black" pitchFamily="34" charset="0"/>
            </a:endParaRPr>
          </a:p>
          <a:p>
            <a:pPr marL="719138" indent="-358775" algn="just">
              <a:buFont typeface="Wingdings" pitchFamily="2" charset="2"/>
              <a:buChar char="v"/>
            </a:pPr>
            <a:r>
              <a:rPr lang="es-ES" sz="3200" dirty="0" smtClean="0">
                <a:solidFill>
                  <a:schemeClr val="tx2">
                    <a:lumMod val="75000"/>
                  </a:schemeClr>
                </a:solidFill>
                <a:latin typeface="Arial Black" pitchFamily="34" charset="0"/>
              </a:rPr>
              <a:t>Visigodos </a:t>
            </a:r>
            <a:r>
              <a:rPr lang="es-ES" sz="2000" dirty="0" smtClean="0">
                <a:solidFill>
                  <a:schemeClr val="tx2">
                    <a:lumMod val="75000"/>
                  </a:schemeClr>
                </a:solidFill>
                <a:latin typeface="Arial Black" pitchFamily="34" charset="0"/>
              </a:rPr>
              <a:t>(415 d.C. – 711 d.C.).</a:t>
            </a:r>
          </a:p>
          <a:p>
            <a:pPr marL="719138" indent="-358775" algn="just"/>
            <a:endParaRPr lang="es-ES" sz="1000" dirty="0" smtClean="0">
              <a:solidFill>
                <a:schemeClr val="tx2">
                  <a:lumMod val="75000"/>
                </a:schemeClr>
              </a:solidFill>
              <a:latin typeface="Arial Black" pitchFamily="34" charset="0"/>
            </a:endParaRPr>
          </a:p>
          <a:p>
            <a:pPr marL="719138" indent="-358775" algn="just">
              <a:buFont typeface="Wingdings" pitchFamily="2" charset="2"/>
              <a:buChar char="v"/>
            </a:pPr>
            <a:r>
              <a:rPr lang="es-ES" sz="3200" dirty="0" smtClean="0">
                <a:solidFill>
                  <a:srgbClr val="FF0000"/>
                </a:solidFill>
                <a:latin typeface="Arial Black" pitchFamily="34" charset="0"/>
              </a:rPr>
              <a:t>Al-Ándalus </a:t>
            </a:r>
            <a:r>
              <a:rPr lang="es-ES" sz="2000" dirty="0" smtClean="0">
                <a:solidFill>
                  <a:srgbClr val="FF0000"/>
                </a:solidFill>
                <a:latin typeface="Arial Black" pitchFamily="34" charset="0"/>
              </a:rPr>
              <a:t>(711 d.C. – 1492 d.C.).</a:t>
            </a:r>
          </a:p>
          <a:p>
            <a:pPr marL="719138" indent="-358775" algn="just"/>
            <a:endParaRPr lang="es-ES" sz="1000" dirty="0" smtClean="0">
              <a:solidFill>
                <a:schemeClr val="tx2">
                  <a:lumMod val="75000"/>
                </a:schemeClr>
              </a:solidFill>
              <a:latin typeface="Arial Black" pitchFamily="34" charset="0"/>
            </a:endParaRPr>
          </a:p>
          <a:p>
            <a:pPr marL="719138" indent="-358775" algn="just">
              <a:buFont typeface="Wingdings" pitchFamily="2" charset="2"/>
              <a:buChar char="v"/>
            </a:pPr>
            <a:r>
              <a:rPr lang="es-ES" sz="3200" dirty="0" smtClean="0">
                <a:solidFill>
                  <a:schemeClr val="tx2">
                    <a:lumMod val="75000"/>
                  </a:schemeClr>
                </a:solidFill>
                <a:latin typeface="Arial Black" pitchFamily="34" charset="0"/>
              </a:rPr>
              <a:t>Reinos cristianos (</a:t>
            </a:r>
            <a:r>
              <a:rPr lang="es-ES" sz="2000" dirty="0" smtClean="0">
                <a:solidFill>
                  <a:schemeClr val="tx2">
                    <a:lumMod val="75000"/>
                  </a:schemeClr>
                </a:solidFill>
                <a:latin typeface="Arial Black" pitchFamily="34" charset="0"/>
              </a:rPr>
              <a:t>722 d.C. – 1492 d.C.).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15616" y="0"/>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Una sociedad estratificada.</a:t>
            </a:r>
            <a:endParaRPr lang="es-ES_tradnl" sz="4000" dirty="0"/>
          </a:p>
        </p:txBody>
      </p:sp>
      <p:sp>
        <p:nvSpPr>
          <p:cNvPr id="4" name="3 CuadroTexto"/>
          <p:cNvSpPr txBox="1">
            <a:spLocks noChangeArrowheads="1"/>
          </p:cNvSpPr>
          <p:nvPr/>
        </p:nvSpPr>
        <p:spPr bwMode="auto">
          <a:xfrm>
            <a:off x="0" y="1556792"/>
            <a:ext cx="4067944" cy="4154984"/>
          </a:xfrm>
          <a:prstGeom prst="rect">
            <a:avLst/>
          </a:prstGeom>
          <a:noFill/>
          <a:ln w="9525">
            <a:noFill/>
            <a:miter lim="800000"/>
            <a:headEnd/>
            <a:tailEnd/>
          </a:ln>
        </p:spPr>
        <p:txBody>
          <a:bodyPr wrap="square">
            <a:spAutoFit/>
          </a:bodyPr>
          <a:lstStyle/>
          <a:p>
            <a:pPr algn="ctr"/>
            <a:r>
              <a:rPr lang="es-ES" sz="2400" dirty="0" smtClean="0"/>
              <a:t>La sociedad islámica era en teoría igualitaria, pero en realidad existían unas diferencias sociales parecidas a las del mundo cristiano. La nobleza (</a:t>
            </a:r>
            <a:r>
              <a:rPr lang="es-ES" sz="2400" dirty="0" err="1" smtClean="0"/>
              <a:t>jassa</a:t>
            </a:r>
            <a:r>
              <a:rPr lang="es-ES" sz="2400" dirty="0" smtClean="0"/>
              <a:t>), conformada mayoritariamente por árabes, algunos bereberes, muladíes y cristianos y judíos, dominaban a la masa del pueblo (</a:t>
            </a:r>
            <a:r>
              <a:rPr lang="es-ES" sz="2400" dirty="0" err="1" smtClean="0"/>
              <a:t>amma</a:t>
            </a:r>
            <a:r>
              <a:rPr lang="es-ES" sz="2400" dirty="0" smtClean="0"/>
              <a:t>). Tampoco faltaban los esclavos.</a:t>
            </a:r>
            <a:endParaRPr lang="es-ES" sz="2400" dirty="0"/>
          </a:p>
        </p:txBody>
      </p:sp>
      <p:pic>
        <p:nvPicPr>
          <p:cNvPr id="23555" name="Picture 3"/>
          <p:cNvPicPr>
            <a:picLocks noChangeAspect="1" noChangeArrowheads="1"/>
          </p:cNvPicPr>
          <p:nvPr/>
        </p:nvPicPr>
        <p:blipFill>
          <a:blip r:embed="rId2" cstate="print"/>
          <a:srcRect/>
          <a:stretch>
            <a:fillRect/>
          </a:stretch>
        </p:blipFill>
        <p:spPr bwMode="auto">
          <a:xfrm>
            <a:off x="4495056" y="1484784"/>
            <a:ext cx="4648944" cy="4292349"/>
          </a:xfrm>
          <a:prstGeom prst="rect">
            <a:avLst/>
          </a:prstGeom>
          <a:noFill/>
          <a:ln w="9525">
            <a:noFill/>
            <a:miter lim="800000"/>
            <a:headEnd/>
            <a:tailEnd/>
          </a:ln>
        </p:spPr>
      </p:pic>
      <p:sp>
        <p:nvSpPr>
          <p:cNvPr id="7" name="6 CuadroTexto"/>
          <p:cNvSpPr txBox="1">
            <a:spLocks noChangeArrowheads="1"/>
          </p:cNvSpPr>
          <p:nvPr/>
        </p:nvSpPr>
        <p:spPr bwMode="auto">
          <a:xfrm>
            <a:off x="0" y="5949280"/>
            <a:ext cx="9144000" cy="830997"/>
          </a:xfrm>
          <a:prstGeom prst="rect">
            <a:avLst/>
          </a:prstGeom>
          <a:noFill/>
          <a:ln w="9525">
            <a:noFill/>
            <a:miter lim="800000"/>
            <a:headEnd/>
            <a:tailEnd/>
          </a:ln>
        </p:spPr>
        <p:txBody>
          <a:bodyPr wrap="square">
            <a:spAutoFit/>
          </a:bodyPr>
          <a:lstStyle/>
          <a:p>
            <a:pPr algn="ctr"/>
            <a:r>
              <a:rPr lang="es-ES" sz="2400" dirty="0" smtClean="0"/>
              <a:t>Una diferencia importante con el mundo cristiano es que existía algo parecido a una clase media de comerciantes y juristas (alfaquíes).</a:t>
            </a:r>
            <a:endParaRPr lang="es-E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0"/>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Esclavos.</a:t>
            </a:r>
            <a:endParaRPr lang="es-ES_tradnl" sz="4000" dirty="0"/>
          </a:p>
        </p:txBody>
      </p:sp>
      <p:sp>
        <p:nvSpPr>
          <p:cNvPr id="6" name="3 CuadroTexto"/>
          <p:cNvSpPr txBox="1">
            <a:spLocks noChangeArrowheads="1"/>
          </p:cNvSpPr>
          <p:nvPr/>
        </p:nvSpPr>
        <p:spPr bwMode="auto">
          <a:xfrm>
            <a:off x="3779912" y="1556792"/>
            <a:ext cx="5364088" cy="4524315"/>
          </a:xfrm>
          <a:prstGeom prst="rect">
            <a:avLst/>
          </a:prstGeom>
          <a:noFill/>
          <a:ln w="9525">
            <a:noFill/>
            <a:miter lim="800000"/>
            <a:headEnd/>
            <a:tailEnd/>
          </a:ln>
        </p:spPr>
        <p:txBody>
          <a:bodyPr wrap="square">
            <a:spAutoFit/>
          </a:bodyPr>
          <a:lstStyle/>
          <a:p>
            <a:pPr algn="ctr"/>
            <a:r>
              <a:rPr lang="es-ES" sz="2400" dirty="0" smtClean="0"/>
              <a:t>Fueron una minoría poblacional con situaciones muy diversas. En general, los negros estaban en peor situación mientras que los blancos del norte alcanzaban con más facilidad su libertad y algunos de ellos llegaron a convertirse en líderes en las taifas. Por ejemplo, la taifa de Valencia fue creada por </a:t>
            </a:r>
            <a:r>
              <a:rPr lang="es-ES" sz="2400" dirty="0" err="1" smtClean="0"/>
              <a:t>Mbárek</a:t>
            </a:r>
            <a:r>
              <a:rPr lang="es-ES" sz="2400" dirty="0" smtClean="0"/>
              <a:t> y </a:t>
            </a:r>
            <a:r>
              <a:rPr lang="es-ES" sz="2400" dirty="0" err="1" smtClean="0"/>
              <a:t>Muzzafar</a:t>
            </a:r>
            <a:r>
              <a:rPr lang="es-ES" sz="2400" dirty="0" smtClean="0"/>
              <a:t>, dos funcionarios amiríes (al servicio de la familia de Almanzor) que con el hundimiento del califato independizaron la ciudad en 1011.</a:t>
            </a:r>
            <a:endParaRPr lang="es-ES" sz="2400" dirty="0"/>
          </a:p>
        </p:txBody>
      </p:sp>
      <p:pic>
        <p:nvPicPr>
          <p:cNvPr id="40962" name="Picture 2" descr="Resultado de imagen de esclavos andalusíes"/>
          <p:cNvPicPr>
            <a:picLocks noChangeAspect="1" noChangeArrowheads="1"/>
          </p:cNvPicPr>
          <p:nvPr/>
        </p:nvPicPr>
        <p:blipFill>
          <a:blip r:embed="rId2" cstate="print"/>
          <a:srcRect/>
          <a:stretch>
            <a:fillRect/>
          </a:stretch>
        </p:blipFill>
        <p:spPr bwMode="auto">
          <a:xfrm>
            <a:off x="1" y="836712"/>
            <a:ext cx="3779912" cy="2973961"/>
          </a:xfrm>
          <a:prstGeom prst="rect">
            <a:avLst/>
          </a:prstGeom>
          <a:noFill/>
        </p:spPr>
      </p:pic>
      <p:pic>
        <p:nvPicPr>
          <p:cNvPr id="40964" name="Picture 4" descr="https://upload.wikimedia.org/wikipedia/commons/thumb/9/9b/Location_map_Taifa_of_Valencia.svg/694px-Location_map_Taifa_of_Valencia.svg.png"/>
          <p:cNvPicPr>
            <a:picLocks noChangeAspect="1" noChangeArrowheads="1"/>
          </p:cNvPicPr>
          <p:nvPr/>
        </p:nvPicPr>
        <p:blipFill>
          <a:blip r:embed="rId3" cstate="print"/>
          <a:srcRect/>
          <a:stretch>
            <a:fillRect/>
          </a:stretch>
        </p:blipFill>
        <p:spPr bwMode="auto">
          <a:xfrm>
            <a:off x="0" y="3916858"/>
            <a:ext cx="3779912" cy="294114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074" name="3 CuadroTexto"/>
          <p:cNvSpPr txBox="1">
            <a:spLocks noChangeArrowheads="1"/>
          </p:cNvSpPr>
          <p:nvPr/>
        </p:nvSpPr>
        <p:spPr bwMode="auto">
          <a:xfrm>
            <a:off x="0" y="1571625"/>
            <a:ext cx="9144000" cy="2123658"/>
          </a:xfrm>
          <a:prstGeom prst="rect">
            <a:avLst/>
          </a:prstGeom>
          <a:noFill/>
          <a:ln w="9525">
            <a:noFill/>
            <a:miter lim="800000"/>
            <a:headEnd/>
            <a:tailEnd/>
          </a:ln>
        </p:spPr>
        <p:txBody>
          <a:bodyPr>
            <a:spAutoFit/>
          </a:bodyPr>
          <a:lstStyle/>
          <a:p>
            <a:pPr algn="ctr"/>
            <a:r>
              <a:rPr lang="es-ES" sz="6600" dirty="0" smtClean="0">
                <a:solidFill>
                  <a:srgbClr val="FF0000"/>
                </a:solidFill>
                <a:latin typeface="Arial Black" pitchFamily="34" charset="0"/>
              </a:rPr>
              <a:t>Aspectos culturales</a:t>
            </a:r>
            <a:endParaRPr lang="es-ES" sz="66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052736"/>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Una cultura islámica, árabe y ecléctica.</a:t>
            </a:r>
            <a:endParaRPr lang="es-ES_tradnl" sz="4000" dirty="0"/>
          </a:p>
        </p:txBody>
      </p:sp>
      <p:sp>
        <p:nvSpPr>
          <p:cNvPr id="5" name="Text Box 5"/>
          <p:cNvSpPr txBox="1">
            <a:spLocks noChangeArrowheads="1"/>
          </p:cNvSpPr>
          <p:nvPr/>
        </p:nvSpPr>
        <p:spPr bwMode="auto">
          <a:xfrm>
            <a:off x="0" y="0"/>
            <a:ext cx="9144000" cy="677108"/>
          </a:xfrm>
          <a:prstGeom prst="rect">
            <a:avLst/>
          </a:prstGeom>
          <a:noFill/>
          <a:ln w="9525">
            <a:noFill/>
            <a:miter lim="800000"/>
            <a:headEnd/>
            <a:tailEnd/>
          </a:ln>
        </p:spPr>
        <p:txBody>
          <a:bodyPr wrap="square">
            <a:spAutoFit/>
          </a:bodyPr>
          <a:lstStyle/>
          <a:p>
            <a:pPr algn="ctr">
              <a:spcBef>
                <a:spcPct val="50000"/>
              </a:spcBef>
            </a:pPr>
            <a:r>
              <a:rPr lang="es-ES" sz="3800" dirty="0" smtClean="0"/>
              <a:t>Aspectos culturales más destacados.</a:t>
            </a:r>
            <a:endParaRPr lang="es-ES" sz="3800" dirty="0"/>
          </a:p>
        </p:txBody>
      </p:sp>
      <p:sp>
        <p:nvSpPr>
          <p:cNvPr id="7" name="6 CuadroTexto"/>
          <p:cNvSpPr txBox="1"/>
          <p:nvPr/>
        </p:nvSpPr>
        <p:spPr>
          <a:xfrm>
            <a:off x="0" y="5373216"/>
            <a:ext cx="9144000" cy="1261884"/>
          </a:xfrm>
          <a:prstGeom prst="rect">
            <a:avLst/>
          </a:prstGeom>
          <a:solidFill>
            <a:schemeClr val="bg2">
              <a:lumMod val="90000"/>
            </a:schemeClr>
          </a:solidFill>
          <a:ln w="25400">
            <a:solidFill>
              <a:srgbClr val="FF0000"/>
            </a:solidFill>
          </a:ln>
        </p:spPr>
        <p:txBody>
          <a:bodyPr wrap="square" rtlCol="0">
            <a:spAutoFit/>
          </a:bodyPr>
          <a:lstStyle/>
          <a:p>
            <a:pPr algn="ctr"/>
            <a:r>
              <a:rPr lang="es-ES" sz="3800" dirty="0" smtClean="0"/>
              <a:t>Importancia cultural: influencias internacionales y aportaciones a Occidente.</a:t>
            </a:r>
            <a:endParaRPr lang="es-ES_tradnl" sz="3800" dirty="0"/>
          </a:p>
        </p:txBody>
      </p:sp>
      <p:sp>
        <p:nvSpPr>
          <p:cNvPr id="6" name="5 CuadroTexto"/>
          <p:cNvSpPr txBox="1"/>
          <p:nvPr/>
        </p:nvSpPr>
        <p:spPr>
          <a:xfrm>
            <a:off x="827584" y="2132856"/>
            <a:ext cx="7632848" cy="1323439"/>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Un arte abstracto y decorativo centrado en mezquitas y palacios.</a:t>
            </a:r>
            <a:endParaRPr lang="es-ES_tradnl" sz="4000" dirty="0"/>
          </a:p>
        </p:txBody>
      </p:sp>
      <p:sp>
        <p:nvSpPr>
          <p:cNvPr id="8" name="7 CuadroTexto"/>
          <p:cNvSpPr txBox="1"/>
          <p:nvPr/>
        </p:nvSpPr>
        <p:spPr>
          <a:xfrm>
            <a:off x="827584" y="3789040"/>
            <a:ext cx="7632848" cy="1323439"/>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Manifestaciones diversas: literatura, filosofía, ciencia, arte…</a:t>
            </a:r>
            <a:endParaRPr lang="es-ES_tradnl" sz="4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0"/>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Religión islámica.</a:t>
            </a:r>
            <a:endParaRPr lang="es-ES_tradnl" sz="4000" dirty="0"/>
          </a:p>
        </p:txBody>
      </p:sp>
      <p:sp>
        <p:nvSpPr>
          <p:cNvPr id="6" name="3 CuadroTexto"/>
          <p:cNvSpPr txBox="1">
            <a:spLocks noChangeArrowheads="1"/>
          </p:cNvSpPr>
          <p:nvPr/>
        </p:nvSpPr>
        <p:spPr bwMode="auto">
          <a:xfrm>
            <a:off x="3995936" y="1844824"/>
            <a:ext cx="5148064" cy="4154984"/>
          </a:xfrm>
          <a:prstGeom prst="rect">
            <a:avLst/>
          </a:prstGeom>
          <a:noFill/>
          <a:ln w="9525">
            <a:noFill/>
            <a:miter lim="800000"/>
            <a:headEnd/>
            <a:tailEnd/>
          </a:ln>
        </p:spPr>
        <p:txBody>
          <a:bodyPr wrap="square">
            <a:spAutoFit/>
          </a:bodyPr>
          <a:lstStyle/>
          <a:p>
            <a:pPr algn="ctr"/>
            <a:r>
              <a:rPr lang="es-ES" sz="2400" dirty="0" smtClean="0"/>
              <a:t>En primer lugar, el elemento definidor de la cultura andalusí es la religión islámica. La corriente teológica más difundida por la </a:t>
            </a:r>
            <a:r>
              <a:rPr lang="es-ES" sz="2400" dirty="0" err="1" smtClean="0"/>
              <a:t>malikí</a:t>
            </a:r>
            <a:r>
              <a:rPr lang="es-ES" sz="2400" dirty="0" smtClean="0"/>
              <a:t>, caracterizada por su flexibilidad aunque a la vez era contraria a la aparición de desviaciones doctrinales. En cualquier caso, hubo épocas con interpretaciones mucho más rigurosas, caso de cuando estuvieron los almorávides y los almohades.</a:t>
            </a:r>
            <a:endParaRPr lang="es-ES" sz="2400" dirty="0"/>
          </a:p>
        </p:txBody>
      </p:sp>
      <p:pic>
        <p:nvPicPr>
          <p:cNvPr id="45058" name="Picture 2" descr="Resultado de imagen de mezquita cordoba rezando"/>
          <p:cNvPicPr>
            <a:picLocks noChangeAspect="1" noChangeArrowheads="1"/>
          </p:cNvPicPr>
          <p:nvPr/>
        </p:nvPicPr>
        <p:blipFill>
          <a:blip r:embed="rId2" cstate="print"/>
          <a:srcRect/>
          <a:stretch>
            <a:fillRect/>
          </a:stretch>
        </p:blipFill>
        <p:spPr bwMode="auto">
          <a:xfrm>
            <a:off x="0" y="1351734"/>
            <a:ext cx="3995936" cy="530396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0"/>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El elemento árabe.</a:t>
            </a:r>
            <a:endParaRPr lang="es-ES_tradnl" sz="4000" dirty="0"/>
          </a:p>
        </p:txBody>
      </p:sp>
      <p:sp>
        <p:nvSpPr>
          <p:cNvPr id="6" name="3 CuadroTexto"/>
          <p:cNvSpPr txBox="1">
            <a:spLocks noChangeArrowheads="1"/>
          </p:cNvSpPr>
          <p:nvPr/>
        </p:nvSpPr>
        <p:spPr bwMode="auto">
          <a:xfrm>
            <a:off x="3923928" y="2852936"/>
            <a:ext cx="5220072" cy="1938992"/>
          </a:xfrm>
          <a:prstGeom prst="rect">
            <a:avLst/>
          </a:prstGeom>
          <a:noFill/>
          <a:ln w="9525">
            <a:noFill/>
            <a:miter lim="800000"/>
            <a:headEnd/>
            <a:tailEnd/>
          </a:ln>
        </p:spPr>
        <p:txBody>
          <a:bodyPr wrap="square">
            <a:spAutoFit/>
          </a:bodyPr>
          <a:lstStyle/>
          <a:p>
            <a:pPr algn="ctr"/>
            <a:r>
              <a:rPr lang="es-ES" sz="2400" dirty="0" smtClean="0"/>
              <a:t>La cultura andalusí siguió el modelo de la cultura procedente de Arabia. Por ejemplo, el árabe era la lengua culta que servía para expresarse (el equivalente al latín en Occidente).</a:t>
            </a:r>
            <a:endParaRPr lang="es-ES" sz="2400" dirty="0"/>
          </a:p>
        </p:txBody>
      </p:sp>
      <p:pic>
        <p:nvPicPr>
          <p:cNvPr id="49154" name="Picture 2" descr="https://upload.wikimedia.org/wikipedia/commons/thumb/c/c4/AndalusQuran.JPG/220px-AndalusQuran.JPG"/>
          <p:cNvPicPr>
            <a:picLocks noChangeAspect="1" noChangeArrowheads="1"/>
          </p:cNvPicPr>
          <p:nvPr/>
        </p:nvPicPr>
        <p:blipFill>
          <a:blip r:embed="rId2" cstate="print"/>
          <a:srcRect/>
          <a:stretch>
            <a:fillRect/>
          </a:stretch>
        </p:blipFill>
        <p:spPr bwMode="auto">
          <a:xfrm>
            <a:off x="0" y="1556792"/>
            <a:ext cx="3923928" cy="458386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0"/>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Eclecticismo.</a:t>
            </a:r>
            <a:endParaRPr lang="es-ES_tradnl" sz="4000" dirty="0"/>
          </a:p>
        </p:txBody>
      </p:sp>
      <p:sp>
        <p:nvSpPr>
          <p:cNvPr id="6" name="3 CuadroTexto"/>
          <p:cNvSpPr txBox="1">
            <a:spLocks noChangeArrowheads="1"/>
          </p:cNvSpPr>
          <p:nvPr/>
        </p:nvSpPr>
        <p:spPr bwMode="auto">
          <a:xfrm>
            <a:off x="0" y="908720"/>
            <a:ext cx="9144000" cy="1569660"/>
          </a:xfrm>
          <a:prstGeom prst="rect">
            <a:avLst/>
          </a:prstGeom>
          <a:noFill/>
          <a:ln w="9525">
            <a:noFill/>
            <a:miter lim="800000"/>
            <a:headEnd/>
            <a:tailEnd/>
          </a:ln>
        </p:spPr>
        <p:txBody>
          <a:bodyPr wrap="square">
            <a:spAutoFit/>
          </a:bodyPr>
          <a:lstStyle/>
          <a:p>
            <a:pPr algn="ctr"/>
            <a:r>
              <a:rPr lang="es-ES" sz="3200" dirty="0" smtClean="0"/>
              <a:t>Como ocurría en otras partes del mundo musulmán, en al-Ándalus tomaron influencias diversas que supieron asumir y reinterpretar.</a:t>
            </a:r>
            <a:endParaRPr lang="es-ES" sz="3200" dirty="0"/>
          </a:p>
        </p:txBody>
      </p:sp>
      <p:pic>
        <p:nvPicPr>
          <p:cNvPr id="1026" name="Picture 2" descr="Resultado de imagen de arco de herradura visigodos"/>
          <p:cNvPicPr>
            <a:picLocks noChangeAspect="1" noChangeArrowheads="1"/>
          </p:cNvPicPr>
          <p:nvPr/>
        </p:nvPicPr>
        <p:blipFill>
          <a:blip r:embed="rId2" cstate="print"/>
          <a:srcRect/>
          <a:stretch>
            <a:fillRect/>
          </a:stretch>
        </p:blipFill>
        <p:spPr bwMode="auto">
          <a:xfrm>
            <a:off x="3455368" y="2591525"/>
            <a:ext cx="5688632" cy="4266475"/>
          </a:xfrm>
          <a:prstGeom prst="rect">
            <a:avLst/>
          </a:prstGeom>
          <a:noFill/>
        </p:spPr>
      </p:pic>
      <p:sp>
        <p:nvSpPr>
          <p:cNvPr id="7" name="3 CuadroTexto"/>
          <p:cNvSpPr txBox="1">
            <a:spLocks noChangeArrowheads="1"/>
          </p:cNvSpPr>
          <p:nvPr/>
        </p:nvSpPr>
        <p:spPr bwMode="auto">
          <a:xfrm>
            <a:off x="0" y="3140968"/>
            <a:ext cx="3491880" cy="3046988"/>
          </a:xfrm>
          <a:prstGeom prst="rect">
            <a:avLst/>
          </a:prstGeom>
          <a:noFill/>
          <a:ln w="9525">
            <a:noFill/>
            <a:miter lim="800000"/>
            <a:headEnd/>
            <a:tailEnd/>
          </a:ln>
        </p:spPr>
        <p:txBody>
          <a:bodyPr wrap="square">
            <a:spAutoFit/>
          </a:bodyPr>
          <a:lstStyle/>
          <a:p>
            <a:pPr algn="ctr"/>
            <a:r>
              <a:rPr lang="es-ES" sz="2400" dirty="0" smtClean="0"/>
              <a:t>Un ejemplo lo tenemos en el arco de herradura. No es un invento musulmán sino que lo tomaron del arte visigodo que a su vez parece provenir de los artes romano y prerromano.</a:t>
            </a:r>
            <a:endParaRPr lang="es-E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0"/>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Arte abstracto y decorativo.</a:t>
            </a:r>
            <a:endParaRPr lang="es-ES_tradnl" sz="4000" dirty="0"/>
          </a:p>
        </p:txBody>
      </p:sp>
      <p:sp>
        <p:nvSpPr>
          <p:cNvPr id="6" name="3 CuadroTexto"/>
          <p:cNvSpPr txBox="1">
            <a:spLocks noChangeArrowheads="1"/>
          </p:cNvSpPr>
          <p:nvPr/>
        </p:nvSpPr>
        <p:spPr bwMode="auto">
          <a:xfrm>
            <a:off x="0" y="908720"/>
            <a:ext cx="9144000" cy="1569660"/>
          </a:xfrm>
          <a:prstGeom prst="rect">
            <a:avLst/>
          </a:prstGeom>
          <a:noFill/>
          <a:ln w="9525">
            <a:noFill/>
            <a:miter lim="800000"/>
            <a:headEnd/>
            <a:tailEnd/>
          </a:ln>
        </p:spPr>
        <p:txBody>
          <a:bodyPr wrap="square">
            <a:spAutoFit/>
          </a:bodyPr>
          <a:lstStyle/>
          <a:p>
            <a:pPr algn="ctr"/>
            <a:r>
              <a:rPr lang="es-ES" sz="3200" dirty="0" smtClean="0"/>
              <a:t>Aunque la cantidad de decoración varió durante la historia, lo cierto es que esta siempre fue un elemento importante. Casi nunca fue figurativa.</a:t>
            </a:r>
            <a:endParaRPr lang="es-ES" sz="3200" dirty="0"/>
          </a:p>
        </p:txBody>
      </p:sp>
      <p:sp>
        <p:nvSpPr>
          <p:cNvPr id="7" name="3 CuadroTexto"/>
          <p:cNvSpPr txBox="1">
            <a:spLocks noChangeArrowheads="1"/>
          </p:cNvSpPr>
          <p:nvPr/>
        </p:nvSpPr>
        <p:spPr bwMode="auto">
          <a:xfrm>
            <a:off x="0" y="5657671"/>
            <a:ext cx="9144000" cy="1200329"/>
          </a:xfrm>
          <a:prstGeom prst="rect">
            <a:avLst/>
          </a:prstGeom>
          <a:noFill/>
          <a:ln w="9525">
            <a:noFill/>
            <a:miter lim="800000"/>
            <a:headEnd/>
            <a:tailEnd/>
          </a:ln>
        </p:spPr>
        <p:txBody>
          <a:bodyPr wrap="square">
            <a:spAutoFit/>
          </a:bodyPr>
          <a:lstStyle/>
          <a:p>
            <a:pPr algn="ctr"/>
            <a:r>
              <a:rPr lang="es-ES" sz="2400" dirty="0" smtClean="0"/>
              <a:t>En vez de representar al ser humano, los artistas musulmanes recurrieron a motivos caligráficos, vegetales y geométricos. La razón hay que buscarla en las prohibiciones del Corán.</a:t>
            </a:r>
            <a:endParaRPr lang="es-ES" sz="2400" dirty="0"/>
          </a:p>
        </p:txBody>
      </p:sp>
      <p:pic>
        <p:nvPicPr>
          <p:cNvPr id="49154" name="Picture 2" descr="Resultado de imagen de decoración alhambra"/>
          <p:cNvPicPr>
            <a:picLocks noChangeAspect="1" noChangeArrowheads="1"/>
          </p:cNvPicPr>
          <p:nvPr/>
        </p:nvPicPr>
        <p:blipFill>
          <a:blip r:embed="rId2" cstate="print"/>
          <a:srcRect/>
          <a:stretch>
            <a:fillRect/>
          </a:stretch>
        </p:blipFill>
        <p:spPr bwMode="auto">
          <a:xfrm>
            <a:off x="1043608" y="2564904"/>
            <a:ext cx="7143750" cy="27813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0"/>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Mezquitas y palacios.</a:t>
            </a:r>
            <a:endParaRPr lang="es-ES_tradnl" sz="4000" dirty="0"/>
          </a:p>
        </p:txBody>
      </p:sp>
      <p:sp>
        <p:nvSpPr>
          <p:cNvPr id="6" name="3 CuadroTexto"/>
          <p:cNvSpPr txBox="1">
            <a:spLocks noChangeArrowheads="1"/>
          </p:cNvSpPr>
          <p:nvPr/>
        </p:nvSpPr>
        <p:spPr bwMode="auto">
          <a:xfrm>
            <a:off x="0" y="908720"/>
            <a:ext cx="9144000" cy="1077218"/>
          </a:xfrm>
          <a:prstGeom prst="rect">
            <a:avLst/>
          </a:prstGeom>
          <a:noFill/>
          <a:ln w="9525">
            <a:noFill/>
            <a:miter lim="800000"/>
            <a:headEnd/>
            <a:tailEnd/>
          </a:ln>
        </p:spPr>
        <p:txBody>
          <a:bodyPr wrap="square">
            <a:spAutoFit/>
          </a:bodyPr>
          <a:lstStyle/>
          <a:p>
            <a:pPr algn="ctr"/>
            <a:r>
              <a:rPr lang="es-ES" sz="3200" dirty="0" smtClean="0"/>
              <a:t>Fueron los dos principales ejes artísticos: la mezquita (poder religioso) y el palacio (poder político).</a:t>
            </a:r>
            <a:endParaRPr lang="es-ES" sz="3200" dirty="0"/>
          </a:p>
        </p:txBody>
      </p:sp>
      <p:pic>
        <p:nvPicPr>
          <p:cNvPr id="52226" name="Picture 2" descr="https://upload.wikimedia.org/wikipedia/commons/thumb/2/2f/Mezquita_de_Cordoba_Mihrab.jpg/800px-Mezquita_de_Cordoba_Mihrab.jpg"/>
          <p:cNvPicPr>
            <a:picLocks noChangeAspect="1" noChangeArrowheads="1"/>
          </p:cNvPicPr>
          <p:nvPr/>
        </p:nvPicPr>
        <p:blipFill>
          <a:blip r:embed="rId2" cstate="print"/>
          <a:srcRect/>
          <a:stretch>
            <a:fillRect/>
          </a:stretch>
        </p:blipFill>
        <p:spPr bwMode="auto">
          <a:xfrm>
            <a:off x="0" y="2276872"/>
            <a:ext cx="3547029" cy="3528393"/>
          </a:xfrm>
          <a:prstGeom prst="rect">
            <a:avLst/>
          </a:prstGeom>
          <a:noFill/>
        </p:spPr>
      </p:pic>
      <p:pic>
        <p:nvPicPr>
          <p:cNvPr id="52228" name="Picture 4" descr="Resultado de imagen de palacio alhambra"/>
          <p:cNvPicPr>
            <a:picLocks noChangeAspect="1" noChangeArrowheads="1"/>
          </p:cNvPicPr>
          <p:nvPr/>
        </p:nvPicPr>
        <p:blipFill>
          <a:blip r:embed="rId3" cstate="print"/>
          <a:srcRect/>
          <a:stretch>
            <a:fillRect/>
          </a:stretch>
        </p:blipFill>
        <p:spPr bwMode="auto">
          <a:xfrm>
            <a:off x="3819525" y="2276872"/>
            <a:ext cx="5324475" cy="3514726"/>
          </a:xfrm>
          <a:prstGeom prst="rect">
            <a:avLst/>
          </a:prstGeom>
          <a:noFill/>
        </p:spPr>
      </p:pic>
      <p:sp>
        <p:nvSpPr>
          <p:cNvPr id="8" name="3 CuadroTexto"/>
          <p:cNvSpPr txBox="1">
            <a:spLocks noChangeArrowheads="1"/>
          </p:cNvSpPr>
          <p:nvPr/>
        </p:nvSpPr>
        <p:spPr bwMode="auto">
          <a:xfrm>
            <a:off x="0" y="5877272"/>
            <a:ext cx="9144000" cy="830997"/>
          </a:xfrm>
          <a:prstGeom prst="rect">
            <a:avLst/>
          </a:prstGeom>
          <a:noFill/>
          <a:ln w="9525">
            <a:noFill/>
            <a:miter lim="800000"/>
            <a:headEnd/>
            <a:tailEnd/>
          </a:ln>
        </p:spPr>
        <p:txBody>
          <a:bodyPr wrap="square">
            <a:spAutoFit/>
          </a:bodyPr>
          <a:lstStyle/>
          <a:p>
            <a:pPr algn="ctr"/>
            <a:r>
              <a:rPr lang="es-ES" sz="2400" dirty="0" smtClean="0"/>
              <a:t>En España contamos con dos ejemplos espectaculares, la mezquita de Córdoba y el palacio de la Alhambra, aunque tenemos restos de otros.</a:t>
            </a:r>
            <a:endParaRPr lang="es-E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Resultado de imagen de mezquita cordoba vista aérea"/>
          <p:cNvPicPr>
            <a:picLocks noChangeAspect="1" noChangeArrowheads="1"/>
          </p:cNvPicPr>
          <p:nvPr/>
        </p:nvPicPr>
        <p:blipFill>
          <a:blip r:embed="rId2" cstate="print"/>
          <a:srcRect/>
          <a:stretch>
            <a:fillRect/>
          </a:stretch>
        </p:blipFill>
        <p:spPr bwMode="auto">
          <a:xfrm>
            <a:off x="0" y="0"/>
            <a:ext cx="5237654" cy="2880320"/>
          </a:xfrm>
          <a:prstGeom prst="rect">
            <a:avLst/>
          </a:prstGeom>
          <a:noFill/>
        </p:spPr>
      </p:pic>
      <p:pic>
        <p:nvPicPr>
          <p:cNvPr id="53254" name="Picture 6" descr="Imagen relacionada"/>
          <p:cNvPicPr>
            <a:picLocks noChangeAspect="1" noChangeArrowheads="1"/>
          </p:cNvPicPr>
          <p:nvPr/>
        </p:nvPicPr>
        <p:blipFill>
          <a:blip r:embed="rId3" cstate="print"/>
          <a:srcRect/>
          <a:stretch>
            <a:fillRect/>
          </a:stretch>
        </p:blipFill>
        <p:spPr bwMode="auto">
          <a:xfrm>
            <a:off x="4067944" y="2872755"/>
            <a:ext cx="5076056" cy="3985245"/>
          </a:xfrm>
          <a:prstGeom prst="rect">
            <a:avLst/>
          </a:prstGeom>
          <a:noFill/>
        </p:spPr>
      </p:pic>
      <p:sp>
        <p:nvSpPr>
          <p:cNvPr id="7" name="3 CuadroTexto"/>
          <p:cNvSpPr txBox="1">
            <a:spLocks noChangeArrowheads="1"/>
          </p:cNvSpPr>
          <p:nvPr/>
        </p:nvSpPr>
        <p:spPr bwMode="auto">
          <a:xfrm>
            <a:off x="0" y="4365104"/>
            <a:ext cx="3707904" cy="1200329"/>
          </a:xfrm>
          <a:prstGeom prst="rect">
            <a:avLst/>
          </a:prstGeom>
          <a:noFill/>
          <a:ln w="9525">
            <a:noFill/>
            <a:miter lim="800000"/>
            <a:headEnd/>
            <a:tailEnd/>
          </a:ln>
        </p:spPr>
        <p:txBody>
          <a:bodyPr wrap="square">
            <a:spAutoFit/>
          </a:bodyPr>
          <a:lstStyle/>
          <a:p>
            <a:pPr algn="ctr"/>
            <a:r>
              <a:rPr lang="es-ES" sz="2400" dirty="0" smtClean="0"/>
              <a:t>La mezquita de Córdoba es de tipo hipóstila, propias del norte de África.</a:t>
            </a:r>
            <a:endParaRPr lang="es-ES" sz="2400" dirty="0"/>
          </a:p>
        </p:txBody>
      </p:sp>
      <p:sp>
        <p:nvSpPr>
          <p:cNvPr id="8" name="3 CuadroTexto"/>
          <p:cNvSpPr txBox="1">
            <a:spLocks noChangeArrowheads="1"/>
          </p:cNvSpPr>
          <p:nvPr/>
        </p:nvSpPr>
        <p:spPr bwMode="auto">
          <a:xfrm>
            <a:off x="5220072" y="476672"/>
            <a:ext cx="3923928" cy="830997"/>
          </a:xfrm>
          <a:prstGeom prst="rect">
            <a:avLst/>
          </a:prstGeom>
          <a:noFill/>
          <a:ln w="9525">
            <a:noFill/>
            <a:miter lim="800000"/>
            <a:headEnd/>
            <a:tailEnd/>
          </a:ln>
        </p:spPr>
        <p:txBody>
          <a:bodyPr wrap="square">
            <a:spAutoFit/>
          </a:bodyPr>
          <a:lstStyle/>
          <a:p>
            <a:pPr algn="ctr"/>
            <a:r>
              <a:rPr lang="es-ES" sz="2400" dirty="0" smtClean="0"/>
              <a:t>Vista aérea de la mezquita de Córdoba.</a:t>
            </a:r>
            <a:endParaRPr lang="es-E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3140968"/>
            <a:ext cx="7056784"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Sociedad más urbana y diversa</a:t>
            </a:r>
            <a:endParaRPr lang="es-ES_tradnl" sz="4000" dirty="0"/>
          </a:p>
        </p:txBody>
      </p:sp>
      <p:sp>
        <p:nvSpPr>
          <p:cNvPr id="5" name="Text Box 5"/>
          <p:cNvSpPr txBox="1">
            <a:spLocks noChangeArrowheads="1"/>
          </p:cNvSpPr>
          <p:nvPr/>
        </p:nvSpPr>
        <p:spPr bwMode="auto">
          <a:xfrm>
            <a:off x="0" y="0"/>
            <a:ext cx="9144000" cy="1415772"/>
          </a:xfrm>
          <a:prstGeom prst="rect">
            <a:avLst/>
          </a:prstGeom>
          <a:noFill/>
          <a:ln w="9525">
            <a:noFill/>
            <a:miter lim="800000"/>
            <a:headEnd/>
            <a:tailEnd/>
          </a:ln>
        </p:spPr>
        <p:txBody>
          <a:bodyPr wrap="square">
            <a:spAutoFit/>
          </a:bodyPr>
          <a:lstStyle/>
          <a:p>
            <a:pPr algn="ctr"/>
            <a:r>
              <a:rPr lang="es-ES" sz="4800" dirty="0" smtClean="0"/>
              <a:t>Tres rasgos generales</a:t>
            </a:r>
          </a:p>
          <a:p>
            <a:pPr algn="ctr"/>
            <a:r>
              <a:rPr lang="es-ES" sz="3800" dirty="0" smtClean="0"/>
              <a:t>(al menos hasta el siglo XI):</a:t>
            </a:r>
            <a:endParaRPr lang="es-ES" sz="3800" dirty="0"/>
          </a:p>
        </p:txBody>
      </p:sp>
      <p:sp>
        <p:nvSpPr>
          <p:cNvPr id="7" name="6 CuadroTexto"/>
          <p:cNvSpPr txBox="1"/>
          <p:nvPr/>
        </p:nvSpPr>
        <p:spPr>
          <a:xfrm>
            <a:off x="827584" y="2132856"/>
            <a:ext cx="763284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Economía más avanzada.</a:t>
            </a:r>
            <a:endParaRPr lang="es-ES_tradnl" sz="4000" dirty="0"/>
          </a:p>
        </p:txBody>
      </p:sp>
      <p:sp>
        <p:nvSpPr>
          <p:cNvPr id="6" name="5 CuadroTexto"/>
          <p:cNvSpPr txBox="1"/>
          <p:nvPr/>
        </p:nvSpPr>
        <p:spPr>
          <a:xfrm>
            <a:off x="1403648" y="4149080"/>
            <a:ext cx="6336704"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Cultura con más influencias.</a:t>
            </a:r>
            <a:endParaRPr lang="es-ES_tradnl" sz="4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Resultado de imagen de vista panorámica alhambra"/>
          <p:cNvPicPr>
            <a:picLocks noChangeAspect="1" noChangeArrowheads="1"/>
          </p:cNvPicPr>
          <p:nvPr/>
        </p:nvPicPr>
        <p:blipFill>
          <a:blip r:embed="rId2" cstate="print"/>
          <a:srcRect/>
          <a:stretch>
            <a:fillRect/>
          </a:stretch>
        </p:blipFill>
        <p:spPr bwMode="auto">
          <a:xfrm>
            <a:off x="0" y="332656"/>
            <a:ext cx="9144000" cy="4297681"/>
          </a:xfrm>
          <a:prstGeom prst="rect">
            <a:avLst/>
          </a:prstGeom>
          <a:noFill/>
        </p:spPr>
      </p:pic>
      <p:sp>
        <p:nvSpPr>
          <p:cNvPr id="5" name="3 CuadroTexto"/>
          <p:cNvSpPr txBox="1">
            <a:spLocks noChangeArrowheads="1"/>
          </p:cNvSpPr>
          <p:nvPr/>
        </p:nvSpPr>
        <p:spPr bwMode="auto">
          <a:xfrm>
            <a:off x="0" y="4941168"/>
            <a:ext cx="9144000" cy="1569660"/>
          </a:xfrm>
          <a:prstGeom prst="rect">
            <a:avLst/>
          </a:prstGeom>
          <a:noFill/>
          <a:ln w="9525">
            <a:noFill/>
            <a:miter lim="800000"/>
            <a:headEnd/>
            <a:tailEnd/>
          </a:ln>
        </p:spPr>
        <p:txBody>
          <a:bodyPr wrap="square">
            <a:spAutoFit/>
          </a:bodyPr>
          <a:lstStyle/>
          <a:p>
            <a:pPr algn="ctr"/>
            <a:r>
              <a:rPr lang="es-ES" sz="3200" dirty="0" smtClean="0"/>
              <a:t>El palacio de la Alhambra en Granada es, al igual que la mezquita de Córdoba, un edificio complejo que se construyó a lo largo de varios reinados.</a:t>
            </a:r>
            <a:endParaRPr lang="es-ES" sz="3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Manifestaciones diversas.</a:t>
            </a:r>
            <a:endParaRPr lang="es-ES_tradnl" sz="4000" dirty="0"/>
          </a:p>
        </p:txBody>
      </p:sp>
      <p:sp>
        <p:nvSpPr>
          <p:cNvPr id="6" name="3 CuadroTexto"/>
          <p:cNvSpPr txBox="1">
            <a:spLocks noChangeArrowheads="1"/>
          </p:cNvSpPr>
          <p:nvPr/>
        </p:nvSpPr>
        <p:spPr bwMode="auto">
          <a:xfrm>
            <a:off x="0" y="2636912"/>
            <a:ext cx="4644008" cy="2062103"/>
          </a:xfrm>
          <a:prstGeom prst="rect">
            <a:avLst/>
          </a:prstGeom>
          <a:noFill/>
          <a:ln w="9525">
            <a:noFill/>
            <a:miter lim="800000"/>
            <a:headEnd/>
            <a:tailEnd/>
          </a:ln>
        </p:spPr>
        <p:txBody>
          <a:bodyPr wrap="square">
            <a:spAutoFit/>
          </a:bodyPr>
          <a:lstStyle/>
          <a:p>
            <a:pPr algn="ctr"/>
            <a:r>
              <a:rPr lang="es-ES" sz="3200" dirty="0" smtClean="0"/>
              <a:t>Las letras andalusíes dieron mucho de sí. Incluyen la literatura, la ciencia y la filosofía.</a:t>
            </a:r>
            <a:endParaRPr lang="es-ES" sz="3200" dirty="0"/>
          </a:p>
        </p:txBody>
      </p:sp>
      <p:pic>
        <p:nvPicPr>
          <p:cNvPr id="55298" name="Picture 2" descr="Resultado de imagen de manuscrito andalusí"/>
          <p:cNvPicPr>
            <a:picLocks noChangeAspect="1" noChangeArrowheads="1"/>
          </p:cNvPicPr>
          <p:nvPr/>
        </p:nvPicPr>
        <p:blipFill>
          <a:blip r:embed="rId2" cstate="print"/>
          <a:srcRect/>
          <a:stretch>
            <a:fillRect/>
          </a:stretch>
        </p:blipFill>
        <p:spPr bwMode="auto">
          <a:xfrm>
            <a:off x="4644008" y="724127"/>
            <a:ext cx="4499992" cy="614999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Manifestaciones diversas: literatura.</a:t>
            </a:r>
            <a:endParaRPr lang="es-ES_tradnl" sz="4000" dirty="0"/>
          </a:p>
        </p:txBody>
      </p:sp>
      <p:sp>
        <p:nvSpPr>
          <p:cNvPr id="6" name="3 CuadroTexto"/>
          <p:cNvSpPr txBox="1">
            <a:spLocks noChangeArrowheads="1"/>
          </p:cNvSpPr>
          <p:nvPr/>
        </p:nvSpPr>
        <p:spPr bwMode="auto">
          <a:xfrm>
            <a:off x="0" y="1196752"/>
            <a:ext cx="4716016" cy="5262979"/>
          </a:xfrm>
          <a:prstGeom prst="rect">
            <a:avLst/>
          </a:prstGeom>
          <a:noFill/>
          <a:ln w="9525">
            <a:noFill/>
            <a:miter lim="800000"/>
            <a:headEnd/>
            <a:tailEnd/>
          </a:ln>
        </p:spPr>
        <p:txBody>
          <a:bodyPr wrap="square">
            <a:spAutoFit/>
          </a:bodyPr>
          <a:lstStyle/>
          <a:p>
            <a:pPr algn="ctr"/>
            <a:r>
              <a:rPr lang="es-ES" sz="2800" dirty="0" smtClean="0"/>
              <a:t>Un género literario importante fue la poesía. En España, se crearon dos tipos de poesía, la moaxaja y el zéjel, ambos relacionados con la poesía mozárabe y pensados para ser cantados. Al final de una moaxaja aparece la jarcha, una estrofa escrita en lengua mozárabe que suele considerarse un antecedente del castellano.</a:t>
            </a:r>
            <a:endParaRPr lang="es-ES" sz="2800" dirty="0"/>
          </a:p>
        </p:txBody>
      </p:sp>
      <p:pic>
        <p:nvPicPr>
          <p:cNvPr id="56324" name="Picture 4" descr="Resultado de imagen de moaxaja"/>
          <p:cNvPicPr>
            <a:picLocks noChangeAspect="1" noChangeArrowheads="1"/>
          </p:cNvPicPr>
          <p:nvPr/>
        </p:nvPicPr>
        <p:blipFill>
          <a:blip r:embed="rId2" cstate="print"/>
          <a:srcRect/>
          <a:stretch>
            <a:fillRect/>
          </a:stretch>
        </p:blipFill>
        <p:spPr bwMode="auto">
          <a:xfrm>
            <a:off x="4716016" y="715419"/>
            <a:ext cx="4427984" cy="6142581"/>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Manifestaciones diversas: literatura.</a:t>
            </a:r>
            <a:endParaRPr lang="es-ES_tradnl" sz="4000" dirty="0"/>
          </a:p>
        </p:txBody>
      </p:sp>
      <p:sp>
        <p:nvSpPr>
          <p:cNvPr id="6" name="3 CuadroTexto"/>
          <p:cNvSpPr txBox="1">
            <a:spLocks noChangeArrowheads="1"/>
          </p:cNvSpPr>
          <p:nvPr/>
        </p:nvSpPr>
        <p:spPr bwMode="auto">
          <a:xfrm>
            <a:off x="0" y="1340768"/>
            <a:ext cx="4716016" cy="4955203"/>
          </a:xfrm>
          <a:prstGeom prst="rect">
            <a:avLst/>
          </a:prstGeom>
          <a:noFill/>
          <a:ln w="9525">
            <a:noFill/>
            <a:miter lim="800000"/>
            <a:headEnd/>
            <a:tailEnd/>
          </a:ln>
        </p:spPr>
        <p:txBody>
          <a:bodyPr wrap="square">
            <a:spAutoFit/>
          </a:bodyPr>
          <a:lstStyle/>
          <a:p>
            <a:pPr algn="ctr"/>
            <a:r>
              <a:rPr lang="es-ES" sz="2800" dirty="0" smtClean="0"/>
              <a:t>Un escritor importante en al-Ándalus fue Ibn </a:t>
            </a:r>
            <a:r>
              <a:rPr lang="es-ES" sz="2800" dirty="0" err="1" smtClean="0"/>
              <a:t>Hazm</a:t>
            </a:r>
            <a:r>
              <a:rPr lang="es-ES" sz="2800" dirty="0" smtClean="0"/>
              <a:t>, reconocido, entre otros motivos, por su tratado </a:t>
            </a:r>
            <a:r>
              <a:rPr lang="es-ES" sz="2800" i="1" dirty="0" smtClean="0"/>
              <a:t>El Collar de la Paloma</a:t>
            </a:r>
            <a:r>
              <a:rPr lang="es-ES" sz="2800" dirty="0" smtClean="0"/>
              <a:t>  (derecha y abajo) dedicado al amor:</a:t>
            </a:r>
          </a:p>
          <a:p>
            <a:pPr algn="ctr"/>
            <a:endParaRPr lang="es-ES" sz="2800" dirty="0" smtClean="0"/>
          </a:p>
          <a:p>
            <a:pPr algn="ctr"/>
            <a:r>
              <a:rPr lang="es-ES" sz="2400" dirty="0" smtClean="0"/>
              <a:t>“Mi amor por ti, que es eterno por su propia esencia, ha llegado a su apogeo, y no puede menguar ni crecer. No tiene más causa ni motivo que la voluntad de amar”.</a:t>
            </a:r>
          </a:p>
        </p:txBody>
      </p:sp>
      <p:pic>
        <p:nvPicPr>
          <p:cNvPr id="57346" name="Picture 2" descr="https://upload.wikimedia.org/wikipedia/commons/thumb/5/54/WarnerUBL.jpg/800px-WarnerUBL.jpg"/>
          <p:cNvPicPr>
            <a:picLocks noChangeAspect="1" noChangeArrowheads="1"/>
          </p:cNvPicPr>
          <p:nvPr/>
        </p:nvPicPr>
        <p:blipFill>
          <a:blip r:embed="rId2" cstate="print"/>
          <a:srcRect/>
          <a:stretch>
            <a:fillRect/>
          </a:stretch>
        </p:blipFill>
        <p:spPr bwMode="auto">
          <a:xfrm>
            <a:off x="4788024" y="744539"/>
            <a:ext cx="4355976" cy="6113461"/>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Manifestaciones diversas: filosofía.</a:t>
            </a:r>
            <a:endParaRPr lang="es-ES_tradnl" sz="4000" dirty="0"/>
          </a:p>
        </p:txBody>
      </p:sp>
      <p:sp>
        <p:nvSpPr>
          <p:cNvPr id="6" name="3 CuadroTexto"/>
          <p:cNvSpPr txBox="1">
            <a:spLocks noChangeArrowheads="1"/>
          </p:cNvSpPr>
          <p:nvPr/>
        </p:nvSpPr>
        <p:spPr bwMode="auto">
          <a:xfrm>
            <a:off x="0" y="1484784"/>
            <a:ext cx="4716016" cy="4401205"/>
          </a:xfrm>
          <a:prstGeom prst="rect">
            <a:avLst/>
          </a:prstGeom>
          <a:noFill/>
          <a:ln w="9525">
            <a:noFill/>
            <a:miter lim="800000"/>
            <a:headEnd/>
            <a:tailEnd/>
          </a:ln>
        </p:spPr>
        <p:txBody>
          <a:bodyPr wrap="square">
            <a:spAutoFit/>
          </a:bodyPr>
          <a:lstStyle/>
          <a:p>
            <a:pPr algn="ctr"/>
            <a:r>
              <a:rPr lang="es-ES" sz="2800" dirty="0" smtClean="0"/>
              <a:t>No faltaron grandes filósofos andalusíes. Los dos nombres más destacables son </a:t>
            </a:r>
            <a:r>
              <a:rPr lang="es-ES" sz="2800" dirty="0" err="1" smtClean="0"/>
              <a:t>Averroes</a:t>
            </a:r>
            <a:r>
              <a:rPr lang="es-ES" sz="2800" dirty="0" smtClean="0"/>
              <a:t> (musulmán) y </a:t>
            </a:r>
            <a:r>
              <a:rPr lang="es-ES" sz="2800" dirty="0" err="1" smtClean="0"/>
              <a:t>Maimónides</a:t>
            </a:r>
            <a:r>
              <a:rPr lang="es-ES" sz="2800" dirty="0" smtClean="0"/>
              <a:t> (judío). El primero destaca (imagen) destaca por su reinterpretación de Aristóteles que daría a conocer a este en Occidente a través de autores como Santo Tomás de Aquino.</a:t>
            </a:r>
          </a:p>
        </p:txBody>
      </p:sp>
      <p:pic>
        <p:nvPicPr>
          <p:cNvPr id="58370" name="Picture 2" descr="Imagen relacionada"/>
          <p:cNvPicPr>
            <a:picLocks noChangeAspect="1" noChangeArrowheads="1"/>
          </p:cNvPicPr>
          <p:nvPr/>
        </p:nvPicPr>
        <p:blipFill>
          <a:blip r:embed="rId2" cstate="print"/>
          <a:srcRect/>
          <a:stretch>
            <a:fillRect/>
          </a:stretch>
        </p:blipFill>
        <p:spPr bwMode="auto">
          <a:xfrm>
            <a:off x="4644008" y="1052736"/>
            <a:ext cx="4499992" cy="2531246"/>
          </a:xfrm>
          <a:prstGeom prst="rect">
            <a:avLst/>
          </a:prstGeom>
          <a:noFill/>
        </p:spPr>
      </p:pic>
      <p:sp>
        <p:nvSpPr>
          <p:cNvPr id="7" name="3 CuadroTexto"/>
          <p:cNvSpPr txBox="1">
            <a:spLocks noChangeArrowheads="1"/>
          </p:cNvSpPr>
          <p:nvPr/>
        </p:nvSpPr>
        <p:spPr bwMode="auto">
          <a:xfrm>
            <a:off x="4644008" y="3717032"/>
            <a:ext cx="4499992" cy="3046988"/>
          </a:xfrm>
          <a:prstGeom prst="rect">
            <a:avLst/>
          </a:prstGeom>
          <a:noFill/>
          <a:ln w="9525">
            <a:noFill/>
            <a:miter lim="800000"/>
            <a:headEnd/>
            <a:tailEnd/>
          </a:ln>
        </p:spPr>
        <p:txBody>
          <a:bodyPr wrap="square">
            <a:spAutoFit/>
          </a:bodyPr>
          <a:lstStyle/>
          <a:p>
            <a:pPr algn="ctr"/>
            <a:r>
              <a:rPr lang="es-ES" sz="2400" dirty="0" err="1" smtClean="0"/>
              <a:t>Averroes</a:t>
            </a:r>
            <a:r>
              <a:rPr lang="es-ES" sz="2400" dirty="0" smtClean="0"/>
              <a:t> fue un verdadero sabio nacido en Córdoba y que trabajó entre al-Ándalus y el Magreb durante el siglo XII. Contemporáneo de él fue otro cordobés insigne, </a:t>
            </a:r>
            <a:r>
              <a:rPr lang="es-ES" sz="2400" dirty="0" err="1" smtClean="0"/>
              <a:t>Maimónides</a:t>
            </a:r>
            <a:r>
              <a:rPr lang="es-ES" sz="2400" dirty="0" smtClean="0"/>
              <a:t>, empeñado en congeniar la filosofía griega con la Biblia.</a:t>
            </a:r>
            <a:endParaRPr lang="es-E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Manifestaciones diversas: ciencia.</a:t>
            </a:r>
            <a:endParaRPr lang="es-ES_tradnl" sz="4000" dirty="0"/>
          </a:p>
        </p:txBody>
      </p:sp>
      <p:sp>
        <p:nvSpPr>
          <p:cNvPr id="6" name="3 CuadroTexto"/>
          <p:cNvSpPr txBox="1">
            <a:spLocks noChangeArrowheads="1"/>
          </p:cNvSpPr>
          <p:nvPr/>
        </p:nvSpPr>
        <p:spPr bwMode="auto">
          <a:xfrm>
            <a:off x="0" y="1196752"/>
            <a:ext cx="4716016" cy="5262979"/>
          </a:xfrm>
          <a:prstGeom prst="rect">
            <a:avLst/>
          </a:prstGeom>
          <a:noFill/>
          <a:ln w="9525">
            <a:noFill/>
            <a:miter lim="800000"/>
            <a:headEnd/>
            <a:tailEnd/>
          </a:ln>
        </p:spPr>
        <p:txBody>
          <a:bodyPr wrap="square">
            <a:spAutoFit/>
          </a:bodyPr>
          <a:lstStyle/>
          <a:p>
            <a:pPr algn="ctr"/>
            <a:r>
              <a:rPr lang="es-ES" sz="2800" dirty="0" smtClean="0"/>
              <a:t>Los andalusíes formaron parte de un plantel de científicos medievales de renombre. Los propios </a:t>
            </a:r>
            <a:r>
              <a:rPr lang="es-ES" sz="2800" dirty="0" err="1" smtClean="0"/>
              <a:t>Averroes</a:t>
            </a:r>
            <a:r>
              <a:rPr lang="es-ES" sz="2800" dirty="0" smtClean="0"/>
              <a:t> y </a:t>
            </a:r>
            <a:r>
              <a:rPr lang="es-ES" sz="2800" dirty="0" err="1" smtClean="0"/>
              <a:t>Maimónides</a:t>
            </a:r>
            <a:r>
              <a:rPr lang="es-ES" sz="2800" dirty="0" smtClean="0"/>
              <a:t> fueron médicos (otros fueron </a:t>
            </a:r>
            <a:r>
              <a:rPr lang="es-ES" sz="2800" dirty="0" err="1" smtClean="0"/>
              <a:t>Abulcasis</a:t>
            </a:r>
            <a:r>
              <a:rPr lang="es-ES" sz="2800" dirty="0" smtClean="0"/>
              <a:t> y Al </a:t>
            </a:r>
            <a:r>
              <a:rPr lang="es-ES" sz="2800" dirty="0" err="1" smtClean="0"/>
              <a:t>Gafiqi</a:t>
            </a:r>
            <a:r>
              <a:rPr lang="es-ES" sz="2800" dirty="0" smtClean="0"/>
              <a:t>), destacándose también en campos como la historia (Ibn </a:t>
            </a:r>
            <a:r>
              <a:rPr lang="es-ES" sz="2800" dirty="0" err="1" smtClean="0"/>
              <a:t>Jaldún</a:t>
            </a:r>
            <a:r>
              <a:rPr lang="es-ES" sz="2800" dirty="0" smtClean="0"/>
              <a:t>), la agronomía (Ibn </a:t>
            </a:r>
            <a:r>
              <a:rPr lang="es-ES" sz="2800" dirty="0" err="1" smtClean="0"/>
              <a:t>Luyun</a:t>
            </a:r>
            <a:r>
              <a:rPr lang="es-ES" sz="2800" dirty="0" smtClean="0"/>
              <a:t>), la astronomía (</a:t>
            </a:r>
            <a:r>
              <a:rPr lang="es-ES" sz="2800" dirty="0" err="1" smtClean="0"/>
              <a:t>Azarquiel</a:t>
            </a:r>
            <a:r>
              <a:rPr lang="es-ES" sz="2800" dirty="0" smtClean="0"/>
              <a:t>),  las matemáticas (Al </a:t>
            </a:r>
            <a:r>
              <a:rPr lang="es-ES" sz="2800" dirty="0" err="1" smtClean="0"/>
              <a:t>Mayriti</a:t>
            </a:r>
            <a:r>
              <a:rPr lang="es-ES" sz="2800" dirty="0" smtClean="0"/>
              <a:t>)…</a:t>
            </a:r>
          </a:p>
        </p:txBody>
      </p:sp>
      <p:pic>
        <p:nvPicPr>
          <p:cNvPr id="58372" name="Picture 4" descr="Resultado de imagen de agronomía andalusí"/>
          <p:cNvPicPr>
            <a:picLocks noChangeAspect="1" noChangeArrowheads="1"/>
          </p:cNvPicPr>
          <p:nvPr/>
        </p:nvPicPr>
        <p:blipFill>
          <a:blip r:embed="rId2" cstate="print"/>
          <a:srcRect/>
          <a:stretch>
            <a:fillRect/>
          </a:stretch>
        </p:blipFill>
        <p:spPr bwMode="auto">
          <a:xfrm>
            <a:off x="4788024" y="1220983"/>
            <a:ext cx="4355976" cy="5218687"/>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olmo.pntic.mec.es/%7Eporp0002/ant_feu/mats/4arabes/4images/rutas.jpg"/>
          <p:cNvPicPr>
            <a:picLocks noChangeAspect="1" noChangeArrowheads="1"/>
          </p:cNvPicPr>
          <p:nvPr/>
        </p:nvPicPr>
        <p:blipFill>
          <a:blip r:embed="rId2" cstate="print"/>
          <a:srcRect/>
          <a:stretch>
            <a:fillRect/>
          </a:stretch>
        </p:blipFill>
        <p:spPr bwMode="auto">
          <a:xfrm>
            <a:off x="3131840" y="1412776"/>
            <a:ext cx="6012160" cy="4512497"/>
          </a:xfrm>
          <a:prstGeom prst="rect">
            <a:avLst/>
          </a:prstGeom>
          <a:noFill/>
        </p:spPr>
      </p:pic>
      <p:sp>
        <p:nvSpPr>
          <p:cNvPr id="5" name="4 CuadroTexto"/>
          <p:cNvSpPr txBox="1"/>
          <p:nvPr/>
        </p:nvSpPr>
        <p:spPr>
          <a:xfrm>
            <a:off x="1115616" y="0"/>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Importancia cultural.</a:t>
            </a:r>
            <a:endParaRPr lang="es-ES_tradnl" sz="4000" dirty="0"/>
          </a:p>
        </p:txBody>
      </p:sp>
      <p:sp>
        <p:nvSpPr>
          <p:cNvPr id="6" name="3 CuadroTexto"/>
          <p:cNvSpPr txBox="1">
            <a:spLocks noChangeArrowheads="1"/>
          </p:cNvSpPr>
          <p:nvPr/>
        </p:nvSpPr>
        <p:spPr bwMode="auto">
          <a:xfrm>
            <a:off x="0" y="1268760"/>
            <a:ext cx="3131840" cy="4832092"/>
          </a:xfrm>
          <a:prstGeom prst="rect">
            <a:avLst/>
          </a:prstGeom>
          <a:noFill/>
          <a:ln w="9525">
            <a:noFill/>
            <a:miter lim="800000"/>
            <a:headEnd/>
            <a:tailEnd/>
          </a:ln>
        </p:spPr>
        <p:txBody>
          <a:bodyPr wrap="square">
            <a:spAutoFit/>
          </a:bodyPr>
          <a:lstStyle/>
          <a:p>
            <a:pPr algn="ctr"/>
            <a:r>
              <a:rPr lang="es-ES" sz="2800" dirty="0" smtClean="0"/>
              <a:t>En primer lugar, es importante darse cuenta que la cultura andalusí estaba </a:t>
            </a:r>
            <a:r>
              <a:rPr lang="es-ES" sz="2800" dirty="0" smtClean="0">
                <a:solidFill>
                  <a:srgbClr val="FF0000"/>
                </a:solidFill>
              </a:rPr>
              <a:t>conectada con la musulmana en general</a:t>
            </a:r>
            <a:r>
              <a:rPr lang="es-ES" sz="2800" dirty="0" smtClean="0"/>
              <a:t>, luego su influencia era la influencia de un mundo mucho más amplio.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15616" y="0"/>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Importancia cultural.</a:t>
            </a:r>
            <a:endParaRPr lang="es-ES_tradnl" sz="4000" dirty="0"/>
          </a:p>
        </p:txBody>
      </p:sp>
      <p:sp>
        <p:nvSpPr>
          <p:cNvPr id="4" name="3 CuadroTexto"/>
          <p:cNvSpPr txBox="1">
            <a:spLocks noChangeArrowheads="1"/>
          </p:cNvSpPr>
          <p:nvPr/>
        </p:nvSpPr>
        <p:spPr bwMode="auto">
          <a:xfrm>
            <a:off x="0" y="5301208"/>
            <a:ext cx="9144000" cy="1569660"/>
          </a:xfrm>
          <a:prstGeom prst="rect">
            <a:avLst/>
          </a:prstGeom>
          <a:noFill/>
          <a:ln w="9525">
            <a:noFill/>
            <a:miter lim="800000"/>
            <a:headEnd/>
            <a:tailEnd/>
          </a:ln>
        </p:spPr>
        <p:txBody>
          <a:bodyPr wrap="square">
            <a:spAutoFit/>
          </a:bodyPr>
          <a:lstStyle/>
          <a:p>
            <a:pPr algn="ctr"/>
            <a:r>
              <a:rPr lang="es-ES" sz="2400" dirty="0" smtClean="0"/>
              <a:t>Culturalmente, los musulmanes fueron mucho más avanzados que los europeos occidentales al menos hasta el siglo XI. De hecho, su labor intelectual fue clave para el </a:t>
            </a:r>
            <a:r>
              <a:rPr lang="es-ES" sz="2400" dirty="0" smtClean="0">
                <a:solidFill>
                  <a:srgbClr val="FF0000"/>
                </a:solidFill>
              </a:rPr>
              <a:t>resurgir europeo </a:t>
            </a:r>
            <a:r>
              <a:rPr lang="es-ES" sz="2400" dirty="0" smtClean="0"/>
              <a:t>a partir del siglo XII cuando aparezcan las </a:t>
            </a:r>
            <a:r>
              <a:rPr lang="es-ES" sz="2400" dirty="0" smtClean="0">
                <a:solidFill>
                  <a:srgbClr val="FF0000"/>
                </a:solidFill>
              </a:rPr>
              <a:t>universidades</a:t>
            </a:r>
            <a:r>
              <a:rPr lang="es-ES" sz="2400" dirty="0" smtClean="0"/>
              <a:t>.</a:t>
            </a:r>
            <a:endParaRPr lang="es-ES" sz="2400" dirty="0"/>
          </a:p>
        </p:txBody>
      </p:sp>
      <p:pic>
        <p:nvPicPr>
          <p:cNvPr id="1026" name="Picture 2" descr="Resultado de imagen de universidades medievales"/>
          <p:cNvPicPr>
            <a:picLocks noChangeAspect="1" noChangeArrowheads="1"/>
          </p:cNvPicPr>
          <p:nvPr/>
        </p:nvPicPr>
        <p:blipFill>
          <a:blip r:embed="rId2" cstate="print"/>
          <a:srcRect/>
          <a:stretch>
            <a:fillRect/>
          </a:stretch>
        </p:blipFill>
        <p:spPr bwMode="auto">
          <a:xfrm>
            <a:off x="1043608" y="1268760"/>
            <a:ext cx="7068491" cy="371020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0"/>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Importancia cultural.</a:t>
            </a:r>
            <a:endParaRPr lang="es-ES_tradnl" sz="4000" dirty="0"/>
          </a:p>
        </p:txBody>
      </p:sp>
      <p:sp>
        <p:nvSpPr>
          <p:cNvPr id="6" name="3 CuadroTexto"/>
          <p:cNvSpPr txBox="1">
            <a:spLocks noChangeArrowheads="1"/>
          </p:cNvSpPr>
          <p:nvPr/>
        </p:nvSpPr>
        <p:spPr bwMode="auto">
          <a:xfrm>
            <a:off x="3779912" y="2276872"/>
            <a:ext cx="5364088" cy="3046988"/>
          </a:xfrm>
          <a:prstGeom prst="rect">
            <a:avLst/>
          </a:prstGeom>
          <a:noFill/>
          <a:ln w="9525">
            <a:noFill/>
            <a:miter lim="800000"/>
            <a:headEnd/>
            <a:tailEnd/>
          </a:ln>
        </p:spPr>
        <p:txBody>
          <a:bodyPr wrap="square">
            <a:spAutoFit/>
          </a:bodyPr>
          <a:lstStyle/>
          <a:p>
            <a:pPr algn="ctr"/>
            <a:r>
              <a:rPr lang="es-ES" sz="2400" dirty="0" smtClean="0"/>
              <a:t>La cultura andalusí, y toda la cultura musulmana, penetraría en el mundo cristiano gracias a la labor de personas e instituciones como la </a:t>
            </a:r>
            <a:r>
              <a:rPr lang="es-ES" sz="2400" dirty="0" smtClean="0">
                <a:solidFill>
                  <a:srgbClr val="FF0000"/>
                </a:solidFill>
              </a:rPr>
              <a:t>Escuela de Traductores de Toledo</a:t>
            </a:r>
            <a:r>
              <a:rPr lang="es-ES" sz="2400" dirty="0" smtClean="0"/>
              <a:t>, lugar donde los libros árabes fueron traducidos. Dichos libros contenían e interpretaban los </a:t>
            </a:r>
            <a:r>
              <a:rPr lang="es-ES" sz="2400" dirty="0" smtClean="0">
                <a:solidFill>
                  <a:srgbClr val="FF0000"/>
                </a:solidFill>
              </a:rPr>
              <a:t>conocimientos del mundo clásico</a:t>
            </a:r>
            <a:r>
              <a:rPr lang="es-ES" sz="2400" dirty="0" smtClean="0"/>
              <a:t>.</a:t>
            </a:r>
            <a:endParaRPr lang="es-ES" sz="2400" dirty="0"/>
          </a:p>
        </p:txBody>
      </p:sp>
      <p:pic>
        <p:nvPicPr>
          <p:cNvPr id="44034" name="Picture 2" descr="Imagen relacionada"/>
          <p:cNvPicPr>
            <a:picLocks noChangeAspect="1" noChangeArrowheads="1"/>
          </p:cNvPicPr>
          <p:nvPr/>
        </p:nvPicPr>
        <p:blipFill>
          <a:blip r:embed="rId2" cstate="print"/>
          <a:srcRect/>
          <a:stretch>
            <a:fillRect/>
          </a:stretch>
        </p:blipFill>
        <p:spPr bwMode="auto">
          <a:xfrm>
            <a:off x="0" y="2060848"/>
            <a:ext cx="3800475" cy="3514726"/>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0"/>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Importancia cultural.</a:t>
            </a:r>
            <a:endParaRPr lang="es-ES_tradnl" sz="4000" dirty="0"/>
          </a:p>
        </p:txBody>
      </p:sp>
      <p:sp>
        <p:nvSpPr>
          <p:cNvPr id="6" name="3 CuadroTexto"/>
          <p:cNvSpPr txBox="1">
            <a:spLocks noChangeArrowheads="1"/>
          </p:cNvSpPr>
          <p:nvPr/>
        </p:nvSpPr>
        <p:spPr bwMode="auto">
          <a:xfrm>
            <a:off x="5220072" y="1268760"/>
            <a:ext cx="3923928" cy="5262979"/>
          </a:xfrm>
          <a:prstGeom prst="rect">
            <a:avLst/>
          </a:prstGeom>
          <a:noFill/>
          <a:ln w="9525">
            <a:noFill/>
            <a:miter lim="800000"/>
            <a:headEnd/>
            <a:tailEnd/>
          </a:ln>
        </p:spPr>
        <p:txBody>
          <a:bodyPr wrap="square">
            <a:spAutoFit/>
          </a:bodyPr>
          <a:lstStyle/>
          <a:p>
            <a:pPr algn="ctr"/>
            <a:r>
              <a:rPr lang="es-ES" sz="2400" dirty="0" smtClean="0"/>
              <a:t>Además se ha de tener en cuenta que este esplendor cultural no estuvo unido a la situación política. De hecho, la época de las taifas (en la imagen se ve el palacio de la </a:t>
            </a:r>
            <a:r>
              <a:rPr lang="es-ES" sz="2400" dirty="0" err="1" smtClean="0"/>
              <a:t>Aljafería</a:t>
            </a:r>
            <a:r>
              <a:rPr lang="es-ES" sz="2400" dirty="0" smtClean="0"/>
              <a:t> de la taifa de Zaragoza en el siglo XI), marcada por las divisiones políticas destacan por los logros culturales. Por supuesto, también destacan el califato o la época granadina.</a:t>
            </a:r>
            <a:endParaRPr lang="es-ES" sz="2400" dirty="0"/>
          </a:p>
        </p:txBody>
      </p:sp>
      <p:pic>
        <p:nvPicPr>
          <p:cNvPr id="46082" name="Picture 2" descr="https://upload.wikimedia.org/wikipedia/commons/thumb/6/6f/Testero_norte_4.jpg/800px-Testero_norte_4.jpg"/>
          <p:cNvPicPr>
            <a:picLocks noChangeAspect="1" noChangeArrowheads="1"/>
          </p:cNvPicPr>
          <p:nvPr/>
        </p:nvPicPr>
        <p:blipFill>
          <a:blip r:embed="rId2" cstate="print"/>
          <a:srcRect/>
          <a:stretch>
            <a:fillRect/>
          </a:stretch>
        </p:blipFill>
        <p:spPr bwMode="auto">
          <a:xfrm>
            <a:off x="0" y="1844824"/>
            <a:ext cx="5086697" cy="381670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074" name="3 CuadroTexto"/>
          <p:cNvSpPr txBox="1">
            <a:spLocks noChangeArrowheads="1"/>
          </p:cNvSpPr>
          <p:nvPr/>
        </p:nvSpPr>
        <p:spPr bwMode="auto">
          <a:xfrm>
            <a:off x="0" y="1844824"/>
            <a:ext cx="9144000" cy="2123658"/>
          </a:xfrm>
          <a:prstGeom prst="rect">
            <a:avLst/>
          </a:prstGeom>
          <a:noFill/>
          <a:ln w="9525">
            <a:noFill/>
            <a:miter lim="800000"/>
            <a:headEnd/>
            <a:tailEnd/>
          </a:ln>
        </p:spPr>
        <p:txBody>
          <a:bodyPr>
            <a:spAutoFit/>
          </a:bodyPr>
          <a:lstStyle/>
          <a:p>
            <a:pPr algn="ctr"/>
            <a:r>
              <a:rPr lang="es-ES" sz="6600" dirty="0" smtClean="0">
                <a:solidFill>
                  <a:srgbClr val="FF0000"/>
                </a:solidFill>
                <a:latin typeface="Arial Black" pitchFamily="34" charset="0"/>
              </a:rPr>
              <a:t>Aspectos económicos</a:t>
            </a:r>
            <a:endParaRPr lang="es-ES" sz="66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0" y="1844824"/>
            <a:ext cx="3059832" cy="3539430"/>
          </a:xfrm>
          <a:prstGeom prst="rect">
            <a:avLst/>
          </a:prstGeom>
          <a:noFill/>
          <a:ln w="9525">
            <a:noFill/>
            <a:miter lim="800000"/>
            <a:headEnd/>
            <a:tailEnd/>
          </a:ln>
        </p:spPr>
        <p:txBody>
          <a:bodyPr wrap="square">
            <a:spAutoFit/>
          </a:bodyPr>
          <a:lstStyle/>
          <a:p>
            <a:pPr algn="ctr"/>
            <a:r>
              <a:rPr lang="es-ES" sz="2800" dirty="0" smtClean="0"/>
              <a:t>Tampoco es anecdótico que más de </a:t>
            </a:r>
            <a:r>
              <a:rPr lang="es-ES" sz="2800" dirty="0" smtClean="0">
                <a:solidFill>
                  <a:srgbClr val="FF0000"/>
                </a:solidFill>
              </a:rPr>
              <a:t>4000 palabras castellanas </a:t>
            </a:r>
            <a:r>
              <a:rPr lang="es-ES" sz="2800" dirty="0" smtClean="0"/>
              <a:t>vengan del árabe, algunas tan usadas como nuestro ¡Hola!</a:t>
            </a:r>
          </a:p>
        </p:txBody>
      </p:sp>
      <p:pic>
        <p:nvPicPr>
          <p:cNvPr id="63490" name="Picture 2"/>
          <p:cNvPicPr>
            <a:picLocks noChangeAspect="1" noChangeArrowheads="1"/>
          </p:cNvPicPr>
          <p:nvPr/>
        </p:nvPicPr>
        <p:blipFill>
          <a:blip r:embed="rId2" cstate="print"/>
          <a:srcRect/>
          <a:stretch>
            <a:fillRect/>
          </a:stretch>
        </p:blipFill>
        <p:spPr bwMode="auto">
          <a:xfrm>
            <a:off x="3067050" y="1412776"/>
            <a:ext cx="6076950" cy="4562475"/>
          </a:xfrm>
          <a:prstGeom prst="rect">
            <a:avLst/>
          </a:prstGeom>
          <a:noFill/>
          <a:ln w="9525">
            <a:noFill/>
            <a:miter lim="800000"/>
            <a:headEnd/>
            <a:tailEnd/>
          </a:ln>
        </p:spPr>
      </p:pic>
      <p:sp>
        <p:nvSpPr>
          <p:cNvPr id="6" name="5 CuadroTexto"/>
          <p:cNvSpPr txBox="1"/>
          <p:nvPr/>
        </p:nvSpPr>
        <p:spPr>
          <a:xfrm>
            <a:off x="1115616" y="0"/>
            <a:ext cx="691276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Importancia cultural.</a:t>
            </a:r>
            <a:endParaRPr lang="es-ES_tradnl"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3645024"/>
            <a:ext cx="7632848" cy="1938992"/>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Desarrollo de actividades económicas urbanas con economía más monetaria.</a:t>
            </a:r>
            <a:endParaRPr lang="es-ES_tradnl" sz="4000" dirty="0"/>
          </a:p>
        </p:txBody>
      </p:sp>
      <p:sp>
        <p:nvSpPr>
          <p:cNvPr id="5" name="Text Box 5"/>
          <p:cNvSpPr txBox="1">
            <a:spLocks noChangeArrowheads="1"/>
          </p:cNvSpPr>
          <p:nvPr/>
        </p:nvSpPr>
        <p:spPr bwMode="auto">
          <a:xfrm>
            <a:off x="0" y="0"/>
            <a:ext cx="9144000" cy="677108"/>
          </a:xfrm>
          <a:prstGeom prst="rect">
            <a:avLst/>
          </a:prstGeom>
          <a:noFill/>
          <a:ln w="9525">
            <a:noFill/>
            <a:miter lim="800000"/>
            <a:headEnd/>
            <a:tailEnd/>
          </a:ln>
        </p:spPr>
        <p:txBody>
          <a:bodyPr wrap="square">
            <a:spAutoFit/>
          </a:bodyPr>
          <a:lstStyle/>
          <a:p>
            <a:pPr algn="ctr">
              <a:spcBef>
                <a:spcPct val="50000"/>
              </a:spcBef>
            </a:pPr>
            <a:r>
              <a:rPr lang="es-ES" sz="3800" dirty="0" smtClean="0"/>
              <a:t>Elementos propios de la economía islámica.</a:t>
            </a:r>
            <a:endParaRPr lang="es-ES" sz="3800" dirty="0"/>
          </a:p>
        </p:txBody>
      </p:sp>
      <p:sp>
        <p:nvSpPr>
          <p:cNvPr id="7" name="6 CuadroTexto"/>
          <p:cNvSpPr txBox="1"/>
          <p:nvPr/>
        </p:nvSpPr>
        <p:spPr>
          <a:xfrm>
            <a:off x="827584" y="1772816"/>
            <a:ext cx="7632848" cy="1323439"/>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Agricultura: importancia, latifundios, regadío, variedad.</a:t>
            </a:r>
            <a:endParaRPr lang="es-ES_tradnl"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CuadroTexto"/>
          <p:cNvSpPr txBox="1">
            <a:spLocks noChangeArrowheads="1"/>
          </p:cNvSpPr>
          <p:nvPr/>
        </p:nvSpPr>
        <p:spPr bwMode="auto">
          <a:xfrm>
            <a:off x="0" y="5473005"/>
            <a:ext cx="9144000" cy="1384995"/>
          </a:xfrm>
          <a:prstGeom prst="rect">
            <a:avLst/>
          </a:prstGeom>
          <a:noFill/>
          <a:ln w="9525">
            <a:noFill/>
            <a:miter lim="800000"/>
            <a:headEnd/>
            <a:tailEnd/>
          </a:ln>
        </p:spPr>
        <p:txBody>
          <a:bodyPr wrap="square">
            <a:spAutoFit/>
          </a:bodyPr>
          <a:lstStyle/>
          <a:p>
            <a:pPr algn="ctr"/>
            <a:r>
              <a:rPr lang="es-ES" sz="2800" dirty="0" smtClean="0"/>
              <a:t>Al-Ándalus no era una excepción en la época y era una sociedad agraria. Claramente más de la mitad de la población debía vivir de actividades agropecuarias.</a:t>
            </a:r>
            <a:endParaRPr lang="es-ES" sz="2800" dirty="0"/>
          </a:p>
        </p:txBody>
      </p:sp>
      <p:sp>
        <p:nvSpPr>
          <p:cNvPr id="6" name="5 CuadroTexto"/>
          <p:cNvSpPr txBox="1"/>
          <p:nvPr/>
        </p:nvSpPr>
        <p:spPr>
          <a:xfrm>
            <a:off x="1403648" y="0"/>
            <a:ext cx="6336704"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Una sociedad agraria.</a:t>
            </a:r>
            <a:endParaRPr lang="es-ES_tradnl" sz="4000" dirty="0"/>
          </a:p>
        </p:txBody>
      </p:sp>
      <p:pic>
        <p:nvPicPr>
          <p:cNvPr id="1026" name="Picture 2" descr="Resultado de imagen de almunia al andalus"/>
          <p:cNvPicPr>
            <a:picLocks noChangeAspect="1" noChangeArrowheads="1"/>
          </p:cNvPicPr>
          <p:nvPr/>
        </p:nvPicPr>
        <p:blipFill>
          <a:blip r:embed="rId2" cstate="print"/>
          <a:srcRect/>
          <a:stretch>
            <a:fillRect/>
          </a:stretch>
        </p:blipFill>
        <p:spPr bwMode="auto">
          <a:xfrm>
            <a:off x="4355976" y="1052736"/>
            <a:ext cx="4416921" cy="4369556"/>
          </a:xfrm>
          <a:prstGeom prst="rect">
            <a:avLst/>
          </a:prstGeom>
          <a:noFill/>
        </p:spPr>
      </p:pic>
      <p:sp>
        <p:nvSpPr>
          <p:cNvPr id="7" name="3 CuadroTexto"/>
          <p:cNvSpPr txBox="1">
            <a:spLocks noChangeArrowheads="1"/>
          </p:cNvSpPr>
          <p:nvPr/>
        </p:nvSpPr>
        <p:spPr bwMode="auto">
          <a:xfrm>
            <a:off x="0" y="1628800"/>
            <a:ext cx="4139952" cy="2677656"/>
          </a:xfrm>
          <a:prstGeom prst="rect">
            <a:avLst/>
          </a:prstGeom>
          <a:noFill/>
          <a:ln w="9525">
            <a:noFill/>
            <a:miter lim="800000"/>
            <a:headEnd/>
            <a:tailEnd/>
          </a:ln>
        </p:spPr>
        <p:txBody>
          <a:bodyPr wrap="square">
            <a:spAutoFit/>
          </a:bodyPr>
          <a:lstStyle/>
          <a:p>
            <a:pPr algn="ctr"/>
            <a:r>
              <a:rPr lang="es-ES" sz="2400" dirty="0" smtClean="0"/>
              <a:t>Almunia andalusí. Se trataba de fincas agrícolas, a menudo usadas como casas de campo de los ricos. Otros términos como alquería también se refieren a los asentamientos rurales.</a:t>
            </a:r>
            <a:endParaRPr lang="es-E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CuadroTexto"/>
          <p:cNvSpPr txBox="1">
            <a:spLocks noChangeArrowheads="1"/>
          </p:cNvSpPr>
          <p:nvPr/>
        </p:nvSpPr>
        <p:spPr bwMode="auto">
          <a:xfrm>
            <a:off x="0" y="836712"/>
            <a:ext cx="9144000" cy="1384995"/>
          </a:xfrm>
          <a:prstGeom prst="rect">
            <a:avLst/>
          </a:prstGeom>
          <a:noFill/>
          <a:ln w="9525">
            <a:noFill/>
            <a:miter lim="800000"/>
            <a:headEnd/>
            <a:tailEnd/>
          </a:ln>
        </p:spPr>
        <p:txBody>
          <a:bodyPr wrap="square">
            <a:spAutoFit/>
          </a:bodyPr>
          <a:lstStyle/>
          <a:p>
            <a:pPr algn="ctr"/>
            <a:r>
              <a:rPr lang="es-ES" sz="2800" dirty="0" smtClean="0"/>
              <a:t>En muchos aspectos su agricultura fue una continuación de la hispanorromana y visigoda tales como tecnología, formas de propiedad, cultivos…</a:t>
            </a:r>
            <a:endParaRPr lang="es-ES" sz="2800" dirty="0"/>
          </a:p>
        </p:txBody>
      </p:sp>
      <p:sp>
        <p:nvSpPr>
          <p:cNvPr id="6" name="5 CuadroTexto"/>
          <p:cNvSpPr txBox="1"/>
          <p:nvPr/>
        </p:nvSpPr>
        <p:spPr>
          <a:xfrm>
            <a:off x="0" y="0"/>
            <a:ext cx="9144000" cy="677108"/>
          </a:xfrm>
          <a:prstGeom prst="rect">
            <a:avLst/>
          </a:prstGeom>
          <a:solidFill>
            <a:schemeClr val="bg2">
              <a:lumMod val="90000"/>
            </a:schemeClr>
          </a:solidFill>
          <a:ln w="25400">
            <a:solidFill>
              <a:srgbClr val="FF0000"/>
            </a:solidFill>
          </a:ln>
        </p:spPr>
        <p:txBody>
          <a:bodyPr wrap="square" rtlCol="0">
            <a:spAutoFit/>
          </a:bodyPr>
          <a:lstStyle/>
          <a:p>
            <a:pPr algn="ctr"/>
            <a:r>
              <a:rPr lang="es-ES" sz="3800" dirty="0" smtClean="0"/>
              <a:t>Agricultura tradicional: trilogía mediterránea.</a:t>
            </a:r>
            <a:endParaRPr lang="es-ES_tradnl" sz="3800" dirty="0"/>
          </a:p>
        </p:txBody>
      </p:sp>
      <p:pic>
        <p:nvPicPr>
          <p:cNvPr id="36866" name="Picture 2" descr="Resultado de imagen de trilogía mediterranea"/>
          <p:cNvPicPr>
            <a:picLocks noChangeAspect="1" noChangeArrowheads="1"/>
          </p:cNvPicPr>
          <p:nvPr/>
        </p:nvPicPr>
        <p:blipFill>
          <a:blip r:embed="rId2" cstate="print"/>
          <a:srcRect/>
          <a:stretch>
            <a:fillRect/>
          </a:stretch>
        </p:blipFill>
        <p:spPr bwMode="auto">
          <a:xfrm>
            <a:off x="1259632" y="2174325"/>
            <a:ext cx="6552728" cy="2988823"/>
          </a:xfrm>
          <a:prstGeom prst="rect">
            <a:avLst/>
          </a:prstGeom>
          <a:noFill/>
        </p:spPr>
      </p:pic>
      <p:sp>
        <p:nvSpPr>
          <p:cNvPr id="7" name="3 CuadroTexto"/>
          <p:cNvSpPr txBox="1">
            <a:spLocks noChangeArrowheads="1"/>
          </p:cNvSpPr>
          <p:nvPr/>
        </p:nvSpPr>
        <p:spPr bwMode="auto">
          <a:xfrm>
            <a:off x="0" y="5288340"/>
            <a:ext cx="9144000" cy="1569660"/>
          </a:xfrm>
          <a:prstGeom prst="rect">
            <a:avLst/>
          </a:prstGeom>
          <a:noFill/>
          <a:ln w="9525">
            <a:noFill/>
            <a:miter lim="800000"/>
            <a:headEnd/>
            <a:tailEnd/>
          </a:ln>
        </p:spPr>
        <p:txBody>
          <a:bodyPr wrap="square">
            <a:spAutoFit/>
          </a:bodyPr>
          <a:lstStyle/>
          <a:p>
            <a:pPr algn="ctr"/>
            <a:r>
              <a:rPr lang="es-ES" sz="2400" dirty="0" smtClean="0"/>
              <a:t>Un ejemplo lo tenemos en que los cultivos principales de la Península siguieron siendo los de la trilogía mediterránea. Lo más llamativo fue el caso de la vid. El vino estaba prohibido en el Corán pero no dejó de consumirse y además se podían comer las uvas y fabricar mosto.</a:t>
            </a:r>
            <a:endParaRPr lang="es-E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sultado de imagen de latifundio andalusí"/>
          <p:cNvPicPr>
            <a:picLocks noChangeAspect="1" noChangeArrowheads="1"/>
          </p:cNvPicPr>
          <p:nvPr/>
        </p:nvPicPr>
        <p:blipFill>
          <a:blip r:embed="rId2" cstate="print"/>
          <a:srcRect/>
          <a:stretch>
            <a:fillRect/>
          </a:stretch>
        </p:blipFill>
        <p:spPr bwMode="auto">
          <a:xfrm>
            <a:off x="4686300" y="2708920"/>
            <a:ext cx="4457700" cy="3514726"/>
          </a:xfrm>
          <a:prstGeom prst="rect">
            <a:avLst/>
          </a:prstGeom>
          <a:noFill/>
        </p:spPr>
      </p:pic>
      <p:sp>
        <p:nvSpPr>
          <p:cNvPr id="5" name="4 CuadroTexto"/>
          <p:cNvSpPr txBox="1"/>
          <p:nvPr/>
        </p:nvSpPr>
        <p:spPr>
          <a:xfrm>
            <a:off x="0" y="0"/>
            <a:ext cx="9144000" cy="615553"/>
          </a:xfrm>
          <a:prstGeom prst="rect">
            <a:avLst/>
          </a:prstGeom>
          <a:solidFill>
            <a:schemeClr val="bg2">
              <a:lumMod val="90000"/>
            </a:schemeClr>
          </a:solidFill>
          <a:ln w="25400">
            <a:solidFill>
              <a:srgbClr val="FF0000"/>
            </a:solidFill>
          </a:ln>
        </p:spPr>
        <p:txBody>
          <a:bodyPr wrap="square" rtlCol="0">
            <a:spAutoFit/>
          </a:bodyPr>
          <a:lstStyle/>
          <a:p>
            <a:pPr algn="ctr"/>
            <a:r>
              <a:rPr lang="es-ES" sz="3400" dirty="0" smtClean="0"/>
              <a:t>Agricultura: latifundios y minifundios.</a:t>
            </a:r>
            <a:endParaRPr lang="es-ES_tradnl" sz="3400" dirty="0"/>
          </a:p>
        </p:txBody>
      </p:sp>
      <p:sp>
        <p:nvSpPr>
          <p:cNvPr id="6" name="3 CuadroTexto"/>
          <p:cNvSpPr txBox="1">
            <a:spLocks noChangeArrowheads="1"/>
          </p:cNvSpPr>
          <p:nvPr/>
        </p:nvSpPr>
        <p:spPr bwMode="auto">
          <a:xfrm>
            <a:off x="0" y="836712"/>
            <a:ext cx="9144000" cy="1384995"/>
          </a:xfrm>
          <a:prstGeom prst="rect">
            <a:avLst/>
          </a:prstGeom>
          <a:noFill/>
          <a:ln w="9525">
            <a:noFill/>
            <a:miter lim="800000"/>
            <a:headEnd/>
            <a:tailEnd/>
          </a:ln>
        </p:spPr>
        <p:txBody>
          <a:bodyPr wrap="square">
            <a:spAutoFit/>
          </a:bodyPr>
          <a:lstStyle/>
          <a:p>
            <a:pPr algn="ctr"/>
            <a:r>
              <a:rPr lang="es-ES" sz="2800" dirty="0" smtClean="0"/>
              <a:t>El sistema de propiedad mantuvo los latifundios anteriores, a menudo conservando a sus antiguos dueños o bien favoreciendo a las nuevas élites musulmanas.</a:t>
            </a:r>
            <a:endParaRPr lang="es-ES" sz="2800" dirty="0"/>
          </a:p>
        </p:txBody>
      </p:sp>
      <p:sp>
        <p:nvSpPr>
          <p:cNvPr id="7" name="3 CuadroTexto"/>
          <p:cNvSpPr txBox="1">
            <a:spLocks noChangeArrowheads="1"/>
          </p:cNvSpPr>
          <p:nvPr/>
        </p:nvSpPr>
        <p:spPr bwMode="auto">
          <a:xfrm>
            <a:off x="0" y="3068960"/>
            <a:ext cx="4716016" cy="2677656"/>
          </a:xfrm>
          <a:prstGeom prst="rect">
            <a:avLst/>
          </a:prstGeom>
          <a:noFill/>
          <a:ln w="9525">
            <a:noFill/>
            <a:miter lim="800000"/>
            <a:headEnd/>
            <a:tailEnd/>
          </a:ln>
        </p:spPr>
        <p:txBody>
          <a:bodyPr wrap="square">
            <a:spAutoFit/>
          </a:bodyPr>
          <a:lstStyle/>
          <a:p>
            <a:pPr algn="ctr"/>
            <a:r>
              <a:rPr lang="es-ES" sz="2400" dirty="0" smtClean="0"/>
              <a:t>Los latifundios fueron más frecuentes en las grandes tierras de secano, pero también se desarrollaron amplias zonas de minifundios en relación a huertos en zonas de regadíos y próximas a las ciudades.</a:t>
            </a:r>
            <a:endParaRPr lang="es-ES" sz="2400"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2499</Words>
  <Application>Microsoft Office PowerPoint</Application>
  <PresentationFormat>Presentación en pantalla (4:3)</PresentationFormat>
  <Paragraphs>122</Paragraphs>
  <Slides>50</Slides>
  <Notes>0</Notes>
  <HiddenSlides>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dc:creator>
  <cp:lastModifiedBy>San Justo</cp:lastModifiedBy>
  <cp:revision>72</cp:revision>
  <dcterms:created xsi:type="dcterms:W3CDTF">2016-08-11T08:50:26Z</dcterms:created>
  <dcterms:modified xsi:type="dcterms:W3CDTF">2020-07-29T03:47:40Z</dcterms:modified>
</cp:coreProperties>
</file>