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66" r:id="rId2"/>
    <p:sldId id="367" r:id="rId3"/>
    <p:sldId id="368" r:id="rId4"/>
    <p:sldId id="256" r:id="rId5"/>
    <p:sldId id="328" r:id="rId6"/>
    <p:sldId id="257" r:id="rId7"/>
    <p:sldId id="258" r:id="rId8"/>
    <p:sldId id="321" r:id="rId9"/>
    <p:sldId id="322" r:id="rId10"/>
    <p:sldId id="323" r:id="rId11"/>
    <p:sldId id="324" r:id="rId12"/>
    <p:sldId id="326" r:id="rId13"/>
    <p:sldId id="325" r:id="rId14"/>
    <p:sldId id="327" r:id="rId15"/>
    <p:sldId id="320" r:id="rId16"/>
    <p:sldId id="268" r:id="rId17"/>
    <p:sldId id="331" r:id="rId18"/>
    <p:sldId id="332" r:id="rId19"/>
    <p:sldId id="330" r:id="rId20"/>
    <p:sldId id="334" r:id="rId21"/>
    <p:sldId id="277" r:id="rId22"/>
    <p:sldId id="335" r:id="rId23"/>
    <p:sldId id="336" r:id="rId24"/>
    <p:sldId id="337" r:id="rId25"/>
    <p:sldId id="338" r:id="rId26"/>
    <p:sldId id="339" r:id="rId27"/>
    <p:sldId id="340" r:id="rId28"/>
    <p:sldId id="341" r:id="rId29"/>
    <p:sldId id="342" r:id="rId30"/>
    <p:sldId id="287" r:id="rId31"/>
    <p:sldId id="343" r:id="rId32"/>
    <p:sldId id="345" r:id="rId33"/>
    <p:sldId id="344" r:id="rId34"/>
    <p:sldId id="347" r:id="rId35"/>
    <p:sldId id="348" r:id="rId36"/>
    <p:sldId id="346" r:id="rId37"/>
    <p:sldId id="349" r:id="rId38"/>
    <p:sldId id="350" r:id="rId39"/>
    <p:sldId id="352" r:id="rId40"/>
    <p:sldId id="351" r:id="rId41"/>
    <p:sldId id="288" r:id="rId42"/>
    <p:sldId id="333" r:id="rId43"/>
    <p:sldId id="354" r:id="rId44"/>
    <p:sldId id="353" r:id="rId45"/>
    <p:sldId id="355" r:id="rId46"/>
    <p:sldId id="356" r:id="rId47"/>
    <p:sldId id="357" r:id="rId48"/>
    <p:sldId id="358" r:id="rId49"/>
    <p:sldId id="359" r:id="rId50"/>
    <p:sldId id="361" r:id="rId51"/>
    <p:sldId id="362" r:id="rId52"/>
    <p:sldId id="360" r:id="rId53"/>
    <p:sldId id="363" r:id="rId54"/>
    <p:sldId id="364" r:id="rId55"/>
    <p:sldId id="365" r:id="rId5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8" autoAdjust="0"/>
    <p:restoredTop sz="94660"/>
  </p:normalViewPr>
  <p:slideViewPr>
    <p:cSldViewPr>
      <p:cViewPr varScale="1">
        <p:scale>
          <a:sx n="57" d="100"/>
          <a:sy n="57"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29/07/2020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1628800"/>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Detalla las fases del conflicto entre liberales y absolutistas durante el reinado de Fernando VII.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Fernando VII"/>
          <p:cNvPicPr>
            <a:picLocks noChangeAspect="1" noChangeArrowheads="1"/>
          </p:cNvPicPr>
          <p:nvPr/>
        </p:nvPicPr>
        <p:blipFill>
          <a:blip r:embed="rId2" cstate="print"/>
          <a:srcRect/>
          <a:stretch>
            <a:fillRect/>
          </a:stretch>
        </p:blipFill>
        <p:spPr bwMode="auto">
          <a:xfrm>
            <a:off x="4467225" y="-1"/>
            <a:ext cx="4676775" cy="6858001"/>
          </a:xfrm>
          <a:prstGeom prst="rect">
            <a:avLst/>
          </a:prstGeom>
          <a:noFill/>
        </p:spPr>
      </p:pic>
      <p:sp>
        <p:nvSpPr>
          <p:cNvPr id="3" name="2 CuadroTexto"/>
          <p:cNvSpPr txBox="1"/>
          <p:nvPr/>
        </p:nvSpPr>
        <p:spPr>
          <a:xfrm>
            <a:off x="0" y="1484784"/>
            <a:ext cx="4427984" cy="3416320"/>
          </a:xfrm>
          <a:prstGeom prst="rect">
            <a:avLst/>
          </a:prstGeom>
          <a:noFill/>
        </p:spPr>
        <p:txBody>
          <a:bodyPr wrap="square" rtlCol="0">
            <a:spAutoFit/>
          </a:bodyPr>
          <a:lstStyle/>
          <a:p>
            <a:pPr algn="ctr"/>
            <a:r>
              <a:rPr lang="es-ES" sz="3600" dirty="0" smtClean="0"/>
              <a:t>A finales de 1813 Fernando firmaba el tratado de Valen</a:t>
            </a:r>
            <a:r>
              <a:rPr lang="el-GR" sz="3600" dirty="0" smtClean="0"/>
              <a:t>ς</a:t>
            </a:r>
            <a:r>
              <a:rPr lang="es-ES" sz="3600" dirty="0" smtClean="0"/>
              <a:t>ay. Napoleón le devolvía el trono y ambos países firmaban la paz.</a:t>
            </a:r>
            <a:endParaRPr lang="es-ES"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n de general elío"/>
          <p:cNvPicPr>
            <a:picLocks noChangeAspect="1" noChangeArrowheads="1"/>
          </p:cNvPicPr>
          <p:nvPr/>
        </p:nvPicPr>
        <p:blipFill>
          <a:blip r:embed="rId2" cstate="print"/>
          <a:srcRect/>
          <a:stretch>
            <a:fillRect/>
          </a:stretch>
        </p:blipFill>
        <p:spPr bwMode="auto">
          <a:xfrm>
            <a:off x="4067944" y="-18621"/>
            <a:ext cx="5076057" cy="6876621"/>
          </a:xfrm>
          <a:prstGeom prst="rect">
            <a:avLst/>
          </a:prstGeom>
          <a:noFill/>
        </p:spPr>
      </p:pic>
      <p:sp>
        <p:nvSpPr>
          <p:cNvPr id="3" name="2 CuadroTexto"/>
          <p:cNvSpPr txBox="1"/>
          <p:nvPr/>
        </p:nvSpPr>
        <p:spPr>
          <a:xfrm>
            <a:off x="0" y="908720"/>
            <a:ext cx="3995936" cy="5016758"/>
          </a:xfrm>
          <a:prstGeom prst="rect">
            <a:avLst/>
          </a:prstGeom>
          <a:noFill/>
        </p:spPr>
        <p:txBody>
          <a:bodyPr wrap="square" rtlCol="0">
            <a:spAutoFit/>
          </a:bodyPr>
          <a:lstStyle/>
          <a:p>
            <a:pPr algn="ctr"/>
            <a:r>
              <a:rPr lang="es-ES" sz="3200" dirty="0" smtClean="0"/>
              <a:t>Fernando volvió a España, pero lo hizo desoyendo las peticiones de las Cortes de ir a Madrid. Fue a Barcelona, Zaragoza y finalmente a Valencia, donde le esperaba el general </a:t>
            </a:r>
            <a:r>
              <a:rPr lang="es-ES" sz="3200" dirty="0" err="1" smtClean="0"/>
              <a:t>Elío</a:t>
            </a:r>
            <a:r>
              <a:rPr lang="es-ES" sz="3200" dirty="0" smtClean="0"/>
              <a:t>, fiel a Fernando.</a:t>
            </a:r>
            <a:endParaRPr lang="es-E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548680"/>
            <a:ext cx="4211960" cy="6001643"/>
          </a:xfrm>
          <a:prstGeom prst="rect">
            <a:avLst/>
          </a:prstGeom>
          <a:noFill/>
        </p:spPr>
        <p:txBody>
          <a:bodyPr wrap="square" rtlCol="0">
            <a:spAutoFit/>
          </a:bodyPr>
          <a:lstStyle/>
          <a:p>
            <a:pPr algn="ctr"/>
            <a:r>
              <a:rPr lang="es-ES" sz="3200" dirty="0" smtClean="0"/>
              <a:t>En Valencia, Fernando recibe el “Manifiesto de los Persas”. 69 diputados de las Cortes pedían al rey que se volviera al absolutismo. El rey ya había comprobado para entonces que las ideas liberales eran ajenas a la gran mayoría del pueblo.</a:t>
            </a:r>
            <a:endParaRPr lang="es-ES" sz="3200" dirty="0"/>
          </a:p>
        </p:txBody>
      </p:sp>
      <p:pic>
        <p:nvPicPr>
          <p:cNvPr id="86020" name="Picture 4" descr="https://upload.wikimedia.org/wikipedia/commons/a/ae/Manifiesto_de_los_Persas.jpg"/>
          <p:cNvPicPr>
            <a:picLocks noChangeAspect="1" noChangeArrowheads="1"/>
          </p:cNvPicPr>
          <p:nvPr/>
        </p:nvPicPr>
        <p:blipFill>
          <a:blip r:embed="rId2" cstate="print"/>
          <a:srcRect/>
          <a:stretch>
            <a:fillRect/>
          </a:stretch>
        </p:blipFill>
        <p:spPr bwMode="auto">
          <a:xfrm>
            <a:off x="4283969" y="9209"/>
            <a:ext cx="4860032" cy="68487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cronistadebetanzos.com/wp-content/uploads/2014/04/fdovii.jpg"/>
          <p:cNvPicPr>
            <a:picLocks noChangeAspect="1" noChangeArrowheads="1"/>
          </p:cNvPicPr>
          <p:nvPr/>
        </p:nvPicPr>
        <p:blipFill>
          <a:blip r:embed="rId2" cstate="print"/>
          <a:srcRect/>
          <a:stretch>
            <a:fillRect/>
          </a:stretch>
        </p:blipFill>
        <p:spPr bwMode="auto">
          <a:xfrm>
            <a:off x="4617720" y="0"/>
            <a:ext cx="4526280" cy="6858000"/>
          </a:xfrm>
          <a:prstGeom prst="rect">
            <a:avLst/>
          </a:prstGeom>
          <a:noFill/>
        </p:spPr>
      </p:pic>
      <p:sp>
        <p:nvSpPr>
          <p:cNvPr id="3" name="2 CuadroTexto"/>
          <p:cNvSpPr txBox="1"/>
          <p:nvPr/>
        </p:nvSpPr>
        <p:spPr>
          <a:xfrm>
            <a:off x="0" y="363915"/>
            <a:ext cx="4644008" cy="6494085"/>
          </a:xfrm>
          <a:prstGeom prst="rect">
            <a:avLst/>
          </a:prstGeom>
          <a:noFill/>
        </p:spPr>
        <p:txBody>
          <a:bodyPr wrap="square" rtlCol="0">
            <a:spAutoFit/>
          </a:bodyPr>
          <a:lstStyle/>
          <a:p>
            <a:pPr algn="ctr"/>
            <a:r>
              <a:rPr lang="es-ES" sz="3200" dirty="0" smtClean="0"/>
              <a:t>Con ayuda de las tropas de </a:t>
            </a:r>
            <a:r>
              <a:rPr lang="es-ES" sz="3200" dirty="0" err="1" smtClean="0"/>
              <a:t>Elío</a:t>
            </a:r>
            <a:r>
              <a:rPr lang="es-ES" sz="3200" dirty="0" smtClean="0"/>
              <a:t>, Fernando entraba sin oposición en Madrid. De inmediato se disolvían las Cortes, se anulaban todos los decretos gaditanos (volvían la Inquisición, los gremios, los señoríos jurisdiccionales…) y se volvían a instaurar las instituciones antiguas (consejos, secretarías, corregimientos…).</a:t>
            </a:r>
            <a:endParaRPr lang="es-E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2" cstate="print"/>
          <a:srcRect/>
          <a:stretch>
            <a:fillRect/>
          </a:stretch>
        </p:blipFill>
        <p:spPr bwMode="auto">
          <a:xfrm>
            <a:off x="0" y="1961213"/>
            <a:ext cx="9144000" cy="4896787"/>
          </a:xfrm>
          <a:prstGeom prst="rect">
            <a:avLst/>
          </a:prstGeom>
          <a:noFill/>
          <a:ln w="9525">
            <a:noFill/>
            <a:miter lim="800000"/>
            <a:headEnd/>
            <a:tailEnd/>
          </a:ln>
        </p:spPr>
      </p:pic>
      <p:sp>
        <p:nvSpPr>
          <p:cNvPr id="4" name="3 CuadroTexto"/>
          <p:cNvSpPr txBox="1"/>
          <p:nvPr/>
        </p:nvSpPr>
        <p:spPr>
          <a:xfrm>
            <a:off x="0" y="0"/>
            <a:ext cx="9144000" cy="1615827"/>
          </a:xfrm>
          <a:prstGeom prst="rect">
            <a:avLst/>
          </a:prstGeom>
          <a:noFill/>
        </p:spPr>
        <p:txBody>
          <a:bodyPr wrap="square" rtlCol="0">
            <a:spAutoFit/>
          </a:bodyPr>
          <a:lstStyle/>
          <a:p>
            <a:pPr algn="ctr"/>
            <a:r>
              <a:rPr lang="es-ES" sz="3300" dirty="0" smtClean="0"/>
              <a:t>El reinado de Fernando estará marcado por el predominio del absolutismo, pero en pugna con un liberalismo que estará al acecho.</a:t>
            </a:r>
            <a:endParaRPr lang="es-ES" sz="3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Sexenio Absolutista </a:t>
            </a:r>
            <a:r>
              <a:rPr lang="es-ES" sz="3200" dirty="0" smtClean="0">
                <a:latin typeface="Arial Black" pitchFamily="34" charset="0"/>
                <a:ea typeface="Calibri" pitchFamily="34" charset="0"/>
                <a:cs typeface="Times New Roman" pitchFamily="18" charset="0"/>
              </a:rPr>
              <a:t>(1814-20)</a:t>
            </a:r>
            <a:endParaRPr lang="es-ES" sz="3200" dirty="0"/>
          </a:p>
        </p:txBody>
      </p:sp>
      <p:sp>
        <p:nvSpPr>
          <p:cNvPr id="3" name="2 Rectángulo"/>
          <p:cNvSpPr/>
          <p:nvPr/>
        </p:nvSpPr>
        <p:spPr>
          <a:xfrm>
            <a:off x="0" y="980728"/>
            <a:ext cx="9144000" cy="1323439"/>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Represión y parálisis reformista.</a:t>
            </a:r>
          </a:p>
          <a:p>
            <a:pPr marL="269875" lvl="0" indent="-269875" algn="just">
              <a:buFont typeface="Arial" pitchFamily="34" charset="0"/>
              <a:buChar char="•"/>
            </a:pPr>
            <a:r>
              <a:rPr lang="es-ES" sz="4000" dirty="0" smtClean="0">
                <a:latin typeface="Times New Roman" pitchFamily="18" charset="0"/>
                <a:cs typeface="Times New Roman" pitchFamily="18" charset="0"/>
              </a:rPr>
              <a:t>Los pronunciamientos liberales.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t>La vuelta al absolutismo inicia el período conocido como “Sexenio Absolutista”.</a:t>
            </a:r>
            <a:endParaRPr lang="es-ES" sz="4000" dirty="0"/>
          </a:p>
        </p:txBody>
      </p:sp>
      <p:sp>
        <p:nvSpPr>
          <p:cNvPr id="5" name="4 CuadroTexto"/>
          <p:cNvSpPr txBox="1"/>
          <p:nvPr/>
        </p:nvSpPr>
        <p:spPr>
          <a:xfrm>
            <a:off x="0" y="1700808"/>
            <a:ext cx="5796136" cy="4832092"/>
          </a:xfrm>
          <a:prstGeom prst="rect">
            <a:avLst/>
          </a:prstGeom>
          <a:noFill/>
        </p:spPr>
        <p:txBody>
          <a:bodyPr wrap="square" rtlCol="0">
            <a:spAutoFit/>
          </a:bodyPr>
          <a:lstStyle/>
          <a:p>
            <a:pPr algn="ctr"/>
            <a:r>
              <a:rPr lang="es-ES" sz="2800" dirty="0" smtClean="0"/>
              <a:t>Durante este período se suceden gobiernos inoperantes de ministros colocados por Fernando. El único ministro de cierta valía fue Martín de Garay. Este </a:t>
            </a:r>
            <a:r>
              <a:rPr lang="es-ES" sz="2800" dirty="0" err="1" smtClean="0"/>
              <a:t>jovellanista</a:t>
            </a:r>
            <a:r>
              <a:rPr lang="es-ES" sz="2800" dirty="0" smtClean="0"/>
              <a:t> fue secretario de Hacienda e intentó reimplantar el impuesto directo planteado en Cádiz en un momento en que el Estado se encontraba al borde de la bancarrota. Sin embargo, los privilegiados evitaron reforma alguna.</a:t>
            </a:r>
            <a:endParaRPr lang="es-ES" sz="2800" dirty="0"/>
          </a:p>
        </p:txBody>
      </p:sp>
      <p:pic>
        <p:nvPicPr>
          <p:cNvPr id="54278" name="Picture 6" descr="Resultado de imagen de martin de garay"/>
          <p:cNvPicPr>
            <a:picLocks noChangeAspect="1" noChangeArrowheads="1"/>
          </p:cNvPicPr>
          <p:nvPr/>
        </p:nvPicPr>
        <p:blipFill>
          <a:blip r:embed="rId2" cstate="print"/>
          <a:srcRect/>
          <a:stretch>
            <a:fillRect/>
          </a:stretch>
        </p:blipFill>
        <p:spPr bwMode="auto">
          <a:xfrm>
            <a:off x="5940152" y="2060848"/>
            <a:ext cx="3203848" cy="37449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t>Muchos liberales tuvieron que exiliarse o fueron apresados.</a:t>
            </a:r>
            <a:endParaRPr lang="es-ES" sz="4000" dirty="0"/>
          </a:p>
        </p:txBody>
      </p:sp>
      <p:sp>
        <p:nvSpPr>
          <p:cNvPr id="5" name="4 CuadroTexto"/>
          <p:cNvSpPr txBox="1"/>
          <p:nvPr/>
        </p:nvSpPr>
        <p:spPr>
          <a:xfrm>
            <a:off x="0" y="3068960"/>
            <a:ext cx="5652120" cy="2246769"/>
          </a:xfrm>
          <a:prstGeom prst="rect">
            <a:avLst/>
          </a:prstGeom>
          <a:noFill/>
        </p:spPr>
        <p:txBody>
          <a:bodyPr wrap="square" rtlCol="0">
            <a:spAutoFit/>
          </a:bodyPr>
          <a:lstStyle/>
          <a:p>
            <a:pPr algn="ctr"/>
            <a:r>
              <a:rPr lang="es-ES" sz="2800" dirty="0" smtClean="0"/>
              <a:t>El conde de </a:t>
            </a:r>
            <a:r>
              <a:rPr lang="es-ES" sz="2800" dirty="0" err="1" smtClean="0"/>
              <a:t>Toreno</a:t>
            </a:r>
            <a:r>
              <a:rPr lang="es-ES" sz="2800" dirty="0" smtClean="0"/>
              <a:t> se exilió en Inglaterra, Francia, Alemania y Portugal. Fernando, ante la lentitud de los tribunales, decidió lanzar sobre él una condena a muerte.</a:t>
            </a:r>
            <a:endParaRPr lang="es-ES" sz="2800" dirty="0"/>
          </a:p>
        </p:txBody>
      </p:sp>
      <p:pic>
        <p:nvPicPr>
          <p:cNvPr id="90114" name="Picture 2" descr="Resultado de imagen de conde de toreno"/>
          <p:cNvPicPr>
            <a:picLocks noChangeAspect="1" noChangeArrowheads="1"/>
          </p:cNvPicPr>
          <p:nvPr/>
        </p:nvPicPr>
        <p:blipFill>
          <a:blip r:embed="rId2" cstate="print"/>
          <a:srcRect/>
          <a:stretch>
            <a:fillRect/>
          </a:stretch>
        </p:blipFill>
        <p:spPr bwMode="auto">
          <a:xfrm>
            <a:off x="5652121" y="1939108"/>
            <a:ext cx="3491880" cy="444112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554545"/>
          </a:xfrm>
          <a:prstGeom prst="rect">
            <a:avLst/>
          </a:prstGeom>
          <a:noFill/>
        </p:spPr>
        <p:txBody>
          <a:bodyPr wrap="square" rtlCol="0">
            <a:spAutoFit/>
          </a:bodyPr>
          <a:lstStyle/>
          <a:p>
            <a:pPr algn="ctr"/>
            <a:r>
              <a:rPr lang="es-ES" sz="4000" dirty="0" smtClean="0"/>
              <a:t>De inmediato los liberales comenzaron a organizar conspiraciones contra Fernando aprovechando el apoyo con que contaban entre muchos guerrilleros.</a:t>
            </a:r>
            <a:endParaRPr lang="es-ES" sz="4000" dirty="0"/>
          </a:p>
        </p:txBody>
      </p:sp>
      <p:sp>
        <p:nvSpPr>
          <p:cNvPr id="5" name="4 CuadroTexto"/>
          <p:cNvSpPr txBox="1"/>
          <p:nvPr/>
        </p:nvSpPr>
        <p:spPr>
          <a:xfrm>
            <a:off x="0" y="3068960"/>
            <a:ext cx="5652120" cy="3108543"/>
          </a:xfrm>
          <a:prstGeom prst="rect">
            <a:avLst/>
          </a:prstGeom>
          <a:noFill/>
        </p:spPr>
        <p:txBody>
          <a:bodyPr wrap="square" rtlCol="0">
            <a:spAutoFit/>
          </a:bodyPr>
          <a:lstStyle/>
          <a:p>
            <a:pPr algn="ctr"/>
            <a:r>
              <a:rPr lang="es-ES" sz="2800" dirty="0" err="1" smtClean="0"/>
              <a:t>Espoz</a:t>
            </a:r>
            <a:r>
              <a:rPr lang="es-ES" sz="2800" dirty="0" smtClean="0"/>
              <a:t> y Mina se levanta en Navarra en 1814 y Juan Díaz </a:t>
            </a:r>
            <a:r>
              <a:rPr lang="es-ES" sz="2800" dirty="0" err="1" smtClean="0"/>
              <a:t>Porlier</a:t>
            </a:r>
            <a:r>
              <a:rPr lang="es-ES" sz="2800" dirty="0" smtClean="0"/>
              <a:t> (derecha) se levantó en La Coruña en 1815. El primero pudo huir pero el segundo fue apresado y ejecutado. Estas primeras intentonas fracasaron ante su escasa organización.</a:t>
            </a:r>
            <a:endParaRPr lang="es-ES" sz="2800" dirty="0"/>
          </a:p>
        </p:txBody>
      </p:sp>
      <p:pic>
        <p:nvPicPr>
          <p:cNvPr id="6" name="Picture 2" descr="https://upload.wikimedia.org/wikipedia/commons/thumb/6/6d/La_Ilustraci%C3%B3n_Gallega_y_Asturiana_1880_04_28_Juan_D%C3%ADaz_Porlier.jpg/800px-La_Ilustraci%C3%B3n_Gallega_y_Asturiana_1880_04_28_Juan_D%C3%ADaz_Porlier.jpg"/>
          <p:cNvPicPr>
            <a:picLocks noChangeAspect="1" noChangeArrowheads="1"/>
          </p:cNvPicPr>
          <p:nvPr/>
        </p:nvPicPr>
        <p:blipFill>
          <a:blip r:embed="rId2" cstate="print"/>
          <a:srcRect/>
          <a:stretch>
            <a:fillRect/>
          </a:stretch>
        </p:blipFill>
        <p:spPr bwMode="auto">
          <a:xfrm>
            <a:off x="5832628" y="2564904"/>
            <a:ext cx="3311372" cy="429309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Resultado de imagen de masonería simbolos"/>
          <p:cNvPicPr>
            <a:picLocks noChangeAspect="1" noChangeArrowheads="1"/>
          </p:cNvPicPr>
          <p:nvPr/>
        </p:nvPicPr>
        <p:blipFill>
          <a:blip r:embed="rId2" cstate="print"/>
          <a:srcRect/>
          <a:stretch>
            <a:fillRect/>
          </a:stretch>
        </p:blipFill>
        <p:spPr bwMode="auto">
          <a:xfrm>
            <a:off x="4716017" y="1983497"/>
            <a:ext cx="4427984" cy="4874503"/>
          </a:xfrm>
          <a:prstGeom prst="rect">
            <a:avLst/>
          </a:prstGeom>
          <a:noFill/>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t>Poco a poco los liberales se organizarían mejor a través de sociedades secretas relacionadas con la masonería.</a:t>
            </a:r>
            <a:endParaRPr lang="es-ES" sz="4000" dirty="0"/>
          </a:p>
        </p:txBody>
      </p:sp>
      <p:sp>
        <p:nvSpPr>
          <p:cNvPr id="4" name="3 CuadroTexto"/>
          <p:cNvSpPr txBox="1"/>
          <p:nvPr/>
        </p:nvSpPr>
        <p:spPr>
          <a:xfrm>
            <a:off x="0" y="2492896"/>
            <a:ext cx="4644008" cy="3539430"/>
          </a:xfrm>
          <a:prstGeom prst="rect">
            <a:avLst/>
          </a:prstGeom>
          <a:noFill/>
        </p:spPr>
        <p:txBody>
          <a:bodyPr wrap="square" rtlCol="0">
            <a:spAutoFit/>
          </a:bodyPr>
          <a:lstStyle/>
          <a:p>
            <a:pPr algn="ctr"/>
            <a:r>
              <a:rPr lang="es-ES" sz="2800" dirty="0" smtClean="0"/>
              <a:t>La masonería era una institución </a:t>
            </a:r>
            <a:r>
              <a:rPr lang="es-ES" sz="2800" dirty="0" err="1" smtClean="0"/>
              <a:t>semisecreta</a:t>
            </a:r>
            <a:r>
              <a:rPr lang="es-ES" sz="2800" dirty="0" smtClean="0"/>
              <a:t> y esotérica creada a finales del siglo XVII. Eran defensores de las reformas, de ahí su proximidad con el liberalismo. Los masones fueron perseguidos por la Inquisición.</a:t>
            </a:r>
            <a:endParaRPr lang="es-E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10772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Pronunciamiento de Riego.</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Simón Bolívar.</a:t>
            </a:r>
            <a:endParaRPr lang="es-ES" sz="3200" dirty="0" smtClean="0">
              <a:solidFill>
                <a:schemeClr val="tx2">
                  <a:lumMod val="75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congreso de viena"/>
          <p:cNvPicPr>
            <a:picLocks noChangeAspect="1" noChangeArrowheads="1"/>
          </p:cNvPicPr>
          <p:nvPr/>
        </p:nvPicPr>
        <p:blipFill>
          <a:blip r:embed="rId2" cstate="print"/>
          <a:srcRect/>
          <a:stretch>
            <a:fillRect/>
          </a:stretch>
        </p:blipFill>
        <p:spPr bwMode="auto">
          <a:xfrm>
            <a:off x="4211960" y="1351489"/>
            <a:ext cx="4932040" cy="5506511"/>
          </a:xfrm>
          <a:prstGeom prst="rect">
            <a:avLst/>
          </a:prstGeom>
          <a:noFill/>
        </p:spPr>
      </p:pic>
      <p:sp>
        <p:nvSpPr>
          <p:cNvPr id="3" name="2 CuadroTexto"/>
          <p:cNvSpPr txBox="1"/>
          <p:nvPr/>
        </p:nvSpPr>
        <p:spPr>
          <a:xfrm>
            <a:off x="0" y="0"/>
            <a:ext cx="9144000" cy="1323439"/>
          </a:xfrm>
          <a:prstGeom prst="rect">
            <a:avLst/>
          </a:prstGeom>
          <a:noFill/>
        </p:spPr>
        <p:txBody>
          <a:bodyPr wrap="square" rtlCol="0">
            <a:spAutoFit/>
          </a:bodyPr>
          <a:lstStyle/>
          <a:p>
            <a:pPr algn="ctr"/>
            <a:r>
              <a:rPr lang="es-ES" sz="4000" dirty="0" smtClean="0"/>
              <a:t>En política internacional, España iba a quedar totalmente marginada.</a:t>
            </a:r>
            <a:endParaRPr lang="es-ES" sz="4000" dirty="0"/>
          </a:p>
        </p:txBody>
      </p:sp>
      <p:sp>
        <p:nvSpPr>
          <p:cNvPr id="4" name="3 CuadroTexto"/>
          <p:cNvSpPr txBox="1"/>
          <p:nvPr/>
        </p:nvSpPr>
        <p:spPr>
          <a:xfrm>
            <a:off x="0" y="2204864"/>
            <a:ext cx="4283968" cy="3539430"/>
          </a:xfrm>
          <a:prstGeom prst="rect">
            <a:avLst/>
          </a:prstGeom>
          <a:noFill/>
        </p:spPr>
        <p:txBody>
          <a:bodyPr wrap="square" rtlCol="0">
            <a:spAutoFit/>
          </a:bodyPr>
          <a:lstStyle/>
          <a:p>
            <a:pPr algn="ctr"/>
            <a:r>
              <a:rPr lang="es-ES" sz="2800" dirty="0" smtClean="0"/>
              <a:t>En 1815 las potencias europeas se repartían Europa. Se formó el denominado sistema de congresos y la Santa Alianza. España quedaba fuera de los círculos de decisión.</a:t>
            </a:r>
            <a:endParaRPr lang="es-E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Trienio Liberal </a:t>
            </a:r>
            <a:r>
              <a:rPr lang="es-ES" sz="3200" dirty="0" smtClean="0">
                <a:latin typeface="Arial Black" pitchFamily="34" charset="0"/>
                <a:ea typeface="Calibri" pitchFamily="34" charset="0"/>
                <a:cs typeface="Times New Roman" pitchFamily="18" charset="0"/>
              </a:rPr>
              <a:t>(1820-23)</a:t>
            </a:r>
            <a:endParaRPr lang="es-ES" sz="3200" dirty="0"/>
          </a:p>
        </p:txBody>
      </p:sp>
      <p:sp>
        <p:nvSpPr>
          <p:cNvPr id="3" name="2 Rectángulo"/>
          <p:cNvSpPr/>
          <p:nvPr/>
        </p:nvSpPr>
        <p:spPr>
          <a:xfrm>
            <a:off x="0" y="980728"/>
            <a:ext cx="9144000" cy="3170099"/>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Pronunciamiento de Riego.</a:t>
            </a:r>
          </a:p>
          <a:p>
            <a:pPr marL="269875" lvl="0" indent="-269875" algn="just">
              <a:buFont typeface="Arial" pitchFamily="34" charset="0"/>
              <a:buChar char="•"/>
            </a:pPr>
            <a:r>
              <a:rPr lang="es-ES" sz="4000" dirty="0" smtClean="0">
                <a:latin typeface="Times New Roman" pitchFamily="18" charset="0"/>
                <a:cs typeface="Times New Roman" pitchFamily="18" charset="0"/>
              </a:rPr>
              <a:t>Medidas liberales y boicoteos de Fernando.</a:t>
            </a:r>
          </a:p>
          <a:p>
            <a:pPr marL="269875" lvl="0" indent="-269875" algn="just">
              <a:buFont typeface="Arial" pitchFamily="34" charset="0"/>
              <a:buChar char="•"/>
            </a:pPr>
            <a:r>
              <a:rPr lang="es-ES" sz="4000" dirty="0" smtClean="0">
                <a:latin typeface="Times New Roman" pitchFamily="18" charset="0"/>
                <a:cs typeface="Times New Roman" pitchFamily="18" charset="0"/>
              </a:rPr>
              <a:t>Radicalización del Trienio.</a:t>
            </a:r>
          </a:p>
          <a:p>
            <a:pPr marL="269875" lvl="0" indent="-269875" algn="just">
              <a:buFont typeface="Arial" pitchFamily="34" charset="0"/>
              <a:buChar char="•"/>
            </a:pPr>
            <a:r>
              <a:rPr lang="es-ES" sz="4000" dirty="0" smtClean="0">
                <a:latin typeface="Times New Roman" pitchFamily="18" charset="0"/>
                <a:cs typeface="Times New Roman" pitchFamily="18" charset="0"/>
              </a:rPr>
              <a:t>Los Cien Mil Hijos de S. Luis.</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esultado de imagen de coronel riego"/>
          <p:cNvPicPr>
            <a:picLocks noChangeAspect="1" noChangeArrowheads="1"/>
          </p:cNvPicPr>
          <p:nvPr/>
        </p:nvPicPr>
        <p:blipFill>
          <a:blip r:embed="rId2" cstate="print"/>
          <a:srcRect/>
          <a:stretch>
            <a:fillRect/>
          </a:stretch>
        </p:blipFill>
        <p:spPr bwMode="auto">
          <a:xfrm>
            <a:off x="5148065" y="2006132"/>
            <a:ext cx="3995936" cy="4632024"/>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Finalmente, uno de los pronunciamientos liberales triunfaría, el encabezado por el teniente coronel Rafael Riego en enero de 1820.</a:t>
            </a:r>
            <a:endParaRPr lang="es-ES" sz="3600" dirty="0"/>
          </a:p>
        </p:txBody>
      </p:sp>
      <p:sp>
        <p:nvSpPr>
          <p:cNvPr id="4" name="3 CuadroTexto"/>
          <p:cNvSpPr txBox="1"/>
          <p:nvPr/>
        </p:nvSpPr>
        <p:spPr>
          <a:xfrm>
            <a:off x="0" y="2636912"/>
            <a:ext cx="5076056" cy="3416320"/>
          </a:xfrm>
          <a:prstGeom prst="rect">
            <a:avLst/>
          </a:prstGeom>
          <a:noFill/>
        </p:spPr>
        <p:txBody>
          <a:bodyPr wrap="square" rtlCol="0">
            <a:spAutoFit/>
          </a:bodyPr>
          <a:lstStyle/>
          <a:p>
            <a:pPr algn="ctr"/>
            <a:r>
              <a:rPr lang="es-ES" sz="2400" dirty="0" smtClean="0"/>
              <a:t>El teniente coronel Riego era uno de los oficiales al mando de las tropas destinadas a la lucha en América. Llevaba meses acantonado en Cádiz por falta de presupuesto y en malas condiciones. El 1 de enero de 1820 Riego se levanta en Cabezas de S. Juan (Sevilla) lanzando una proclama redactada por el liberal Alcalá Galiano.</a:t>
            </a:r>
            <a:endParaRPr lang="es-E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61884"/>
          </a:xfrm>
          <a:prstGeom prst="rect">
            <a:avLst/>
          </a:prstGeom>
          <a:noFill/>
        </p:spPr>
        <p:txBody>
          <a:bodyPr wrap="square" rtlCol="0">
            <a:spAutoFit/>
          </a:bodyPr>
          <a:lstStyle/>
          <a:p>
            <a:pPr algn="ctr"/>
            <a:r>
              <a:rPr lang="es-ES" sz="3800" dirty="0" smtClean="0"/>
              <a:t>El pronunciamiento fue inicialmente un fracaso pero terminó triunfando en marzo.</a:t>
            </a:r>
            <a:endParaRPr lang="es-ES" sz="3800" dirty="0"/>
          </a:p>
        </p:txBody>
      </p:sp>
      <p:pic>
        <p:nvPicPr>
          <p:cNvPr id="36866" name="Picture 2" descr="Resultado de imagen de pronunciamiento de riego"/>
          <p:cNvPicPr>
            <a:picLocks noChangeAspect="1" noChangeArrowheads="1"/>
          </p:cNvPicPr>
          <p:nvPr/>
        </p:nvPicPr>
        <p:blipFill>
          <a:blip r:embed="rId2" cstate="print"/>
          <a:srcRect/>
          <a:stretch>
            <a:fillRect/>
          </a:stretch>
        </p:blipFill>
        <p:spPr bwMode="auto">
          <a:xfrm>
            <a:off x="4211960" y="2150418"/>
            <a:ext cx="4932040" cy="3715470"/>
          </a:xfrm>
          <a:prstGeom prst="rect">
            <a:avLst/>
          </a:prstGeom>
          <a:noFill/>
        </p:spPr>
      </p:pic>
      <p:sp>
        <p:nvSpPr>
          <p:cNvPr id="4" name="3 CuadroTexto"/>
          <p:cNvSpPr txBox="1"/>
          <p:nvPr/>
        </p:nvSpPr>
        <p:spPr>
          <a:xfrm>
            <a:off x="0" y="1844824"/>
            <a:ext cx="4139952" cy="4154984"/>
          </a:xfrm>
          <a:prstGeom prst="rect">
            <a:avLst/>
          </a:prstGeom>
          <a:noFill/>
        </p:spPr>
        <p:txBody>
          <a:bodyPr wrap="square" rtlCol="0">
            <a:spAutoFit/>
          </a:bodyPr>
          <a:lstStyle/>
          <a:p>
            <a:pPr algn="ctr"/>
            <a:r>
              <a:rPr lang="es-ES" sz="2400" dirty="0" smtClean="0"/>
              <a:t>Las tropas de Riego recorrieron Andalucía en buscas de apoyo con poco éxito. Sin embargo, se sucedieron los levantamientos liberales en otras ciudades. En marzo de 1820, Fernando VII aceptaba reinstaurar la Constitución de 1812 con la famosa frase: “Marchemos francamente, y yo el primero, por la senda constitucional”.</a:t>
            </a:r>
            <a:endParaRPr lang="es-E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846659"/>
          </a:xfrm>
          <a:prstGeom prst="rect">
            <a:avLst/>
          </a:prstGeom>
          <a:noFill/>
        </p:spPr>
        <p:txBody>
          <a:bodyPr wrap="square" rtlCol="0">
            <a:spAutoFit/>
          </a:bodyPr>
          <a:lstStyle/>
          <a:p>
            <a:pPr algn="ctr"/>
            <a:r>
              <a:rPr lang="es-ES" sz="3800" dirty="0" smtClean="0"/>
              <a:t>Se inició de este modo el Trienio Liberal (1820-23). Durante este período se reinstauró la obra legislativa de las Cortes de Cádiz.</a:t>
            </a:r>
            <a:endParaRPr lang="es-ES" sz="3800" dirty="0"/>
          </a:p>
        </p:txBody>
      </p:sp>
      <p:pic>
        <p:nvPicPr>
          <p:cNvPr id="37890" name="Picture 2" descr="Resultado de imagen de trienio liberal"/>
          <p:cNvPicPr>
            <a:picLocks noChangeAspect="1" noChangeArrowheads="1"/>
          </p:cNvPicPr>
          <p:nvPr/>
        </p:nvPicPr>
        <p:blipFill>
          <a:blip r:embed="rId2" cstate="print"/>
          <a:srcRect/>
          <a:stretch>
            <a:fillRect/>
          </a:stretch>
        </p:blipFill>
        <p:spPr bwMode="auto">
          <a:xfrm>
            <a:off x="755576" y="1942402"/>
            <a:ext cx="7704856" cy="491559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cstate="print"/>
          <a:srcRect/>
          <a:stretch>
            <a:fillRect/>
          </a:stretch>
        </p:blipFill>
        <p:spPr bwMode="auto">
          <a:xfrm>
            <a:off x="323528" y="2028825"/>
            <a:ext cx="8448675" cy="4829175"/>
          </a:xfrm>
          <a:prstGeom prst="rect">
            <a:avLst/>
          </a:prstGeom>
          <a:noFill/>
          <a:ln w="9525">
            <a:noFill/>
            <a:miter lim="800000"/>
            <a:headEnd/>
            <a:tailEnd/>
          </a:ln>
        </p:spPr>
      </p:pic>
      <p:sp>
        <p:nvSpPr>
          <p:cNvPr id="4" name="3 CuadroTexto"/>
          <p:cNvSpPr txBox="1"/>
          <p:nvPr/>
        </p:nvSpPr>
        <p:spPr>
          <a:xfrm>
            <a:off x="0" y="0"/>
            <a:ext cx="9144000" cy="1261884"/>
          </a:xfrm>
          <a:prstGeom prst="rect">
            <a:avLst/>
          </a:prstGeom>
          <a:noFill/>
        </p:spPr>
        <p:txBody>
          <a:bodyPr wrap="square" rtlCol="0">
            <a:spAutoFit/>
          </a:bodyPr>
          <a:lstStyle/>
          <a:p>
            <a:pPr algn="ctr"/>
            <a:r>
              <a:rPr lang="es-ES" sz="3800" dirty="0" smtClean="0"/>
              <a:t>Sin embargo, los liberales iban a aparecer divididos entre “moderados” y “exaltados”.</a:t>
            </a:r>
            <a:endParaRPr lang="es-ES" sz="3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esultado de imagen de fernando vii trienio liberal"/>
          <p:cNvPicPr>
            <a:picLocks noChangeAspect="1" noChangeArrowheads="1"/>
          </p:cNvPicPr>
          <p:nvPr/>
        </p:nvPicPr>
        <p:blipFill>
          <a:blip r:embed="rId2" cstate="print"/>
          <a:srcRect/>
          <a:stretch>
            <a:fillRect/>
          </a:stretch>
        </p:blipFill>
        <p:spPr bwMode="auto">
          <a:xfrm>
            <a:off x="1619672" y="2204863"/>
            <a:ext cx="6204183" cy="4653137"/>
          </a:xfrm>
          <a:prstGeom prst="rect">
            <a:avLst/>
          </a:prstGeom>
          <a:noFill/>
        </p:spPr>
      </p:pic>
      <p:sp>
        <p:nvSpPr>
          <p:cNvPr id="3" name="2 CuadroTexto"/>
          <p:cNvSpPr txBox="1"/>
          <p:nvPr/>
        </p:nvSpPr>
        <p:spPr>
          <a:xfrm>
            <a:off x="0" y="0"/>
            <a:ext cx="9144000" cy="2308324"/>
          </a:xfrm>
          <a:prstGeom prst="rect">
            <a:avLst/>
          </a:prstGeom>
          <a:noFill/>
        </p:spPr>
        <p:txBody>
          <a:bodyPr wrap="square" rtlCol="0">
            <a:spAutoFit/>
          </a:bodyPr>
          <a:lstStyle/>
          <a:p>
            <a:pPr algn="ctr"/>
            <a:r>
              <a:rPr lang="es-ES" sz="3600" dirty="0" smtClean="0"/>
              <a:t>Fernando VII se dedicaba a complicar el gobierno y conspirar contra el Trienio. Además, empezaba a aparecer el germen de una corriente absolutista ultraconservadora.</a:t>
            </a:r>
            <a:endParaRPr lang="es-E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En 1822 el Trienio se radicalizaba al hacerse con el poder los exaltados.</a:t>
            </a:r>
            <a:endParaRPr lang="es-ES" sz="3600" dirty="0"/>
          </a:p>
        </p:txBody>
      </p:sp>
      <p:pic>
        <p:nvPicPr>
          <p:cNvPr id="40962" name="Picture 2" descr="Resultado de imagen de congreso de verona"/>
          <p:cNvPicPr>
            <a:picLocks noChangeAspect="1" noChangeArrowheads="1"/>
          </p:cNvPicPr>
          <p:nvPr/>
        </p:nvPicPr>
        <p:blipFill>
          <a:blip r:embed="rId2" cstate="print"/>
          <a:srcRect/>
          <a:stretch>
            <a:fillRect/>
          </a:stretch>
        </p:blipFill>
        <p:spPr bwMode="auto">
          <a:xfrm>
            <a:off x="3275856" y="1700808"/>
            <a:ext cx="5868144" cy="4326793"/>
          </a:xfrm>
          <a:prstGeom prst="rect">
            <a:avLst/>
          </a:prstGeom>
          <a:noFill/>
        </p:spPr>
      </p:pic>
      <p:sp>
        <p:nvSpPr>
          <p:cNvPr id="4" name="3 CuadroTexto"/>
          <p:cNvSpPr txBox="1"/>
          <p:nvPr/>
        </p:nvSpPr>
        <p:spPr>
          <a:xfrm>
            <a:off x="0" y="1340768"/>
            <a:ext cx="3203848" cy="5262979"/>
          </a:xfrm>
          <a:prstGeom prst="rect">
            <a:avLst/>
          </a:prstGeom>
          <a:noFill/>
        </p:spPr>
        <p:txBody>
          <a:bodyPr wrap="square" rtlCol="0">
            <a:spAutoFit/>
          </a:bodyPr>
          <a:lstStyle/>
          <a:p>
            <a:pPr algn="ctr"/>
            <a:r>
              <a:rPr lang="es-ES" sz="2400" dirty="0" smtClean="0"/>
              <a:t>Las potencias europeas habían dejado en segundo plano el tema español, pero en 1822 se reúnen en el Congreso de Verona. Los franceses insisten entonces en intervenir en España para evitar la creciente radicalización del Trienio. Fernando VII llevaba tiempo ya pidiendo la intervención.</a:t>
            </a:r>
            <a:endParaRPr lang="es-E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Finalmente, un ejército francés conocido como los “Cien Mil Hijos de S. Luis” interviene en España e instaura rápidamente el absolutismo.</a:t>
            </a:r>
            <a:endParaRPr lang="es-ES" sz="3600" dirty="0"/>
          </a:p>
        </p:txBody>
      </p:sp>
      <p:pic>
        <p:nvPicPr>
          <p:cNvPr id="41986" name="Picture 2" descr="Resultado de imagen de cien mil hijos de san luis"/>
          <p:cNvPicPr>
            <a:picLocks noChangeAspect="1" noChangeArrowheads="1"/>
          </p:cNvPicPr>
          <p:nvPr/>
        </p:nvPicPr>
        <p:blipFill>
          <a:blip r:embed="rId2" cstate="print"/>
          <a:srcRect/>
          <a:stretch>
            <a:fillRect/>
          </a:stretch>
        </p:blipFill>
        <p:spPr bwMode="auto">
          <a:xfrm>
            <a:off x="4200525" y="2348880"/>
            <a:ext cx="4943475" cy="3743325"/>
          </a:xfrm>
          <a:prstGeom prst="rect">
            <a:avLst/>
          </a:prstGeom>
          <a:noFill/>
        </p:spPr>
      </p:pic>
      <p:sp>
        <p:nvSpPr>
          <p:cNvPr id="4" name="3 CuadroTexto"/>
          <p:cNvSpPr txBox="1"/>
          <p:nvPr/>
        </p:nvSpPr>
        <p:spPr>
          <a:xfrm>
            <a:off x="0" y="2996952"/>
            <a:ext cx="4067944" cy="2308324"/>
          </a:xfrm>
          <a:prstGeom prst="rect">
            <a:avLst/>
          </a:prstGeom>
          <a:noFill/>
        </p:spPr>
        <p:txBody>
          <a:bodyPr wrap="square" rtlCol="0">
            <a:spAutoFit/>
          </a:bodyPr>
          <a:lstStyle/>
          <a:p>
            <a:pPr algn="ctr"/>
            <a:r>
              <a:rPr lang="es-ES" sz="2400" dirty="0" smtClean="0"/>
              <a:t>Así llamados por invocar al Dios de S. Luis, Luis XVIII envía a 100.000 soldados bajo el bando del duque de Angulema. Salvo en Cataluña, apenas encuentran oposición.</a:t>
            </a:r>
            <a:endParaRPr lang="es-E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Fernando VII reinstaura el absolutismo al conquistar los franceses Cádiz.</a:t>
            </a:r>
            <a:endParaRPr lang="es-ES" sz="4000" dirty="0"/>
          </a:p>
        </p:txBody>
      </p:sp>
      <p:pic>
        <p:nvPicPr>
          <p:cNvPr id="43010" name="Picture 2" descr="Resultado de imagen de duque de angulema"/>
          <p:cNvPicPr>
            <a:picLocks noChangeAspect="1" noChangeArrowheads="1"/>
          </p:cNvPicPr>
          <p:nvPr/>
        </p:nvPicPr>
        <p:blipFill>
          <a:blip r:embed="rId2" cstate="print"/>
          <a:srcRect/>
          <a:stretch>
            <a:fillRect/>
          </a:stretch>
        </p:blipFill>
        <p:spPr bwMode="auto">
          <a:xfrm>
            <a:off x="4290182" y="1844824"/>
            <a:ext cx="4853818" cy="4365104"/>
          </a:xfrm>
          <a:prstGeom prst="rect">
            <a:avLst/>
          </a:prstGeom>
          <a:noFill/>
        </p:spPr>
      </p:pic>
      <p:sp>
        <p:nvSpPr>
          <p:cNvPr id="4" name="3 CuadroTexto"/>
          <p:cNvSpPr txBox="1"/>
          <p:nvPr/>
        </p:nvSpPr>
        <p:spPr>
          <a:xfrm>
            <a:off x="0" y="2492896"/>
            <a:ext cx="4283968" cy="3046988"/>
          </a:xfrm>
          <a:prstGeom prst="rect">
            <a:avLst/>
          </a:prstGeom>
          <a:noFill/>
        </p:spPr>
        <p:txBody>
          <a:bodyPr wrap="square" rtlCol="0">
            <a:spAutoFit/>
          </a:bodyPr>
          <a:lstStyle/>
          <a:p>
            <a:pPr algn="ctr"/>
            <a:r>
              <a:rPr lang="es-ES" sz="2400" dirty="0" smtClean="0"/>
              <a:t>Fernando fue obligado a huir con los liberales a Cádiz. Finalmente, la rendición española en octubre de 1823 supuso la liberación de Fernando. Las tropas continuaron en España hasta 1828 para que Fernando pudiera afianzar su poder.</a:t>
            </a:r>
            <a:endParaRPr lang="es-E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3970318"/>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p>
          <a:p>
            <a:pPr marL="725488" indent="-363538" algn="just">
              <a:buFont typeface="Wingdings" pitchFamily="2" charset="2"/>
              <a:buChar char="v"/>
            </a:pPr>
            <a:r>
              <a:rPr lang="es-ES" sz="3200" dirty="0" smtClean="0">
                <a:solidFill>
                  <a:srgbClr val="FF0000"/>
                </a:solidFill>
                <a:latin typeface="Arial Black" pitchFamily="34" charset="0"/>
              </a:rPr>
              <a:t>Carlos IV</a:t>
            </a:r>
            <a:r>
              <a:rPr lang="es-ES" sz="2000" dirty="0" smtClean="0">
                <a:solidFill>
                  <a:srgbClr val="FF0000"/>
                </a:solidFill>
                <a:latin typeface="Arial Black" pitchFamily="34" charset="0"/>
              </a:rPr>
              <a:t> (1788-1808).</a:t>
            </a:r>
          </a:p>
          <a:p>
            <a:pPr marL="725488" indent="-363538" algn="just">
              <a:buFont typeface="Wingdings" pitchFamily="2" charset="2"/>
              <a:buChar char="v"/>
            </a:pPr>
            <a:r>
              <a:rPr lang="es-ES" sz="3200" dirty="0" smtClean="0">
                <a:solidFill>
                  <a:srgbClr val="FF0000"/>
                </a:solidFill>
                <a:latin typeface="Arial Black" pitchFamily="34" charset="0"/>
              </a:rPr>
              <a:t>Guerra de la Independencia </a:t>
            </a:r>
            <a:r>
              <a:rPr lang="es-ES" sz="2000" dirty="0" smtClean="0">
                <a:solidFill>
                  <a:srgbClr val="FF0000"/>
                </a:solidFill>
                <a:latin typeface="Arial Black" pitchFamily="34" charset="0"/>
              </a:rPr>
              <a:t>(1808-1814).</a:t>
            </a:r>
          </a:p>
          <a:p>
            <a:pPr marL="725488" indent="-363538" algn="just">
              <a:buFont typeface="Wingdings" pitchFamily="2" charset="2"/>
              <a:buChar char="v"/>
            </a:pPr>
            <a:r>
              <a:rPr lang="es-ES" sz="3200" dirty="0" smtClean="0">
                <a:solidFill>
                  <a:srgbClr val="002060"/>
                </a:solidFill>
                <a:latin typeface="Arial Black" pitchFamily="34" charset="0"/>
              </a:rPr>
              <a:t>Fernando VII</a:t>
            </a:r>
            <a:r>
              <a:rPr lang="es-ES" sz="2000" dirty="0" smtClean="0">
                <a:solidFill>
                  <a:srgbClr val="002060"/>
                </a:solidFill>
                <a:latin typeface="Arial Black" pitchFamily="34" charset="0"/>
              </a:rPr>
              <a:t> (1808-1833).</a:t>
            </a:r>
          </a:p>
          <a:p>
            <a:pPr marL="725488" indent="-363538" algn="just">
              <a:buFont typeface="Wingdings" pitchFamily="2" charset="2"/>
              <a:buChar char="v"/>
            </a:pPr>
            <a:r>
              <a:rPr lang="es-ES" sz="3200" dirty="0" smtClean="0">
                <a:solidFill>
                  <a:srgbClr val="002060"/>
                </a:solidFill>
                <a:latin typeface="Arial Black" pitchFamily="34" charset="0"/>
              </a:rPr>
              <a:t>Isabel II </a:t>
            </a:r>
            <a:r>
              <a:rPr lang="es-ES" sz="2000" dirty="0" smtClean="0">
                <a:solidFill>
                  <a:srgbClr val="002060"/>
                </a:solidFill>
                <a:latin typeface="Arial Black" pitchFamily="34" charset="0"/>
              </a:rPr>
              <a:t>(1833-1868).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La Década Ominosa </a:t>
            </a:r>
            <a:r>
              <a:rPr lang="es-ES" sz="3200" dirty="0" smtClean="0">
                <a:latin typeface="Arial Black" pitchFamily="34" charset="0"/>
                <a:ea typeface="Calibri" pitchFamily="34" charset="0"/>
                <a:cs typeface="Times New Roman" pitchFamily="18" charset="0"/>
              </a:rPr>
              <a:t>(1823-33)</a:t>
            </a:r>
            <a:endParaRPr lang="es-ES" sz="3200" dirty="0"/>
          </a:p>
        </p:txBody>
      </p:sp>
      <p:sp>
        <p:nvSpPr>
          <p:cNvPr id="3" name="2 Rectángulo"/>
          <p:cNvSpPr/>
          <p:nvPr/>
        </p:nvSpPr>
        <p:spPr>
          <a:xfrm>
            <a:off x="0" y="980728"/>
            <a:ext cx="9144000" cy="2554545"/>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Represión.</a:t>
            </a:r>
          </a:p>
          <a:p>
            <a:pPr marL="269875" lvl="0" indent="-269875" algn="just">
              <a:buFont typeface="Arial" pitchFamily="34" charset="0"/>
              <a:buChar char="•"/>
            </a:pPr>
            <a:r>
              <a:rPr lang="es-ES" sz="4000" dirty="0" smtClean="0">
                <a:latin typeface="Times New Roman" pitchFamily="18" charset="0"/>
                <a:cs typeface="Times New Roman" pitchFamily="18" charset="0"/>
              </a:rPr>
              <a:t>Hacia el liberalismo moderado.</a:t>
            </a:r>
          </a:p>
          <a:p>
            <a:pPr marL="269875" lvl="0" indent="-269875" algn="just">
              <a:buFont typeface="Arial" pitchFamily="34" charset="0"/>
              <a:buChar char="•"/>
            </a:pPr>
            <a:r>
              <a:rPr lang="es-ES" sz="4000" dirty="0" smtClean="0">
                <a:latin typeface="Times New Roman" pitchFamily="18" charset="0"/>
                <a:cs typeface="Times New Roman" pitchFamily="18" charset="0"/>
              </a:rPr>
              <a:t>Orígenes del carlismo y sucesión de Fernando.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La llamada “Década Ominosa” </a:t>
            </a:r>
            <a:r>
              <a:rPr lang="es-ES" sz="3200" dirty="0" smtClean="0"/>
              <a:t>(ominoso = abominable)</a:t>
            </a:r>
            <a:r>
              <a:rPr lang="es-ES" sz="4000" dirty="0" smtClean="0"/>
              <a:t> empezó con una feroz represión contra los liberales.</a:t>
            </a:r>
            <a:endParaRPr lang="es-ES" sz="4000" dirty="0"/>
          </a:p>
        </p:txBody>
      </p:sp>
      <p:pic>
        <p:nvPicPr>
          <p:cNvPr id="1026" name="Picture 2" descr="Resultado de imagen de ahorcamiento riego"/>
          <p:cNvPicPr>
            <a:picLocks noChangeAspect="1" noChangeArrowheads="1"/>
          </p:cNvPicPr>
          <p:nvPr/>
        </p:nvPicPr>
        <p:blipFill>
          <a:blip r:embed="rId2" cstate="print"/>
          <a:srcRect/>
          <a:stretch>
            <a:fillRect/>
          </a:stretch>
        </p:blipFill>
        <p:spPr bwMode="auto">
          <a:xfrm>
            <a:off x="5076057" y="2028085"/>
            <a:ext cx="4067944" cy="4829915"/>
          </a:xfrm>
          <a:prstGeom prst="rect">
            <a:avLst/>
          </a:prstGeom>
          <a:noFill/>
        </p:spPr>
      </p:pic>
      <p:sp>
        <p:nvSpPr>
          <p:cNvPr id="4" name="3 CuadroTexto"/>
          <p:cNvSpPr txBox="1"/>
          <p:nvPr/>
        </p:nvSpPr>
        <p:spPr>
          <a:xfrm>
            <a:off x="0" y="2996952"/>
            <a:ext cx="5076056" cy="1815882"/>
          </a:xfrm>
          <a:prstGeom prst="rect">
            <a:avLst/>
          </a:prstGeom>
          <a:noFill/>
        </p:spPr>
        <p:txBody>
          <a:bodyPr wrap="square" rtlCol="0">
            <a:spAutoFit/>
          </a:bodyPr>
          <a:lstStyle/>
          <a:p>
            <a:pPr algn="ctr"/>
            <a:r>
              <a:rPr lang="es-ES" sz="2800" dirty="0" smtClean="0"/>
              <a:t>Riego, que había sido ascendido al grado de mariscal durante el Trienio, fue ahorcado en la Plaza de la Cebada en Madrid.</a:t>
            </a:r>
            <a:endParaRPr lang="es-E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La represión contra los liberales se mantuvo a lo largo de todo el período.</a:t>
            </a:r>
            <a:endParaRPr lang="es-ES" sz="4000" dirty="0"/>
          </a:p>
        </p:txBody>
      </p:sp>
      <p:pic>
        <p:nvPicPr>
          <p:cNvPr id="46082" name="Picture 2" descr="Resultado de imagen de fusilamiento de torrijos"/>
          <p:cNvPicPr>
            <a:picLocks noChangeAspect="1" noChangeArrowheads="1"/>
          </p:cNvPicPr>
          <p:nvPr/>
        </p:nvPicPr>
        <p:blipFill>
          <a:blip r:embed="rId2" cstate="print"/>
          <a:srcRect/>
          <a:stretch>
            <a:fillRect/>
          </a:stretch>
        </p:blipFill>
        <p:spPr bwMode="auto">
          <a:xfrm>
            <a:off x="1691680" y="1340768"/>
            <a:ext cx="5724128" cy="3734995"/>
          </a:xfrm>
          <a:prstGeom prst="rect">
            <a:avLst/>
          </a:prstGeom>
          <a:noFill/>
        </p:spPr>
      </p:pic>
      <p:sp>
        <p:nvSpPr>
          <p:cNvPr id="4" name="3 CuadroTexto"/>
          <p:cNvSpPr txBox="1"/>
          <p:nvPr/>
        </p:nvSpPr>
        <p:spPr>
          <a:xfrm>
            <a:off x="0" y="5042118"/>
            <a:ext cx="9144000" cy="1815882"/>
          </a:xfrm>
          <a:prstGeom prst="rect">
            <a:avLst/>
          </a:prstGeom>
          <a:noFill/>
        </p:spPr>
        <p:txBody>
          <a:bodyPr wrap="square" rtlCol="0">
            <a:spAutoFit/>
          </a:bodyPr>
          <a:lstStyle/>
          <a:p>
            <a:pPr algn="ctr"/>
            <a:r>
              <a:rPr lang="es-ES" sz="2800" dirty="0" smtClean="0"/>
              <a:t>Los liberales intentaron varias sublevaciones desde el exilio en Francia y Gran Bretaña. La más famosa fue la encabezada por el general Torrijos que en 1830 fue capturado cerca de Málaga y fusilado con sus seguidores.</a:t>
            </a:r>
            <a:endParaRPr lang="es-E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Resultado de imagen de consejo de ministros"/>
          <p:cNvPicPr>
            <a:picLocks noChangeAspect="1" noChangeArrowheads="1"/>
          </p:cNvPicPr>
          <p:nvPr/>
        </p:nvPicPr>
        <p:blipFill>
          <a:blip r:embed="rId2" cstate="print"/>
          <a:srcRect/>
          <a:stretch>
            <a:fillRect/>
          </a:stretch>
        </p:blipFill>
        <p:spPr bwMode="auto">
          <a:xfrm>
            <a:off x="827584" y="2641891"/>
            <a:ext cx="7488832" cy="4216109"/>
          </a:xfrm>
          <a:prstGeom prst="rect">
            <a:avLst/>
          </a:prstGeom>
          <a:noFill/>
        </p:spPr>
      </p:pic>
      <p:sp>
        <p:nvSpPr>
          <p:cNvPr id="3" name="2 CuadroTexto"/>
          <p:cNvSpPr txBox="1"/>
          <p:nvPr/>
        </p:nvSpPr>
        <p:spPr>
          <a:xfrm>
            <a:off x="0" y="0"/>
            <a:ext cx="9144000" cy="2554545"/>
          </a:xfrm>
          <a:prstGeom prst="rect">
            <a:avLst/>
          </a:prstGeom>
          <a:noFill/>
        </p:spPr>
        <p:txBody>
          <a:bodyPr wrap="square" rtlCol="0">
            <a:spAutoFit/>
          </a:bodyPr>
          <a:lstStyle/>
          <a:p>
            <a:pPr algn="ctr"/>
            <a:r>
              <a:rPr lang="es-ES" sz="4000" dirty="0" smtClean="0"/>
              <a:t>A modo de anécdota, en 1824 se crea el Consejo de Ministros, órgano de reunión de los ministros que era presidido normalmente por el secretario de Estado.</a:t>
            </a:r>
            <a:endParaRPr lang="es-E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t>En esta fase Fernando empieza a ver cómo los sectores absolutistas más extremos comienzan a mostrar su preferencia por Carlos Mª Isidro. Es el origen del denominado “carlismo”.</a:t>
            </a:r>
            <a:endParaRPr lang="es-ES" sz="3600" dirty="0"/>
          </a:p>
        </p:txBody>
      </p:sp>
      <p:pic>
        <p:nvPicPr>
          <p:cNvPr id="48130" name="Picture 2" descr="Infante don Carlos, by Vicente Lopez.JPG"/>
          <p:cNvPicPr>
            <a:picLocks noChangeAspect="1" noChangeArrowheads="1"/>
          </p:cNvPicPr>
          <p:nvPr/>
        </p:nvPicPr>
        <p:blipFill>
          <a:blip r:embed="rId2" cstate="print"/>
          <a:srcRect/>
          <a:stretch>
            <a:fillRect/>
          </a:stretch>
        </p:blipFill>
        <p:spPr bwMode="auto">
          <a:xfrm>
            <a:off x="5674188" y="2348880"/>
            <a:ext cx="3469812" cy="4509120"/>
          </a:xfrm>
          <a:prstGeom prst="rect">
            <a:avLst/>
          </a:prstGeom>
          <a:noFill/>
        </p:spPr>
      </p:pic>
      <p:sp>
        <p:nvSpPr>
          <p:cNvPr id="4" name="3 CuadroTexto"/>
          <p:cNvSpPr txBox="1"/>
          <p:nvPr/>
        </p:nvSpPr>
        <p:spPr>
          <a:xfrm>
            <a:off x="0" y="2996952"/>
            <a:ext cx="5652120" cy="2677656"/>
          </a:xfrm>
          <a:prstGeom prst="rect">
            <a:avLst/>
          </a:prstGeom>
          <a:noFill/>
        </p:spPr>
        <p:txBody>
          <a:bodyPr wrap="square" rtlCol="0">
            <a:spAutoFit/>
          </a:bodyPr>
          <a:lstStyle/>
          <a:p>
            <a:pPr algn="ctr"/>
            <a:r>
              <a:rPr lang="es-ES" sz="2800" dirty="0" smtClean="0"/>
              <a:t>De carácter muy religioso, Carlos era el segundogénito de Carlos IV y, por tanto, hermano de Fernando. Los sectores ultra comenzaron a fijarse en él como respuesta al peligro del reformismo liberal.</a:t>
            </a:r>
            <a:endParaRPr lang="es-E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3046988"/>
          </a:xfrm>
          <a:prstGeom prst="rect">
            <a:avLst/>
          </a:prstGeom>
          <a:noFill/>
        </p:spPr>
        <p:txBody>
          <a:bodyPr wrap="square" rtlCol="0">
            <a:spAutoFit/>
          </a:bodyPr>
          <a:lstStyle/>
          <a:p>
            <a:pPr algn="ctr"/>
            <a:r>
              <a:rPr lang="es-ES" sz="3200" dirty="0" smtClean="0"/>
              <a:t>En 1827 estalla la revuelta de los “</a:t>
            </a:r>
            <a:r>
              <a:rPr lang="es-ES" sz="3200" dirty="0" err="1" smtClean="0"/>
              <a:t>malcontents</a:t>
            </a:r>
            <a:r>
              <a:rPr lang="es-ES" sz="3200" dirty="0" smtClean="0"/>
              <a:t>” (descontentos) o “guerra de los agraviados”. Fue una revuelta campesina en Cataluña por los altos precios agrícolas y por la presencia francesa. Los sectores que lo apoyaban serían los mismos que después protagonicen el movimiento carlista.</a:t>
            </a:r>
            <a:endParaRPr lang="es-ES" sz="3200" dirty="0"/>
          </a:p>
        </p:txBody>
      </p:sp>
      <p:pic>
        <p:nvPicPr>
          <p:cNvPr id="49154" name="Picture 2" descr="Resultado de imagen de revuelta malcontents"/>
          <p:cNvPicPr>
            <a:picLocks noChangeAspect="1" noChangeArrowheads="1"/>
          </p:cNvPicPr>
          <p:nvPr/>
        </p:nvPicPr>
        <p:blipFill>
          <a:blip r:embed="rId2" cstate="print"/>
          <a:srcRect/>
          <a:stretch>
            <a:fillRect/>
          </a:stretch>
        </p:blipFill>
        <p:spPr bwMode="auto">
          <a:xfrm>
            <a:off x="3743325" y="3114675"/>
            <a:ext cx="5400675" cy="3743325"/>
          </a:xfrm>
          <a:prstGeom prst="rect">
            <a:avLst/>
          </a:prstGeom>
          <a:noFill/>
        </p:spPr>
      </p:pic>
      <p:sp>
        <p:nvSpPr>
          <p:cNvPr id="4" name="3 CuadroTexto"/>
          <p:cNvSpPr txBox="1"/>
          <p:nvPr/>
        </p:nvSpPr>
        <p:spPr>
          <a:xfrm>
            <a:off x="0" y="3429000"/>
            <a:ext cx="3779912" cy="2893100"/>
          </a:xfrm>
          <a:prstGeom prst="rect">
            <a:avLst/>
          </a:prstGeom>
          <a:noFill/>
        </p:spPr>
        <p:txBody>
          <a:bodyPr wrap="square" rtlCol="0">
            <a:spAutoFit/>
          </a:bodyPr>
          <a:lstStyle/>
          <a:p>
            <a:pPr algn="ctr"/>
            <a:r>
              <a:rPr lang="es-ES" sz="2600" dirty="0" smtClean="0"/>
              <a:t>Entre las peticiones de los agraviados se encontraba la reinstauración de la Inquisición. Finalmente el movimiento se disolvió por la intervención de Fernando.</a:t>
            </a:r>
            <a:endParaRPr lang="es-ES" sz="2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La caótica situación económica del país iba a obligar a Fernando a tomar medidas de cierto carácter liberal.</a:t>
            </a:r>
            <a:endParaRPr lang="es-ES" sz="4000" dirty="0"/>
          </a:p>
        </p:txBody>
      </p:sp>
      <p:pic>
        <p:nvPicPr>
          <p:cNvPr id="47106" name="Picture 2" descr="Resultado de imagen de lopez ballesteros"/>
          <p:cNvPicPr>
            <a:picLocks noChangeAspect="1" noChangeArrowheads="1"/>
          </p:cNvPicPr>
          <p:nvPr/>
        </p:nvPicPr>
        <p:blipFill>
          <a:blip r:embed="rId2" cstate="print"/>
          <a:srcRect/>
          <a:stretch>
            <a:fillRect/>
          </a:stretch>
        </p:blipFill>
        <p:spPr bwMode="auto">
          <a:xfrm>
            <a:off x="5580112" y="2160146"/>
            <a:ext cx="3563888" cy="4697854"/>
          </a:xfrm>
          <a:prstGeom prst="rect">
            <a:avLst/>
          </a:prstGeom>
          <a:noFill/>
        </p:spPr>
      </p:pic>
      <p:sp>
        <p:nvSpPr>
          <p:cNvPr id="4" name="3 CuadroTexto"/>
          <p:cNvSpPr txBox="1"/>
          <p:nvPr/>
        </p:nvSpPr>
        <p:spPr>
          <a:xfrm>
            <a:off x="0" y="2564904"/>
            <a:ext cx="5436096" cy="3539430"/>
          </a:xfrm>
          <a:prstGeom prst="rect">
            <a:avLst/>
          </a:prstGeom>
          <a:noFill/>
        </p:spPr>
        <p:txBody>
          <a:bodyPr wrap="square" rtlCol="0">
            <a:spAutoFit/>
          </a:bodyPr>
          <a:lstStyle/>
          <a:p>
            <a:pPr algn="ctr"/>
            <a:r>
              <a:rPr lang="es-ES" sz="2800" dirty="0" smtClean="0"/>
              <a:t>Las medidas más próximas al liberalismo fueron las planteadas por López Ballesteros, secretario de Hacienda. Para evitar la bancarrota del Estado estableció el primer presupuesto anual (1828) y creó el Banco de S. Fernando (1829) y la Bolsa de Madrid (1831).</a:t>
            </a:r>
            <a:endParaRPr lang="es-E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707886"/>
          </a:xfrm>
          <a:prstGeom prst="rect">
            <a:avLst/>
          </a:prstGeom>
          <a:noFill/>
        </p:spPr>
        <p:txBody>
          <a:bodyPr wrap="square" rtlCol="0">
            <a:spAutoFit/>
          </a:bodyPr>
          <a:lstStyle/>
          <a:p>
            <a:pPr algn="ctr"/>
            <a:r>
              <a:rPr lang="es-ES" sz="4000" dirty="0" smtClean="0"/>
              <a:t>En 1829 estallaba la “cuestión sucesoria”.</a:t>
            </a:r>
            <a:endParaRPr lang="es-ES" sz="4000" dirty="0"/>
          </a:p>
        </p:txBody>
      </p:sp>
      <p:pic>
        <p:nvPicPr>
          <p:cNvPr id="50178" name="Picture 2" descr="Resultado de imagen de maria cristina de nápoles 1829"/>
          <p:cNvPicPr>
            <a:picLocks noChangeAspect="1" noChangeArrowheads="1"/>
          </p:cNvPicPr>
          <p:nvPr/>
        </p:nvPicPr>
        <p:blipFill>
          <a:blip r:embed="rId2" cstate="print"/>
          <a:srcRect/>
          <a:stretch>
            <a:fillRect/>
          </a:stretch>
        </p:blipFill>
        <p:spPr bwMode="auto">
          <a:xfrm>
            <a:off x="4430610" y="764704"/>
            <a:ext cx="4713389" cy="6093296"/>
          </a:xfrm>
          <a:prstGeom prst="rect">
            <a:avLst/>
          </a:prstGeom>
          <a:noFill/>
        </p:spPr>
      </p:pic>
      <p:sp>
        <p:nvSpPr>
          <p:cNvPr id="4" name="3 CuadroTexto"/>
          <p:cNvSpPr txBox="1"/>
          <p:nvPr/>
        </p:nvSpPr>
        <p:spPr>
          <a:xfrm>
            <a:off x="0" y="1268760"/>
            <a:ext cx="4283968" cy="5262979"/>
          </a:xfrm>
          <a:prstGeom prst="rect">
            <a:avLst/>
          </a:prstGeom>
          <a:noFill/>
        </p:spPr>
        <p:txBody>
          <a:bodyPr wrap="square" rtlCol="0">
            <a:spAutoFit/>
          </a:bodyPr>
          <a:lstStyle/>
          <a:p>
            <a:pPr algn="ctr"/>
            <a:r>
              <a:rPr lang="es-ES" sz="2800" dirty="0" smtClean="0"/>
              <a:t>En 1829 muere la reina Mª Amalia de Sajonia sin dar descendencia a Fernando. Rápidamente Fernando se casa con Mª Cristina de Nápoles (derecha). El caso es que se planteaba si el rey moriría sin descendencia (había tenido tres mujeres sin lograrlo) o, en caso de tener un hijo este fuera una niña.</a:t>
            </a:r>
            <a:endParaRPr lang="es-E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En 1830 nace Isabel, primogénita de Fernando y en 1832 Luisa Fernanda.</a:t>
            </a:r>
            <a:endParaRPr lang="es-ES" sz="4000" dirty="0"/>
          </a:p>
        </p:txBody>
      </p:sp>
      <p:pic>
        <p:nvPicPr>
          <p:cNvPr id="51202" name="Picture 2" descr="Resultado de imagen de fernando vii ultimo cuadro"/>
          <p:cNvPicPr>
            <a:picLocks noChangeAspect="1" noChangeArrowheads="1"/>
          </p:cNvPicPr>
          <p:nvPr/>
        </p:nvPicPr>
        <p:blipFill>
          <a:blip r:embed="rId2" cstate="print"/>
          <a:srcRect/>
          <a:stretch>
            <a:fillRect/>
          </a:stretch>
        </p:blipFill>
        <p:spPr bwMode="auto">
          <a:xfrm>
            <a:off x="5004048" y="1361375"/>
            <a:ext cx="4139952" cy="5496625"/>
          </a:xfrm>
          <a:prstGeom prst="rect">
            <a:avLst/>
          </a:prstGeom>
          <a:noFill/>
        </p:spPr>
      </p:pic>
      <p:sp>
        <p:nvSpPr>
          <p:cNvPr id="4" name="3 CuadroTexto"/>
          <p:cNvSpPr txBox="1"/>
          <p:nvPr/>
        </p:nvSpPr>
        <p:spPr>
          <a:xfrm>
            <a:off x="0" y="2132856"/>
            <a:ext cx="4932040" cy="3539430"/>
          </a:xfrm>
          <a:prstGeom prst="rect">
            <a:avLst/>
          </a:prstGeom>
          <a:noFill/>
        </p:spPr>
        <p:txBody>
          <a:bodyPr wrap="square" rtlCol="0">
            <a:spAutoFit/>
          </a:bodyPr>
          <a:lstStyle/>
          <a:p>
            <a:pPr algn="ctr"/>
            <a:r>
              <a:rPr lang="es-ES" sz="2800" dirty="0" smtClean="0"/>
              <a:t>La salud de Fernando era delicada. Ante la probable muerte del rey sin descendencia masculina este decidió aprobar la Pragmática Sanción, una ley de Carlos IV que anulaba la Ley Sálica que no permitía reinar a una mujer desde el siglo XVIII.</a:t>
            </a:r>
            <a:endParaRPr lang="es-E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323439"/>
          </a:xfrm>
          <a:prstGeom prst="rect">
            <a:avLst/>
          </a:prstGeom>
          <a:noFill/>
        </p:spPr>
        <p:txBody>
          <a:bodyPr wrap="square" rtlCol="0">
            <a:spAutoFit/>
          </a:bodyPr>
          <a:lstStyle/>
          <a:p>
            <a:pPr algn="ctr"/>
            <a:r>
              <a:rPr lang="es-ES" sz="4000" dirty="0" smtClean="0"/>
              <a:t>En el final del reinado Fernando se acerca claramente a los liberales más moderados.</a:t>
            </a:r>
            <a:endParaRPr lang="es-ES" sz="4000" dirty="0"/>
          </a:p>
        </p:txBody>
      </p:sp>
      <p:pic>
        <p:nvPicPr>
          <p:cNvPr id="53250" name="Picture 2" descr="Imagen relacionada"/>
          <p:cNvPicPr>
            <a:picLocks noChangeAspect="1" noChangeArrowheads="1"/>
          </p:cNvPicPr>
          <p:nvPr/>
        </p:nvPicPr>
        <p:blipFill>
          <a:blip r:embed="rId2" cstate="print"/>
          <a:srcRect/>
          <a:stretch>
            <a:fillRect/>
          </a:stretch>
        </p:blipFill>
        <p:spPr bwMode="auto">
          <a:xfrm>
            <a:off x="4788024" y="1221977"/>
            <a:ext cx="4355976" cy="5636024"/>
          </a:xfrm>
          <a:prstGeom prst="rect">
            <a:avLst/>
          </a:prstGeom>
          <a:noFill/>
        </p:spPr>
      </p:pic>
      <p:sp>
        <p:nvSpPr>
          <p:cNvPr id="4" name="3 CuadroTexto"/>
          <p:cNvSpPr txBox="1"/>
          <p:nvPr/>
        </p:nvSpPr>
        <p:spPr>
          <a:xfrm>
            <a:off x="0" y="1412776"/>
            <a:ext cx="4716016" cy="5262979"/>
          </a:xfrm>
          <a:prstGeom prst="rect">
            <a:avLst/>
          </a:prstGeom>
          <a:noFill/>
        </p:spPr>
        <p:txBody>
          <a:bodyPr wrap="square" rtlCol="0">
            <a:spAutoFit/>
          </a:bodyPr>
          <a:lstStyle/>
          <a:p>
            <a:pPr algn="ctr"/>
            <a:r>
              <a:rPr lang="es-ES" sz="2800" dirty="0" smtClean="0"/>
              <a:t>Fernando dejará el Gobierno en manos de los absolutistas favorables a las reformas, encabezados por Cea Bermúdez, y a una alianza con los liberales moderados.  Este grupo se alineará en torno a la reina Mª Cristina, la cual no tenía otro apoyo frente a los partidarios de Carlos Mª Isidro. En 1832 aprueban una amplia amnistía para los liberales.</a:t>
            </a:r>
            <a:endParaRPr lang="es-E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70313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4800" b="0" i="0" u="none" strike="noStrike" cap="none" normalizeH="0" baseline="0" dirty="0" smtClean="0">
                <a:ln>
                  <a:noFill/>
                </a:ln>
                <a:solidFill>
                  <a:srgbClr val="FF0000"/>
                </a:solidFill>
                <a:effectLst/>
                <a:latin typeface="Arial Black" pitchFamily="34" charset="0"/>
                <a:ea typeface="Calibri" pitchFamily="34" charset="0"/>
                <a:cs typeface="Times New Roman" pitchFamily="18" charset="0"/>
              </a:rPr>
              <a:t>Fernando VII:</a:t>
            </a:r>
            <a:r>
              <a:rPr kumimoji="0" lang="es-ES" sz="4800" b="0" i="0" u="none" strike="noStrike" cap="none" normalizeH="0" dirty="0" smtClean="0">
                <a:ln>
                  <a:noFill/>
                </a:ln>
                <a:solidFill>
                  <a:srgbClr val="FF0000"/>
                </a:solidFill>
                <a:effectLst/>
                <a:latin typeface="Arial Black" pitchFamily="34" charset="0"/>
                <a:ea typeface="Calibri" pitchFamily="34" charset="0"/>
                <a:cs typeface="Times New Roman" pitchFamily="18" charset="0"/>
              </a:rPr>
              <a:t> absolutismo contra liberalismo. La independencia colonial.</a:t>
            </a:r>
            <a:endParaRPr kumimoji="0" lang="es-ES" sz="48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Los absolutistas extremos defendían que fuera Carlos Mª Isidro el sucesor al trono en vez de una niña.</a:t>
            </a:r>
            <a:endParaRPr lang="es-ES" sz="4000" dirty="0"/>
          </a:p>
        </p:txBody>
      </p:sp>
      <p:pic>
        <p:nvPicPr>
          <p:cNvPr id="52226" name="Picture 2" descr="Resultado de imagen de sucesos de la granja"/>
          <p:cNvPicPr>
            <a:picLocks noChangeAspect="1" noChangeArrowheads="1"/>
          </p:cNvPicPr>
          <p:nvPr/>
        </p:nvPicPr>
        <p:blipFill>
          <a:blip r:embed="rId2" cstate="print"/>
          <a:srcRect/>
          <a:stretch>
            <a:fillRect/>
          </a:stretch>
        </p:blipFill>
        <p:spPr bwMode="auto">
          <a:xfrm>
            <a:off x="5436096" y="1967572"/>
            <a:ext cx="3707904" cy="4685444"/>
          </a:xfrm>
          <a:prstGeom prst="rect">
            <a:avLst/>
          </a:prstGeom>
          <a:noFill/>
        </p:spPr>
      </p:pic>
      <p:sp>
        <p:nvSpPr>
          <p:cNvPr id="4" name="3 CuadroTexto"/>
          <p:cNvSpPr txBox="1"/>
          <p:nvPr/>
        </p:nvSpPr>
        <p:spPr>
          <a:xfrm>
            <a:off x="0" y="2348880"/>
            <a:ext cx="5364088" cy="3539430"/>
          </a:xfrm>
          <a:prstGeom prst="rect">
            <a:avLst/>
          </a:prstGeom>
          <a:noFill/>
        </p:spPr>
        <p:txBody>
          <a:bodyPr wrap="square" rtlCol="0">
            <a:spAutoFit/>
          </a:bodyPr>
          <a:lstStyle/>
          <a:p>
            <a:pPr algn="ctr"/>
            <a:r>
              <a:rPr lang="es-ES" sz="2800" dirty="0" smtClean="0"/>
              <a:t>El ministro absolutista </a:t>
            </a:r>
            <a:r>
              <a:rPr lang="es-ES" sz="2800" dirty="0" err="1" smtClean="0"/>
              <a:t>Calomarde</a:t>
            </a:r>
            <a:r>
              <a:rPr lang="es-ES" sz="2800" dirty="0" smtClean="0"/>
              <a:t> aprovechó que en 1832 el rey estaba gravemente en La Granja de S. Ildefonso para que firmase la anulación de la Pragmática Sanción. Tan pronto como se recuperó, Fernando volvió a aprobar la Pragmática Sanción.</a:t>
            </a:r>
            <a:endParaRPr lang="es-E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solidFill>
                  <a:srgbClr val="FF0000"/>
                </a:solidFill>
                <a:latin typeface="Arial Black" pitchFamily="34" charset="0"/>
                <a:ea typeface="Calibri" pitchFamily="34" charset="0"/>
                <a:cs typeface="Times New Roman" pitchFamily="18" charset="0"/>
              </a:rPr>
              <a:t>Independencia colonial</a:t>
            </a:r>
            <a:endParaRPr lang="es-ES" sz="4800" dirty="0">
              <a:solidFill>
                <a:srgbClr val="FF0000"/>
              </a:solidFill>
            </a:endParaRPr>
          </a:p>
        </p:txBody>
      </p:sp>
      <p:sp>
        <p:nvSpPr>
          <p:cNvPr id="3" name="2 Rectángulo"/>
          <p:cNvSpPr/>
          <p:nvPr/>
        </p:nvSpPr>
        <p:spPr>
          <a:xfrm>
            <a:off x="0" y="980728"/>
            <a:ext cx="9144000" cy="2554545"/>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Causas e inicio.</a:t>
            </a:r>
          </a:p>
          <a:p>
            <a:pPr marL="269875" lvl="0" indent="-269875" algn="just">
              <a:buFont typeface="Arial" pitchFamily="34" charset="0"/>
              <a:buChar char="•"/>
            </a:pPr>
            <a:r>
              <a:rPr lang="es-ES" sz="4000" dirty="0" smtClean="0">
                <a:latin typeface="Times New Roman" pitchFamily="18" charset="0"/>
                <a:cs typeface="Times New Roman" pitchFamily="18" charset="0"/>
              </a:rPr>
              <a:t>Etapas y focos.</a:t>
            </a:r>
          </a:p>
          <a:p>
            <a:pPr marL="269875" lvl="0" indent="-269875" algn="just">
              <a:buFont typeface="Arial" pitchFamily="34" charset="0"/>
              <a:buChar char="•"/>
            </a:pPr>
            <a:r>
              <a:rPr lang="es-ES" sz="4000" dirty="0" smtClean="0">
                <a:latin typeface="Times New Roman" pitchFamily="18" charset="0"/>
                <a:cs typeface="Times New Roman" pitchFamily="18" charset="0"/>
              </a:rPr>
              <a:t>Éxito independentista.</a:t>
            </a:r>
          </a:p>
          <a:p>
            <a:pPr marL="269875" lvl="0" indent="-269875" algn="just">
              <a:buFont typeface="Arial" pitchFamily="34" charset="0"/>
              <a:buChar char="•"/>
            </a:pPr>
            <a:r>
              <a:rPr lang="es-ES" sz="4000" dirty="0" smtClean="0">
                <a:latin typeface="Times New Roman" pitchFamily="18" charset="0"/>
                <a:cs typeface="Times New Roman" pitchFamily="18" charset="0"/>
              </a:rPr>
              <a:t>Consecuencias de la independencia.</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2267744" y="-4874"/>
            <a:ext cx="4572000" cy="68628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938992"/>
          </a:xfrm>
          <a:prstGeom prst="rect">
            <a:avLst/>
          </a:prstGeom>
          <a:noFill/>
        </p:spPr>
        <p:txBody>
          <a:bodyPr wrap="square" rtlCol="0">
            <a:spAutoFit/>
          </a:bodyPr>
          <a:lstStyle/>
          <a:p>
            <a:pPr algn="ctr"/>
            <a:r>
              <a:rPr lang="es-ES" sz="4000" dirty="0" smtClean="0"/>
              <a:t>En América, los criollos, descendientes americanos de los españoles, habían logrado un creciente poder en el siglo XVIII.</a:t>
            </a:r>
            <a:endParaRPr lang="es-ES" sz="4000" dirty="0"/>
          </a:p>
        </p:txBody>
      </p:sp>
      <p:pic>
        <p:nvPicPr>
          <p:cNvPr id="55298" name="Picture 2" descr="Resultado de imagen de sociedad hispanoamericana"/>
          <p:cNvPicPr>
            <a:picLocks noChangeAspect="1" noChangeArrowheads="1"/>
          </p:cNvPicPr>
          <p:nvPr/>
        </p:nvPicPr>
        <p:blipFill>
          <a:blip r:embed="rId2" cstate="print"/>
          <a:srcRect/>
          <a:stretch>
            <a:fillRect/>
          </a:stretch>
        </p:blipFill>
        <p:spPr bwMode="auto">
          <a:xfrm>
            <a:off x="4644009" y="2258052"/>
            <a:ext cx="4499992" cy="4410217"/>
          </a:xfrm>
          <a:prstGeom prst="rect">
            <a:avLst/>
          </a:prstGeom>
          <a:noFill/>
        </p:spPr>
      </p:pic>
      <p:sp>
        <p:nvSpPr>
          <p:cNvPr id="4" name="3 CuadroTexto"/>
          <p:cNvSpPr txBox="1"/>
          <p:nvPr/>
        </p:nvSpPr>
        <p:spPr>
          <a:xfrm>
            <a:off x="0" y="2564904"/>
            <a:ext cx="4644008" cy="3970318"/>
          </a:xfrm>
          <a:prstGeom prst="rect">
            <a:avLst/>
          </a:prstGeom>
          <a:noFill/>
        </p:spPr>
        <p:txBody>
          <a:bodyPr wrap="square" rtlCol="0">
            <a:spAutoFit/>
          </a:bodyPr>
          <a:lstStyle/>
          <a:p>
            <a:pPr algn="ctr"/>
            <a:r>
              <a:rPr lang="es-ES" sz="2800" dirty="0" smtClean="0"/>
              <a:t>Este grupo social había logrado el poder económico y controlaba también los cargos administrativos intermedios. Sin embargo, los cargos principales seguían en manos españolas y las decisiones políticas y económicas se tomaban en España</a:t>
            </a:r>
            <a:endParaRPr lang="es-E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oreja jenkins"/>
          <p:cNvPicPr>
            <a:picLocks noChangeAspect="1" noChangeArrowheads="1"/>
          </p:cNvPicPr>
          <p:nvPr/>
        </p:nvPicPr>
        <p:blipFill>
          <a:blip r:embed="rId2" cstate="print"/>
          <a:srcRect/>
          <a:stretch>
            <a:fillRect/>
          </a:stretch>
        </p:blipFill>
        <p:spPr bwMode="auto">
          <a:xfrm>
            <a:off x="3261722" y="2060848"/>
            <a:ext cx="5882278" cy="4437112"/>
          </a:xfrm>
          <a:prstGeom prst="rect">
            <a:avLst/>
          </a:prstGeom>
          <a:noFill/>
        </p:spPr>
      </p:pic>
      <p:sp>
        <p:nvSpPr>
          <p:cNvPr id="3" name="2 CuadroTexto"/>
          <p:cNvSpPr txBox="1"/>
          <p:nvPr/>
        </p:nvSpPr>
        <p:spPr>
          <a:xfrm>
            <a:off x="0" y="0"/>
            <a:ext cx="9144000" cy="1938992"/>
          </a:xfrm>
          <a:prstGeom prst="rect">
            <a:avLst/>
          </a:prstGeom>
          <a:noFill/>
        </p:spPr>
        <p:txBody>
          <a:bodyPr wrap="square" rtlCol="0">
            <a:spAutoFit/>
          </a:bodyPr>
          <a:lstStyle/>
          <a:p>
            <a:pPr algn="ctr"/>
            <a:r>
              <a:rPr lang="es-ES" sz="4000" dirty="0" smtClean="0"/>
              <a:t>A lo largo del siglo XVIII los británicos habían logrado incrementar su influencia en Hispanoamérica.</a:t>
            </a:r>
            <a:endParaRPr lang="es-ES" sz="4000" dirty="0"/>
          </a:p>
        </p:txBody>
      </p:sp>
      <p:sp>
        <p:nvSpPr>
          <p:cNvPr id="4" name="3 CuadroTexto"/>
          <p:cNvSpPr txBox="1"/>
          <p:nvPr/>
        </p:nvSpPr>
        <p:spPr>
          <a:xfrm>
            <a:off x="0" y="2780928"/>
            <a:ext cx="3275856" cy="2246769"/>
          </a:xfrm>
          <a:prstGeom prst="rect">
            <a:avLst/>
          </a:prstGeom>
          <a:noFill/>
        </p:spPr>
        <p:txBody>
          <a:bodyPr wrap="square" rtlCol="0">
            <a:spAutoFit/>
          </a:bodyPr>
          <a:lstStyle/>
          <a:p>
            <a:pPr algn="ctr"/>
            <a:r>
              <a:rPr lang="es-ES" sz="2800" dirty="0" smtClean="0"/>
              <a:t>El interés británico ofrecía a los criollos una alternativa al comercio con España.</a:t>
            </a:r>
            <a:endParaRPr lang="es-E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15827"/>
          </a:xfrm>
          <a:prstGeom prst="rect">
            <a:avLst/>
          </a:prstGeom>
          <a:noFill/>
        </p:spPr>
        <p:txBody>
          <a:bodyPr wrap="square" rtlCol="0">
            <a:spAutoFit/>
          </a:bodyPr>
          <a:lstStyle/>
          <a:p>
            <a:pPr algn="ctr"/>
            <a:r>
              <a:rPr lang="es-ES" sz="3300" dirty="0" smtClean="0"/>
              <a:t>También durante esta centuria se habían introducido las ideas ilustradas y liberales favorables a reformas que en América se aplazaban.</a:t>
            </a:r>
            <a:endParaRPr lang="es-ES" sz="3300" dirty="0"/>
          </a:p>
        </p:txBody>
      </p:sp>
      <p:pic>
        <p:nvPicPr>
          <p:cNvPr id="56322" name="Picture 2" descr="Resultado de imagen de independencia de estados unidos"/>
          <p:cNvPicPr>
            <a:picLocks noChangeAspect="1" noChangeArrowheads="1"/>
          </p:cNvPicPr>
          <p:nvPr/>
        </p:nvPicPr>
        <p:blipFill>
          <a:blip r:embed="rId2" cstate="print"/>
          <a:srcRect/>
          <a:stretch>
            <a:fillRect/>
          </a:stretch>
        </p:blipFill>
        <p:spPr bwMode="auto">
          <a:xfrm>
            <a:off x="5220072" y="1777188"/>
            <a:ext cx="3923928" cy="4819074"/>
          </a:xfrm>
          <a:prstGeom prst="rect">
            <a:avLst/>
          </a:prstGeom>
          <a:noFill/>
        </p:spPr>
      </p:pic>
      <p:sp>
        <p:nvSpPr>
          <p:cNvPr id="4" name="3 CuadroTexto"/>
          <p:cNvSpPr txBox="1"/>
          <p:nvPr/>
        </p:nvSpPr>
        <p:spPr>
          <a:xfrm>
            <a:off x="0" y="2636912"/>
            <a:ext cx="5148064" cy="3108543"/>
          </a:xfrm>
          <a:prstGeom prst="rect">
            <a:avLst/>
          </a:prstGeom>
          <a:noFill/>
        </p:spPr>
        <p:txBody>
          <a:bodyPr wrap="square" rtlCol="0">
            <a:spAutoFit/>
          </a:bodyPr>
          <a:lstStyle/>
          <a:p>
            <a:pPr algn="ctr"/>
            <a:r>
              <a:rPr lang="es-ES" sz="2800" dirty="0" smtClean="0"/>
              <a:t>La Revolución francesa y especialmente la independencia de Estados Unidos tendrán un influjo importante en Hispanoamérica. Frente al modelo absolutista español se veían otras posibilidades de gobierno.</a:t>
            </a:r>
            <a:endParaRPr lang="es-E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38773"/>
          </a:xfrm>
          <a:prstGeom prst="rect">
            <a:avLst/>
          </a:prstGeom>
          <a:noFill/>
        </p:spPr>
        <p:txBody>
          <a:bodyPr wrap="square" rtlCol="0">
            <a:spAutoFit/>
          </a:bodyPr>
          <a:lstStyle/>
          <a:p>
            <a:pPr algn="ctr"/>
            <a:r>
              <a:rPr lang="es-ES" sz="3400" dirty="0" smtClean="0"/>
              <a:t>Las medidas económicas borbónicas empeoraron aún más la situación al perjudicar a los criollos.</a:t>
            </a:r>
            <a:endParaRPr lang="es-ES" sz="3400" dirty="0"/>
          </a:p>
        </p:txBody>
      </p:sp>
      <p:pic>
        <p:nvPicPr>
          <p:cNvPr id="57346" name="Picture 2" descr="https://elnacimientodeclio.files.wordpress.com/2013/11/morineau.gif"/>
          <p:cNvPicPr>
            <a:picLocks noChangeAspect="1" noChangeArrowheads="1"/>
          </p:cNvPicPr>
          <p:nvPr/>
        </p:nvPicPr>
        <p:blipFill>
          <a:blip r:embed="rId2" cstate="print"/>
          <a:srcRect/>
          <a:stretch>
            <a:fillRect/>
          </a:stretch>
        </p:blipFill>
        <p:spPr bwMode="auto">
          <a:xfrm>
            <a:off x="1979712" y="1268760"/>
            <a:ext cx="5544616" cy="3253452"/>
          </a:xfrm>
          <a:prstGeom prst="rect">
            <a:avLst/>
          </a:prstGeom>
          <a:noFill/>
        </p:spPr>
      </p:pic>
      <p:sp>
        <p:nvSpPr>
          <p:cNvPr id="4" name="3 CuadroTexto"/>
          <p:cNvSpPr txBox="1"/>
          <p:nvPr/>
        </p:nvSpPr>
        <p:spPr>
          <a:xfrm>
            <a:off x="0" y="4611231"/>
            <a:ext cx="9144000" cy="2246769"/>
          </a:xfrm>
          <a:prstGeom prst="rect">
            <a:avLst/>
          </a:prstGeom>
          <a:noFill/>
        </p:spPr>
        <p:txBody>
          <a:bodyPr wrap="square" rtlCol="0">
            <a:spAutoFit/>
          </a:bodyPr>
          <a:lstStyle/>
          <a:p>
            <a:pPr algn="ctr"/>
            <a:r>
              <a:rPr lang="es-ES" sz="2800" dirty="0" smtClean="0"/>
              <a:t>Estas medidas fueron encaminadas a incrementar el expolio de las riquezas americanas. Los logros fueron evidentes con un aumento de las remesas de plata y un gran aumento de la recaudación. Sin embargo, esto se hizo a base de incrementar la carga impositiva sobre los criollos.</a:t>
            </a:r>
            <a:endParaRPr lang="es-E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15827"/>
          </a:xfrm>
          <a:prstGeom prst="rect">
            <a:avLst/>
          </a:prstGeom>
          <a:noFill/>
        </p:spPr>
        <p:txBody>
          <a:bodyPr wrap="square" rtlCol="0">
            <a:spAutoFit/>
          </a:bodyPr>
          <a:lstStyle/>
          <a:p>
            <a:pPr algn="ctr"/>
            <a:r>
              <a:rPr lang="es-ES" sz="3300" dirty="0" smtClean="0"/>
              <a:t>En este contexto ya se habían producido revueltas contra los españoles. Y entonces estalla la guerra de la Independencia en España en 1808.</a:t>
            </a:r>
            <a:endParaRPr lang="es-ES" sz="3300" dirty="0"/>
          </a:p>
        </p:txBody>
      </p:sp>
      <p:sp>
        <p:nvSpPr>
          <p:cNvPr id="4" name="3 CuadroTexto"/>
          <p:cNvSpPr txBox="1"/>
          <p:nvPr/>
        </p:nvSpPr>
        <p:spPr>
          <a:xfrm>
            <a:off x="0" y="2276872"/>
            <a:ext cx="4211960" cy="3539430"/>
          </a:xfrm>
          <a:prstGeom prst="rect">
            <a:avLst/>
          </a:prstGeom>
          <a:noFill/>
        </p:spPr>
        <p:txBody>
          <a:bodyPr wrap="square" rtlCol="0">
            <a:spAutoFit/>
          </a:bodyPr>
          <a:lstStyle/>
          <a:p>
            <a:pPr algn="ctr"/>
            <a:r>
              <a:rPr lang="es-ES" sz="2800" dirty="0" smtClean="0"/>
              <a:t>Igual que ocurrió en España, se produjo un vacío de poder que fue cubierto mediante la creación de Juntas.  En ellas se produce un enfrentamiento entre españolistas e independentistas.</a:t>
            </a:r>
            <a:endParaRPr lang="es-ES" sz="2800" dirty="0"/>
          </a:p>
        </p:txBody>
      </p:sp>
      <p:pic>
        <p:nvPicPr>
          <p:cNvPr id="58370" name="Picture 2" descr="primera junta"/>
          <p:cNvPicPr>
            <a:picLocks noChangeAspect="1" noChangeArrowheads="1"/>
          </p:cNvPicPr>
          <p:nvPr/>
        </p:nvPicPr>
        <p:blipFill>
          <a:blip r:embed="rId2" cstate="print"/>
          <a:srcRect/>
          <a:stretch>
            <a:fillRect/>
          </a:stretch>
        </p:blipFill>
        <p:spPr bwMode="auto">
          <a:xfrm>
            <a:off x="4198606" y="2204864"/>
            <a:ext cx="4945394" cy="3709046"/>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400657"/>
          </a:xfrm>
          <a:prstGeom prst="rect">
            <a:avLst/>
          </a:prstGeom>
          <a:noFill/>
        </p:spPr>
        <p:txBody>
          <a:bodyPr wrap="square" rtlCol="0">
            <a:spAutoFit/>
          </a:bodyPr>
          <a:lstStyle/>
          <a:p>
            <a:pPr algn="ctr"/>
            <a:r>
              <a:rPr lang="es-ES" sz="3000" dirty="0" smtClean="0"/>
              <a:t>Ante una España incapaz de preocuparse por el tema colonial, se inicia el proceso emancipador de las colonias americanas. La primera fase dura desde 1810 hasta 1816 con la conformación de los dos focos independentistas: el de Río de la Plata y el de Nueva Granada.</a:t>
            </a:r>
            <a:endParaRPr lang="es-ES" sz="3000" dirty="0"/>
          </a:p>
        </p:txBody>
      </p:sp>
      <p:sp>
        <p:nvSpPr>
          <p:cNvPr id="4" name="3 CuadroTexto"/>
          <p:cNvSpPr txBox="1"/>
          <p:nvPr/>
        </p:nvSpPr>
        <p:spPr>
          <a:xfrm>
            <a:off x="0" y="3068960"/>
            <a:ext cx="5292080" cy="2677656"/>
          </a:xfrm>
          <a:prstGeom prst="rect">
            <a:avLst/>
          </a:prstGeom>
          <a:noFill/>
        </p:spPr>
        <p:txBody>
          <a:bodyPr wrap="square" rtlCol="0">
            <a:spAutoFit/>
          </a:bodyPr>
          <a:lstStyle/>
          <a:p>
            <a:pPr algn="ctr"/>
            <a:r>
              <a:rPr lang="es-ES" sz="2800" dirty="0" smtClean="0"/>
              <a:t>Mientras, los virreinatos de Perú y Nueva España (Centroamérica) se mantienen fieles a España ante el miedo al elevado número de población indígena, si bien tampoco faltaron revueltas.</a:t>
            </a:r>
            <a:endParaRPr lang="es-ES" sz="2800" dirty="0"/>
          </a:p>
        </p:txBody>
      </p:sp>
      <p:pic>
        <p:nvPicPr>
          <p:cNvPr id="17410" name="Picture 2" descr="Resultado de imagen de virreinatos españoles america"/>
          <p:cNvPicPr>
            <a:picLocks noChangeAspect="1" noChangeArrowheads="1"/>
          </p:cNvPicPr>
          <p:nvPr/>
        </p:nvPicPr>
        <p:blipFill>
          <a:blip r:embed="rId2" cstate="print"/>
          <a:srcRect/>
          <a:stretch>
            <a:fillRect/>
          </a:stretch>
        </p:blipFill>
        <p:spPr bwMode="auto">
          <a:xfrm>
            <a:off x="5364088" y="2636912"/>
            <a:ext cx="3779912" cy="37433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661993"/>
          </a:xfrm>
          <a:prstGeom prst="rect">
            <a:avLst/>
          </a:prstGeom>
          <a:noFill/>
        </p:spPr>
        <p:txBody>
          <a:bodyPr wrap="square" rtlCol="0">
            <a:spAutoFit/>
          </a:bodyPr>
          <a:lstStyle/>
          <a:p>
            <a:pPr algn="ctr"/>
            <a:r>
              <a:rPr lang="es-ES" sz="3400" dirty="0" smtClean="0"/>
              <a:t>La situación se estabiliza en 1814 con la vuelta de Fernando VII, si bien los dos núcleos independentistas principales no logran controlarse.</a:t>
            </a:r>
            <a:endParaRPr lang="es-ES" sz="3400" dirty="0"/>
          </a:p>
        </p:txBody>
      </p:sp>
      <p:pic>
        <p:nvPicPr>
          <p:cNvPr id="60418" name="Picture 2" descr="Resultado de imagen de san martin simon bolivar"/>
          <p:cNvPicPr>
            <a:picLocks noChangeAspect="1" noChangeArrowheads="1"/>
          </p:cNvPicPr>
          <p:nvPr/>
        </p:nvPicPr>
        <p:blipFill>
          <a:blip r:embed="rId2" cstate="print"/>
          <a:srcRect/>
          <a:stretch>
            <a:fillRect/>
          </a:stretch>
        </p:blipFill>
        <p:spPr bwMode="auto">
          <a:xfrm>
            <a:off x="3533775" y="2204864"/>
            <a:ext cx="5610225" cy="3743325"/>
          </a:xfrm>
          <a:prstGeom prst="rect">
            <a:avLst/>
          </a:prstGeom>
          <a:noFill/>
        </p:spPr>
      </p:pic>
      <p:sp>
        <p:nvSpPr>
          <p:cNvPr id="4" name="3 CuadroTexto"/>
          <p:cNvSpPr txBox="1"/>
          <p:nvPr/>
        </p:nvSpPr>
        <p:spPr>
          <a:xfrm>
            <a:off x="0" y="2276872"/>
            <a:ext cx="3491880" cy="3539430"/>
          </a:xfrm>
          <a:prstGeom prst="rect">
            <a:avLst/>
          </a:prstGeom>
          <a:noFill/>
        </p:spPr>
        <p:txBody>
          <a:bodyPr wrap="square" rtlCol="0">
            <a:spAutoFit/>
          </a:bodyPr>
          <a:lstStyle/>
          <a:p>
            <a:pPr algn="ctr"/>
            <a:r>
              <a:rPr lang="es-ES" sz="2800" dirty="0" smtClean="0">
                <a:solidFill>
                  <a:srgbClr val="FF0000"/>
                </a:solidFill>
              </a:rPr>
              <a:t>Simón Bolívar </a:t>
            </a:r>
            <a:r>
              <a:rPr lang="es-ES" sz="2800" dirty="0" smtClean="0"/>
              <a:t>en Venezuela (izquierda) y </a:t>
            </a:r>
            <a:r>
              <a:rPr lang="es-ES" sz="2800" dirty="0" smtClean="0">
                <a:solidFill>
                  <a:srgbClr val="FF0000"/>
                </a:solidFill>
              </a:rPr>
              <a:t>S. Martín </a:t>
            </a:r>
            <a:r>
              <a:rPr lang="es-ES" sz="2800" dirty="0" smtClean="0"/>
              <a:t>en Argentina (derecha) son los principales líderes de estos núcleos independentistas.</a:t>
            </a:r>
            <a:endParaRPr lang="es-E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Resultado de imagen de cronología reinado fernando vii"/>
          <p:cNvPicPr>
            <a:picLocks noChangeAspect="1" noChangeArrowheads="1"/>
          </p:cNvPicPr>
          <p:nvPr/>
        </p:nvPicPr>
        <p:blipFill>
          <a:blip r:embed="rId2" cstate="print"/>
          <a:srcRect/>
          <a:stretch>
            <a:fillRect/>
          </a:stretch>
        </p:blipFill>
        <p:spPr bwMode="auto">
          <a:xfrm>
            <a:off x="0" y="548680"/>
            <a:ext cx="9144000" cy="538769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virrey abascal"/>
          <p:cNvPicPr>
            <a:picLocks noChangeAspect="1" noChangeArrowheads="1"/>
          </p:cNvPicPr>
          <p:nvPr/>
        </p:nvPicPr>
        <p:blipFill>
          <a:blip r:embed="rId2" cstate="print"/>
          <a:srcRect/>
          <a:stretch>
            <a:fillRect/>
          </a:stretch>
        </p:blipFill>
        <p:spPr bwMode="auto">
          <a:xfrm>
            <a:off x="4283968" y="9772"/>
            <a:ext cx="4860032" cy="6848228"/>
          </a:xfrm>
          <a:prstGeom prst="rect">
            <a:avLst/>
          </a:prstGeom>
          <a:noFill/>
        </p:spPr>
      </p:pic>
      <p:sp>
        <p:nvSpPr>
          <p:cNvPr id="3" name="2 CuadroTexto"/>
          <p:cNvSpPr txBox="1"/>
          <p:nvPr/>
        </p:nvSpPr>
        <p:spPr>
          <a:xfrm>
            <a:off x="0" y="548680"/>
            <a:ext cx="4283968" cy="5632311"/>
          </a:xfrm>
          <a:prstGeom prst="rect">
            <a:avLst/>
          </a:prstGeom>
          <a:noFill/>
        </p:spPr>
        <p:txBody>
          <a:bodyPr wrap="square" rtlCol="0">
            <a:spAutoFit/>
          </a:bodyPr>
          <a:lstStyle/>
          <a:p>
            <a:pPr algn="ctr"/>
            <a:r>
              <a:rPr lang="es-ES" sz="4000" dirty="0" smtClean="0"/>
              <a:t>José Abascal, virrey de Perú, será el principal baluarte español en el continente americano que incluso logra recuperar Chile para España.</a:t>
            </a:r>
            <a:endParaRPr lang="es-ES" sz="4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138773"/>
          </a:xfrm>
          <a:prstGeom prst="rect">
            <a:avLst/>
          </a:prstGeom>
          <a:noFill/>
        </p:spPr>
        <p:txBody>
          <a:bodyPr wrap="square" rtlCol="0">
            <a:spAutoFit/>
          </a:bodyPr>
          <a:lstStyle/>
          <a:p>
            <a:pPr algn="ctr"/>
            <a:r>
              <a:rPr lang="es-ES" sz="3400" dirty="0" smtClean="0"/>
              <a:t>Desde 1816 se entra en la segunda fase que conduce a la independencia.</a:t>
            </a:r>
            <a:endParaRPr lang="es-ES" sz="3400" dirty="0"/>
          </a:p>
        </p:txBody>
      </p:sp>
      <p:pic>
        <p:nvPicPr>
          <p:cNvPr id="63490" name="Picture 2" descr="Resultado de imagen de batallas independencia hispanoamerica"/>
          <p:cNvPicPr>
            <a:picLocks noChangeAspect="1" noChangeArrowheads="1"/>
          </p:cNvPicPr>
          <p:nvPr/>
        </p:nvPicPr>
        <p:blipFill>
          <a:blip r:embed="rId2" cstate="print"/>
          <a:srcRect/>
          <a:stretch>
            <a:fillRect/>
          </a:stretch>
        </p:blipFill>
        <p:spPr bwMode="auto">
          <a:xfrm>
            <a:off x="4716017" y="1152435"/>
            <a:ext cx="4427984" cy="5705566"/>
          </a:xfrm>
          <a:prstGeom prst="rect">
            <a:avLst/>
          </a:prstGeom>
          <a:noFill/>
        </p:spPr>
      </p:pic>
      <p:sp>
        <p:nvSpPr>
          <p:cNvPr id="4" name="3 CuadroTexto"/>
          <p:cNvSpPr txBox="1"/>
          <p:nvPr/>
        </p:nvSpPr>
        <p:spPr>
          <a:xfrm>
            <a:off x="0" y="2060848"/>
            <a:ext cx="4716016" cy="3108543"/>
          </a:xfrm>
          <a:prstGeom prst="rect">
            <a:avLst/>
          </a:prstGeom>
          <a:noFill/>
        </p:spPr>
        <p:txBody>
          <a:bodyPr wrap="square" rtlCol="0">
            <a:spAutoFit/>
          </a:bodyPr>
          <a:lstStyle/>
          <a:p>
            <a:pPr algn="ctr"/>
            <a:r>
              <a:rPr lang="es-ES" sz="2800" dirty="0" smtClean="0"/>
              <a:t>En 1816 Argentina se declara independiente. S. Martín logra independizar a Chile en 1818 tras vencer en Maipú y Bolívar ocupa todo el virreinato de Nueva Granada al vencer en Boyacá (1819).</a:t>
            </a:r>
            <a:endParaRPr lang="es-E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t>El inicio del Trienio Liberal en 1820 genera un nuevo impulso a la independencia.</a:t>
            </a:r>
            <a:endParaRPr lang="es-ES" sz="3600" dirty="0"/>
          </a:p>
        </p:txBody>
      </p:sp>
      <p:pic>
        <p:nvPicPr>
          <p:cNvPr id="15362" name="Picture 2" descr="Emperor Agustin I kroningsportret.JPG"/>
          <p:cNvPicPr>
            <a:picLocks noChangeAspect="1" noChangeArrowheads="1"/>
          </p:cNvPicPr>
          <p:nvPr/>
        </p:nvPicPr>
        <p:blipFill>
          <a:blip r:embed="rId2" cstate="print"/>
          <a:srcRect/>
          <a:stretch>
            <a:fillRect/>
          </a:stretch>
        </p:blipFill>
        <p:spPr bwMode="auto">
          <a:xfrm>
            <a:off x="5350214" y="1268760"/>
            <a:ext cx="3793786" cy="5589240"/>
          </a:xfrm>
          <a:prstGeom prst="rect">
            <a:avLst/>
          </a:prstGeom>
          <a:noFill/>
        </p:spPr>
      </p:pic>
      <p:sp>
        <p:nvSpPr>
          <p:cNvPr id="4" name="3 CuadroTexto"/>
          <p:cNvSpPr txBox="1"/>
          <p:nvPr/>
        </p:nvSpPr>
        <p:spPr>
          <a:xfrm>
            <a:off x="0" y="2204864"/>
            <a:ext cx="5292080" cy="4031873"/>
          </a:xfrm>
          <a:prstGeom prst="rect">
            <a:avLst/>
          </a:prstGeom>
          <a:noFill/>
        </p:spPr>
        <p:txBody>
          <a:bodyPr wrap="square" rtlCol="0">
            <a:spAutoFit/>
          </a:bodyPr>
          <a:lstStyle/>
          <a:p>
            <a:pPr algn="ctr"/>
            <a:r>
              <a:rPr lang="es-ES" sz="3200" dirty="0" smtClean="0"/>
              <a:t>Nueva España se pierde cuando el general </a:t>
            </a:r>
            <a:r>
              <a:rPr lang="es-ES" sz="3200" dirty="0" err="1" smtClean="0"/>
              <a:t>Itúrbide</a:t>
            </a:r>
            <a:r>
              <a:rPr lang="es-ES" sz="3200" dirty="0" smtClean="0"/>
              <a:t> (derecha), partidario del absolutismo en España, se une a los rebeldes  republicanos en 1821. Estos últimos terminarán imponiéndose poco después.</a:t>
            </a:r>
            <a:endParaRPr lang="es-ES"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t>Finalmente, cae el virreinato de Perú tras las derrotas en Junín y Ayacucho (1824). En 1826 desaparecen los últimos focos españolistas.</a:t>
            </a:r>
            <a:endParaRPr lang="es-ES" sz="3600" dirty="0"/>
          </a:p>
        </p:txBody>
      </p:sp>
      <p:pic>
        <p:nvPicPr>
          <p:cNvPr id="64514" name="Picture 2" descr="Martin Tovar y Tovar 12.JPG"/>
          <p:cNvPicPr>
            <a:picLocks noChangeAspect="1" noChangeArrowheads="1"/>
          </p:cNvPicPr>
          <p:nvPr/>
        </p:nvPicPr>
        <p:blipFill>
          <a:blip r:embed="rId2" cstate="print"/>
          <a:srcRect/>
          <a:stretch>
            <a:fillRect/>
          </a:stretch>
        </p:blipFill>
        <p:spPr bwMode="auto">
          <a:xfrm>
            <a:off x="5940152" y="1892034"/>
            <a:ext cx="3203848" cy="4965966"/>
          </a:xfrm>
          <a:prstGeom prst="rect">
            <a:avLst/>
          </a:prstGeom>
          <a:noFill/>
        </p:spPr>
      </p:pic>
      <p:sp>
        <p:nvSpPr>
          <p:cNvPr id="4" name="3 CuadroTexto"/>
          <p:cNvSpPr txBox="1"/>
          <p:nvPr/>
        </p:nvSpPr>
        <p:spPr>
          <a:xfrm>
            <a:off x="0" y="3068960"/>
            <a:ext cx="5940152" cy="2246769"/>
          </a:xfrm>
          <a:prstGeom prst="rect">
            <a:avLst/>
          </a:prstGeom>
          <a:noFill/>
        </p:spPr>
        <p:txBody>
          <a:bodyPr wrap="square" rtlCol="0">
            <a:spAutoFit/>
          </a:bodyPr>
          <a:lstStyle/>
          <a:p>
            <a:pPr algn="ctr"/>
            <a:r>
              <a:rPr lang="es-ES" sz="2800" dirty="0" smtClean="0"/>
              <a:t>Fue Antonio José de Sucre quien venció a los españoles en Ayacucho básicamente con tropas colombianas y peruanas. Después sería Sucre quien también libere Bolivia en 1825.</a:t>
            </a:r>
            <a:endParaRPr lang="es-ES" sz="2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solidFill>
                  <a:srgbClr val="FF0000"/>
                </a:solidFill>
              </a:rPr>
              <a:t>Para España</a:t>
            </a:r>
            <a:r>
              <a:rPr lang="es-ES" sz="3600" dirty="0" smtClean="0"/>
              <a:t>, la independencia supuso la confirmación de que España se había convertido en una </a:t>
            </a:r>
            <a:r>
              <a:rPr lang="es-ES" sz="3600" dirty="0" smtClean="0">
                <a:solidFill>
                  <a:srgbClr val="FF0000"/>
                </a:solidFill>
              </a:rPr>
              <a:t>potencia secundaria</a:t>
            </a:r>
            <a:r>
              <a:rPr lang="es-ES" sz="3600" dirty="0" smtClean="0"/>
              <a:t>.</a:t>
            </a:r>
            <a:endParaRPr lang="es-ES" sz="3600" dirty="0"/>
          </a:p>
        </p:txBody>
      </p:sp>
      <p:pic>
        <p:nvPicPr>
          <p:cNvPr id="2052" name="Picture 4" descr="https://upload.wikimedia.org/wikipedia/commons/thumb/9/99/Plaza_del_%C3%81ngel_%28Madrid%29.JPG/1024px-Plaza_del_%C3%81ngel_%28Madrid%29.JPG"/>
          <p:cNvPicPr>
            <a:picLocks noChangeAspect="1" noChangeArrowheads="1"/>
          </p:cNvPicPr>
          <p:nvPr/>
        </p:nvPicPr>
        <p:blipFill>
          <a:blip r:embed="rId2" cstate="print"/>
          <a:srcRect/>
          <a:stretch>
            <a:fillRect/>
          </a:stretch>
        </p:blipFill>
        <p:spPr bwMode="auto">
          <a:xfrm>
            <a:off x="4400097" y="2348880"/>
            <a:ext cx="4743903" cy="3168352"/>
          </a:xfrm>
          <a:prstGeom prst="rect">
            <a:avLst/>
          </a:prstGeom>
          <a:noFill/>
        </p:spPr>
      </p:pic>
      <p:sp>
        <p:nvSpPr>
          <p:cNvPr id="5" name="4 CuadroTexto"/>
          <p:cNvSpPr txBox="1"/>
          <p:nvPr/>
        </p:nvSpPr>
        <p:spPr>
          <a:xfrm>
            <a:off x="4427984" y="5733256"/>
            <a:ext cx="4716016" cy="923330"/>
          </a:xfrm>
          <a:prstGeom prst="rect">
            <a:avLst/>
          </a:prstGeom>
          <a:noFill/>
        </p:spPr>
        <p:txBody>
          <a:bodyPr wrap="square" rtlCol="0">
            <a:spAutoFit/>
          </a:bodyPr>
          <a:lstStyle/>
          <a:p>
            <a:pPr algn="ctr"/>
            <a:r>
              <a:rPr lang="es-ES" dirty="0" smtClean="0"/>
              <a:t>Plaza del Ángel (Madrid), primera sede de la Bolsa de Madrid en 1831, una de las medidas liberales del final del reinado de Fernando.</a:t>
            </a:r>
            <a:endParaRPr lang="es-ES" dirty="0"/>
          </a:p>
        </p:txBody>
      </p:sp>
      <p:sp>
        <p:nvSpPr>
          <p:cNvPr id="6" name="5 CuadroTexto"/>
          <p:cNvSpPr txBox="1"/>
          <p:nvPr/>
        </p:nvSpPr>
        <p:spPr>
          <a:xfrm>
            <a:off x="0" y="1844824"/>
            <a:ext cx="4355976" cy="4832092"/>
          </a:xfrm>
          <a:prstGeom prst="rect">
            <a:avLst/>
          </a:prstGeom>
          <a:noFill/>
        </p:spPr>
        <p:txBody>
          <a:bodyPr wrap="square" rtlCol="0">
            <a:spAutoFit/>
          </a:bodyPr>
          <a:lstStyle/>
          <a:p>
            <a:pPr algn="ctr"/>
            <a:r>
              <a:rPr lang="es-ES" sz="2800" dirty="0" smtClean="0"/>
              <a:t>Paradójicamente sí tuvo </a:t>
            </a:r>
            <a:r>
              <a:rPr lang="es-ES" sz="2800" dirty="0" smtClean="0">
                <a:solidFill>
                  <a:srgbClr val="FF0000"/>
                </a:solidFill>
              </a:rPr>
              <a:t>efectos positivos</a:t>
            </a:r>
            <a:r>
              <a:rPr lang="es-ES" sz="2800" dirty="0" smtClean="0"/>
              <a:t>. Por un lado, la repatriación de capitales fomentó otros negocios, pero además la </a:t>
            </a:r>
            <a:r>
              <a:rPr lang="es-ES" sz="2800" dirty="0" smtClean="0">
                <a:solidFill>
                  <a:srgbClr val="FF0000"/>
                </a:solidFill>
              </a:rPr>
              <a:t>ruinosa situación de la Hacienda española </a:t>
            </a:r>
            <a:r>
              <a:rPr lang="es-ES" sz="2800" dirty="0" smtClean="0"/>
              <a:t>que generó la pérdida de América fue el </a:t>
            </a:r>
            <a:r>
              <a:rPr lang="es-ES" sz="2800" dirty="0" smtClean="0">
                <a:solidFill>
                  <a:srgbClr val="FF0000"/>
                </a:solidFill>
              </a:rPr>
              <a:t>aliciente clave para que Fernando se acercara a los liberales</a:t>
            </a:r>
            <a:r>
              <a:rPr lang="es-ES" sz="2800" dirty="0" smtClean="0"/>
              <a:t>.</a:t>
            </a:r>
            <a:endParaRPr lang="es-ES" sz="28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185214"/>
          </a:xfrm>
          <a:prstGeom prst="rect">
            <a:avLst/>
          </a:prstGeom>
          <a:noFill/>
        </p:spPr>
        <p:txBody>
          <a:bodyPr wrap="square" rtlCol="0">
            <a:spAutoFit/>
          </a:bodyPr>
          <a:lstStyle/>
          <a:p>
            <a:pPr algn="ctr"/>
            <a:r>
              <a:rPr lang="es-ES" sz="3400" dirty="0" smtClean="0">
                <a:solidFill>
                  <a:srgbClr val="FF0000"/>
                </a:solidFill>
              </a:rPr>
              <a:t>Para Hispanoamérica </a:t>
            </a:r>
            <a:r>
              <a:rPr lang="es-ES" sz="3400" dirty="0" smtClean="0"/>
              <a:t>no fue en absoluto positivo. Pasaron de la dependencia política de España a una </a:t>
            </a:r>
            <a:r>
              <a:rPr lang="es-ES" sz="3400" dirty="0" smtClean="0">
                <a:solidFill>
                  <a:srgbClr val="FF0000"/>
                </a:solidFill>
              </a:rPr>
              <a:t>dependencia económica de Gran Bretaña </a:t>
            </a:r>
            <a:r>
              <a:rPr lang="es-ES" sz="3400" dirty="0" smtClean="0"/>
              <a:t>y tampoco se redujeron las desigualdades.</a:t>
            </a:r>
            <a:endParaRPr lang="es-ES" sz="3400" dirty="0"/>
          </a:p>
        </p:txBody>
      </p:sp>
      <p:pic>
        <p:nvPicPr>
          <p:cNvPr id="1026" name="Picture 2" descr="Resultado de imagen de mapa américa 1830"/>
          <p:cNvPicPr>
            <a:picLocks noChangeAspect="1" noChangeArrowheads="1"/>
          </p:cNvPicPr>
          <p:nvPr/>
        </p:nvPicPr>
        <p:blipFill>
          <a:blip r:embed="rId2" cstate="print"/>
          <a:srcRect/>
          <a:stretch>
            <a:fillRect/>
          </a:stretch>
        </p:blipFill>
        <p:spPr bwMode="auto">
          <a:xfrm>
            <a:off x="4486275" y="2636912"/>
            <a:ext cx="4657725" cy="3743325"/>
          </a:xfrm>
          <a:prstGeom prst="rect">
            <a:avLst/>
          </a:prstGeom>
          <a:noFill/>
        </p:spPr>
      </p:pic>
      <p:sp>
        <p:nvSpPr>
          <p:cNvPr id="4" name="3 CuadroTexto"/>
          <p:cNvSpPr txBox="1"/>
          <p:nvPr/>
        </p:nvSpPr>
        <p:spPr>
          <a:xfrm>
            <a:off x="0" y="3068960"/>
            <a:ext cx="4499992" cy="3108543"/>
          </a:xfrm>
          <a:prstGeom prst="rect">
            <a:avLst/>
          </a:prstGeom>
          <a:noFill/>
        </p:spPr>
        <p:txBody>
          <a:bodyPr wrap="square" rtlCol="0">
            <a:spAutoFit/>
          </a:bodyPr>
          <a:lstStyle/>
          <a:p>
            <a:pPr algn="ctr"/>
            <a:r>
              <a:rPr lang="es-ES" sz="2800" dirty="0" smtClean="0"/>
              <a:t>Las nuevas </a:t>
            </a:r>
            <a:r>
              <a:rPr lang="es-ES" sz="2800" dirty="0" smtClean="0">
                <a:solidFill>
                  <a:srgbClr val="FF0000"/>
                </a:solidFill>
              </a:rPr>
              <a:t>repúblicas</a:t>
            </a:r>
            <a:r>
              <a:rPr lang="es-ES" sz="2800" dirty="0" smtClean="0"/>
              <a:t> sustituyeron el dominio español por el </a:t>
            </a:r>
            <a:r>
              <a:rPr lang="es-ES" sz="2800" dirty="0" smtClean="0">
                <a:solidFill>
                  <a:srgbClr val="FF0000"/>
                </a:solidFill>
              </a:rPr>
              <a:t>criollo</a:t>
            </a:r>
            <a:r>
              <a:rPr lang="es-ES" sz="2800" dirty="0" smtClean="0"/>
              <a:t>, pero por lo demás no realizaron cambios de </a:t>
            </a:r>
            <a:r>
              <a:rPr lang="es-ES" sz="2800" dirty="0" smtClean="0"/>
              <a:t>calado y la </a:t>
            </a:r>
            <a:r>
              <a:rPr lang="es-ES" sz="2800" dirty="0" smtClean="0">
                <a:solidFill>
                  <a:srgbClr val="FF0000"/>
                </a:solidFill>
              </a:rPr>
              <a:t>inestabilidad política </a:t>
            </a:r>
            <a:r>
              <a:rPr lang="es-ES" sz="2800" dirty="0" smtClean="0"/>
              <a:t>fue la tónica general.</a:t>
            </a:r>
            <a:endParaRPr lang="es-E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a:t>
            </a:r>
            <a:endParaRPr lang="es-ES" sz="4800" dirty="0"/>
          </a:p>
        </p:txBody>
      </p:sp>
      <p:sp>
        <p:nvSpPr>
          <p:cNvPr id="3" name="2 Rectángulo"/>
          <p:cNvSpPr/>
          <p:nvPr/>
        </p:nvSpPr>
        <p:spPr>
          <a:xfrm>
            <a:off x="0" y="980728"/>
            <a:ext cx="9144000" cy="3785652"/>
          </a:xfrm>
          <a:prstGeom prst="rect">
            <a:avLst/>
          </a:prstGeom>
        </p:spPr>
        <p:txBody>
          <a:bodyPr wrap="square">
            <a:spAutoFit/>
          </a:bodyPr>
          <a:lstStyle/>
          <a:p>
            <a:pPr marL="269875" lvl="0" indent="-269875" algn="just">
              <a:buFont typeface="Arial" pitchFamily="34" charset="0"/>
              <a:buChar char="•"/>
            </a:pPr>
            <a:r>
              <a:rPr lang="es-ES" sz="4000" dirty="0" smtClean="0">
                <a:latin typeface="Times New Roman" pitchFamily="18" charset="0"/>
                <a:cs typeface="Times New Roman" pitchFamily="18" charset="0"/>
              </a:rPr>
              <a:t>Fernando VII: el motín de Aranjuez y el mito de “el Deseado”.</a:t>
            </a:r>
          </a:p>
          <a:p>
            <a:pPr marL="269875" lvl="0" indent="-269875" algn="just">
              <a:buFont typeface="Arial" pitchFamily="34" charset="0"/>
              <a:buChar char="•"/>
            </a:pPr>
            <a:r>
              <a:rPr lang="es-ES" sz="4000" dirty="0" smtClean="0">
                <a:latin typeface="Times New Roman" pitchFamily="18" charset="0"/>
                <a:cs typeface="Times New Roman" pitchFamily="18" charset="0"/>
              </a:rPr>
              <a:t>El regreso de Fernando y la instauración del absolutismo.</a:t>
            </a:r>
          </a:p>
          <a:p>
            <a:pPr marL="269875" lvl="0" indent="-269875" algn="just">
              <a:buFont typeface="Arial" pitchFamily="34" charset="0"/>
              <a:buChar char="•"/>
            </a:pPr>
            <a:r>
              <a:rPr lang="es-ES" sz="4000" dirty="0" smtClean="0">
                <a:latin typeface="Times New Roman" pitchFamily="18" charset="0"/>
                <a:cs typeface="Times New Roman" pitchFamily="18" charset="0"/>
              </a:rPr>
              <a:t>Idea introductoria al reinado de Fernando: entre el absolutismo y el liberalismo.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1340768"/>
            <a:ext cx="3635896" cy="3539430"/>
          </a:xfrm>
          <a:prstGeom prst="rect">
            <a:avLst/>
          </a:prstGeom>
          <a:noFill/>
        </p:spPr>
        <p:txBody>
          <a:bodyPr wrap="square" rtlCol="0">
            <a:spAutoFit/>
          </a:bodyPr>
          <a:lstStyle/>
          <a:p>
            <a:pPr algn="ctr"/>
            <a:r>
              <a:rPr lang="es-ES" sz="3200" dirty="0" smtClean="0"/>
              <a:t>Ya hemos visto que en marzo de 1808 Fernando se convertía en rey de España como Fernando VII tras el motín de Aranjuez.</a:t>
            </a:r>
            <a:endParaRPr lang="es-ES" sz="3200" dirty="0"/>
          </a:p>
        </p:txBody>
      </p:sp>
      <p:pic>
        <p:nvPicPr>
          <p:cNvPr id="4" name="Picture 2" descr="https://upload.wikimedia.org/wikipedia/commons/e/e3/Fernando_de_Borb%C3%B3n%2C_pr%C3%ADncipe_de_Asturias.jpg"/>
          <p:cNvPicPr>
            <a:picLocks noChangeAspect="1" noChangeArrowheads="1"/>
          </p:cNvPicPr>
          <p:nvPr/>
        </p:nvPicPr>
        <p:blipFill>
          <a:blip r:embed="rId2" cstate="print"/>
          <a:srcRect/>
          <a:stretch>
            <a:fillRect/>
          </a:stretch>
        </p:blipFill>
        <p:spPr bwMode="auto">
          <a:xfrm>
            <a:off x="3635896" y="-18130"/>
            <a:ext cx="5508104" cy="68761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2708434"/>
          </a:xfrm>
          <a:prstGeom prst="rect">
            <a:avLst/>
          </a:prstGeom>
          <a:noFill/>
        </p:spPr>
        <p:txBody>
          <a:bodyPr wrap="square" rtlCol="0">
            <a:spAutoFit/>
          </a:bodyPr>
          <a:lstStyle/>
          <a:p>
            <a:pPr algn="ctr"/>
            <a:r>
              <a:rPr lang="es-ES" sz="3300" dirty="0" smtClean="0"/>
              <a:t>Sin embargo, los planes de Napoleón supusieron para Fernando el suplicio de verse “preso” en el castillo de Valen</a:t>
            </a:r>
            <a:r>
              <a:rPr lang="el-GR" sz="3300" dirty="0" smtClean="0"/>
              <a:t>ς</a:t>
            </a:r>
            <a:r>
              <a:rPr lang="es-ES" sz="3300" dirty="0" smtClean="0"/>
              <a:t>ay. Mientras España se desangraba, en el país anhelaban el regreso de Fernando, llamado “el Deseado”.</a:t>
            </a:r>
            <a:endParaRPr lang="es-ES" sz="3300" dirty="0"/>
          </a:p>
        </p:txBody>
      </p:sp>
      <p:pic>
        <p:nvPicPr>
          <p:cNvPr id="1026" name="Picture 2" descr="Resultado de imagen de castillo valencay"/>
          <p:cNvPicPr>
            <a:picLocks noChangeAspect="1" noChangeArrowheads="1"/>
          </p:cNvPicPr>
          <p:nvPr/>
        </p:nvPicPr>
        <p:blipFill>
          <a:blip r:embed="rId2" cstate="print"/>
          <a:srcRect/>
          <a:stretch>
            <a:fillRect/>
          </a:stretch>
        </p:blipFill>
        <p:spPr bwMode="auto">
          <a:xfrm>
            <a:off x="0" y="2564904"/>
            <a:ext cx="9168500" cy="429309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General Francisco Javier Castaños (Museo del Prado).jpg"/>
          <p:cNvPicPr>
            <a:picLocks noChangeAspect="1" noChangeArrowheads="1"/>
          </p:cNvPicPr>
          <p:nvPr/>
        </p:nvPicPr>
        <p:blipFill>
          <a:blip r:embed="rId2" cstate="print"/>
          <a:srcRect/>
          <a:stretch>
            <a:fillRect/>
          </a:stretch>
        </p:blipFill>
        <p:spPr bwMode="auto">
          <a:xfrm>
            <a:off x="4139953" y="16237"/>
            <a:ext cx="5004048" cy="6841763"/>
          </a:xfrm>
          <a:prstGeom prst="rect">
            <a:avLst/>
          </a:prstGeom>
          <a:noFill/>
        </p:spPr>
      </p:pic>
      <p:sp>
        <p:nvSpPr>
          <p:cNvPr id="3" name="2 CuadroTexto"/>
          <p:cNvSpPr txBox="1"/>
          <p:nvPr/>
        </p:nvSpPr>
        <p:spPr>
          <a:xfrm>
            <a:off x="0" y="620688"/>
            <a:ext cx="4139952" cy="5693866"/>
          </a:xfrm>
          <a:prstGeom prst="rect">
            <a:avLst/>
          </a:prstGeom>
          <a:noFill/>
        </p:spPr>
        <p:txBody>
          <a:bodyPr wrap="square" rtlCol="0">
            <a:spAutoFit/>
          </a:bodyPr>
          <a:lstStyle/>
          <a:p>
            <a:pPr algn="ctr"/>
            <a:r>
              <a:rPr lang="es-ES" sz="2800" dirty="0" smtClean="0"/>
              <a:t>En España se establecía en 1810 un Consejo de Regencia presidido por el general Castaños, el héroe de Bailén y fiel a las ideas absolutistas. Este consejo sustituía a la Junta Suprema Central y actuaría como un débil ejecutivo en representación de Fernando mientras el poder legislativo recaía en las Cortes.</a:t>
            </a:r>
            <a:endParaRPr lang="es-E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739</TotalTime>
  <Words>2520</Words>
  <Application>Microsoft Office PowerPoint</Application>
  <PresentationFormat>Presentación en pantalla (4:3)</PresentationFormat>
  <Paragraphs>112</Paragraphs>
  <Slides>55</Slides>
  <Notes>0</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San Justo</cp:lastModifiedBy>
  <cp:revision>86</cp:revision>
  <dcterms:created xsi:type="dcterms:W3CDTF">2017-11-01T17:49:51Z</dcterms:created>
  <dcterms:modified xsi:type="dcterms:W3CDTF">2020-07-29T17:34:21Z</dcterms:modified>
</cp:coreProperties>
</file>