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32" r:id="rId2"/>
    <p:sldId id="333" r:id="rId3"/>
    <p:sldId id="334" r:id="rId4"/>
    <p:sldId id="316" r:id="rId5"/>
    <p:sldId id="318" r:id="rId6"/>
    <p:sldId id="319" r:id="rId7"/>
    <p:sldId id="320" r:id="rId8"/>
    <p:sldId id="309" r:id="rId9"/>
    <p:sldId id="322" r:id="rId10"/>
    <p:sldId id="317" r:id="rId11"/>
    <p:sldId id="323" r:id="rId12"/>
    <p:sldId id="262" r:id="rId13"/>
    <p:sldId id="261" r:id="rId14"/>
    <p:sldId id="263" r:id="rId15"/>
    <p:sldId id="264" r:id="rId16"/>
    <p:sldId id="265" r:id="rId17"/>
    <p:sldId id="266" r:id="rId18"/>
    <p:sldId id="270" r:id="rId19"/>
    <p:sldId id="297" r:id="rId20"/>
    <p:sldId id="272" r:id="rId21"/>
    <p:sldId id="275" r:id="rId22"/>
    <p:sldId id="278" r:id="rId23"/>
    <p:sldId id="324" r:id="rId24"/>
    <p:sldId id="325" r:id="rId25"/>
    <p:sldId id="326" r:id="rId26"/>
    <p:sldId id="327" r:id="rId27"/>
    <p:sldId id="279" r:id="rId28"/>
    <p:sldId id="296" r:id="rId29"/>
    <p:sldId id="280" r:id="rId30"/>
    <p:sldId id="301" r:id="rId31"/>
    <p:sldId id="277" r:id="rId32"/>
    <p:sldId id="328" r:id="rId33"/>
    <p:sldId id="329" r:id="rId34"/>
    <p:sldId id="330" r:id="rId35"/>
    <p:sldId id="281" r:id="rId36"/>
    <p:sldId id="282" r:id="rId37"/>
    <p:sldId id="283" r:id="rId38"/>
    <p:sldId id="300" r:id="rId39"/>
    <p:sldId id="331" r:id="rId40"/>
    <p:sldId id="269" r:id="rId41"/>
    <p:sldId id="295" r:id="rId4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0066"/>
    <a:srgbClr val="660066"/>
    <a:srgbClr val="000099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1AE196-63F4-42DC-82D5-CE99C05BD95D}" type="datetimeFigureOut">
              <a:rPr lang="es-ES"/>
              <a:pPr>
                <a:defRPr/>
              </a:pPr>
              <a:t>29/07/2020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AD496C-3BAE-4909-99D1-5F7552A799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6434-4699-4293-9A26-19F835378FC9}" type="datetimeFigureOut">
              <a:rPr lang="es-ES"/>
              <a:pPr>
                <a:defRPr/>
              </a:pPr>
              <a:t>29/07/2020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4BCD-CE73-4BC5-A392-11EFF31A1D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FFDF5-BA60-494C-8F5F-95FFB24B9C36}" type="datetimeFigureOut">
              <a:rPr lang="es-ES"/>
              <a:pPr>
                <a:defRPr/>
              </a:pPr>
              <a:t>29/07/2020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20395-27EE-4E9E-AA90-CEEC90011E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C46B9-AC13-47C5-A983-32074B40AABC}" type="datetimeFigureOut">
              <a:rPr lang="es-ES"/>
              <a:pPr>
                <a:defRPr/>
              </a:pPr>
              <a:t>29/07/2020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09469-630D-4B77-9B9F-AFF41428C7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0B324-4A55-42FB-B14C-B2A28457F8F3}" type="datetimeFigureOut">
              <a:rPr lang="es-ES"/>
              <a:pPr>
                <a:defRPr/>
              </a:pPr>
              <a:t>29/07/2020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44B2B-03C2-4761-A1ED-5A013C8081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2DDFE-A28B-48F7-BE82-759F796D9BA1}" type="datetimeFigureOut">
              <a:rPr lang="es-ES"/>
              <a:pPr>
                <a:defRPr/>
              </a:pPr>
              <a:t>29/07/2020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72EC3-13D0-4F1B-8C9D-4425C3DDB1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164E1-B5C1-4320-AA5A-9D8E3F4898D4}" type="datetimeFigureOut">
              <a:rPr lang="es-ES"/>
              <a:pPr>
                <a:defRPr/>
              </a:pPr>
              <a:t>29/07/2020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67444-FCB3-47A5-8674-B7FECD17AE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BE525-1209-4942-A798-A0A99B4C50E7}" type="datetimeFigureOut">
              <a:rPr lang="es-ES"/>
              <a:pPr>
                <a:defRPr/>
              </a:pPr>
              <a:t>29/07/2020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A5885-B9C9-45D0-A59B-28C85E94DF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F374D-25C6-458A-A2A7-D582371E25B3}" type="datetimeFigureOut">
              <a:rPr lang="es-ES"/>
              <a:pPr>
                <a:defRPr/>
              </a:pPr>
              <a:t>29/07/2020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B57AC-F6D7-4A9C-9696-F8403DA2B1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C7EF-85A6-40E9-8329-760B1FB32670}" type="datetimeFigureOut">
              <a:rPr lang="es-ES"/>
              <a:pPr>
                <a:defRPr/>
              </a:pPr>
              <a:t>29/07/2020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C27B7-49A0-4A31-BB33-4561F0C788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2E599-56ED-4B85-9F6D-2BB52CBF8C48}" type="datetimeFigureOut">
              <a:rPr lang="es-ES"/>
              <a:pPr>
                <a:defRPr/>
              </a:pPr>
              <a:t>29/07/2020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3AFD0-203D-4CB4-9CFE-9E6415ED98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6120B-E054-4A90-B09C-9277285F5E87}" type="datetimeFigureOut">
              <a:rPr lang="es-ES"/>
              <a:pPr>
                <a:defRPr/>
              </a:pPr>
              <a:t>29/07/2020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BA57D-4C9F-4087-BC2E-F908CCECEC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54000" contrast="-51000"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A75D53-A471-41EE-A457-B0B360B5A027}" type="datetimeFigureOut">
              <a:rPr lang="es-ES"/>
              <a:pPr>
                <a:defRPr/>
              </a:pPr>
              <a:t>29/07/2020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76F8F0-FFD7-4ACE-AD68-E426B8290D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5486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rgbClr val="FF0000"/>
                </a:solidFill>
                <a:latin typeface="Arial Black" pitchFamily="34" charset="0"/>
              </a:rPr>
              <a:t>Estándares EBAU tratados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1628800"/>
            <a:ext cx="9144000" cy="156966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60363" indent="-360363" algn="just">
              <a:buFont typeface="Wingdings" pitchFamily="2" charset="2"/>
              <a:buChar char="Ø"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Comenta las características esenciales de la Constitución de 1812.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esultado de imagen de cortes san ferna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9506"/>
            <a:ext cx="6552728" cy="5298494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El 24 de septiembre de 1810 se reunían las Cortes en la localidad de S. Fernando. Allí permanecieron hasta febrero de 1811.</a:t>
            </a:r>
            <a:endParaRPr lang="es-E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0"/>
            <a:ext cx="9144000" cy="1877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900" dirty="0" smtClean="0"/>
              <a:t>En febrero de 1811 se trasladaron las sesiones a Cádiz ante la proximidad francesa. Allí desarrollaron su labor hasta que a principios de 1814 se trasladan a Madrid para ser disueltas por Fernando VII en mayo.</a:t>
            </a:r>
            <a:endParaRPr lang="es-ES" sz="2900" dirty="0"/>
          </a:p>
        </p:txBody>
      </p:sp>
      <p:pic>
        <p:nvPicPr>
          <p:cNvPr id="49154" name="Picture 2" descr="Teatro Real de Madrid - 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7264" y="1844825"/>
            <a:ext cx="6666737" cy="501317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0" y="3212976"/>
            <a:ext cx="2483768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En Madrid se reunirán en el Teatro de los Caños del Peral (actual Teatro Real).</a:t>
            </a:r>
            <a:endParaRPr lang="es-E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historiadoreshistericos.files.wordpress.com/2010/08/cadiz_a_vista_de_pajarito_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75"/>
            <a:ext cx="9324527" cy="671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2 CuadroTexto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dirty="0">
                <a:solidFill>
                  <a:srgbClr val="FF0000"/>
                </a:solidFill>
                <a:latin typeface="Monotype Corsiva" pitchFamily="66" charset="0"/>
              </a:rPr>
              <a:t>Cádiz en la actualidad.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38"/>
            <a:ext cx="9144000" cy="625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2 CuadroTexto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dirty="0" smtClean="0">
                <a:solidFill>
                  <a:srgbClr val="FF0000"/>
                </a:solidFill>
                <a:latin typeface="Monotype Corsiva" pitchFamily="66" charset="0"/>
              </a:rPr>
              <a:t>Esta ciudad presenta una ubicación privilegiada para su defensa desde el mar.</a:t>
            </a:r>
            <a:endParaRPr lang="es-ES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historiadoreshistericos.files.wordpress.com/2010/08/colonizacion_feni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 smtClean="0">
                <a:solidFill>
                  <a:srgbClr val="000066"/>
                </a:solidFill>
                <a:latin typeface="Comic Sans MS" pitchFamily="66" charset="0"/>
                <a:cs typeface="David" pitchFamily="34" charset="-79"/>
              </a:rPr>
              <a:t>Cádiz contaba desde hacía tres milenios con una importante función comercial por su posición estratégica.</a:t>
            </a:r>
            <a:endParaRPr lang="es-ES" sz="4000" dirty="0">
              <a:solidFill>
                <a:srgbClr val="000066"/>
              </a:solidFill>
              <a:latin typeface="Comic Sans MS" pitchFamily="66" charset="0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bp2.blogger.com/_YN-wrx_cB2c/RwYfyEy2GNI/AAAAAAAAAq0/KCm7479dFDE/s1600/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9144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9144000" cy="157003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dirty="0" smtClean="0">
                <a:solidFill>
                  <a:srgbClr val="000066"/>
                </a:solidFill>
                <a:latin typeface="Comic Sans MS" pitchFamily="66" charset="0"/>
                <a:cs typeface="David" pitchFamily="34" charset="-79"/>
              </a:rPr>
              <a:t>Fue un importante </a:t>
            </a:r>
            <a:r>
              <a:rPr lang="es-ES" sz="4800" dirty="0">
                <a:solidFill>
                  <a:srgbClr val="000066"/>
                </a:solidFill>
                <a:latin typeface="Comic Sans MS" pitchFamily="66" charset="0"/>
                <a:cs typeface="David" pitchFamily="34" charset="-79"/>
              </a:rPr>
              <a:t>enclave comercial del Imperio </a:t>
            </a:r>
            <a:r>
              <a:rPr lang="es-ES" sz="4800" dirty="0" smtClean="0">
                <a:solidFill>
                  <a:srgbClr val="000066"/>
                </a:solidFill>
                <a:latin typeface="Comic Sans MS" pitchFamily="66" charset="0"/>
                <a:cs typeface="David" pitchFamily="34" charset="-79"/>
              </a:rPr>
              <a:t>romano</a:t>
            </a:r>
            <a:r>
              <a:rPr lang="es-ES" sz="4800" dirty="0">
                <a:solidFill>
                  <a:srgbClr val="000066"/>
                </a:solidFill>
                <a:latin typeface="Comic Sans MS" pitchFamily="66" charset="0"/>
                <a:cs typeface="David" pitchFamily="34" charset="-79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4.bp.blogspot.com/-lHyObm2pNyE/Tu_wmHE5ghI/AAAAAAAABfI/7wV2M-DHaN0/s1600/MAPA+DE+LOS+PUERTOS+Y+CADIZ-b85b5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0" y="5411788"/>
            <a:ext cx="9144000" cy="14462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 smtClean="0">
                <a:solidFill>
                  <a:srgbClr val="000066"/>
                </a:solidFill>
                <a:latin typeface="Comic Sans MS" pitchFamily="66" charset="0"/>
                <a:cs typeface="David" pitchFamily="34" charset="-79"/>
              </a:rPr>
              <a:t>Su protagonismo se recupera </a:t>
            </a:r>
            <a:r>
              <a:rPr lang="es-ES" sz="4400" dirty="0">
                <a:solidFill>
                  <a:srgbClr val="000066"/>
                </a:solidFill>
                <a:latin typeface="Comic Sans MS" pitchFamily="66" charset="0"/>
                <a:cs typeface="David" pitchFamily="34" charset="-79"/>
              </a:rPr>
              <a:t>con el descubrimiento de América…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Mapa del puerto y bahia de cadiz siglo XVI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22275"/>
            <a:ext cx="6435725" cy="64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4" descr="arsenal de Cadi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4243388"/>
            <a:ext cx="3995737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0"/>
            <a:ext cx="9144000" cy="1446213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254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>
                <a:solidFill>
                  <a:srgbClr val="000066"/>
                </a:solidFill>
                <a:latin typeface="Comic Sans MS" pitchFamily="66" charset="0"/>
                <a:cs typeface="David" pitchFamily="34" charset="-79"/>
              </a:rPr>
              <a:t>…para convertirse en la sede de la Casa de Contratación en 1717.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http://escuelagenovesa.files.wordpress.com/2010/08/cad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025"/>
            <a:ext cx="9144000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0" y="0"/>
            <a:ext cx="9144000" cy="144621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>
                <a:solidFill>
                  <a:srgbClr val="000066"/>
                </a:solidFill>
                <a:latin typeface="Comic Sans MS" pitchFamily="66" charset="0"/>
                <a:cs typeface="David" pitchFamily="34" charset="-79"/>
              </a:rPr>
              <a:t>Ciudad floreciente a finales del siglo XVIII…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u.jimdo.com/www14/o/s6a5c98d145624bf9/img/i9c4c5c4411a842ca/1279236990/std/vista-de-la-ciudad-y-el-puerto-de-c%C3%A1diz-a-finales-del-siglo-xviii-con-diversos-nav%C3%ADos-fondeados-gabado-an%C3%B3ni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675"/>
            <a:ext cx="9144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9144000" cy="144621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>
                <a:solidFill>
                  <a:srgbClr val="000066"/>
                </a:solidFill>
                <a:latin typeface="Comic Sans MS" pitchFamily="66" charset="0"/>
                <a:cs typeface="David" pitchFamily="34" charset="-79"/>
              </a:rPr>
              <a:t>…con un puerto lleno de vida y comerciantes extranjeros.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5486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rgbClr val="FF0000"/>
                </a:solidFill>
                <a:latin typeface="Arial Black" pitchFamily="34" charset="0"/>
              </a:rPr>
              <a:t>Conceptos EBAU tratados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1628800"/>
            <a:ext cx="91440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60363" indent="-360363" algn="just">
              <a:buFont typeface="Wingdings" pitchFamily="2" charset="2"/>
              <a:buChar char="Ø"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Cortes de Cádiz.</a:t>
            </a:r>
            <a:endParaRPr lang="es-ES" sz="32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ádiz en el siglo XI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817245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9144000" cy="13366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es-ES" sz="4000">
                <a:solidFill>
                  <a:srgbClr val="000066"/>
                </a:solidFill>
                <a:latin typeface="Comic Sans MS" pitchFamily="66" charset="0"/>
                <a:ea typeface="David"/>
                <a:cs typeface="David"/>
              </a:rPr>
              <a:t>Ciudad burguesa poco apegada a un Antiguo Régimen en entredicho.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File:Vista de Cádiz y sus contornos hacia 1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"/>
            <a:ext cx="7596188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4" descr="http://mw2.google.com/mw-panoramio/photos/medium/20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263"/>
            <a:ext cx="32035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0" y="0"/>
            <a:ext cx="9144000" cy="13843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254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200" dirty="0">
                <a:solidFill>
                  <a:srgbClr val="000066"/>
                </a:solidFill>
                <a:latin typeface="Comic Sans MS" pitchFamily="66" charset="0"/>
                <a:cs typeface="David" pitchFamily="34" charset="-79"/>
              </a:rPr>
              <a:t>Una isla alejada del enemigo iba a ser el </a:t>
            </a:r>
            <a:r>
              <a:rPr lang="es-ES" sz="4200" dirty="0" smtClean="0">
                <a:solidFill>
                  <a:srgbClr val="000066"/>
                </a:solidFill>
                <a:latin typeface="Comic Sans MS" pitchFamily="66" charset="0"/>
                <a:cs typeface="David" pitchFamily="34" charset="-79"/>
              </a:rPr>
              <a:t>refugio.</a:t>
            </a:r>
            <a:endParaRPr lang="es-ES" sz="4200" dirty="0">
              <a:solidFill>
                <a:srgbClr val="000066"/>
              </a:solidFill>
              <a:latin typeface="Comic Sans MS" pitchFamily="66" charset="0"/>
              <a:cs typeface="David" pitchFamily="34" charset="-79"/>
            </a:endParaRPr>
          </a:p>
        </p:txBody>
      </p:sp>
      <p:pic>
        <p:nvPicPr>
          <p:cNvPr id="45060" name="Picture 6" descr="http://www.gifss.com/banderas/francia/francia-bander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1412875"/>
            <a:ext cx="212407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http://www.gifss.com/banderas/francia/francia-bander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2997200"/>
            <a:ext cx="212407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 descr="http://www.gifss.com/banderas/francia/francia-bander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4581525"/>
            <a:ext cx="212407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[image5.pn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44000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9144000" cy="230822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rgbClr val="000066"/>
                </a:solidFill>
                <a:latin typeface="Comic Sans MS" pitchFamily="66" charset="0"/>
                <a:cs typeface="David" pitchFamily="34" charset="-79"/>
              </a:rPr>
              <a:t>En las Cortes predominaban profesionales liberales, con una ideología próxima a la que había llevado a los cambios revolucionarios en Francia e Inglaterra.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212365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54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300" dirty="0" smtClean="0">
                <a:solidFill>
                  <a:srgbClr val="000066"/>
                </a:solidFill>
                <a:latin typeface="Comic Sans MS" pitchFamily="66" charset="0"/>
                <a:cs typeface="David" pitchFamily="34" charset="-79"/>
              </a:rPr>
              <a:t>Llaman la atención el peso eclesiástico y la falta de comerciantes o banqueros, lo que habitualmente se entiende por burguesía. Por tanto, hay que evitar asociaciones simplistas.</a:t>
            </a:r>
            <a:endParaRPr lang="es-ES" sz="3300" dirty="0">
              <a:solidFill>
                <a:srgbClr val="000066"/>
              </a:solidFill>
              <a:latin typeface="Comic Sans MS" pitchFamily="66" charset="0"/>
              <a:cs typeface="David" pitchFamily="34" charset="-79"/>
            </a:endParaRPr>
          </a:p>
        </p:txBody>
      </p:sp>
      <p:pic>
        <p:nvPicPr>
          <p:cNvPr id="3" name="Picture 2" descr="[image5.png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9144000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0"/>
            <a:ext cx="9144000" cy="161582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54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300" dirty="0" smtClean="0">
                <a:solidFill>
                  <a:srgbClr val="000066"/>
                </a:solidFill>
                <a:latin typeface="Comic Sans MS" pitchFamily="66" charset="0"/>
                <a:cs typeface="David" pitchFamily="34" charset="-79"/>
              </a:rPr>
              <a:t>Las posturas de las Cortes ya las vimos en el apartado anterior: liberales, </a:t>
            </a:r>
            <a:r>
              <a:rPr lang="es-ES" sz="3300" dirty="0" err="1" smtClean="0">
                <a:solidFill>
                  <a:srgbClr val="000066"/>
                </a:solidFill>
                <a:latin typeface="Comic Sans MS" pitchFamily="66" charset="0"/>
                <a:cs typeface="David" pitchFamily="34" charset="-79"/>
              </a:rPr>
              <a:t>jovellanistas</a:t>
            </a:r>
            <a:r>
              <a:rPr lang="es-ES" sz="3300" dirty="0" smtClean="0">
                <a:solidFill>
                  <a:srgbClr val="000066"/>
                </a:solidFill>
                <a:latin typeface="Comic Sans MS" pitchFamily="66" charset="0"/>
                <a:cs typeface="David" pitchFamily="34" charset="-79"/>
              </a:rPr>
              <a:t> y absolutistas, sin olvidar a los americanos.</a:t>
            </a:r>
            <a:endParaRPr lang="es-ES" sz="3300" dirty="0">
              <a:solidFill>
                <a:srgbClr val="000066"/>
              </a:solidFill>
              <a:latin typeface="Comic Sans MS" pitchFamily="66" charset="0"/>
              <a:cs typeface="David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72816"/>
            <a:ext cx="65817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0" y="573325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Algunos de los diputados de Cádiz, todos ellos liberales excepto el último de la derecha (americano y absolutista).</a:t>
            </a:r>
            <a:endParaRPr lang="es-E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187743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54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900" dirty="0" smtClean="0">
                <a:solidFill>
                  <a:srgbClr val="000066"/>
                </a:solidFill>
                <a:latin typeface="Comic Sans MS" pitchFamily="66" charset="0"/>
                <a:cs typeface="David" pitchFamily="34" charset="-79"/>
              </a:rPr>
              <a:t>Aunque la obra más conocida y destacada de las Cortes fue la Constitución de 1812, de inmediato, y a lo largo de los cuatro años, se tomaron medidas legislativas que desmontaron el Antiguo Régimen.</a:t>
            </a:r>
            <a:endParaRPr lang="es-ES" sz="2900" dirty="0">
              <a:solidFill>
                <a:srgbClr val="000066"/>
              </a:solidFill>
              <a:latin typeface="Comic Sans MS" pitchFamily="66" charset="0"/>
              <a:cs typeface="David" pitchFamily="34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2025908"/>
            <a:ext cx="9144000" cy="4832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69875" indent="-269875" algn="just">
              <a:buFont typeface="Wingdings" pitchFamily="2" charset="2"/>
              <a:buChar char="§"/>
            </a:pPr>
            <a:r>
              <a:rPr lang="es-ES" sz="2800" dirty="0" smtClean="0"/>
              <a:t>Libertad de imprenta.</a:t>
            </a:r>
          </a:p>
          <a:p>
            <a:pPr marL="269875" indent="-269875" algn="just">
              <a:buFont typeface="Wingdings" pitchFamily="2" charset="2"/>
              <a:buChar char="§"/>
            </a:pPr>
            <a:r>
              <a:rPr lang="es-ES" sz="2800" dirty="0" smtClean="0"/>
              <a:t>Fin de los vestigios feudales: eliminación de los señoríos jurisdiccionales (fin de los mayorazgos) y conversión de los territoriales en propiedad privada.</a:t>
            </a:r>
          </a:p>
          <a:p>
            <a:pPr marL="269875" indent="-269875" algn="just">
              <a:buFont typeface="Wingdings" pitchFamily="2" charset="2"/>
              <a:buChar char="§"/>
            </a:pPr>
            <a:r>
              <a:rPr lang="es-ES" sz="2800" dirty="0" smtClean="0"/>
              <a:t>Supresión de la Inquisición.</a:t>
            </a:r>
          </a:p>
          <a:p>
            <a:pPr marL="269875" indent="-269875" algn="just">
              <a:buFont typeface="Wingdings" pitchFamily="2" charset="2"/>
              <a:buChar char="§"/>
            </a:pPr>
            <a:r>
              <a:rPr lang="es-ES" sz="2800" dirty="0" smtClean="0"/>
              <a:t>Eliminación de los gremios y de la Mesta.</a:t>
            </a:r>
          </a:p>
          <a:p>
            <a:pPr marL="269875" indent="-269875" algn="just">
              <a:buFont typeface="Wingdings" pitchFamily="2" charset="2"/>
              <a:buChar char="§"/>
            </a:pPr>
            <a:r>
              <a:rPr lang="es-ES" sz="2800" dirty="0" smtClean="0"/>
              <a:t>Medidas liberalizadoras económicas, incluyendo la eliminación de aduanas interiores.</a:t>
            </a:r>
          </a:p>
          <a:p>
            <a:pPr marL="269875" indent="-269875" algn="just">
              <a:buFont typeface="Wingdings" pitchFamily="2" charset="2"/>
              <a:buChar char="§"/>
            </a:pPr>
            <a:r>
              <a:rPr lang="es-ES" sz="2800" dirty="0" smtClean="0"/>
              <a:t>Algunas medidas desamortizadoras eclesiásticas (afrancesados, Inquisición, órdenes militares, jesuitas, conventos cerrados…).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La Constitución de 1812</a:t>
            </a:r>
            <a:endParaRPr lang="es-ES" sz="4800" dirty="0"/>
          </a:p>
        </p:txBody>
      </p:sp>
      <p:sp>
        <p:nvSpPr>
          <p:cNvPr id="3" name="2 Rectángulo"/>
          <p:cNvSpPr/>
          <p:nvPr/>
        </p:nvSpPr>
        <p:spPr>
          <a:xfrm>
            <a:off x="0" y="98072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69875" algn="just">
              <a:buFont typeface="Arial" pitchFamily="34" charset="0"/>
              <a:buChar char="•"/>
            </a:pPr>
            <a:r>
              <a:rPr lang="es-ES" sz="4000" dirty="0" smtClean="0">
                <a:latin typeface="Times New Roman" pitchFamily="18" charset="0"/>
                <a:cs typeface="Times New Roman" pitchFamily="18" charset="0"/>
              </a:rPr>
              <a:t>Proceso de elaboración.</a:t>
            </a:r>
          </a:p>
          <a:p>
            <a:pPr marL="269875" lvl="0" indent="-269875" algn="just">
              <a:buFont typeface="Arial" pitchFamily="34" charset="0"/>
              <a:buChar char="•"/>
            </a:pPr>
            <a:r>
              <a:rPr lang="es-ES" sz="4000" dirty="0" smtClean="0">
                <a:latin typeface="Times New Roman" pitchFamily="18" charset="0"/>
                <a:cs typeface="Times New Roman" pitchFamily="18" charset="0"/>
              </a:rPr>
              <a:t>El programa liberal.</a:t>
            </a:r>
          </a:p>
          <a:p>
            <a:pPr marL="269875" lvl="0" indent="-269875" algn="just">
              <a:buFont typeface="Arial" pitchFamily="34" charset="0"/>
              <a:buChar char="•"/>
            </a:pPr>
            <a:r>
              <a:rPr lang="es-ES" sz="4000" dirty="0" smtClean="0">
                <a:latin typeface="Times New Roman" pitchFamily="18" charset="0"/>
                <a:cs typeface="Times New Roman" pitchFamily="18" charset="0"/>
              </a:rPr>
              <a:t>Limitaciones conservadoras.</a:t>
            </a:r>
            <a:endParaRPr lang="es-E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 descr="http://www.elnortedecastilla.es/prensa/noticias/201009/24/fotos/4536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789363"/>
            <a:ext cx="340995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6" descr="http://www.hotellascortes.com/blog/wp-content/uploads/2009/03/arguell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9577" y="3789363"/>
            <a:ext cx="1995487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10" descr="Un hombre fiel a sus principi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388938"/>
            <a:ext cx="3348037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372225" y="2781300"/>
            <a:ext cx="2303463" cy="646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latin typeface="+mn-lt"/>
              </a:rPr>
              <a:t>Diego </a:t>
            </a:r>
            <a:r>
              <a:rPr lang="es-ES" dirty="0" err="1">
                <a:solidFill>
                  <a:schemeClr val="bg1"/>
                </a:solidFill>
                <a:latin typeface="+mn-lt"/>
              </a:rPr>
              <a:t>Muñóz</a:t>
            </a:r>
            <a:r>
              <a:rPr lang="es-ES" dirty="0">
                <a:solidFill>
                  <a:schemeClr val="bg1"/>
                </a:solidFill>
                <a:latin typeface="+mn-lt"/>
              </a:rPr>
              <a:t> Torrero (Presidente)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122339" y="6488113"/>
            <a:ext cx="2305050" cy="36988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latin typeface="+mn-lt"/>
              </a:rPr>
              <a:t>Pérez de Castro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435452" y="6488113"/>
            <a:ext cx="1979612" cy="36988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latin typeface="+mn-lt"/>
              </a:rPr>
              <a:t>Agustín Argüelles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0" y="332656"/>
            <a:ext cx="5652120" cy="3231654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dirty="0" smtClean="0">
                <a:solidFill>
                  <a:srgbClr val="000066"/>
                </a:solidFill>
                <a:latin typeface="Comic Sans MS" pitchFamily="66" charset="0"/>
                <a:cs typeface="David" pitchFamily="34" charset="-79"/>
              </a:rPr>
              <a:t>A finales de 1810 se  creó la Comisión Constituyente. En marzo de 1811 se cerró definitivamente su formación con 14 miembros.</a:t>
            </a:r>
            <a:endParaRPr lang="es-ES" sz="3400" dirty="0">
              <a:solidFill>
                <a:srgbClr val="000066"/>
              </a:solidFill>
              <a:latin typeface="Comic Sans MS" pitchFamily="66" charset="0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Enrique\Downloads\ScannedImag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72025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4644008" y="2060848"/>
            <a:ext cx="4499992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El 19 de marzo de 1812 se promulga la Constitución. Popularmente será conocida como “la Pepa”, precisamente por el día de su promulgación.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http://3.bp.blogspot.com/-72JL0ogMpqU/T2YsDp8qv2I/AAAAAAAAAw4/6j60VU6vH-U/s1600/Constitucion_Cadiz_18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-6350"/>
            <a:ext cx="41402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 descr="http://www.fundeu.es/files/recomendaciones/Constitucion1812%20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05175"/>
            <a:ext cx="50038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0" y="260350"/>
            <a:ext cx="5003800" cy="27082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254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dirty="0">
                <a:solidFill>
                  <a:srgbClr val="000066"/>
                </a:solidFill>
                <a:latin typeface="Comic Sans MS" pitchFamily="66" charset="0"/>
                <a:cs typeface="David" pitchFamily="34" charset="-79"/>
              </a:rPr>
              <a:t>Su obra más influyente fue la Constitución de 1812, aprobada el 19 de marzo. Desde entonces la llamaron “la Pepa”.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rgbClr val="FF0000"/>
                </a:solidFill>
                <a:latin typeface="Arial Black" pitchFamily="34" charset="0"/>
              </a:rPr>
              <a:t>Cronología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764704"/>
            <a:ext cx="9144000" cy="3970318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60363" indent="-360363" algn="just">
              <a:buFont typeface="Wingdings" pitchFamily="2" charset="2"/>
              <a:buChar char="Ø"/>
            </a:pPr>
            <a:r>
              <a:rPr lang="es-ES" sz="3600" dirty="0" smtClean="0">
                <a:solidFill>
                  <a:srgbClr val="002060"/>
                </a:solidFill>
                <a:latin typeface="Arial Black" pitchFamily="34" charset="0"/>
              </a:rPr>
              <a:t>Edad Moderna: </a:t>
            </a:r>
            <a:r>
              <a:rPr lang="es-ES" sz="2000" dirty="0" smtClean="0">
                <a:solidFill>
                  <a:srgbClr val="002060"/>
                </a:solidFill>
                <a:latin typeface="Arial Black" pitchFamily="34" charset="0"/>
              </a:rPr>
              <a:t>(1492 – 1789).</a:t>
            </a:r>
          </a:p>
          <a:p>
            <a:pPr marL="720725" indent="-360363" algn="just">
              <a:buFont typeface="Wingdings" pitchFamily="2" charset="2"/>
              <a:buChar char="v"/>
            </a:pPr>
            <a:r>
              <a:rPr lang="es-ES" sz="3200" dirty="0" smtClean="0">
                <a:solidFill>
                  <a:srgbClr val="002060"/>
                </a:solidFill>
                <a:latin typeface="Arial Black" pitchFamily="34" charset="0"/>
              </a:rPr>
              <a:t>Borbones</a:t>
            </a:r>
            <a:r>
              <a:rPr lang="es-ES" sz="2000" dirty="0" smtClean="0">
                <a:solidFill>
                  <a:srgbClr val="002060"/>
                </a:solidFill>
                <a:latin typeface="Arial Black" pitchFamily="34" charset="0"/>
              </a:rPr>
              <a:t> (1700-1788).</a:t>
            </a:r>
          </a:p>
          <a:p>
            <a:pPr marL="720725" indent="-360363" algn="just"/>
            <a:endParaRPr lang="es-ES" sz="2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361950" indent="-361950" algn="just">
              <a:buFont typeface="Wingdings" pitchFamily="2" charset="2"/>
              <a:buChar char="Ø"/>
            </a:pPr>
            <a:r>
              <a:rPr lang="es-ES" sz="3600" dirty="0" smtClean="0">
                <a:solidFill>
                  <a:srgbClr val="FF0000"/>
                </a:solidFill>
                <a:latin typeface="Arial Black" pitchFamily="34" charset="0"/>
              </a:rPr>
              <a:t>Edad Contemporánea: </a:t>
            </a:r>
            <a:r>
              <a:rPr lang="es-ES" sz="2000" dirty="0" smtClean="0">
                <a:solidFill>
                  <a:srgbClr val="FF0000"/>
                </a:solidFill>
                <a:latin typeface="Arial Black" pitchFamily="34" charset="0"/>
              </a:rPr>
              <a:t>(1789-presente).</a:t>
            </a:r>
          </a:p>
          <a:p>
            <a:pPr marL="725488" indent="-363538" algn="just">
              <a:buFont typeface="Wingdings" pitchFamily="2" charset="2"/>
              <a:buChar char="v"/>
            </a:pPr>
            <a:r>
              <a:rPr lang="es-ES" sz="3200" dirty="0" smtClean="0">
                <a:solidFill>
                  <a:srgbClr val="002060"/>
                </a:solidFill>
                <a:latin typeface="Arial Black" pitchFamily="34" charset="0"/>
              </a:rPr>
              <a:t>Carlos IV</a:t>
            </a:r>
            <a:r>
              <a:rPr lang="es-ES" sz="2000" dirty="0" smtClean="0">
                <a:solidFill>
                  <a:srgbClr val="002060"/>
                </a:solidFill>
                <a:latin typeface="Arial Black" pitchFamily="34" charset="0"/>
              </a:rPr>
              <a:t> (1788-1808).</a:t>
            </a:r>
          </a:p>
          <a:p>
            <a:pPr marL="725488" indent="-363538" algn="just">
              <a:buFont typeface="Wingdings" pitchFamily="2" charset="2"/>
              <a:buChar char="v"/>
            </a:pPr>
            <a:r>
              <a:rPr lang="es-ES" sz="3200" dirty="0" smtClean="0">
                <a:solidFill>
                  <a:srgbClr val="FF0000"/>
                </a:solidFill>
                <a:latin typeface="Arial Black" pitchFamily="34" charset="0"/>
              </a:rPr>
              <a:t>Guerra de la Independencia </a:t>
            </a:r>
            <a:r>
              <a:rPr lang="es-ES" sz="2000" dirty="0" smtClean="0">
                <a:solidFill>
                  <a:srgbClr val="FF0000"/>
                </a:solidFill>
                <a:latin typeface="Arial Black" pitchFamily="34" charset="0"/>
              </a:rPr>
              <a:t>(1808-1814).</a:t>
            </a:r>
          </a:p>
          <a:p>
            <a:pPr marL="725488" indent="-363538" algn="just">
              <a:buFont typeface="Wingdings" pitchFamily="2" charset="2"/>
              <a:buChar char="v"/>
            </a:pPr>
            <a:r>
              <a:rPr lang="es-ES" sz="3200" dirty="0" smtClean="0">
                <a:solidFill>
                  <a:srgbClr val="002060"/>
                </a:solidFill>
                <a:latin typeface="Arial Black" pitchFamily="34" charset="0"/>
              </a:rPr>
              <a:t>Fernando VII</a:t>
            </a:r>
            <a:r>
              <a:rPr lang="es-ES" sz="2000" dirty="0" smtClean="0">
                <a:solidFill>
                  <a:srgbClr val="002060"/>
                </a:solidFill>
                <a:latin typeface="Arial Black" pitchFamily="34" charset="0"/>
              </a:rPr>
              <a:t> (1808-1833).</a:t>
            </a:r>
          </a:p>
          <a:p>
            <a:pPr marL="725488" indent="-363538" algn="just">
              <a:buFont typeface="Wingdings" pitchFamily="2" charset="2"/>
              <a:buChar char="v"/>
            </a:pPr>
            <a:r>
              <a:rPr lang="es-ES" sz="3200" dirty="0" smtClean="0">
                <a:solidFill>
                  <a:srgbClr val="002060"/>
                </a:solidFill>
                <a:latin typeface="Arial Black" pitchFamily="34" charset="0"/>
              </a:rPr>
              <a:t>Isabel II </a:t>
            </a:r>
            <a:r>
              <a:rPr lang="es-ES" sz="2000" dirty="0" smtClean="0">
                <a:solidFill>
                  <a:srgbClr val="002060"/>
                </a:solidFill>
                <a:latin typeface="Arial Black" pitchFamily="34" charset="0"/>
              </a:rPr>
              <a:t>(1833-1868).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8" y="3175"/>
            <a:ext cx="5357812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0" y="857250"/>
            <a:ext cx="3714750" cy="27082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dirty="0">
                <a:solidFill>
                  <a:srgbClr val="000066"/>
                </a:solidFill>
                <a:latin typeface="Comic Sans MS" pitchFamily="66" charset="0"/>
                <a:cs typeface="David" pitchFamily="34" charset="-79"/>
              </a:rPr>
              <a:t>La Pepa intentó que la razón iluminara a la España del Antiguo Régimen.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5657850"/>
            <a:ext cx="3786188" cy="12001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i="1" dirty="0">
                <a:solidFill>
                  <a:schemeClr val="bg1"/>
                </a:solidFill>
                <a:latin typeface="+mn-lt"/>
              </a:rPr>
              <a:t>Lux ex </a:t>
            </a:r>
            <a:r>
              <a:rPr lang="es-ES" sz="2400" i="1" dirty="0" err="1">
                <a:solidFill>
                  <a:schemeClr val="bg1"/>
                </a:solidFill>
                <a:latin typeface="+mn-lt"/>
              </a:rPr>
              <a:t>Tenebris</a:t>
            </a:r>
            <a:r>
              <a:rPr lang="es-ES" sz="2400" dirty="0">
                <a:solidFill>
                  <a:schemeClr val="bg1"/>
                </a:solidFill>
                <a:latin typeface="+mn-lt"/>
              </a:rPr>
              <a:t>, imagen de un medallón asociado a la Constitución de 1812.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http://albalathistoria.files.wordpress.com/2010/01/cortes-de-cadiz-1810-1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775" y="1844675"/>
            <a:ext cx="668337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9144000" cy="21240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>
                <a:solidFill>
                  <a:srgbClr val="000066"/>
                </a:solidFill>
                <a:latin typeface="Comic Sans MS" pitchFamily="66" charset="0"/>
                <a:cs typeface="David" pitchFamily="34" charset="-79"/>
              </a:rPr>
              <a:t>En pocos años, las Cortes de Cádiz intentaron crear un régimen liberal en España.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0" y="836712"/>
          <a:ext cx="91440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  <a:gridCol w="5652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Antiguo Régimen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Constitución</a:t>
                      </a:r>
                      <a:endParaRPr lang="es-E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Soberanía</a:t>
                      </a:r>
                      <a:r>
                        <a:rPr lang="es-ES" baseline="0" dirty="0" smtClean="0"/>
                        <a:t> regia siendo las personas súbditos.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Soberanía nacional</a:t>
                      </a:r>
                      <a:r>
                        <a:rPr lang="es-ES" baseline="0" dirty="0" smtClean="0"/>
                        <a:t> convirtiendo a las personas en ciudadanos.</a:t>
                      </a:r>
                      <a:endParaRPr lang="es-E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Monarquía absoluta.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Monarquía constitucional y parlamentaria con división de poderes (ejecutivo,</a:t>
                      </a:r>
                      <a:r>
                        <a:rPr lang="es-ES" baseline="0" dirty="0" smtClean="0"/>
                        <a:t> legislativo, judicial). El rey detente el ejecutivo, las Cortes con el rey el legislativo y el judicial es independiente.</a:t>
                      </a:r>
                      <a:endParaRPr lang="es-E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Cortes por estamentos</a:t>
                      </a:r>
                      <a:r>
                        <a:rPr lang="es-ES" baseline="0" dirty="0" smtClean="0"/>
                        <a:t> a petición del rey.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Cortes unicamerales representativas de la nación que se reúnen anualmente.</a:t>
                      </a:r>
                      <a:endParaRPr lang="es-E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 se reconocen derechos.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Reconocimiento de derechos</a:t>
                      </a:r>
                      <a:r>
                        <a:rPr lang="es-ES" baseline="0" dirty="0" smtClean="0"/>
                        <a:t> (imprenta, propiedad privada, igualdad jurídica, procesales…).</a:t>
                      </a:r>
                      <a:endParaRPr lang="es-E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Elección de cargos básicamente en manos regias. La participación popular no se contempla.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Elección y participación</a:t>
                      </a:r>
                      <a:r>
                        <a:rPr lang="es-ES" baseline="0" dirty="0" smtClean="0"/>
                        <a:t> popular: sufragio universal masculino para elegir diputados, elección popular de ayuntamientos, participación en las milicias nacionales, enseñanza primaria obligatoria.</a:t>
                      </a:r>
                      <a:endParaRPr lang="es-E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Organizaciones muy diversas con</a:t>
                      </a:r>
                      <a:r>
                        <a:rPr lang="es-ES" baseline="0" dirty="0" smtClean="0"/>
                        <a:t> mucho peso histórico.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Racionalización</a:t>
                      </a:r>
                      <a:r>
                        <a:rPr lang="es-ES" baseline="0" dirty="0" smtClean="0"/>
                        <a:t> (</a:t>
                      </a:r>
                      <a:r>
                        <a:rPr lang="es-ES" dirty="0" smtClean="0"/>
                        <a:t>uniformización) </a:t>
                      </a:r>
                      <a:r>
                        <a:rPr lang="es-ES" baseline="0" dirty="0" smtClean="0"/>
                        <a:t>organizativa: provincias gobernada por un jefe superior y una Diputación, sistema tributario justo o  Ejército permanente.</a:t>
                      </a:r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0" y="0"/>
            <a:ext cx="9144000" cy="60016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54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300" dirty="0" smtClean="0">
                <a:solidFill>
                  <a:srgbClr val="000066"/>
                </a:solidFill>
                <a:latin typeface="Comic Sans MS" pitchFamily="66" charset="0"/>
                <a:cs typeface="David" pitchFamily="34" charset="-79"/>
              </a:rPr>
              <a:t>Novedades liberales de la Constitución.</a:t>
            </a:r>
            <a:endParaRPr lang="es-ES" sz="3300" dirty="0">
              <a:solidFill>
                <a:srgbClr val="000066"/>
              </a:solidFill>
              <a:latin typeface="Comic Sans MS" pitchFamily="66" charset="0"/>
              <a:cs typeface="David" pitchFamily="34" charset="-79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212365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54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300" dirty="0" smtClean="0">
                <a:solidFill>
                  <a:srgbClr val="000066"/>
                </a:solidFill>
                <a:latin typeface="Comic Sans MS" pitchFamily="66" charset="0"/>
                <a:cs typeface="David" pitchFamily="34" charset="-79"/>
              </a:rPr>
              <a:t>En cualquier caso, la Constitución también presenta algunos aspectos menos avanzados pensados para atraer a las personas con ideas más apegadas al Antiguo Régimen.</a:t>
            </a:r>
            <a:endParaRPr lang="es-ES" sz="3300" dirty="0">
              <a:solidFill>
                <a:srgbClr val="000066"/>
              </a:solidFill>
              <a:latin typeface="Comic Sans MS" pitchFamily="66" charset="0"/>
              <a:cs typeface="David" pitchFamily="34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3356992"/>
            <a:ext cx="8352928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69875" indent="-269875" algn="just">
              <a:buFont typeface="Wingdings" pitchFamily="2" charset="2"/>
              <a:buChar char="§"/>
            </a:pPr>
            <a:r>
              <a:rPr lang="es-ES" sz="2800" dirty="0" smtClean="0"/>
              <a:t>El rey mantiene un poder importante. De hecho, se define al poder ejecutivo como una monarquía moderada.</a:t>
            </a:r>
          </a:p>
          <a:p>
            <a:pPr marL="269875" indent="-269875" algn="just">
              <a:buFont typeface="Wingdings" pitchFamily="2" charset="2"/>
              <a:buChar char="§"/>
            </a:pPr>
            <a:r>
              <a:rPr lang="es-ES" sz="2800" dirty="0" smtClean="0"/>
              <a:t>Se mantiene el catolicismo como religión oficial.</a:t>
            </a:r>
          </a:p>
          <a:p>
            <a:pPr marL="269875" indent="-269875" algn="just">
              <a:buFont typeface="Wingdings" pitchFamily="2" charset="2"/>
              <a:buChar char="§"/>
            </a:pPr>
            <a:r>
              <a:rPr lang="es-ES" sz="2800" dirty="0" smtClean="0"/>
              <a:t>Se exige una renta para poder ser diputado.</a:t>
            </a:r>
          </a:p>
          <a:p>
            <a:pPr marL="269875" indent="-269875" algn="just">
              <a:buFont typeface="Wingdings" pitchFamily="2" charset="2"/>
              <a:buChar char="§"/>
            </a:pPr>
            <a:r>
              <a:rPr lang="es-ES" sz="2800" dirty="0" smtClean="0"/>
              <a:t>Mantenimiento de los fueros militar y eclesiástico.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276872"/>
            <a:ext cx="9144000" cy="14465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54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 smtClean="0">
                <a:solidFill>
                  <a:srgbClr val="000066"/>
                </a:solidFill>
                <a:latin typeface="Comic Sans MS" pitchFamily="66" charset="0"/>
                <a:cs typeface="David" pitchFamily="34" charset="-79"/>
              </a:rPr>
              <a:t>Algunos artículos de la Constitución</a:t>
            </a:r>
            <a:endParaRPr lang="es-ES" sz="4400" dirty="0">
              <a:solidFill>
                <a:srgbClr val="000066"/>
              </a:solidFill>
              <a:latin typeface="Comic Sans MS" pitchFamily="66" charset="0"/>
              <a:cs typeface="David" pitchFamily="34" charset="-79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0"/>
            <a:ext cx="963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251520" y="332656"/>
            <a:ext cx="4968552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scene3d>
            <a:camera prst="perspectiveHeroicExtremeRightFacing"/>
            <a:lightRig rig="threePt" dir="t"/>
          </a:scene3d>
          <a:sp3d>
            <a:bevelT w="127000" h="1270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rgbClr val="FF0000"/>
                </a:solidFill>
                <a:latin typeface="+mn-lt"/>
              </a:rPr>
              <a:t>Art.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La Nación española es la reunión de todos los españoles de ambos hemisferios.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419872" y="1124744"/>
            <a:ext cx="5436096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w="127000" h="127000"/>
          </a:sp3d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rgbClr val="FF0000"/>
                </a:solidFill>
                <a:latin typeface="+mn-lt"/>
              </a:rPr>
              <a:t>Art.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La Nación española es libre e independiente, y no es ni puede ser patrimonio de ninguna familia ni persona.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23528" y="3068960"/>
            <a:ext cx="4968552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scene3d>
            <a:camera prst="perspectiveHeroicExtremeRightFacing"/>
            <a:lightRig rig="threePt" dir="t"/>
          </a:scene3d>
          <a:sp3d>
            <a:bevelT w="127000" h="1270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rgbClr val="FF0000"/>
                </a:solidFill>
                <a:latin typeface="+mn-lt"/>
              </a:rPr>
              <a:t>Art. 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La soberanía reside esencialmente en la Nación, y por lo mismo pertenece a ésta exclusivamente el derecho de establecer sus leyes fundamentales.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563888" y="3789040"/>
            <a:ext cx="5220072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w="127000" h="127000"/>
          </a:sp3d>
        </p:spPr>
        <p:txBody>
          <a:bodyPr>
            <a:spAutoFit/>
          </a:bodyPr>
          <a:lstStyle/>
          <a:p>
            <a:pPr algn="r"/>
            <a:r>
              <a:rPr lang="es-ES" sz="2800" dirty="0" smtClean="0">
                <a:solidFill>
                  <a:srgbClr val="FF0000"/>
                </a:solidFill>
              </a:rPr>
              <a:t>Art. 4</a:t>
            </a:r>
          </a:p>
          <a:p>
            <a:pPr algn="ctr"/>
            <a:r>
              <a:rPr lang="es-ES" sz="28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La Nación está obligada a conservar y proteger por leyes sabias y justas la libertad civil, la propiedad y los demás derechos legítimos de todos los individuos que la componen.</a:t>
            </a:r>
            <a:endParaRPr lang="es-ES" sz="2800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0"/>
            <a:ext cx="963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51520" y="188640"/>
            <a:ext cx="4968552" cy="20005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scene3d>
            <a:camera prst="perspectiveHeroicExtremeRightFacing"/>
            <a:lightRig rig="threePt" dir="t"/>
          </a:scene3d>
          <a:sp3d>
            <a:bevelT w="127000" h="1270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rgbClr val="FF0000"/>
                </a:solidFill>
                <a:latin typeface="+mn-lt"/>
              </a:rPr>
              <a:t>Art. 27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Las Cortes son la reunión de todos los Diputados que representan la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Nación, nombrados por los ciudadanos en la forma que se dirá.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419872" y="260648"/>
            <a:ext cx="5364088" cy="2369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w="127000" h="127000"/>
          </a:sp3d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rgbClr val="FF0000"/>
                </a:solidFill>
                <a:latin typeface="+mn-lt"/>
              </a:rPr>
              <a:t>Art. 29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spc="-100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Esta base es la población compuesta de los naturales que por ambas líneas sean originarios de los dominios españoles, y de aquellos que hayan obtenido de las Cortes carta de ciudadano, como también de los comprendidos en el art. 21.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51520" y="2348880"/>
            <a:ext cx="4968552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scene3d>
            <a:camera prst="perspectiveHeroicExtremeRightFacing"/>
            <a:lightRig rig="threePt" dir="t"/>
          </a:scene3d>
          <a:sp3d>
            <a:bevelT w="127000" h="127000"/>
          </a:sp3d>
        </p:spPr>
        <p:txBody>
          <a:bodyPr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</a:rPr>
              <a:t>Art. 248</a:t>
            </a:r>
          </a:p>
          <a:p>
            <a:pPr algn="ctr"/>
            <a:r>
              <a:rPr lang="es-ES" sz="26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En los negocios comunes, civiles y criminales no habrá más que un solo fuero para toda clase de personas.</a:t>
            </a:r>
            <a:endParaRPr lang="es-ES" sz="2600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419872" y="2636912"/>
            <a:ext cx="5364088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w="127000" h="127000"/>
          </a:sp3d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rgbClr val="FF0000"/>
                </a:solidFill>
                <a:latin typeface="+mn-lt"/>
              </a:rPr>
              <a:t>Art. 302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00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El proceso, de allí en adelante, será público en el modo y forma que determinen las leyes.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1520" y="4509120"/>
            <a:ext cx="5040560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scene3d>
            <a:camera prst="perspectiveHeroicExtremeRightFacing"/>
            <a:lightRig rig="threePt" dir="t"/>
          </a:scene3d>
          <a:sp3d>
            <a:bevelT w="127000" h="127000"/>
          </a:sp3d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</a:rPr>
              <a:t>Art. 306</a:t>
            </a:r>
          </a:p>
          <a:p>
            <a:pPr algn="ctr"/>
            <a:r>
              <a:rPr lang="es-ES" sz="24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No podrá ser allanada la casa de ningún español, sino en los casos que determine la ley para el buen orden y seguridad del Estado.</a:t>
            </a:r>
            <a:endParaRPr lang="es-ES" sz="2400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491880" y="4365104"/>
            <a:ext cx="5436096" cy="20005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w="127000" h="127000"/>
          </a:sp3d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rgbClr val="FF0000"/>
                </a:solidFill>
                <a:latin typeface="+mn-lt"/>
              </a:rPr>
              <a:t>Art. 371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spc="-160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Todos los españoles tienen libertad de escribir, imprimir y publicar sus ideas políticas sin necesidad de licencia, revisión o aprobación alguna anterior a la publicación, bajo las restricciones y responsabilidad que establezcan las leyes.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0"/>
            <a:ext cx="963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51520" y="692696"/>
            <a:ext cx="4968552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scene3d>
            <a:camera prst="perspectiveHeroicExtremeRightFacing"/>
            <a:lightRig rig="threePt" dir="t"/>
          </a:scene3d>
          <a:sp3d>
            <a:bevelT w="127000" h="127000"/>
          </a:sp3d>
        </p:spPr>
        <p:txBody>
          <a:bodyPr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</a:rPr>
              <a:t>Art. 14</a:t>
            </a:r>
          </a:p>
          <a:p>
            <a:pPr algn="ctr"/>
            <a:r>
              <a:rPr lang="es-ES" sz="28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El Gobierno de la Nación española es una Monarquía moderada hereditaria.</a:t>
            </a:r>
            <a:endParaRPr lang="es-ES" sz="2800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  <a:cs typeface="Microsoft Uighur" pitchFamily="2" charset="-78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419872" y="1412776"/>
            <a:ext cx="5436096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w="127000" h="127000"/>
          </a:sp3d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rgbClr val="FF0000"/>
                </a:solidFill>
                <a:latin typeface="+mn-lt"/>
              </a:rPr>
              <a:t>Art. 15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La potestad de hacer las leyes reside en las Cortes con el Rey.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51520" y="3284984"/>
            <a:ext cx="4968552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scene3d>
            <a:camera prst="perspectiveHeroicExtremeRightFacing"/>
            <a:lightRig rig="threePt" dir="t"/>
          </a:scene3d>
          <a:sp3d>
            <a:bevelT w="127000" h="1270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rgbClr val="FF0000"/>
                </a:solidFill>
                <a:latin typeface="+mn-lt"/>
              </a:rPr>
              <a:t>Art. 16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La potestad de hacer ejecutar las leyes reside en el Rey.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419872" y="4149080"/>
            <a:ext cx="5436096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w="127000" h="127000"/>
          </a:sp3d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rgbClr val="FF0000"/>
                </a:solidFill>
                <a:latin typeface="+mn-lt"/>
              </a:rPr>
              <a:t>Art. 17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La potestad de aplicar las leyes en las causas civiles y criminales reside en los Tribunales establecidos por la ley.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0"/>
            <a:ext cx="963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3563888" y="3140968"/>
            <a:ext cx="5364088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w="127000" h="1270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>
                <a:solidFill>
                  <a:srgbClr val="FF0000"/>
                </a:solidFill>
              </a:rPr>
              <a:t>Art. 366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En todos los pueblos de la Monarquía se establecerán escuelas de primeras letras, en las que se enseñará a los niños a leer, escribir y contar, y el catecismo de la religión católica, que comprenderá también una breve exposición de las obligaciones civiles. </a:t>
            </a:r>
            <a:endParaRPr lang="es-ES" sz="2800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 rot="153399">
            <a:off x="323528" y="3717032"/>
            <a:ext cx="4968552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scene3d>
            <a:camera prst="perspectiveHeroicExtremeRightFacing"/>
            <a:lightRig rig="threePt" dir="t"/>
          </a:scene3d>
          <a:sp3d>
            <a:bevelT w="127000" h="127000"/>
          </a:sp3d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>
                <a:solidFill>
                  <a:srgbClr val="FF0000"/>
                </a:solidFill>
              </a:rPr>
              <a:t>Art. 339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Las contribuciones se repartirán entre todos los españoles con proporción a sus facultades, sin excepción ni privilegio alguno. </a:t>
            </a:r>
            <a:endParaRPr lang="es-ES" sz="2800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491880" y="764704"/>
            <a:ext cx="5364088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w="127000" h="127000"/>
          </a:sp3d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>
                <a:solidFill>
                  <a:srgbClr val="FF0000"/>
                </a:solidFill>
              </a:rPr>
              <a:t>Art. 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>
                <a:solidFill>
                  <a:srgbClr val="660066"/>
                </a:solidFill>
                <a:latin typeface="Monotype Corsiva" pitchFamily="66" charset="0"/>
                <a:cs typeface="Microsoft Uighur" pitchFamily="2" charset="-78"/>
              </a:rPr>
              <a:t>Está asimismo obligado todo español a defender la Patria con las armas cuando sea llamado por la ley. </a:t>
            </a:r>
            <a:endParaRPr lang="es-ES" sz="2800" dirty="0">
              <a:solidFill>
                <a:srgbClr val="660066"/>
              </a:solidFill>
              <a:latin typeface="Monotype Corsiva" pitchFamily="66" charset="0"/>
              <a:cs typeface="Microsoft Uighur" pitchFamily="2" charset="-78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23528" y="476672"/>
            <a:ext cx="4968552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scene3d>
            <a:camera prst="perspectiveHeroicExtremeRightFacing"/>
            <a:lightRig rig="threePt" dir="t"/>
          </a:scene3d>
          <a:sp3d>
            <a:bevelT w="127000" h="127000"/>
          </a:sp3d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>
                <a:solidFill>
                  <a:srgbClr val="FF0000"/>
                </a:solidFill>
              </a:rPr>
              <a:t>Art. 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El amor a la Patria es una de las principales obligaciones de todos los españoles, y asimismo el ser justos y benéficos.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Conclusión</a:t>
            </a:r>
            <a:endParaRPr lang="es-ES" sz="4800" dirty="0"/>
          </a:p>
        </p:txBody>
      </p:sp>
      <p:sp>
        <p:nvSpPr>
          <p:cNvPr id="3" name="2 Rectángulo"/>
          <p:cNvSpPr/>
          <p:nvPr/>
        </p:nvSpPr>
        <p:spPr>
          <a:xfrm>
            <a:off x="0" y="98072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69875" algn="just">
              <a:buFont typeface="Arial" pitchFamily="34" charset="0"/>
              <a:buChar char="•"/>
            </a:pPr>
            <a:r>
              <a:rPr lang="es-ES" sz="4000" dirty="0" smtClean="0">
                <a:latin typeface="Times New Roman" pitchFamily="18" charset="0"/>
                <a:cs typeface="Times New Roman" pitchFamily="18" charset="0"/>
              </a:rPr>
              <a:t>La vida efímera de la Constitución.</a:t>
            </a:r>
          </a:p>
          <a:p>
            <a:pPr marL="269875" lvl="0" indent="-269875" algn="just">
              <a:buFont typeface="Arial" pitchFamily="34" charset="0"/>
              <a:buChar char="•"/>
            </a:pPr>
            <a:r>
              <a:rPr lang="es-ES" sz="4000" dirty="0" smtClean="0">
                <a:latin typeface="Times New Roman" pitchFamily="18" charset="0"/>
                <a:cs typeface="Times New Roman" pitchFamily="18" charset="0"/>
              </a:rPr>
              <a:t>La Constitución como mito liberal e inicio del régimen liberal español.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072462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Las Cortes</a:t>
            </a:r>
            <a:r>
              <a:rPr kumimoji="0" lang="es-ES" sz="4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de Cádiz y la Constitución de 1812.</a:t>
            </a:r>
            <a:endParaRPr kumimoji="0" lang="es-ES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4" descr="http://www.gigaws.com/detodo/imagenes_octubre/fernando-v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0" y="333375"/>
            <a:ext cx="4500563" cy="375443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400" dirty="0">
                <a:solidFill>
                  <a:srgbClr val="000066"/>
                </a:solidFill>
                <a:latin typeface="Comic Sans MS" pitchFamily="66" charset="0"/>
                <a:cs typeface="David" pitchFamily="34" charset="-79"/>
              </a:rPr>
              <a:t>La Pepa intentó resolver los problemas de España, si bien fue incapaz de ir mucho más allá de sus buenas intenciones.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4581128"/>
            <a:ext cx="4500563" cy="19389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chemeClr val="bg1"/>
                </a:solidFill>
                <a:latin typeface="+mn-lt"/>
              </a:rPr>
              <a:t>Fernando VII se encargaría de frenar la euforia reformista tan pronto como regresó a España</a:t>
            </a:r>
            <a:r>
              <a:rPr lang="es-ES" sz="2400" dirty="0" smtClean="0">
                <a:solidFill>
                  <a:schemeClr val="bg1"/>
                </a:solidFill>
                <a:latin typeface="+mn-lt"/>
              </a:rPr>
              <a:t>. En 1814 daba un golpe de Estado volviéndose al Antiguo Régimen.</a:t>
            </a:r>
            <a:endParaRPr lang="es-ES" sz="2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C:\Users\Enrique\Downloads\Scanned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8" y="0"/>
            <a:ext cx="3960812" cy="677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0" y="260350"/>
            <a:ext cx="5148263" cy="501675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>
                <a:solidFill>
                  <a:srgbClr val="000066"/>
                </a:solidFill>
                <a:latin typeface="Comic Sans MS" pitchFamily="66" charset="0"/>
                <a:cs typeface="David" pitchFamily="34" charset="-79"/>
              </a:rPr>
              <a:t>Pese a sus limitaciones, hoy en día reconocemos la importancia de la labor llevada a cabo por las Cortes de Cádiz, y en especial de la Constitución de 1812</a:t>
            </a:r>
            <a:r>
              <a:rPr lang="es-ES" sz="3200" dirty="0" smtClean="0">
                <a:solidFill>
                  <a:srgbClr val="000066"/>
                </a:solidFill>
                <a:latin typeface="Comic Sans MS" pitchFamily="66" charset="0"/>
                <a:cs typeface="David" pitchFamily="34" charset="-79"/>
              </a:rPr>
              <a:t>. Fue todo un mito liberal universal y el arranque del régimen liberal español.</a:t>
            </a:r>
            <a:endParaRPr lang="es-ES" sz="3200" dirty="0">
              <a:solidFill>
                <a:srgbClr val="000066"/>
              </a:solidFill>
              <a:latin typeface="Comic Sans MS" pitchFamily="66" charset="0"/>
              <a:cs typeface="David" pitchFamily="34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5657850"/>
            <a:ext cx="5219700" cy="12001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chemeClr val="bg1"/>
                </a:solidFill>
                <a:latin typeface="+mn-lt"/>
              </a:rPr>
              <a:t>Monumento a la Constitución ( Cádiz). Esculpido para la conmemoración del primer centenario.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Introducción</a:t>
            </a:r>
            <a:endParaRPr lang="es-ES" sz="4800" dirty="0"/>
          </a:p>
        </p:txBody>
      </p:sp>
      <p:sp>
        <p:nvSpPr>
          <p:cNvPr id="3" name="2 Rectángulo"/>
          <p:cNvSpPr/>
          <p:nvPr/>
        </p:nvSpPr>
        <p:spPr>
          <a:xfrm>
            <a:off x="0" y="98072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69875" algn="just">
              <a:buFont typeface="Arial" pitchFamily="34" charset="0"/>
              <a:buChar char="•"/>
            </a:pPr>
            <a:r>
              <a:rPr lang="es-ES" sz="4000" dirty="0" smtClean="0">
                <a:latin typeface="Times New Roman" pitchFamily="18" charset="0"/>
                <a:cs typeface="Times New Roman" pitchFamily="18" charset="0"/>
              </a:rPr>
              <a:t>Contexto. Guerra y convocatoria.</a:t>
            </a:r>
          </a:p>
          <a:p>
            <a:pPr marL="269875" lvl="0" indent="-269875" algn="just">
              <a:buFont typeface="Arial" pitchFamily="34" charset="0"/>
              <a:buChar char="•"/>
            </a:pPr>
            <a:r>
              <a:rPr lang="es-ES" sz="4000" dirty="0" smtClean="0">
                <a:latin typeface="Times New Roman" pitchFamily="18" charset="0"/>
                <a:cs typeface="Times New Roman" pitchFamily="18" charset="0"/>
              </a:rPr>
              <a:t>Idea central: trascendencia del liberalismo.</a:t>
            </a:r>
            <a:endParaRPr lang="es-E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le:Count of Floridablanca by Go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0"/>
            <a:ext cx="3923928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0" y="0"/>
            <a:ext cx="5220072" cy="397031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 smtClean="0">
                <a:solidFill>
                  <a:srgbClr val="000066"/>
                </a:solidFill>
                <a:latin typeface="Comic Sans MS" pitchFamily="66" charset="0"/>
                <a:cs typeface="David" pitchFamily="34" charset="-79"/>
              </a:rPr>
              <a:t>La resistencia </a:t>
            </a:r>
            <a:r>
              <a:rPr lang="es-ES" sz="3600" dirty="0" err="1" smtClean="0">
                <a:solidFill>
                  <a:srgbClr val="000066"/>
                </a:solidFill>
                <a:latin typeface="Comic Sans MS" pitchFamily="66" charset="0"/>
                <a:cs typeface="David" pitchFamily="34" charset="-79"/>
              </a:rPr>
              <a:t>antinapoleónica</a:t>
            </a:r>
            <a:r>
              <a:rPr lang="es-ES" sz="3600" dirty="0" smtClean="0">
                <a:solidFill>
                  <a:srgbClr val="000066"/>
                </a:solidFill>
                <a:latin typeface="Comic Sans MS" pitchFamily="66" charset="0"/>
                <a:cs typeface="David" pitchFamily="34" charset="-79"/>
              </a:rPr>
              <a:t> se iba a organizar a través de juntas provinciales que en pocos meses se reunieron en una Junta Suprema Central.</a:t>
            </a:r>
            <a:endParaRPr lang="es-ES" sz="3600" dirty="0">
              <a:solidFill>
                <a:srgbClr val="000066"/>
              </a:solidFill>
              <a:latin typeface="Comic Sans MS" pitchFamily="66" charset="0"/>
              <a:cs typeface="David" pitchFamily="34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6027003"/>
            <a:ext cx="5220072" cy="83099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smtClean="0">
                <a:solidFill>
                  <a:schemeClr val="bg1"/>
                </a:solidFill>
                <a:latin typeface="+mn-lt"/>
              </a:rPr>
              <a:t>El Conde de Floridablanca fue el primer Presidente de la Junta Central.</a:t>
            </a:r>
            <a:endParaRPr lang="es-ES" sz="2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El 22 de mayo de 1809 la Junta Suprema Central, convoca desde Sevilla la formación de unas Cortes.</a:t>
            </a:r>
            <a:endParaRPr lang="es-ES" sz="3200" dirty="0"/>
          </a:p>
        </p:txBody>
      </p:sp>
      <p:pic>
        <p:nvPicPr>
          <p:cNvPr id="1026" name="Picture 2" descr="https://upload.wikimedia.org/wikipedia/commons/thumb/8/8e/Sello_de_la_Junta_de_Sevilla._1808.jpg/800px-Sello_de_la_Junta_de_Sevilla._1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2178" y="1628800"/>
            <a:ext cx="5201822" cy="522920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0" y="2132856"/>
            <a:ext cx="3923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Finalmente, la convocatoria se realiza bajo el principio de la soberanía nacional, no por estamentos, y en unas Cortes unicamerales debido a la imposibilidad de reunir por separado a los privilegiados y no privilegiados (siguiendo el modelo británico).</a:t>
            </a:r>
            <a:endParaRPr lang="es-E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2.bp.blogspot.com/_ew-Wx7eqJ4Q/THqWYgxTqaI/AAAAAAAAAEc/XlsS7vJux7c/s1600/Vista+Caleta+c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44000" cy="4490978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+mn-lt"/>
              </a:rPr>
              <a:t>A partir de este momento, por iniciativa liberal, se suceden acontecimientos que marcarán de forma definitiva la historia de España.</a:t>
            </a:r>
            <a:endParaRPr lang="es-ES" sz="36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Las Cortes de Cádiz</a:t>
            </a:r>
            <a:endParaRPr lang="es-ES" sz="4800" dirty="0"/>
          </a:p>
        </p:txBody>
      </p:sp>
      <p:sp>
        <p:nvSpPr>
          <p:cNvPr id="3" name="2 Rectángulo"/>
          <p:cNvSpPr/>
          <p:nvPr/>
        </p:nvSpPr>
        <p:spPr>
          <a:xfrm>
            <a:off x="0" y="980728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69875" algn="just">
              <a:buFont typeface="Arial" pitchFamily="34" charset="0"/>
              <a:buChar char="•"/>
            </a:pPr>
            <a:r>
              <a:rPr lang="es-ES" sz="4000" dirty="0" smtClean="0">
                <a:latin typeface="Times New Roman" pitchFamily="18" charset="0"/>
                <a:cs typeface="Times New Roman" pitchFamily="18" charset="0"/>
              </a:rPr>
              <a:t>Desarrollo histórico: 1810-14.</a:t>
            </a:r>
          </a:p>
          <a:p>
            <a:pPr marL="269875" lvl="0" indent="-269875" algn="just">
              <a:buFont typeface="Arial" pitchFamily="34" charset="0"/>
              <a:buChar char="•"/>
            </a:pPr>
            <a:r>
              <a:rPr lang="es-ES" sz="4000" dirty="0" smtClean="0">
                <a:latin typeface="Times New Roman" pitchFamily="18" charset="0"/>
                <a:cs typeface="Times New Roman" pitchFamily="18" charset="0"/>
              </a:rPr>
              <a:t>La ciudad de Cádiz.</a:t>
            </a:r>
          </a:p>
          <a:p>
            <a:pPr marL="269875" lvl="0" indent="-269875" algn="just">
              <a:buFont typeface="Arial" pitchFamily="34" charset="0"/>
              <a:buChar char="•"/>
            </a:pPr>
            <a:r>
              <a:rPr lang="es-ES" sz="4000" dirty="0" smtClean="0">
                <a:latin typeface="Times New Roman" pitchFamily="18" charset="0"/>
                <a:cs typeface="Times New Roman" pitchFamily="18" charset="0"/>
              </a:rPr>
              <a:t>Diputados no burgueses.</a:t>
            </a:r>
          </a:p>
          <a:p>
            <a:pPr marL="269875" lvl="0" indent="-269875" algn="just">
              <a:buFont typeface="Arial" pitchFamily="34" charset="0"/>
              <a:buChar char="•"/>
            </a:pPr>
            <a:r>
              <a:rPr lang="es-ES" sz="4000" dirty="0" smtClean="0">
                <a:latin typeface="Times New Roman" pitchFamily="18" charset="0"/>
                <a:cs typeface="Times New Roman" pitchFamily="18" charset="0"/>
              </a:rPr>
              <a:t>Posturas en las Cortes.</a:t>
            </a:r>
          </a:p>
          <a:p>
            <a:pPr marL="269875" lvl="0" indent="-269875" algn="just">
              <a:buFont typeface="Arial" pitchFamily="34" charset="0"/>
              <a:buChar char="•"/>
            </a:pPr>
            <a:r>
              <a:rPr lang="es-ES" sz="4000" dirty="0" smtClean="0">
                <a:latin typeface="Times New Roman" pitchFamily="18" charset="0"/>
                <a:cs typeface="Times New Roman" pitchFamily="18" charset="0"/>
              </a:rPr>
              <a:t>Desarrollo inicial del programa liberal.</a:t>
            </a:r>
            <a:endParaRPr lang="es-E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1653</Words>
  <Application>Microsoft Office PowerPoint</Application>
  <PresentationFormat>Presentación en pantalla (4:3)</PresentationFormat>
  <Paragraphs>130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Enrique</dc:creator>
  <cp:lastModifiedBy>San Justo</cp:lastModifiedBy>
  <cp:revision>105</cp:revision>
  <dcterms:created xsi:type="dcterms:W3CDTF">2012-04-30T07:30:26Z</dcterms:created>
  <dcterms:modified xsi:type="dcterms:W3CDTF">2020-07-29T17:35:00Z</dcterms:modified>
</cp:coreProperties>
</file>