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91" r:id="rId2"/>
    <p:sldId id="492" r:id="rId3"/>
    <p:sldId id="493" r:id="rId4"/>
    <p:sldId id="426" r:id="rId5"/>
    <p:sldId id="256" r:id="rId6"/>
    <p:sldId id="257" r:id="rId7"/>
    <p:sldId id="395" r:id="rId8"/>
    <p:sldId id="460" r:id="rId9"/>
    <p:sldId id="461" r:id="rId10"/>
    <p:sldId id="462" r:id="rId11"/>
    <p:sldId id="463" r:id="rId12"/>
    <p:sldId id="427" r:id="rId13"/>
    <p:sldId id="464" r:id="rId14"/>
    <p:sldId id="465" r:id="rId15"/>
    <p:sldId id="466" r:id="rId16"/>
    <p:sldId id="467" r:id="rId17"/>
    <p:sldId id="468" r:id="rId18"/>
    <p:sldId id="469" r:id="rId19"/>
    <p:sldId id="470" r:id="rId20"/>
    <p:sldId id="471" r:id="rId21"/>
    <p:sldId id="472" r:id="rId22"/>
    <p:sldId id="473" r:id="rId23"/>
    <p:sldId id="474" r:id="rId24"/>
    <p:sldId id="459" r:id="rId25"/>
    <p:sldId id="475" r:id="rId26"/>
    <p:sldId id="476" r:id="rId27"/>
    <p:sldId id="477" r:id="rId28"/>
    <p:sldId id="478" r:id="rId29"/>
    <p:sldId id="498" r:id="rId30"/>
    <p:sldId id="494" r:id="rId31"/>
    <p:sldId id="495" r:id="rId32"/>
    <p:sldId id="496" r:id="rId33"/>
    <p:sldId id="500" r:id="rId34"/>
    <p:sldId id="497" r:id="rId35"/>
    <p:sldId id="499" r:id="rId36"/>
    <p:sldId id="502" r:id="rId37"/>
    <p:sldId id="501" r:id="rId38"/>
    <p:sldId id="503" r:id="rId39"/>
    <p:sldId id="504" r:id="rId40"/>
    <p:sldId id="505" r:id="rId41"/>
    <p:sldId id="506" r:id="rId42"/>
    <p:sldId id="479" r:id="rId43"/>
    <p:sldId id="481" r:id="rId44"/>
    <p:sldId id="507" r:id="rId45"/>
    <p:sldId id="508" r:id="rId46"/>
    <p:sldId id="482" r:id="rId47"/>
    <p:sldId id="483" r:id="rId48"/>
    <p:sldId id="484" r:id="rId49"/>
    <p:sldId id="485" r:id="rId50"/>
    <p:sldId id="509" r:id="rId51"/>
    <p:sldId id="486" r:id="rId52"/>
    <p:sldId id="510" r:id="rId53"/>
    <p:sldId id="487" r:id="rId54"/>
    <p:sldId id="347" r:id="rId55"/>
    <p:sldId id="488" r:id="rId56"/>
    <p:sldId id="489" r:id="rId57"/>
    <p:sldId id="490" r:id="rId5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21/08/2020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Relaciona la Guerra Civil española con el contexto internacional.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Falange Española, que estaba entonces atrayendo en masa a las Juventudes de la CEDA, estaba a la cabeza de esa violencia.</a:t>
            </a:r>
            <a:endParaRPr lang="es-ES" sz="3600" dirty="0"/>
          </a:p>
        </p:txBody>
      </p:sp>
      <p:pic>
        <p:nvPicPr>
          <p:cNvPr id="55298" name="Picture 2" descr="Resultado de imagen de milicia falangista 1936"/>
          <p:cNvPicPr>
            <a:picLocks noChangeAspect="1" noChangeArrowheads="1"/>
          </p:cNvPicPr>
          <p:nvPr/>
        </p:nvPicPr>
        <p:blipFill>
          <a:blip r:embed="rId2" cstate="print"/>
          <a:srcRect/>
          <a:stretch>
            <a:fillRect/>
          </a:stretch>
        </p:blipFill>
        <p:spPr bwMode="auto">
          <a:xfrm>
            <a:off x="5364088" y="1916832"/>
            <a:ext cx="3112397" cy="3024336"/>
          </a:xfrm>
          <a:prstGeom prst="rect">
            <a:avLst/>
          </a:prstGeom>
          <a:noFill/>
        </p:spPr>
      </p:pic>
      <p:pic>
        <p:nvPicPr>
          <p:cNvPr id="55300" name="Picture 4" descr="Resultado de imagen de centuria falangista 1936 milicia"/>
          <p:cNvPicPr>
            <a:picLocks noChangeAspect="1" noChangeArrowheads="1"/>
          </p:cNvPicPr>
          <p:nvPr/>
        </p:nvPicPr>
        <p:blipFill>
          <a:blip r:embed="rId3" cstate="print"/>
          <a:srcRect/>
          <a:stretch>
            <a:fillRect/>
          </a:stretch>
        </p:blipFill>
        <p:spPr bwMode="auto">
          <a:xfrm>
            <a:off x="827584" y="1916832"/>
            <a:ext cx="4536502" cy="3024336"/>
          </a:xfrm>
          <a:prstGeom prst="rect">
            <a:avLst/>
          </a:prstGeom>
          <a:noFill/>
        </p:spPr>
      </p:pic>
      <p:sp>
        <p:nvSpPr>
          <p:cNvPr id="5" name="4 CuadroTexto"/>
          <p:cNvSpPr txBox="1"/>
          <p:nvPr/>
        </p:nvSpPr>
        <p:spPr>
          <a:xfrm>
            <a:off x="0" y="5013176"/>
            <a:ext cx="9144000" cy="1200329"/>
          </a:xfrm>
          <a:prstGeom prst="rect">
            <a:avLst/>
          </a:prstGeom>
          <a:noFill/>
        </p:spPr>
        <p:txBody>
          <a:bodyPr wrap="square" rtlCol="0">
            <a:spAutoFit/>
          </a:bodyPr>
          <a:lstStyle/>
          <a:p>
            <a:pPr algn="ctr"/>
            <a:r>
              <a:rPr lang="es-ES" sz="2400" dirty="0" smtClean="0"/>
              <a:t>En marzo de 1936 el líder falangista José Antonio Primo de Rivera fue detenido y se clausuraron las sedes falangistas. Ocho meses después Primo de Rivera fue ejecutado en Alicante por conspiración.</a:t>
            </a:r>
            <a:endParaRPr lang="es-E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A mediados de julio la violencia alcanzaba su punto álgido con el asesinato del líder de la extrema derecha Calvo </a:t>
            </a:r>
            <a:r>
              <a:rPr lang="es-ES" sz="3600" dirty="0" err="1" smtClean="0"/>
              <a:t>Sotelo</a:t>
            </a:r>
            <a:r>
              <a:rPr lang="es-ES" sz="3600" dirty="0" smtClean="0"/>
              <a:t> como represalia al asesinato del teniente republicano Castillo.</a:t>
            </a:r>
            <a:endParaRPr lang="es-ES" sz="3600" dirty="0"/>
          </a:p>
        </p:txBody>
      </p:sp>
      <p:pic>
        <p:nvPicPr>
          <p:cNvPr id="56322" name="Picture 2" descr="Resultado de imagen de asesinato teniente castillo"/>
          <p:cNvPicPr>
            <a:picLocks noChangeAspect="1" noChangeArrowheads="1"/>
          </p:cNvPicPr>
          <p:nvPr/>
        </p:nvPicPr>
        <p:blipFill>
          <a:blip r:embed="rId2" cstate="print"/>
          <a:srcRect/>
          <a:stretch>
            <a:fillRect/>
          </a:stretch>
        </p:blipFill>
        <p:spPr bwMode="auto">
          <a:xfrm>
            <a:off x="4516398" y="2996952"/>
            <a:ext cx="4627602" cy="2950097"/>
          </a:xfrm>
          <a:prstGeom prst="rect">
            <a:avLst/>
          </a:prstGeom>
          <a:noFill/>
        </p:spPr>
      </p:pic>
      <p:sp>
        <p:nvSpPr>
          <p:cNvPr id="4" name="3 CuadroTexto"/>
          <p:cNvSpPr txBox="1"/>
          <p:nvPr/>
        </p:nvSpPr>
        <p:spPr>
          <a:xfrm>
            <a:off x="0" y="3068960"/>
            <a:ext cx="4499992" cy="2677656"/>
          </a:xfrm>
          <a:prstGeom prst="rect">
            <a:avLst/>
          </a:prstGeom>
          <a:noFill/>
        </p:spPr>
        <p:txBody>
          <a:bodyPr wrap="square" rtlCol="0">
            <a:spAutoFit/>
          </a:bodyPr>
          <a:lstStyle/>
          <a:p>
            <a:pPr algn="ctr"/>
            <a:r>
              <a:rPr lang="es-ES" sz="2400" dirty="0" smtClean="0"/>
              <a:t>Calvo </a:t>
            </a:r>
            <a:r>
              <a:rPr lang="es-ES" sz="2400" dirty="0" err="1" smtClean="0"/>
              <a:t>Sotelo</a:t>
            </a:r>
            <a:r>
              <a:rPr lang="es-ES" sz="2400" dirty="0" smtClean="0"/>
              <a:t> era entonces el principal líder de la derecha monárquica. Recuerda que había sido ministro de Hacienda durante la dictadura de Primo de Rivera y en 1934 había fundado el Bloque Nacional.</a:t>
            </a: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La sublevación militar y el estallido de la guerra.</a:t>
            </a:r>
            <a:endParaRPr lang="es-ES" sz="4800" dirty="0"/>
          </a:p>
        </p:txBody>
      </p:sp>
      <p:sp>
        <p:nvSpPr>
          <p:cNvPr id="3" name="2 Rectángulo"/>
          <p:cNvSpPr/>
          <p:nvPr/>
        </p:nvSpPr>
        <p:spPr>
          <a:xfrm>
            <a:off x="0" y="2132856"/>
            <a:ext cx="9144000" cy="255454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Preparativos para el alzamiento.</a:t>
            </a:r>
          </a:p>
          <a:p>
            <a:pPr marL="268288" lvl="0" indent="-268288" algn="just">
              <a:buFont typeface="Arial" pitchFamily="34" charset="0"/>
              <a:buChar char="•"/>
            </a:pPr>
            <a:r>
              <a:rPr lang="es-ES" sz="4000" dirty="0" smtClean="0">
                <a:latin typeface="Times New Roman" pitchFamily="18" charset="0"/>
                <a:cs typeface="Times New Roman" pitchFamily="18" charset="0"/>
              </a:rPr>
              <a:t>El alzamiento y los primeros días.</a:t>
            </a:r>
          </a:p>
          <a:p>
            <a:pPr marL="268288" indent="-268288" algn="just">
              <a:buFont typeface="Arial" pitchFamily="34" charset="0"/>
              <a:buChar char="•"/>
            </a:pPr>
            <a:r>
              <a:rPr lang="es-ES" sz="4000" dirty="0" smtClean="0">
                <a:latin typeface="Times New Roman" pitchFamily="18" charset="0"/>
                <a:cs typeface="Times New Roman" pitchFamily="18" charset="0"/>
              </a:rPr>
              <a:t>Conformación de los dos bandos: recursos de cada bando.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 victoria del Frente Popular activó de inmediato los planes para una </a:t>
            </a:r>
            <a:r>
              <a:rPr lang="es-ES" sz="3600" dirty="0" smtClean="0">
                <a:solidFill>
                  <a:srgbClr val="FF0000"/>
                </a:solidFill>
              </a:rPr>
              <a:t>conspiración militar</a:t>
            </a:r>
            <a:r>
              <a:rPr lang="es-ES" sz="3600" dirty="0" smtClean="0"/>
              <a:t> prevista para el 18 de julio y que ya en marzo estaría encabezada por el general Mola.</a:t>
            </a:r>
            <a:endParaRPr lang="es-ES" sz="3600" dirty="0"/>
          </a:p>
        </p:txBody>
      </p:sp>
      <p:pic>
        <p:nvPicPr>
          <p:cNvPr id="57346" name="Picture 2" descr="General Sanjurjo.jpg"/>
          <p:cNvPicPr>
            <a:picLocks noChangeAspect="1" noChangeArrowheads="1"/>
          </p:cNvPicPr>
          <p:nvPr/>
        </p:nvPicPr>
        <p:blipFill>
          <a:blip r:embed="rId2" cstate="print"/>
          <a:srcRect/>
          <a:stretch>
            <a:fillRect/>
          </a:stretch>
        </p:blipFill>
        <p:spPr bwMode="auto">
          <a:xfrm>
            <a:off x="6012161" y="2396725"/>
            <a:ext cx="3131840" cy="4461275"/>
          </a:xfrm>
          <a:prstGeom prst="rect">
            <a:avLst/>
          </a:prstGeom>
          <a:noFill/>
        </p:spPr>
      </p:pic>
      <p:pic>
        <p:nvPicPr>
          <p:cNvPr id="57348" name="Picture 4" descr="Resultado de imagen de emilio mola"/>
          <p:cNvPicPr>
            <a:picLocks noChangeAspect="1" noChangeArrowheads="1"/>
          </p:cNvPicPr>
          <p:nvPr/>
        </p:nvPicPr>
        <p:blipFill>
          <a:blip r:embed="rId3" cstate="print"/>
          <a:srcRect/>
          <a:stretch>
            <a:fillRect/>
          </a:stretch>
        </p:blipFill>
        <p:spPr bwMode="auto">
          <a:xfrm>
            <a:off x="0" y="2446847"/>
            <a:ext cx="2771800" cy="4411153"/>
          </a:xfrm>
          <a:prstGeom prst="rect">
            <a:avLst/>
          </a:prstGeom>
          <a:noFill/>
        </p:spPr>
      </p:pic>
      <p:sp>
        <p:nvSpPr>
          <p:cNvPr id="6" name="5 CuadroTexto"/>
          <p:cNvSpPr txBox="1"/>
          <p:nvPr/>
        </p:nvSpPr>
        <p:spPr>
          <a:xfrm>
            <a:off x="2771800" y="2852936"/>
            <a:ext cx="3203848" cy="3416320"/>
          </a:xfrm>
          <a:prstGeom prst="rect">
            <a:avLst/>
          </a:prstGeom>
          <a:noFill/>
        </p:spPr>
        <p:txBody>
          <a:bodyPr wrap="square" rtlCol="0">
            <a:spAutoFit/>
          </a:bodyPr>
          <a:lstStyle/>
          <a:p>
            <a:pPr algn="ctr"/>
            <a:r>
              <a:rPr lang="es-ES" sz="2400" dirty="0" smtClean="0"/>
              <a:t>Mola dirigiría los preparativos con la intención de que </a:t>
            </a:r>
            <a:r>
              <a:rPr lang="es-ES" sz="2400" dirty="0" err="1" smtClean="0"/>
              <a:t>Sanjurjo</a:t>
            </a:r>
            <a:r>
              <a:rPr lang="es-ES" sz="2400" dirty="0" smtClean="0"/>
              <a:t> (derecha) se pusiera a la cabeza del golpe. Sin embargo, </a:t>
            </a:r>
            <a:r>
              <a:rPr lang="es-ES" sz="2400" dirty="0" err="1" smtClean="0"/>
              <a:t>Sanjurjo</a:t>
            </a:r>
            <a:r>
              <a:rPr lang="es-ES" sz="2400" dirty="0" smtClean="0"/>
              <a:t> murió en un accidente aéreo el 20 de julio.</a:t>
            </a:r>
            <a:endParaRPr lang="es-E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esultado de imagen de joaquin fanjul"/>
          <p:cNvPicPr>
            <a:picLocks noChangeAspect="1" noChangeArrowheads="1"/>
          </p:cNvPicPr>
          <p:nvPr/>
        </p:nvPicPr>
        <p:blipFill>
          <a:blip r:embed="rId2" cstate="print"/>
          <a:srcRect/>
          <a:stretch>
            <a:fillRect/>
          </a:stretch>
        </p:blipFill>
        <p:spPr bwMode="auto">
          <a:xfrm>
            <a:off x="0" y="2962275"/>
            <a:ext cx="2724150" cy="3895725"/>
          </a:xfrm>
          <a:prstGeom prst="rect">
            <a:avLst/>
          </a:prstGeom>
          <a:noFill/>
        </p:spPr>
      </p:pic>
      <p:sp>
        <p:nvSpPr>
          <p:cNvPr id="3" name="2 CuadroTexto"/>
          <p:cNvSpPr txBox="1"/>
          <p:nvPr/>
        </p:nvSpPr>
        <p:spPr>
          <a:xfrm>
            <a:off x="0" y="0"/>
            <a:ext cx="9144000" cy="2862322"/>
          </a:xfrm>
          <a:prstGeom prst="rect">
            <a:avLst/>
          </a:prstGeom>
          <a:noFill/>
        </p:spPr>
        <p:txBody>
          <a:bodyPr wrap="square" rtlCol="0">
            <a:spAutoFit/>
          </a:bodyPr>
          <a:lstStyle/>
          <a:p>
            <a:pPr algn="ctr"/>
            <a:r>
              <a:rPr lang="es-ES" sz="3600" dirty="0" smtClean="0"/>
              <a:t>Al frente se encontraban la extrema derecha y multitud de oficiales, varios de ellos dentro de la Unión Militar Española, una asociación </a:t>
            </a:r>
            <a:r>
              <a:rPr lang="es-ES" sz="3600" dirty="0" err="1" smtClean="0"/>
              <a:t>semiclandestina</a:t>
            </a:r>
            <a:r>
              <a:rPr lang="es-ES" sz="3600" dirty="0" smtClean="0"/>
              <a:t> contraria a las reformas militares republicanas.</a:t>
            </a:r>
            <a:endParaRPr lang="es-ES" sz="3600" dirty="0"/>
          </a:p>
        </p:txBody>
      </p:sp>
      <p:sp>
        <p:nvSpPr>
          <p:cNvPr id="4" name="3 CuadroTexto"/>
          <p:cNvSpPr txBox="1"/>
          <p:nvPr/>
        </p:nvSpPr>
        <p:spPr>
          <a:xfrm>
            <a:off x="2771800" y="3717032"/>
            <a:ext cx="6372200" cy="2308324"/>
          </a:xfrm>
          <a:prstGeom prst="rect">
            <a:avLst/>
          </a:prstGeom>
          <a:noFill/>
        </p:spPr>
        <p:txBody>
          <a:bodyPr wrap="square" rtlCol="0">
            <a:spAutoFit/>
          </a:bodyPr>
          <a:lstStyle/>
          <a:p>
            <a:pPr algn="ctr"/>
            <a:r>
              <a:rPr lang="es-ES" sz="2400" dirty="0" smtClean="0"/>
              <a:t>¿Te suena una calle y una parada de cercanías llamada Fanjul? (ahora Avenida de Las Águilas). Joaquín Fanjul fue un destacado miembro de la UME. Fue él quien intentó sublevar al cuartel de la Montaña en Madrid. Fracasó y fue fusilado poco después.</a:t>
            </a:r>
            <a:endParaRPr lang="es-E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El Gobierno intenta reaccionar alejando de Madrid a los militares sospechosos.</a:t>
            </a:r>
            <a:endParaRPr lang="es-ES" sz="3600" dirty="0"/>
          </a:p>
        </p:txBody>
      </p:sp>
      <p:pic>
        <p:nvPicPr>
          <p:cNvPr id="59394" name="Picture 2"/>
          <p:cNvPicPr>
            <a:picLocks noChangeAspect="1" noChangeArrowheads="1"/>
          </p:cNvPicPr>
          <p:nvPr/>
        </p:nvPicPr>
        <p:blipFill>
          <a:blip r:embed="rId2" cstate="print"/>
          <a:srcRect/>
          <a:stretch>
            <a:fillRect/>
          </a:stretch>
        </p:blipFill>
        <p:spPr bwMode="auto">
          <a:xfrm>
            <a:off x="6300193" y="1222091"/>
            <a:ext cx="2843808" cy="5635910"/>
          </a:xfrm>
          <a:prstGeom prst="rect">
            <a:avLst/>
          </a:prstGeom>
          <a:noFill/>
          <a:ln w="9525">
            <a:noFill/>
            <a:miter lim="800000"/>
            <a:headEnd/>
            <a:tailEnd/>
          </a:ln>
        </p:spPr>
      </p:pic>
      <p:sp>
        <p:nvSpPr>
          <p:cNvPr id="4" name="3 CuadroTexto"/>
          <p:cNvSpPr txBox="1"/>
          <p:nvPr/>
        </p:nvSpPr>
        <p:spPr>
          <a:xfrm>
            <a:off x="0" y="2708920"/>
            <a:ext cx="6300192" cy="2308324"/>
          </a:xfrm>
          <a:prstGeom prst="rect">
            <a:avLst/>
          </a:prstGeom>
          <a:noFill/>
        </p:spPr>
        <p:txBody>
          <a:bodyPr wrap="square" rtlCol="0">
            <a:spAutoFit/>
          </a:bodyPr>
          <a:lstStyle/>
          <a:p>
            <a:pPr algn="ctr"/>
            <a:r>
              <a:rPr lang="es-ES" sz="2400" dirty="0" smtClean="0"/>
              <a:t>Mola fue enviado a  Navarra, </a:t>
            </a:r>
            <a:r>
              <a:rPr lang="es-ES" sz="2400" dirty="0" err="1" smtClean="0"/>
              <a:t>Goded</a:t>
            </a:r>
            <a:r>
              <a:rPr lang="es-ES" sz="2400" dirty="0" smtClean="0"/>
              <a:t> a Baleares y Franco a Canarias, además de dejar sin mandos efectivos a otros militares de alta graduación. Lo curioso es que Franco fue uno de los últimos generales en sumarse al golpe y desde luego no fue él quien hizo los preparativos del mismo.</a:t>
            </a:r>
            <a:endParaRPr lang="es-E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rocco-spanish-protectorate-1955-a.svg"/>
          <p:cNvPicPr>
            <a:picLocks noChangeAspect="1" noChangeArrowheads="1"/>
          </p:cNvPicPr>
          <p:nvPr/>
        </p:nvPicPr>
        <p:blipFill>
          <a:blip r:embed="rId2" cstate="print"/>
          <a:srcRect/>
          <a:stretch>
            <a:fillRect/>
          </a:stretch>
        </p:blipFill>
        <p:spPr bwMode="auto">
          <a:xfrm>
            <a:off x="0" y="2161986"/>
            <a:ext cx="9144000" cy="4696014"/>
          </a:xfrm>
          <a:prstGeom prst="rect">
            <a:avLst/>
          </a:prstGeom>
          <a:noFill/>
        </p:spPr>
      </p:pic>
      <p:sp>
        <p:nvSpPr>
          <p:cNvPr id="3" name="2 CuadroTexto"/>
          <p:cNvSpPr txBox="1"/>
          <p:nvPr/>
        </p:nvSpPr>
        <p:spPr>
          <a:xfrm>
            <a:off x="0" y="0"/>
            <a:ext cx="9144000" cy="2246769"/>
          </a:xfrm>
          <a:prstGeom prst="rect">
            <a:avLst/>
          </a:prstGeom>
          <a:noFill/>
        </p:spPr>
        <p:txBody>
          <a:bodyPr wrap="square" rtlCol="0">
            <a:spAutoFit/>
          </a:bodyPr>
          <a:lstStyle/>
          <a:p>
            <a:pPr algn="ctr"/>
            <a:r>
              <a:rPr lang="es-ES" sz="3500" dirty="0" smtClean="0"/>
              <a:t>Una filtración hace que el levantamiento se adelante en </a:t>
            </a:r>
            <a:r>
              <a:rPr lang="es-ES" sz="3500" dirty="0" smtClean="0">
                <a:solidFill>
                  <a:srgbClr val="FF0000"/>
                </a:solidFill>
              </a:rPr>
              <a:t>Melilla</a:t>
            </a:r>
            <a:r>
              <a:rPr lang="es-ES" sz="3500" dirty="0" smtClean="0"/>
              <a:t> al día 17. Ese mismo día se extiende por todo el </a:t>
            </a:r>
            <a:r>
              <a:rPr lang="es-ES" sz="3500" dirty="0" smtClean="0">
                <a:solidFill>
                  <a:srgbClr val="FF0000"/>
                </a:solidFill>
              </a:rPr>
              <a:t>Protectorado de Marruecos</a:t>
            </a:r>
            <a:r>
              <a:rPr lang="es-ES" sz="3500" dirty="0" smtClean="0"/>
              <a:t>, el cual contaba con las mejores tropas.</a:t>
            </a:r>
            <a:endParaRPr lang="es-ES" sz="3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sultado de imagen de alzamiento 18 julio"/>
          <p:cNvPicPr>
            <a:picLocks noChangeAspect="1" noChangeArrowheads="1"/>
          </p:cNvPicPr>
          <p:nvPr/>
        </p:nvPicPr>
        <p:blipFill>
          <a:blip r:embed="rId2" cstate="print"/>
          <a:srcRect/>
          <a:stretch>
            <a:fillRect/>
          </a:stretch>
        </p:blipFill>
        <p:spPr bwMode="auto">
          <a:xfrm>
            <a:off x="4247456" y="2407586"/>
            <a:ext cx="4896544" cy="4450414"/>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Entre los días 18 y 21 </a:t>
            </a:r>
            <a:r>
              <a:rPr lang="es-ES" sz="3600" dirty="0" smtClean="0">
                <a:solidFill>
                  <a:srgbClr val="FF0000"/>
                </a:solidFill>
              </a:rPr>
              <a:t>se suceden las sublevaciones</a:t>
            </a:r>
            <a:r>
              <a:rPr lang="es-ES" sz="3600" dirty="0" smtClean="0"/>
              <a:t> en el resto de España con resultados desiguales que provocan la </a:t>
            </a:r>
            <a:r>
              <a:rPr lang="es-ES" sz="3600" dirty="0" smtClean="0">
                <a:solidFill>
                  <a:srgbClr val="FF0000"/>
                </a:solidFill>
              </a:rPr>
              <a:t>división en dos del país</a:t>
            </a:r>
            <a:r>
              <a:rPr lang="es-ES" sz="3600" dirty="0" smtClean="0"/>
              <a:t>.</a:t>
            </a:r>
            <a:endParaRPr lang="es-ES" sz="3600" dirty="0"/>
          </a:p>
        </p:txBody>
      </p:sp>
      <p:sp>
        <p:nvSpPr>
          <p:cNvPr id="4" name="3 CuadroTexto"/>
          <p:cNvSpPr txBox="1"/>
          <p:nvPr/>
        </p:nvSpPr>
        <p:spPr>
          <a:xfrm>
            <a:off x="0" y="3645024"/>
            <a:ext cx="4283968" cy="1569660"/>
          </a:xfrm>
          <a:prstGeom prst="rect">
            <a:avLst/>
          </a:prstGeom>
          <a:noFill/>
        </p:spPr>
        <p:txBody>
          <a:bodyPr wrap="square" rtlCol="0">
            <a:spAutoFit/>
          </a:bodyPr>
          <a:lstStyle/>
          <a:p>
            <a:pPr algn="ctr"/>
            <a:r>
              <a:rPr lang="es-ES" sz="2400" dirty="0" smtClean="0"/>
              <a:t>En azul las zonas donde triunfó el levantamiento y en rosa donde se mantuvieron fieles a la República.</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UUrRDnC9zUQ/TzmA7mr5vjI/AAAAAAAAAcQ/9KYO-Q9HIuA/s1600/Guerra+civil+plan+inicial+de+Mola.jpg"/>
          <p:cNvPicPr>
            <a:picLocks noChangeAspect="1" noChangeArrowheads="1"/>
          </p:cNvPicPr>
          <p:nvPr/>
        </p:nvPicPr>
        <p:blipFill>
          <a:blip r:embed="rId2" cstate="print"/>
          <a:srcRect/>
          <a:stretch>
            <a:fillRect/>
          </a:stretch>
        </p:blipFill>
        <p:spPr bwMode="auto">
          <a:xfrm>
            <a:off x="3841263" y="2564904"/>
            <a:ext cx="5302737" cy="3717032"/>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El </a:t>
            </a:r>
            <a:r>
              <a:rPr lang="es-ES" sz="3600" dirty="0" smtClean="0">
                <a:solidFill>
                  <a:srgbClr val="FF0000"/>
                </a:solidFill>
              </a:rPr>
              <a:t>plan de Mola </a:t>
            </a:r>
            <a:r>
              <a:rPr lang="es-ES" sz="3600" dirty="0" smtClean="0"/>
              <a:t>consistía en que la sublevación triunfara en diversos puntos para después marchar a modo de </a:t>
            </a:r>
            <a:r>
              <a:rPr lang="es-ES" sz="3600" dirty="0" smtClean="0">
                <a:solidFill>
                  <a:srgbClr val="FF0000"/>
                </a:solidFill>
              </a:rPr>
              <a:t>columnas</a:t>
            </a:r>
            <a:r>
              <a:rPr lang="es-ES" sz="3600" dirty="0" smtClean="0"/>
              <a:t> sobre Madrid, si bien el triunfo fue limitado.</a:t>
            </a:r>
            <a:endParaRPr lang="es-ES" sz="3600" dirty="0"/>
          </a:p>
        </p:txBody>
      </p:sp>
      <p:sp>
        <p:nvSpPr>
          <p:cNvPr id="4" name="3 CuadroTexto"/>
          <p:cNvSpPr txBox="1"/>
          <p:nvPr/>
        </p:nvSpPr>
        <p:spPr>
          <a:xfrm>
            <a:off x="0" y="2420888"/>
            <a:ext cx="3851920" cy="4154984"/>
          </a:xfrm>
          <a:prstGeom prst="rect">
            <a:avLst/>
          </a:prstGeom>
          <a:noFill/>
        </p:spPr>
        <p:txBody>
          <a:bodyPr wrap="square" rtlCol="0">
            <a:spAutoFit/>
          </a:bodyPr>
          <a:lstStyle/>
          <a:p>
            <a:pPr algn="ctr"/>
            <a:r>
              <a:rPr lang="es-ES" sz="2400" dirty="0" smtClean="0"/>
              <a:t>Respecto a estos planes, es evidente que el levantamiento fracasó en Valencia, donde el líder de la CEDA y varios oficiales se mantuvieron fieles al Gobierno y el general encargado no se atrevió a enfrentarse a estos y a los poderosos sindicatos ni a los guardias de asalto.</a:t>
            </a:r>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situación inicial dejaba claro que iba a tratarse de un </a:t>
            </a:r>
            <a:r>
              <a:rPr lang="es-ES" sz="3600" dirty="0" smtClean="0">
                <a:solidFill>
                  <a:srgbClr val="FF0000"/>
                </a:solidFill>
              </a:rPr>
              <a:t>largo conflicto </a:t>
            </a:r>
            <a:r>
              <a:rPr lang="es-ES" sz="3600" dirty="0" smtClean="0"/>
              <a:t>con dos bandos ya definidos en los primeros días.</a:t>
            </a:r>
            <a:endParaRPr lang="es-ES" sz="3600" dirty="0"/>
          </a:p>
        </p:txBody>
      </p:sp>
      <p:pic>
        <p:nvPicPr>
          <p:cNvPr id="4098" name="Picture 2" descr="Resultado de imagen de valle de los caídos falangistas"/>
          <p:cNvPicPr>
            <a:picLocks noChangeAspect="1" noChangeArrowheads="1"/>
          </p:cNvPicPr>
          <p:nvPr/>
        </p:nvPicPr>
        <p:blipFill>
          <a:blip r:embed="rId2" cstate="print"/>
          <a:srcRect/>
          <a:stretch>
            <a:fillRect/>
          </a:stretch>
        </p:blipFill>
        <p:spPr bwMode="auto">
          <a:xfrm>
            <a:off x="5580112" y="2492896"/>
            <a:ext cx="3563888" cy="3563888"/>
          </a:xfrm>
          <a:prstGeom prst="rect">
            <a:avLst/>
          </a:prstGeom>
          <a:noFill/>
        </p:spPr>
      </p:pic>
      <p:sp>
        <p:nvSpPr>
          <p:cNvPr id="4" name="3 CuadroTexto"/>
          <p:cNvSpPr txBox="1"/>
          <p:nvPr/>
        </p:nvSpPr>
        <p:spPr>
          <a:xfrm>
            <a:off x="0" y="2060848"/>
            <a:ext cx="5580112" cy="4524315"/>
          </a:xfrm>
          <a:prstGeom prst="rect">
            <a:avLst/>
          </a:prstGeom>
          <a:noFill/>
        </p:spPr>
        <p:txBody>
          <a:bodyPr wrap="square" rtlCol="0">
            <a:spAutoFit/>
          </a:bodyPr>
          <a:lstStyle/>
          <a:p>
            <a:pPr algn="ctr"/>
            <a:r>
              <a:rPr lang="es-ES" sz="2400" dirty="0" smtClean="0"/>
              <a:t>¿Cómo podemos llamar a los dos bandos? Lo más aceptado es llamarlos “sublevados” o “golpistas” y “gubernamentales” o “republicanos”. Los propios sublevados se autodenominarían bando “nacional”, pero obviamente es muy discutible porque los republicanos también se consideraban españoles. Fijo que los de la derecha prefieren el término “nacionales”. Tampoco es muy correcto llamarlo bando “fascista” porque, pese al evidente </a:t>
            </a:r>
            <a:r>
              <a:rPr lang="es-ES" sz="2400" dirty="0" err="1" smtClean="0"/>
              <a:t>filofascismo</a:t>
            </a:r>
            <a:r>
              <a:rPr lang="es-ES" sz="2400" dirty="0" smtClean="0"/>
              <a:t> de los sublevados, no eran exactamente fascistas.</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Bombardeo de Guernica.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Comité de No Intervención.</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Brigadas Internacionales.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08434"/>
          </a:xfrm>
          <a:prstGeom prst="rect">
            <a:avLst/>
          </a:prstGeom>
          <a:noFill/>
        </p:spPr>
        <p:txBody>
          <a:bodyPr wrap="square" rtlCol="0">
            <a:spAutoFit/>
          </a:bodyPr>
          <a:lstStyle/>
          <a:p>
            <a:pPr algn="ctr"/>
            <a:r>
              <a:rPr lang="es-ES" sz="3400" dirty="0" smtClean="0"/>
              <a:t>El </a:t>
            </a:r>
            <a:r>
              <a:rPr lang="es-ES" sz="3400" dirty="0" smtClean="0">
                <a:solidFill>
                  <a:srgbClr val="FF0000"/>
                </a:solidFill>
              </a:rPr>
              <a:t>bando “sublevado” </a:t>
            </a:r>
            <a:r>
              <a:rPr lang="es-ES" sz="3400" dirty="0" smtClean="0"/>
              <a:t>triunfó en Marruecos, Canarias, gran parte de Castilla y León, Galicia, Navarra, Álava, Aragón, La Rioja, Baleares (excepto Menorca), noroeste de Extremadura, varias capitales andaluzas incluida Sevilla y Oviedo.</a:t>
            </a:r>
            <a:endParaRPr lang="es-ES" sz="3400" dirty="0"/>
          </a:p>
        </p:txBody>
      </p:sp>
      <p:pic>
        <p:nvPicPr>
          <p:cNvPr id="3" name="Picture 2" descr="Resultado de imagen de alzamiento 18 julio"/>
          <p:cNvPicPr>
            <a:picLocks noChangeAspect="1" noChangeArrowheads="1"/>
          </p:cNvPicPr>
          <p:nvPr/>
        </p:nvPicPr>
        <p:blipFill>
          <a:blip r:embed="rId2" cstate="print"/>
          <a:srcRect/>
          <a:stretch>
            <a:fillRect/>
          </a:stretch>
        </p:blipFill>
        <p:spPr bwMode="auto">
          <a:xfrm>
            <a:off x="4737450" y="2852936"/>
            <a:ext cx="4406550" cy="4005064"/>
          </a:xfrm>
          <a:prstGeom prst="rect">
            <a:avLst/>
          </a:prstGeom>
          <a:noFill/>
        </p:spPr>
      </p:pic>
      <p:sp>
        <p:nvSpPr>
          <p:cNvPr id="4" name="3 CuadroTexto"/>
          <p:cNvSpPr txBox="1"/>
          <p:nvPr/>
        </p:nvSpPr>
        <p:spPr>
          <a:xfrm>
            <a:off x="0" y="3501008"/>
            <a:ext cx="4716016" cy="2308324"/>
          </a:xfrm>
          <a:prstGeom prst="rect">
            <a:avLst/>
          </a:prstGeom>
          <a:noFill/>
        </p:spPr>
        <p:txBody>
          <a:bodyPr wrap="square" rtlCol="0">
            <a:spAutoFit/>
          </a:bodyPr>
          <a:lstStyle/>
          <a:p>
            <a:pPr algn="ctr"/>
            <a:r>
              <a:rPr lang="es-ES" sz="2400" dirty="0" smtClean="0"/>
              <a:t>Simplificando, triunfaron básicamente en Marruecos, las islas, la parte interior del norte, Galicia y varias capitales andaluzas. Se puede ver que quedaron partidos en dos grandes áreas.</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Contaban como grandes ventajas con la mayor parte de la </a:t>
            </a:r>
            <a:r>
              <a:rPr lang="es-ES" sz="3400" dirty="0" smtClean="0">
                <a:solidFill>
                  <a:srgbClr val="FF0000"/>
                </a:solidFill>
              </a:rPr>
              <a:t>oficialidad</a:t>
            </a:r>
            <a:r>
              <a:rPr lang="es-ES" sz="3400" dirty="0" smtClean="0"/>
              <a:t>, el </a:t>
            </a:r>
            <a:r>
              <a:rPr lang="es-ES" sz="3400" dirty="0" smtClean="0">
                <a:solidFill>
                  <a:srgbClr val="FF0000"/>
                </a:solidFill>
              </a:rPr>
              <a:t>entusiasmo falangista y carlista</a:t>
            </a:r>
            <a:r>
              <a:rPr lang="es-ES" sz="3400" dirty="0" smtClean="0"/>
              <a:t> y el decidido </a:t>
            </a:r>
            <a:r>
              <a:rPr lang="es-ES" sz="3400" dirty="0" smtClean="0">
                <a:solidFill>
                  <a:srgbClr val="FF0000"/>
                </a:solidFill>
              </a:rPr>
              <a:t>apoyo </a:t>
            </a:r>
            <a:r>
              <a:rPr lang="es-ES" sz="3400" dirty="0" err="1" smtClean="0">
                <a:solidFill>
                  <a:srgbClr val="FF0000"/>
                </a:solidFill>
              </a:rPr>
              <a:t>italoalemán</a:t>
            </a:r>
            <a:r>
              <a:rPr lang="es-ES" sz="3400" dirty="0" smtClean="0">
                <a:solidFill>
                  <a:srgbClr val="FF0000"/>
                </a:solidFill>
              </a:rPr>
              <a:t> </a:t>
            </a:r>
            <a:r>
              <a:rPr lang="es-ES" sz="3400" dirty="0" smtClean="0"/>
              <a:t>que les daría el predominio artillero, aéreo y naval.</a:t>
            </a:r>
            <a:endParaRPr lang="es-ES" sz="3400" dirty="0"/>
          </a:p>
        </p:txBody>
      </p:sp>
      <p:pic>
        <p:nvPicPr>
          <p:cNvPr id="33794" name="Picture 2" descr="Resultado de imagen de requetes guerra"/>
          <p:cNvPicPr>
            <a:picLocks noChangeAspect="1" noChangeArrowheads="1"/>
          </p:cNvPicPr>
          <p:nvPr/>
        </p:nvPicPr>
        <p:blipFill>
          <a:blip r:embed="rId2" cstate="print"/>
          <a:srcRect/>
          <a:stretch>
            <a:fillRect/>
          </a:stretch>
        </p:blipFill>
        <p:spPr bwMode="auto">
          <a:xfrm>
            <a:off x="3707904" y="2852936"/>
            <a:ext cx="5436096" cy="3367567"/>
          </a:xfrm>
          <a:prstGeom prst="rect">
            <a:avLst/>
          </a:prstGeom>
          <a:noFill/>
        </p:spPr>
      </p:pic>
      <p:sp>
        <p:nvSpPr>
          <p:cNvPr id="4" name="3 CuadroTexto"/>
          <p:cNvSpPr txBox="1"/>
          <p:nvPr/>
        </p:nvSpPr>
        <p:spPr>
          <a:xfrm>
            <a:off x="0" y="3212976"/>
            <a:ext cx="3707904" cy="2677656"/>
          </a:xfrm>
          <a:prstGeom prst="rect">
            <a:avLst/>
          </a:prstGeom>
          <a:noFill/>
        </p:spPr>
        <p:txBody>
          <a:bodyPr wrap="square" rtlCol="0">
            <a:spAutoFit/>
          </a:bodyPr>
          <a:lstStyle/>
          <a:p>
            <a:pPr algn="ctr"/>
            <a:r>
              <a:rPr lang="es-ES" sz="2400" dirty="0" smtClean="0"/>
              <a:t>Y ahí estaba de nuevo el carlismo. Tuvieron especial importancia en Navarra y obviamente apoyaron un golpe monárquico y contrario a una república laica.</a:t>
            </a:r>
            <a:endParaRPr lang="es-E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El </a:t>
            </a:r>
            <a:r>
              <a:rPr lang="es-ES" sz="3400" dirty="0" smtClean="0">
                <a:solidFill>
                  <a:srgbClr val="FF0000"/>
                </a:solidFill>
              </a:rPr>
              <a:t>bando “gubernamental” </a:t>
            </a:r>
            <a:r>
              <a:rPr lang="es-ES" sz="3400" dirty="0" smtClean="0"/>
              <a:t>mantuvo Madrid, Barcelona, Valencia, la mayor parte del sur y este del país así como la franja norte.</a:t>
            </a:r>
            <a:endParaRPr lang="es-ES" sz="3400" dirty="0"/>
          </a:p>
        </p:txBody>
      </p:sp>
      <p:pic>
        <p:nvPicPr>
          <p:cNvPr id="3" name="Picture 2" descr="Resultado de imagen de alzamiento 18 julio"/>
          <p:cNvPicPr>
            <a:picLocks noChangeAspect="1" noChangeArrowheads="1"/>
          </p:cNvPicPr>
          <p:nvPr/>
        </p:nvPicPr>
        <p:blipFill>
          <a:blip r:embed="rId2" cstate="print"/>
          <a:srcRect/>
          <a:stretch>
            <a:fillRect/>
          </a:stretch>
        </p:blipFill>
        <p:spPr bwMode="auto">
          <a:xfrm>
            <a:off x="4737450" y="2276872"/>
            <a:ext cx="4406550" cy="4005064"/>
          </a:xfrm>
          <a:prstGeom prst="rect">
            <a:avLst/>
          </a:prstGeom>
          <a:noFill/>
        </p:spPr>
      </p:pic>
      <p:sp>
        <p:nvSpPr>
          <p:cNvPr id="4" name="3 CuadroTexto"/>
          <p:cNvSpPr txBox="1"/>
          <p:nvPr/>
        </p:nvSpPr>
        <p:spPr>
          <a:xfrm>
            <a:off x="0" y="3284984"/>
            <a:ext cx="4716016" cy="1938992"/>
          </a:xfrm>
          <a:prstGeom prst="rect">
            <a:avLst/>
          </a:prstGeom>
          <a:noFill/>
        </p:spPr>
        <p:txBody>
          <a:bodyPr wrap="square" rtlCol="0">
            <a:spAutoFit/>
          </a:bodyPr>
          <a:lstStyle/>
          <a:p>
            <a:pPr algn="ctr"/>
            <a:r>
              <a:rPr lang="es-ES" sz="2400" dirty="0" smtClean="0"/>
              <a:t>También su territorio se presentaba partido en dos con el norte en clara desventaja con una estrecha franja desde el oeste de Galicia hasta Guipúzcoa.</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08434"/>
          </a:xfrm>
          <a:prstGeom prst="rect">
            <a:avLst/>
          </a:prstGeom>
          <a:noFill/>
        </p:spPr>
        <p:txBody>
          <a:bodyPr wrap="square" rtlCol="0">
            <a:spAutoFit/>
          </a:bodyPr>
          <a:lstStyle/>
          <a:p>
            <a:pPr algn="ctr"/>
            <a:r>
              <a:rPr lang="es-ES" sz="3400" dirty="0" smtClean="0"/>
              <a:t>Contaban pues con las principales</a:t>
            </a:r>
            <a:r>
              <a:rPr lang="es-ES" sz="3400" dirty="0" smtClean="0">
                <a:solidFill>
                  <a:srgbClr val="FF0000"/>
                </a:solidFill>
              </a:rPr>
              <a:t> zonas industriales y financieras</a:t>
            </a:r>
            <a:r>
              <a:rPr lang="es-ES" sz="3400" dirty="0" smtClean="0"/>
              <a:t>, incluido el Banco de España, además de la </a:t>
            </a:r>
            <a:r>
              <a:rPr lang="es-ES" sz="3400" dirty="0" smtClean="0">
                <a:solidFill>
                  <a:srgbClr val="FF0000"/>
                </a:solidFill>
              </a:rPr>
              <a:t>mayoría de la tropa </a:t>
            </a:r>
            <a:r>
              <a:rPr lang="es-ES" sz="3400" dirty="0" smtClean="0"/>
              <a:t>y el apoyo </a:t>
            </a:r>
            <a:r>
              <a:rPr lang="es-ES" sz="3400" dirty="0" smtClean="0">
                <a:solidFill>
                  <a:srgbClr val="FF0000"/>
                </a:solidFill>
              </a:rPr>
              <a:t>anarquista, socialista, comunista </a:t>
            </a:r>
            <a:r>
              <a:rPr lang="es-ES" sz="3400" dirty="0" smtClean="0"/>
              <a:t>y, a nivel internacional, de las </a:t>
            </a:r>
            <a:r>
              <a:rPr lang="es-ES" sz="3400" dirty="0" smtClean="0">
                <a:solidFill>
                  <a:srgbClr val="FF0000"/>
                </a:solidFill>
              </a:rPr>
              <a:t>brigadas</a:t>
            </a:r>
            <a:r>
              <a:rPr lang="es-ES" sz="3400" dirty="0" smtClean="0"/>
              <a:t> y la </a:t>
            </a:r>
            <a:r>
              <a:rPr lang="es-ES" sz="3400" dirty="0" smtClean="0">
                <a:solidFill>
                  <a:srgbClr val="FF0000"/>
                </a:solidFill>
              </a:rPr>
              <a:t>URSS</a:t>
            </a:r>
            <a:r>
              <a:rPr lang="es-ES" sz="3400" dirty="0" smtClean="0"/>
              <a:t>.</a:t>
            </a:r>
            <a:endParaRPr lang="es-ES" sz="3400" dirty="0"/>
          </a:p>
        </p:txBody>
      </p:sp>
      <p:pic>
        <p:nvPicPr>
          <p:cNvPr id="35842" name="Picture 2" descr="Resultado de imagen de cnt fai guerra civil"/>
          <p:cNvPicPr>
            <a:picLocks noChangeAspect="1" noChangeArrowheads="1"/>
          </p:cNvPicPr>
          <p:nvPr/>
        </p:nvPicPr>
        <p:blipFill>
          <a:blip r:embed="rId2" cstate="print"/>
          <a:srcRect/>
          <a:stretch>
            <a:fillRect/>
          </a:stretch>
        </p:blipFill>
        <p:spPr bwMode="auto">
          <a:xfrm>
            <a:off x="4105788" y="3068960"/>
            <a:ext cx="5038212" cy="3372620"/>
          </a:xfrm>
          <a:prstGeom prst="rect">
            <a:avLst/>
          </a:prstGeom>
          <a:noFill/>
        </p:spPr>
      </p:pic>
      <p:sp>
        <p:nvSpPr>
          <p:cNvPr id="4" name="3 CuadroTexto"/>
          <p:cNvSpPr txBox="1"/>
          <p:nvPr/>
        </p:nvSpPr>
        <p:spPr>
          <a:xfrm>
            <a:off x="0" y="3068960"/>
            <a:ext cx="4067944" cy="3416320"/>
          </a:xfrm>
          <a:prstGeom prst="rect">
            <a:avLst/>
          </a:prstGeom>
          <a:noFill/>
        </p:spPr>
        <p:txBody>
          <a:bodyPr wrap="square" rtlCol="0">
            <a:spAutoFit/>
          </a:bodyPr>
          <a:lstStyle/>
          <a:p>
            <a:pPr algn="ctr"/>
            <a:r>
              <a:rPr lang="es-ES" sz="2400" dirty="0" smtClean="0"/>
              <a:t>Los obreros y jornaleros, muy sindicalizados, apoyaron en masa a la República, aunque en realidad ya veremos que a menudo generaron una desorganización que dificultó enormemente resistir el empuje de un ejército mucho más disciplinado.</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Dimensión internacional del conflicto.</a:t>
            </a:r>
            <a:endParaRPr lang="es-ES" sz="4800" dirty="0"/>
          </a:p>
        </p:txBody>
      </p:sp>
      <p:sp>
        <p:nvSpPr>
          <p:cNvPr id="3" name="2 Rectángulo"/>
          <p:cNvSpPr/>
          <p:nvPr/>
        </p:nvSpPr>
        <p:spPr>
          <a:xfrm>
            <a:off x="0" y="1916832"/>
            <a:ext cx="9144000" cy="440120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Contexto internacional y visiones del conflicto.</a:t>
            </a:r>
          </a:p>
          <a:p>
            <a:pPr marL="268288" lvl="0" indent="-268288" algn="just">
              <a:buFont typeface="Arial" pitchFamily="34" charset="0"/>
              <a:buChar char="•"/>
            </a:pPr>
            <a:r>
              <a:rPr lang="es-ES" sz="4000" dirty="0" smtClean="0">
                <a:latin typeface="Times New Roman" pitchFamily="18" charset="0"/>
                <a:cs typeface="Times New Roman" pitchFamily="18" charset="0"/>
              </a:rPr>
              <a:t>Apoyos de los sublevados: Italia y Alemania.</a:t>
            </a:r>
          </a:p>
          <a:p>
            <a:pPr marL="268288" lvl="0" indent="-268288" algn="just">
              <a:buFont typeface="Arial" pitchFamily="34" charset="0"/>
              <a:buChar char="•"/>
            </a:pPr>
            <a:r>
              <a:rPr lang="es-ES" sz="4000" dirty="0" smtClean="0">
                <a:latin typeface="Times New Roman" pitchFamily="18" charset="0"/>
                <a:cs typeface="Times New Roman" pitchFamily="18" charset="0"/>
              </a:rPr>
              <a:t>Apoyos de los republicanos: URSS, México y Brigadas Internacionales.</a:t>
            </a:r>
          </a:p>
          <a:p>
            <a:pPr marL="268288" lvl="0" indent="-268288" algn="just">
              <a:buFont typeface="Arial" pitchFamily="34" charset="0"/>
              <a:buChar char="•"/>
            </a:pPr>
            <a:r>
              <a:rPr lang="es-ES" sz="4000" dirty="0" smtClean="0">
                <a:latin typeface="Times New Roman" pitchFamily="18" charset="0"/>
                <a:cs typeface="Times New Roman" pitchFamily="18" charset="0"/>
              </a:rPr>
              <a:t>Pasividad de las potencias occidentales.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 Guerra Civil hay que entenderla dentro de un </a:t>
            </a:r>
            <a:r>
              <a:rPr lang="es-ES" sz="3600" dirty="0" smtClean="0">
                <a:solidFill>
                  <a:srgbClr val="FF0000"/>
                </a:solidFill>
              </a:rPr>
              <a:t>contexto internacional muy complicado </a:t>
            </a:r>
            <a:r>
              <a:rPr lang="es-ES" sz="3600" dirty="0" smtClean="0"/>
              <a:t>por el ascenso de los </a:t>
            </a:r>
            <a:r>
              <a:rPr lang="es-ES" sz="3600" dirty="0" smtClean="0">
                <a:solidFill>
                  <a:srgbClr val="FF0000"/>
                </a:solidFill>
              </a:rPr>
              <a:t>totalitarismos</a:t>
            </a:r>
            <a:r>
              <a:rPr lang="es-ES" sz="3600" dirty="0" smtClean="0"/>
              <a:t> (fascismo, nazismo y estalinismo).</a:t>
            </a:r>
            <a:endParaRPr lang="es-ES" sz="3600" dirty="0"/>
          </a:p>
        </p:txBody>
      </p:sp>
      <p:pic>
        <p:nvPicPr>
          <p:cNvPr id="1026" name="Picture 2" descr="Resultado de imagen de gran depresión"/>
          <p:cNvPicPr>
            <a:picLocks noChangeAspect="1" noChangeArrowheads="1"/>
          </p:cNvPicPr>
          <p:nvPr/>
        </p:nvPicPr>
        <p:blipFill>
          <a:blip r:embed="rId2" cstate="print"/>
          <a:srcRect/>
          <a:stretch>
            <a:fillRect/>
          </a:stretch>
        </p:blipFill>
        <p:spPr bwMode="auto">
          <a:xfrm>
            <a:off x="4924425" y="2636912"/>
            <a:ext cx="4219575" cy="3743325"/>
          </a:xfrm>
          <a:prstGeom prst="rect">
            <a:avLst/>
          </a:prstGeom>
          <a:noFill/>
        </p:spPr>
      </p:pic>
      <p:sp>
        <p:nvSpPr>
          <p:cNvPr id="4" name="3 CuadroTexto"/>
          <p:cNvSpPr txBox="1"/>
          <p:nvPr/>
        </p:nvSpPr>
        <p:spPr>
          <a:xfrm>
            <a:off x="0" y="2852936"/>
            <a:ext cx="4932040" cy="3046988"/>
          </a:xfrm>
          <a:prstGeom prst="rect">
            <a:avLst/>
          </a:prstGeom>
          <a:noFill/>
        </p:spPr>
        <p:txBody>
          <a:bodyPr wrap="square" rtlCol="0">
            <a:spAutoFit/>
          </a:bodyPr>
          <a:lstStyle/>
          <a:p>
            <a:pPr algn="ctr"/>
            <a:r>
              <a:rPr lang="es-ES" sz="2400" dirty="0" smtClean="0"/>
              <a:t>El mundo vivía una situación económica excepcional durante los años 30. La </a:t>
            </a:r>
            <a:r>
              <a:rPr lang="es-ES" sz="2400" dirty="0" smtClean="0">
                <a:solidFill>
                  <a:srgbClr val="FF0000"/>
                </a:solidFill>
              </a:rPr>
              <a:t>Gran Depresión </a:t>
            </a:r>
            <a:r>
              <a:rPr lang="es-ES" sz="2400" dirty="0" smtClean="0"/>
              <a:t>había agudizado el proteccionismo y un nacionalismo cada vez más extremo. Las democracias se encontraban asediadas por los extremismos que proponían soluciones violentas.</a:t>
            </a:r>
            <a:endParaRPr lang="es-E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Para unos, la guerra española era la </a:t>
            </a:r>
            <a:r>
              <a:rPr lang="es-ES" sz="3600" dirty="0" smtClean="0">
                <a:solidFill>
                  <a:srgbClr val="FF0000"/>
                </a:solidFill>
              </a:rPr>
              <a:t>lucha occidental contra comunismo</a:t>
            </a:r>
            <a:r>
              <a:rPr lang="es-ES" sz="3600" dirty="0" smtClean="0"/>
              <a:t> y para otros era la </a:t>
            </a:r>
            <a:r>
              <a:rPr lang="es-ES" sz="3600" dirty="0" smtClean="0">
                <a:solidFill>
                  <a:srgbClr val="FF0000"/>
                </a:solidFill>
              </a:rPr>
              <a:t>defensa de la libertad frente al totalitarismo</a:t>
            </a:r>
            <a:r>
              <a:rPr lang="es-ES" sz="3600" dirty="0" smtClean="0"/>
              <a:t>.</a:t>
            </a:r>
            <a:endParaRPr lang="es-ES" sz="3600" dirty="0"/>
          </a:p>
        </p:txBody>
      </p:sp>
      <p:pic>
        <p:nvPicPr>
          <p:cNvPr id="37890" name="Picture 2" descr="Resultado de imagen de guerra civil española"/>
          <p:cNvPicPr>
            <a:picLocks noChangeAspect="1" noChangeArrowheads="1"/>
          </p:cNvPicPr>
          <p:nvPr/>
        </p:nvPicPr>
        <p:blipFill>
          <a:blip r:embed="rId2" cstate="print"/>
          <a:srcRect/>
          <a:stretch>
            <a:fillRect/>
          </a:stretch>
        </p:blipFill>
        <p:spPr bwMode="auto">
          <a:xfrm>
            <a:off x="2339752" y="1916832"/>
            <a:ext cx="4752528" cy="3162593"/>
          </a:xfrm>
          <a:prstGeom prst="rect">
            <a:avLst/>
          </a:prstGeom>
          <a:noFill/>
        </p:spPr>
      </p:pic>
      <p:sp>
        <p:nvSpPr>
          <p:cNvPr id="4" name="3 CuadroTexto"/>
          <p:cNvSpPr txBox="1"/>
          <p:nvPr/>
        </p:nvSpPr>
        <p:spPr>
          <a:xfrm>
            <a:off x="0" y="5288340"/>
            <a:ext cx="9144000" cy="1200329"/>
          </a:xfrm>
          <a:prstGeom prst="rect">
            <a:avLst/>
          </a:prstGeom>
          <a:noFill/>
        </p:spPr>
        <p:txBody>
          <a:bodyPr wrap="square" rtlCol="0">
            <a:spAutoFit/>
          </a:bodyPr>
          <a:lstStyle/>
          <a:p>
            <a:pPr algn="ctr"/>
            <a:r>
              <a:rPr lang="es-ES" sz="2400" dirty="0" smtClean="0"/>
              <a:t>Los argumentos se simplificaban. Estás conmigo o contra mí. Pese a todo, ya veremos que, especialmente en el bando republicano, había grandes disensiones internas.</a:t>
            </a:r>
            <a:endParaRPr lang="es-E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La importancia internacional del conflicto quedó reflejada en la decisiva </a:t>
            </a:r>
            <a:r>
              <a:rPr lang="es-ES" sz="4000" dirty="0" smtClean="0">
                <a:solidFill>
                  <a:srgbClr val="FF0000"/>
                </a:solidFill>
              </a:rPr>
              <a:t>aportación de otros países</a:t>
            </a:r>
            <a:r>
              <a:rPr lang="es-ES" sz="4000" dirty="0" smtClean="0"/>
              <a:t>.</a:t>
            </a:r>
            <a:endParaRPr lang="es-ES" sz="4000" dirty="0"/>
          </a:p>
        </p:txBody>
      </p:sp>
      <p:pic>
        <p:nvPicPr>
          <p:cNvPr id="38914" name="Picture 2" descr="Tres hombres de pie, uno con uniforme y sombrero, un hombre con bigote, chaqueta y sombrero, y un hombre con uniforme y sombrero"/>
          <p:cNvPicPr>
            <a:picLocks noChangeAspect="1" noChangeArrowheads="1"/>
          </p:cNvPicPr>
          <p:nvPr/>
        </p:nvPicPr>
        <p:blipFill>
          <a:blip r:embed="rId2" cstate="print"/>
          <a:srcRect/>
          <a:stretch>
            <a:fillRect/>
          </a:stretch>
        </p:blipFill>
        <p:spPr bwMode="auto">
          <a:xfrm>
            <a:off x="3491880" y="2204864"/>
            <a:ext cx="5652120" cy="3928223"/>
          </a:xfrm>
          <a:prstGeom prst="rect">
            <a:avLst/>
          </a:prstGeom>
          <a:noFill/>
        </p:spPr>
      </p:pic>
      <p:sp>
        <p:nvSpPr>
          <p:cNvPr id="4" name="3 CuadroTexto"/>
          <p:cNvSpPr txBox="1"/>
          <p:nvPr/>
        </p:nvSpPr>
        <p:spPr>
          <a:xfrm>
            <a:off x="0" y="1988840"/>
            <a:ext cx="3491880" cy="4524315"/>
          </a:xfrm>
          <a:prstGeom prst="rect">
            <a:avLst/>
          </a:prstGeom>
          <a:noFill/>
        </p:spPr>
        <p:txBody>
          <a:bodyPr wrap="square" rtlCol="0">
            <a:spAutoFit/>
          </a:bodyPr>
          <a:lstStyle/>
          <a:p>
            <a:pPr algn="ctr"/>
            <a:r>
              <a:rPr lang="es-ES" sz="2400" dirty="0" smtClean="0"/>
              <a:t>El conflicto tuvo un seguimiento en todo el mundo. Personas como el periodista y escritor estadounidense </a:t>
            </a:r>
            <a:r>
              <a:rPr lang="es-ES" sz="2400" dirty="0" err="1" smtClean="0"/>
              <a:t>Ernest</a:t>
            </a:r>
            <a:r>
              <a:rPr lang="es-ES" sz="2400" dirty="0" smtClean="0"/>
              <a:t> Hemingway (centro) ayudaron a popularizar la guerra. Fue corresponsal de guerra  y al final del conflicto escribió </a:t>
            </a:r>
            <a:r>
              <a:rPr lang="es-ES" sz="2400" i="1" dirty="0" smtClean="0"/>
              <a:t>Por quién doblan las campanas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4211960" cy="6740307"/>
          </a:xfrm>
          <a:prstGeom prst="rect">
            <a:avLst/>
          </a:prstGeom>
          <a:noFill/>
        </p:spPr>
        <p:txBody>
          <a:bodyPr wrap="square" rtlCol="0">
            <a:spAutoFit/>
          </a:bodyPr>
          <a:lstStyle/>
          <a:p>
            <a:pPr algn="ctr"/>
            <a:r>
              <a:rPr lang="es-ES" sz="3600" dirty="0" smtClean="0"/>
              <a:t>El bando sublevado logró </a:t>
            </a:r>
            <a:r>
              <a:rPr lang="es-ES" sz="3600" dirty="0" smtClean="0">
                <a:solidFill>
                  <a:srgbClr val="FF0000"/>
                </a:solidFill>
              </a:rPr>
              <a:t>el apoyo italiano, alemán y portugués</a:t>
            </a:r>
            <a:r>
              <a:rPr lang="es-ES" sz="3600" dirty="0" smtClean="0"/>
              <a:t>. Se tradujo en créditos, material bélico, decena de miles de soldados, la Legión Cóndor alemana. Gracias a estas ayudas logró el dominio aéreo y naval.</a:t>
            </a:r>
            <a:endParaRPr lang="es-ES" sz="3600" dirty="0"/>
          </a:p>
        </p:txBody>
      </p:sp>
      <p:pic>
        <p:nvPicPr>
          <p:cNvPr id="39938" name="Picture 2" descr="https://upload.wikimedia.org/wikipedia/commons/0/05/S25.jpeg"/>
          <p:cNvPicPr>
            <a:picLocks noChangeAspect="1" noChangeArrowheads="1"/>
          </p:cNvPicPr>
          <p:nvPr/>
        </p:nvPicPr>
        <p:blipFill>
          <a:blip r:embed="rId2" cstate="print"/>
          <a:srcRect/>
          <a:stretch>
            <a:fillRect/>
          </a:stretch>
        </p:blipFill>
        <p:spPr bwMode="auto">
          <a:xfrm>
            <a:off x="4206240" y="1"/>
            <a:ext cx="493776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enito Mussolini - Discorso del 9 maggio 1936 (1965, Vinyl) | Discogs"/>
          <p:cNvPicPr>
            <a:picLocks noChangeAspect="1" noChangeArrowheads="1"/>
          </p:cNvPicPr>
          <p:nvPr/>
        </p:nvPicPr>
        <p:blipFill>
          <a:blip r:embed="rId2" cstate="print"/>
          <a:srcRect/>
          <a:stretch>
            <a:fillRect/>
          </a:stretch>
        </p:blipFill>
        <p:spPr bwMode="auto">
          <a:xfrm>
            <a:off x="3699364" y="1340768"/>
            <a:ext cx="5444636" cy="5517232"/>
          </a:xfrm>
          <a:prstGeom prst="rect">
            <a:avLst/>
          </a:prstGeom>
          <a:noFill/>
        </p:spPr>
      </p:pic>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solidFill>
                  <a:srgbClr val="FF0000"/>
                </a:solidFill>
              </a:rPr>
              <a:t>Italia</a:t>
            </a:r>
            <a:r>
              <a:rPr lang="es-ES" sz="3600" dirty="0" smtClean="0"/>
              <a:t> contaba en 1936 con </a:t>
            </a:r>
            <a:r>
              <a:rPr lang="es-ES" sz="3600" dirty="0" smtClean="0">
                <a:solidFill>
                  <a:srgbClr val="FF0000"/>
                </a:solidFill>
              </a:rPr>
              <a:t>un régimen fascista </a:t>
            </a:r>
            <a:r>
              <a:rPr lang="es-ES" sz="3600" dirty="0" smtClean="0"/>
              <a:t>dirigido desde 1922 por </a:t>
            </a:r>
            <a:r>
              <a:rPr lang="es-ES" sz="3600" dirty="0" smtClean="0">
                <a:solidFill>
                  <a:srgbClr val="FF0000"/>
                </a:solidFill>
              </a:rPr>
              <a:t>Mussolini</a:t>
            </a:r>
            <a:r>
              <a:rPr lang="es-ES" sz="3600" dirty="0" smtClean="0"/>
              <a:t>.</a:t>
            </a:r>
            <a:endParaRPr lang="es-ES" sz="3600" dirty="0"/>
          </a:p>
        </p:txBody>
      </p:sp>
      <p:sp>
        <p:nvSpPr>
          <p:cNvPr id="4" name="3 CuadroTexto"/>
          <p:cNvSpPr txBox="1"/>
          <p:nvPr/>
        </p:nvSpPr>
        <p:spPr>
          <a:xfrm>
            <a:off x="0" y="1700808"/>
            <a:ext cx="3707904" cy="4893647"/>
          </a:xfrm>
          <a:prstGeom prst="rect">
            <a:avLst/>
          </a:prstGeom>
          <a:noFill/>
        </p:spPr>
        <p:txBody>
          <a:bodyPr wrap="square" rtlCol="0">
            <a:spAutoFit/>
          </a:bodyPr>
          <a:lstStyle/>
          <a:p>
            <a:pPr algn="ctr"/>
            <a:r>
              <a:rPr lang="es-ES" sz="2600" dirty="0" smtClean="0"/>
              <a:t>Ideológicamente estaba más próximo al bando sublevado como inspirador de un </a:t>
            </a:r>
            <a:r>
              <a:rPr lang="es-ES" sz="2600" dirty="0" smtClean="0">
                <a:solidFill>
                  <a:srgbClr val="FF0000"/>
                </a:solidFill>
              </a:rPr>
              <a:t>fascismo</a:t>
            </a:r>
            <a:r>
              <a:rPr lang="es-ES" sz="2600" dirty="0" smtClean="0"/>
              <a:t> que, en una España bipolar, estaba en la base de los sectores de la “derecha”. Además, defendía un </a:t>
            </a:r>
            <a:r>
              <a:rPr lang="es-ES" sz="2600" dirty="0" smtClean="0">
                <a:solidFill>
                  <a:srgbClr val="FF0000"/>
                </a:solidFill>
              </a:rPr>
              <a:t>nacionalismo</a:t>
            </a:r>
            <a:r>
              <a:rPr lang="es-ES" sz="2600" dirty="0" smtClean="0"/>
              <a:t> extremista que también casaba más con los sublevados. </a:t>
            </a:r>
            <a:endParaRPr lang="es-E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893647"/>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a:t>
            </a:r>
            <a:r>
              <a:rPr lang="es-ES" sz="2000" dirty="0" smtClean="0">
                <a:solidFill>
                  <a:srgbClr val="002060"/>
                </a:solidFill>
                <a:latin typeface="Arial Black" pitchFamily="34" charset="0"/>
              </a:rPr>
              <a:t>1931-1939).</a:t>
            </a:r>
            <a:endParaRPr lang="es-ES" sz="2000" dirty="0" smtClean="0">
              <a:solidFill>
                <a:srgbClr val="002060"/>
              </a:solidFill>
              <a:latin typeface="Arial Black" pitchFamily="34" charset="0"/>
            </a:endParaRPr>
          </a:p>
          <a:p>
            <a:pPr marL="1182688" lvl="1" indent="-363538" algn="just">
              <a:buFont typeface="Wingdings" pitchFamily="2" charset="2"/>
              <a:buChar char="§"/>
            </a:pPr>
            <a:r>
              <a:rPr lang="es-ES" sz="2000" dirty="0" smtClean="0">
                <a:solidFill>
                  <a:srgbClr val="002060"/>
                </a:solidFill>
                <a:latin typeface="Arial Black" pitchFamily="34" charset="0"/>
              </a:rPr>
              <a:t>Bienio Reformista (1931-1933).</a:t>
            </a:r>
          </a:p>
          <a:p>
            <a:pPr marL="1182688" lvl="1" indent="-363538" algn="just">
              <a:buFont typeface="Wingdings" pitchFamily="2" charset="2"/>
              <a:buChar char="§"/>
            </a:pPr>
            <a:r>
              <a:rPr lang="es-ES" sz="2000" dirty="0" smtClean="0">
                <a:solidFill>
                  <a:srgbClr val="002060"/>
                </a:solidFill>
                <a:latin typeface="Arial Black" pitchFamily="34" charset="0"/>
              </a:rPr>
              <a:t>Bienio Radical – </a:t>
            </a:r>
            <a:r>
              <a:rPr lang="es-ES" sz="2000" dirty="0" err="1" smtClean="0">
                <a:solidFill>
                  <a:srgbClr val="002060"/>
                </a:solidFill>
                <a:latin typeface="Arial Black" pitchFamily="34" charset="0"/>
              </a:rPr>
              <a:t>Cedista</a:t>
            </a:r>
            <a:r>
              <a:rPr lang="es-ES" sz="2000" dirty="0" smtClean="0">
                <a:solidFill>
                  <a:srgbClr val="002060"/>
                </a:solidFill>
                <a:latin typeface="Arial Black" pitchFamily="34" charset="0"/>
              </a:rPr>
              <a:t> (1933-1936).</a:t>
            </a:r>
          </a:p>
          <a:p>
            <a:pPr marL="1182688" lvl="1" indent="-363538" algn="just">
              <a:buFont typeface="Wingdings" pitchFamily="2" charset="2"/>
              <a:buChar char="§"/>
            </a:pPr>
            <a:r>
              <a:rPr lang="es-ES" sz="2000" dirty="0" smtClean="0">
                <a:solidFill>
                  <a:srgbClr val="002060"/>
                </a:solidFill>
                <a:latin typeface="Arial Black" pitchFamily="34" charset="0"/>
              </a:rPr>
              <a:t>Frente Popular (1936-1939).</a:t>
            </a:r>
          </a:p>
          <a:p>
            <a:pPr marL="725488" indent="-363538" algn="just">
              <a:buFont typeface="Wingdings" pitchFamily="2" charset="2"/>
              <a:buChar char="v"/>
            </a:pPr>
            <a:r>
              <a:rPr lang="es-ES" sz="3200" dirty="0" smtClean="0">
                <a:solidFill>
                  <a:srgbClr val="FF0000"/>
                </a:solidFill>
                <a:latin typeface="Arial Black" pitchFamily="34" charset="0"/>
              </a:rPr>
              <a:t>Guerra Civil </a:t>
            </a:r>
            <a:r>
              <a:rPr lang="es-ES" sz="2000" dirty="0" smtClean="0">
                <a:solidFill>
                  <a:srgbClr val="FF0000"/>
                </a:solidFill>
                <a:latin typeface="Arial Black" pitchFamily="34" charset="0"/>
              </a:rPr>
              <a:t>(1936-1939).</a:t>
            </a:r>
          </a:p>
          <a:p>
            <a:pPr marL="725488" indent="-363538" algn="just">
              <a:buFont typeface="Wingdings" pitchFamily="2" charset="2"/>
              <a:buChar char="v"/>
            </a:pPr>
            <a:r>
              <a:rPr lang="es-ES" sz="3200" dirty="0" smtClean="0">
                <a:solidFill>
                  <a:srgbClr val="002060"/>
                </a:solidFill>
                <a:latin typeface="Arial Black" pitchFamily="34" charset="0"/>
              </a:rPr>
              <a:t>Franquismo </a:t>
            </a:r>
            <a:r>
              <a:rPr lang="es-ES" sz="2000" dirty="0" smtClean="0">
                <a:solidFill>
                  <a:srgbClr val="002060"/>
                </a:solidFill>
                <a:latin typeface="Arial Black" pitchFamily="34" charset="0"/>
              </a:rPr>
              <a:t>(1936-1975).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perio colonial italiano - Wikipedia, la enciclopedia libre"/>
          <p:cNvPicPr>
            <a:picLocks noChangeAspect="1" noChangeArrowheads="1"/>
          </p:cNvPicPr>
          <p:nvPr/>
        </p:nvPicPr>
        <p:blipFill>
          <a:blip r:embed="rId2" cstate="print"/>
          <a:srcRect/>
          <a:stretch>
            <a:fillRect/>
          </a:stretch>
        </p:blipFill>
        <p:spPr bwMode="auto">
          <a:xfrm>
            <a:off x="6156176" y="1772816"/>
            <a:ext cx="2304255" cy="2304256"/>
          </a:xfrm>
          <a:prstGeom prst="rect">
            <a:avLst/>
          </a:prstGeom>
          <a:noFill/>
        </p:spPr>
      </p:pic>
      <p:pic>
        <p:nvPicPr>
          <p:cNvPr id="1028" name="Picture 4" descr="África Occidental Francesa - Wikipedia, la enciclopedia libre"/>
          <p:cNvPicPr>
            <a:picLocks noChangeAspect="1" noChangeArrowheads="1"/>
          </p:cNvPicPr>
          <p:nvPr/>
        </p:nvPicPr>
        <p:blipFill>
          <a:blip r:embed="rId3" cstate="print"/>
          <a:srcRect/>
          <a:stretch>
            <a:fillRect/>
          </a:stretch>
        </p:blipFill>
        <p:spPr bwMode="auto">
          <a:xfrm>
            <a:off x="899592" y="1772816"/>
            <a:ext cx="2267744" cy="2267744"/>
          </a:xfrm>
          <a:prstGeom prst="rect">
            <a:avLst/>
          </a:prstGeom>
          <a:noFill/>
        </p:spPr>
      </p:pic>
      <p:pic>
        <p:nvPicPr>
          <p:cNvPr id="1030" name="Picture 6" descr="Imperio Britanico - Monografias.com"/>
          <p:cNvPicPr>
            <a:picLocks noChangeAspect="1" noChangeArrowheads="1"/>
          </p:cNvPicPr>
          <p:nvPr/>
        </p:nvPicPr>
        <p:blipFill>
          <a:blip r:embed="rId4" cstate="print"/>
          <a:srcRect/>
          <a:stretch>
            <a:fillRect/>
          </a:stretch>
        </p:blipFill>
        <p:spPr bwMode="auto">
          <a:xfrm>
            <a:off x="3563888" y="1772816"/>
            <a:ext cx="2127895" cy="2277347"/>
          </a:xfrm>
          <a:prstGeom prst="rect">
            <a:avLst/>
          </a:prstGeom>
          <a:noFill/>
        </p:spPr>
      </p:pic>
      <p:sp>
        <p:nvSpPr>
          <p:cNvPr id="5" name="4 CuadroTexto"/>
          <p:cNvSpPr txBox="1"/>
          <p:nvPr/>
        </p:nvSpPr>
        <p:spPr>
          <a:xfrm>
            <a:off x="0" y="0"/>
            <a:ext cx="9144000" cy="1754326"/>
          </a:xfrm>
          <a:prstGeom prst="rect">
            <a:avLst/>
          </a:prstGeom>
          <a:noFill/>
        </p:spPr>
        <p:txBody>
          <a:bodyPr wrap="square" rtlCol="0">
            <a:spAutoFit/>
          </a:bodyPr>
          <a:lstStyle/>
          <a:p>
            <a:pPr algn="ctr"/>
            <a:r>
              <a:rPr lang="es-ES" sz="3600" dirty="0" smtClean="0"/>
              <a:t>Los italianos aspiraban a </a:t>
            </a:r>
            <a:r>
              <a:rPr lang="es-ES" sz="3600" dirty="0" smtClean="0">
                <a:solidFill>
                  <a:srgbClr val="FF0000"/>
                </a:solidFill>
              </a:rPr>
              <a:t>recuperar el Imperio romano</a:t>
            </a:r>
            <a:r>
              <a:rPr lang="es-ES" sz="3600" dirty="0" smtClean="0"/>
              <a:t> que había ocupado el Mediterráneo, además de </a:t>
            </a:r>
            <a:r>
              <a:rPr lang="es-ES" sz="3600" dirty="0" smtClean="0">
                <a:solidFill>
                  <a:srgbClr val="FF0000"/>
                </a:solidFill>
              </a:rPr>
              <a:t>ampliarlo hasta el Índico</a:t>
            </a:r>
            <a:r>
              <a:rPr lang="es-ES" sz="3600" dirty="0" smtClean="0"/>
              <a:t>.</a:t>
            </a:r>
            <a:endParaRPr lang="es-ES" sz="3600" dirty="0"/>
          </a:p>
        </p:txBody>
      </p:sp>
      <p:sp>
        <p:nvSpPr>
          <p:cNvPr id="6" name="5 CuadroTexto"/>
          <p:cNvSpPr txBox="1"/>
          <p:nvPr/>
        </p:nvSpPr>
        <p:spPr>
          <a:xfrm>
            <a:off x="0" y="4437112"/>
            <a:ext cx="9144000" cy="2308324"/>
          </a:xfrm>
          <a:prstGeom prst="rect">
            <a:avLst/>
          </a:prstGeom>
          <a:noFill/>
        </p:spPr>
        <p:txBody>
          <a:bodyPr wrap="square" rtlCol="0">
            <a:spAutoFit/>
          </a:bodyPr>
          <a:lstStyle/>
          <a:p>
            <a:pPr algn="ctr"/>
            <a:r>
              <a:rPr lang="es-ES" sz="2400" dirty="0" smtClean="0"/>
              <a:t>En el reparto de África realizado en 1885 (Conferencia de Berlín). Italia se hizo con Eritrea, Somalia y en 1912 ocupa Libia. A finales del XIX fracasó en sus intentos por ocupar Abisinia (Etiopía), si bien entre 1935 y 1936 lo lograría. El objetivo de Mussolini era </a:t>
            </a:r>
            <a:r>
              <a:rPr lang="es-ES" sz="2400" dirty="0" smtClean="0">
                <a:solidFill>
                  <a:srgbClr val="FF0000"/>
                </a:solidFill>
              </a:rPr>
              <a:t>unir sus territorios del norte de África</a:t>
            </a:r>
            <a:r>
              <a:rPr lang="es-ES" sz="2400" dirty="0" smtClean="0"/>
              <a:t>, pero ahí </a:t>
            </a:r>
            <a:r>
              <a:rPr lang="es-ES" sz="2400" dirty="0" smtClean="0">
                <a:solidFill>
                  <a:srgbClr val="FF0000"/>
                </a:solidFill>
              </a:rPr>
              <a:t>chocaba con el Imperio británico y se veía amenazado por el francés</a:t>
            </a:r>
            <a:r>
              <a:rPr lang="es-ES" sz="2400" dirty="0" smtClean="0"/>
              <a:t>. </a:t>
            </a:r>
            <a:endParaRPr lang="es-E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Enrique\Desktop\COPIA\Feudo\Materiales para el futuro\4º ESO\Unidad 3. La era del Imperialismo y la Gran Guerra\Mapas mudos políticos de Europa\Mapa mudo de Europa en 1923.gif"/>
          <p:cNvPicPr>
            <a:picLocks noChangeAspect="1" noChangeArrowheads="1"/>
          </p:cNvPicPr>
          <p:nvPr/>
        </p:nvPicPr>
        <p:blipFill>
          <a:blip r:embed="rId2" cstate="print"/>
          <a:srcRect/>
          <a:stretch>
            <a:fillRect/>
          </a:stretch>
        </p:blipFill>
        <p:spPr bwMode="auto">
          <a:xfrm>
            <a:off x="5436097" y="3898543"/>
            <a:ext cx="3707904" cy="2959457"/>
          </a:xfrm>
          <a:prstGeom prst="rect">
            <a:avLst/>
          </a:prstGeom>
          <a:noFill/>
        </p:spPr>
      </p:pic>
      <p:sp>
        <p:nvSpPr>
          <p:cNvPr id="3" name="2 CuadroTexto"/>
          <p:cNvSpPr txBox="1"/>
          <p:nvPr/>
        </p:nvSpPr>
        <p:spPr>
          <a:xfrm>
            <a:off x="0" y="0"/>
            <a:ext cx="5436096" cy="3231654"/>
          </a:xfrm>
          <a:prstGeom prst="rect">
            <a:avLst/>
          </a:prstGeom>
          <a:noFill/>
        </p:spPr>
        <p:txBody>
          <a:bodyPr wrap="square" rtlCol="0">
            <a:spAutoFit/>
          </a:bodyPr>
          <a:lstStyle/>
          <a:p>
            <a:pPr algn="ctr"/>
            <a:r>
              <a:rPr lang="es-ES" sz="3400" dirty="0" smtClean="0"/>
              <a:t>La cosa no estaba clara en absoluto. Hasta 1935 </a:t>
            </a:r>
            <a:r>
              <a:rPr lang="es-ES" sz="3400" dirty="0" smtClean="0">
                <a:solidFill>
                  <a:srgbClr val="FF0000"/>
                </a:solidFill>
              </a:rPr>
              <a:t>Italia era aliada de Reino Unido y Francia frente a Alemania </a:t>
            </a:r>
            <a:r>
              <a:rPr lang="es-ES" sz="3400" dirty="0" smtClean="0"/>
              <a:t>por el interés alemán en ocupar </a:t>
            </a:r>
            <a:r>
              <a:rPr lang="es-ES" sz="3400" dirty="0" smtClean="0">
                <a:solidFill>
                  <a:srgbClr val="FF0000"/>
                </a:solidFill>
              </a:rPr>
              <a:t>Austria</a:t>
            </a:r>
            <a:r>
              <a:rPr lang="es-ES" sz="3400" dirty="0" smtClean="0"/>
              <a:t> (Frente de </a:t>
            </a:r>
            <a:r>
              <a:rPr lang="es-ES" sz="3400" dirty="0" err="1" smtClean="0"/>
              <a:t>Stresa</a:t>
            </a:r>
            <a:r>
              <a:rPr lang="es-ES" sz="3400" dirty="0" smtClean="0"/>
              <a:t>).</a:t>
            </a:r>
            <a:endParaRPr lang="es-ES" sz="3400" dirty="0"/>
          </a:p>
        </p:txBody>
      </p:sp>
      <p:sp>
        <p:nvSpPr>
          <p:cNvPr id="4" name="3 CuadroTexto"/>
          <p:cNvSpPr txBox="1"/>
          <p:nvPr/>
        </p:nvSpPr>
        <p:spPr>
          <a:xfrm>
            <a:off x="0" y="4365104"/>
            <a:ext cx="5436096" cy="1938992"/>
          </a:xfrm>
          <a:prstGeom prst="rect">
            <a:avLst/>
          </a:prstGeom>
          <a:noFill/>
        </p:spPr>
        <p:txBody>
          <a:bodyPr wrap="square" rtlCol="0">
            <a:spAutoFit/>
          </a:bodyPr>
          <a:lstStyle/>
          <a:p>
            <a:pPr algn="ctr"/>
            <a:r>
              <a:rPr lang="es-ES" sz="2400" dirty="0" smtClean="0"/>
              <a:t>Mussolini estaba interesado en Austria. Era consciente que una anexión alemana significaría la imposibilidad de  ocupar el país. Por ello, defenderá su independencia junto a británicos y franceses.</a:t>
            </a:r>
            <a:endParaRPr lang="es-ES" sz="2400" dirty="0"/>
          </a:p>
        </p:txBody>
      </p:sp>
      <p:pic>
        <p:nvPicPr>
          <p:cNvPr id="57347" name="Picture 3"/>
          <p:cNvPicPr>
            <a:picLocks noChangeAspect="1" noChangeArrowheads="1"/>
          </p:cNvPicPr>
          <p:nvPr/>
        </p:nvPicPr>
        <p:blipFill>
          <a:blip r:embed="rId3" cstate="print"/>
          <a:srcRect/>
          <a:stretch>
            <a:fillRect/>
          </a:stretch>
        </p:blipFill>
        <p:spPr bwMode="auto">
          <a:xfrm>
            <a:off x="5436096" y="-1"/>
            <a:ext cx="3707904" cy="393479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Meses más tarde el pacto salta por los aires cuando Italia inicie la </a:t>
            </a:r>
            <a:r>
              <a:rPr lang="es-ES" sz="3600" dirty="0" smtClean="0">
                <a:solidFill>
                  <a:srgbClr val="FF0000"/>
                </a:solidFill>
              </a:rPr>
              <a:t>ocupación de Etiopía</a:t>
            </a:r>
            <a:r>
              <a:rPr lang="es-ES" sz="3600" dirty="0" smtClean="0"/>
              <a:t>.</a:t>
            </a:r>
            <a:endParaRPr lang="es-ES" sz="3600" dirty="0"/>
          </a:p>
        </p:txBody>
      </p:sp>
      <p:pic>
        <p:nvPicPr>
          <p:cNvPr id="58370" name="Picture 2" descr="https://upload.wikimedia.org/wikipedia/commons/thumb/0/09/Map_de_Etiopia%2C_1934_es.svg/800px-Map_de_Etiopia%2C_1934_es.svg.png"/>
          <p:cNvPicPr>
            <a:picLocks noChangeAspect="1" noChangeArrowheads="1"/>
          </p:cNvPicPr>
          <p:nvPr/>
        </p:nvPicPr>
        <p:blipFill>
          <a:blip r:embed="rId2" cstate="print"/>
          <a:srcRect/>
          <a:stretch>
            <a:fillRect/>
          </a:stretch>
        </p:blipFill>
        <p:spPr bwMode="auto">
          <a:xfrm>
            <a:off x="4171950" y="1447800"/>
            <a:ext cx="4972050" cy="5410200"/>
          </a:xfrm>
          <a:prstGeom prst="rect">
            <a:avLst/>
          </a:prstGeom>
          <a:noFill/>
        </p:spPr>
      </p:pic>
      <p:sp>
        <p:nvSpPr>
          <p:cNvPr id="4" name="3 CuadroTexto"/>
          <p:cNvSpPr txBox="1"/>
          <p:nvPr/>
        </p:nvSpPr>
        <p:spPr>
          <a:xfrm>
            <a:off x="0" y="1844824"/>
            <a:ext cx="4139952" cy="4524315"/>
          </a:xfrm>
          <a:prstGeom prst="rect">
            <a:avLst/>
          </a:prstGeom>
          <a:noFill/>
        </p:spPr>
        <p:txBody>
          <a:bodyPr wrap="square" rtlCol="0">
            <a:spAutoFit/>
          </a:bodyPr>
          <a:lstStyle/>
          <a:p>
            <a:pPr algn="ctr"/>
            <a:r>
              <a:rPr lang="es-ES" sz="2400" dirty="0" smtClean="0"/>
              <a:t>Francia mantenía una posición más neutral (más preocupada por Alemania), pero los británicos ya se habían manifestado en contra de las aspiraciones imperiales italianas. Al final, este tema, al que pronto se unió la intervención en España, pesó más que el austríaco e Italia terminaría cambiando de bando.</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solini 1936"/>
          <p:cNvPicPr>
            <a:picLocks noChangeAspect="1" noChangeArrowheads="1"/>
          </p:cNvPicPr>
          <p:nvPr/>
        </p:nvPicPr>
        <p:blipFill>
          <a:blip r:embed="rId2" cstate="print"/>
          <a:srcRect/>
          <a:stretch>
            <a:fillRect/>
          </a:stretch>
        </p:blipFill>
        <p:spPr bwMode="auto">
          <a:xfrm>
            <a:off x="1259632" y="2621465"/>
            <a:ext cx="6422131" cy="4236535"/>
          </a:xfrm>
          <a:prstGeom prst="rect">
            <a:avLst/>
          </a:prstGeom>
          <a:noFill/>
        </p:spPr>
      </p:pic>
      <p:sp>
        <p:nvSpPr>
          <p:cNvPr id="4" name="3 CuadroTexto"/>
          <p:cNvSpPr txBox="1"/>
          <p:nvPr/>
        </p:nvSpPr>
        <p:spPr>
          <a:xfrm>
            <a:off x="0" y="0"/>
            <a:ext cx="9144000" cy="2554545"/>
          </a:xfrm>
          <a:prstGeom prst="rect">
            <a:avLst/>
          </a:prstGeom>
          <a:noFill/>
        </p:spPr>
        <p:txBody>
          <a:bodyPr wrap="square" rtlCol="0">
            <a:spAutoFit/>
          </a:bodyPr>
          <a:lstStyle/>
          <a:p>
            <a:pPr algn="ctr"/>
            <a:r>
              <a:rPr lang="es-ES" sz="3200" dirty="0" smtClean="0"/>
              <a:t>En octubre de 1936 se formó el </a:t>
            </a:r>
            <a:r>
              <a:rPr lang="es-ES" sz="3200" dirty="0" smtClean="0">
                <a:solidFill>
                  <a:srgbClr val="FF0000"/>
                </a:solidFill>
              </a:rPr>
              <a:t>Eje Roma-Berlín</a:t>
            </a:r>
            <a:r>
              <a:rPr lang="es-ES" sz="3200" dirty="0" smtClean="0"/>
              <a:t>, un tratado de amistad que colocaba definitivamente a Italia como aliada de la Alemania de Hitler. </a:t>
            </a:r>
            <a:r>
              <a:rPr lang="es-ES" sz="3200" dirty="0" smtClean="0">
                <a:solidFill>
                  <a:srgbClr val="FF0000"/>
                </a:solidFill>
              </a:rPr>
              <a:t>Francia se convertía en el gran enemigo común</a:t>
            </a:r>
            <a:r>
              <a:rPr lang="es-ES" sz="3200" dirty="0" smtClean="0"/>
              <a:t> de cara a asegurar sus objetivos imperialistas.</a:t>
            </a:r>
            <a:endParaRPr lang="es-E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t>¿Por qué Mussolini apoyó a los sublevados?</a:t>
            </a:r>
            <a:endParaRPr lang="es-ES" sz="3800" dirty="0"/>
          </a:p>
        </p:txBody>
      </p:sp>
      <p:pic>
        <p:nvPicPr>
          <p:cNvPr id="3" name="Picture 2" descr="C:\Users\Enrique\Desktop\COPIA\Feudo\Materiales para el futuro\4º ESO\Unidad 3. La era del Imperialismo y la Gran Guerra\Mapas mudos políticos de Europa\Mapa mudo de Europa en 1923.gif"/>
          <p:cNvPicPr>
            <a:picLocks noChangeAspect="1" noChangeArrowheads="1"/>
          </p:cNvPicPr>
          <p:nvPr/>
        </p:nvPicPr>
        <p:blipFill>
          <a:blip r:embed="rId2" cstate="print"/>
          <a:srcRect/>
          <a:stretch>
            <a:fillRect/>
          </a:stretch>
        </p:blipFill>
        <p:spPr bwMode="auto">
          <a:xfrm>
            <a:off x="2051720" y="908720"/>
            <a:ext cx="4962036" cy="3960440"/>
          </a:xfrm>
          <a:prstGeom prst="rect">
            <a:avLst/>
          </a:prstGeom>
          <a:noFill/>
        </p:spPr>
      </p:pic>
      <p:sp>
        <p:nvSpPr>
          <p:cNvPr id="4" name="3 CuadroTexto"/>
          <p:cNvSpPr txBox="1"/>
          <p:nvPr/>
        </p:nvSpPr>
        <p:spPr>
          <a:xfrm>
            <a:off x="0" y="4919008"/>
            <a:ext cx="9144000" cy="1938992"/>
          </a:xfrm>
          <a:prstGeom prst="rect">
            <a:avLst/>
          </a:prstGeom>
          <a:noFill/>
        </p:spPr>
        <p:txBody>
          <a:bodyPr wrap="square" rtlCol="0">
            <a:spAutoFit/>
          </a:bodyPr>
          <a:lstStyle/>
          <a:p>
            <a:pPr algn="ctr"/>
            <a:r>
              <a:rPr lang="es-ES" sz="2400" dirty="0" smtClean="0"/>
              <a:t>Obviamente influyó el tema ideológico, pero ya se había visto que para Mussolini era más importante la cuestión nacionalista. De este modo, Mussolini buscaba un </a:t>
            </a:r>
            <a:r>
              <a:rPr lang="es-ES" sz="2400" dirty="0" smtClean="0">
                <a:solidFill>
                  <a:srgbClr val="FF0000"/>
                </a:solidFill>
              </a:rPr>
              <a:t>aliado sólido en el Mediterráneo frente a Francia</a:t>
            </a:r>
            <a:r>
              <a:rPr lang="es-ES" sz="2400" dirty="0" smtClean="0"/>
              <a:t>. También se señala la intención italiana de anexionarse las Baleares y Ceuta y convertir a España en un Estado satélite.</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t>¿Qué apoyo ofreció Italia?</a:t>
            </a:r>
            <a:endParaRPr lang="es-ES" sz="3800" dirty="0"/>
          </a:p>
        </p:txBody>
      </p:sp>
      <p:sp>
        <p:nvSpPr>
          <p:cNvPr id="3" name="2 CuadroTexto"/>
          <p:cNvSpPr txBox="1"/>
          <p:nvPr/>
        </p:nvSpPr>
        <p:spPr>
          <a:xfrm>
            <a:off x="0" y="764704"/>
            <a:ext cx="9144000" cy="1815882"/>
          </a:xfrm>
          <a:prstGeom prst="rect">
            <a:avLst/>
          </a:prstGeom>
          <a:noFill/>
        </p:spPr>
        <p:txBody>
          <a:bodyPr wrap="square" rtlCol="0">
            <a:spAutoFit/>
          </a:bodyPr>
          <a:lstStyle/>
          <a:p>
            <a:pPr algn="ctr"/>
            <a:r>
              <a:rPr lang="es-ES" sz="2800" dirty="0" smtClean="0"/>
              <a:t>La Italia de Mussolini fue el principal aliado para los sublevados. Envió unos 80.000 soldados, más de 750 aviones y gran cantidad de mercantes, barcos y submarinos de apoyo. A esto hay que sumar abundantes créditos y materiales.</a:t>
            </a:r>
            <a:endParaRPr lang="es-ES" sz="2800" dirty="0"/>
          </a:p>
        </p:txBody>
      </p:sp>
      <p:pic>
        <p:nvPicPr>
          <p:cNvPr id="61442" name="Picture 2" descr="Los Fiat CR 32 en la Guerra Civil Española - Planeta de Aficiones"/>
          <p:cNvPicPr>
            <a:picLocks noChangeAspect="1" noChangeArrowheads="1"/>
          </p:cNvPicPr>
          <p:nvPr/>
        </p:nvPicPr>
        <p:blipFill>
          <a:blip r:embed="rId2" cstate="print"/>
          <a:srcRect/>
          <a:stretch>
            <a:fillRect/>
          </a:stretch>
        </p:blipFill>
        <p:spPr bwMode="auto">
          <a:xfrm>
            <a:off x="0" y="2610612"/>
            <a:ext cx="3995936" cy="2645746"/>
          </a:xfrm>
          <a:prstGeom prst="rect">
            <a:avLst/>
          </a:prstGeom>
          <a:noFill/>
        </p:spPr>
      </p:pic>
      <p:pic>
        <p:nvPicPr>
          <p:cNvPr id="61444" name="Picture 4" descr="sociales y lengua: Corpo di Truppe Volontarie"/>
          <p:cNvPicPr>
            <a:picLocks noChangeAspect="1" noChangeArrowheads="1"/>
          </p:cNvPicPr>
          <p:nvPr/>
        </p:nvPicPr>
        <p:blipFill>
          <a:blip r:embed="rId3" cstate="print"/>
          <a:srcRect/>
          <a:stretch>
            <a:fillRect/>
          </a:stretch>
        </p:blipFill>
        <p:spPr bwMode="auto">
          <a:xfrm>
            <a:off x="5394460" y="2636912"/>
            <a:ext cx="3749539" cy="2637176"/>
          </a:xfrm>
          <a:prstGeom prst="rect">
            <a:avLst/>
          </a:prstGeom>
          <a:noFill/>
        </p:spPr>
      </p:pic>
      <p:sp>
        <p:nvSpPr>
          <p:cNvPr id="6" name="5 CuadroTexto"/>
          <p:cNvSpPr txBox="1"/>
          <p:nvPr/>
        </p:nvSpPr>
        <p:spPr>
          <a:xfrm>
            <a:off x="0" y="5445224"/>
            <a:ext cx="9144000" cy="1200329"/>
          </a:xfrm>
          <a:prstGeom prst="rect">
            <a:avLst/>
          </a:prstGeom>
          <a:noFill/>
        </p:spPr>
        <p:txBody>
          <a:bodyPr wrap="square" rtlCol="0">
            <a:spAutoFit/>
          </a:bodyPr>
          <a:lstStyle/>
          <a:p>
            <a:pPr algn="ctr"/>
            <a:r>
              <a:rPr lang="es-ES" sz="2400" dirty="0" smtClean="0"/>
              <a:t>El Fiat CR32 (izquierda), el caza más usado por los italianos, y el Cuerpo de Tropas Voluntarias, nombre dado a las tropas de tierra enviadas por los italianos con militares y voluntarios falangistas.</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646331"/>
          </a:xfrm>
          <a:prstGeom prst="rect">
            <a:avLst/>
          </a:prstGeom>
          <a:noFill/>
        </p:spPr>
        <p:txBody>
          <a:bodyPr wrap="square" rtlCol="0">
            <a:spAutoFit/>
          </a:bodyPr>
          <a:lstStyle/>
          <a:p>
            <a:pPr algn="ctr"/>
            <a:r>
              <a:rPr lang="es-ES" sz="3600" dirty="0" smtClean="0">
                <a:solidFill>
                  <a:srgbClr val="FF0000"/>
                </a:solidFill>
              </a:rPr>
              <a:t>Alemania</a:t>
            </a:r>
            <a:r>
              <a:rPr lang="es-ES" sz="3600" dirty="0" smtClean="0"/>
              <a:t> estaba dirigida en 1936 por </a:t>
            </a:r>
            <a:r>
              <a:rPr lang="es-ES" sz="3600" dirty="0" smtClean="0">
                <a:solidFill>
                  <a:srgbClr val="FF0000"/>
                </a:solidFill>
              </a:rPr>
              <a:t>Hitler</a:t>
            </a:r>
            <a:r>
              <a:rPr lang="es-ES" sz="3600" dirty="0" smtClean="0"/>
              <a:t>.</a:t>
            </a:r>
            <a:endParaRPr lang="es-ES" sz="3600" dirty="0"/>
          </a:p>
        </p:txBody>
      </p:sp>
      <p:sp>
        <p:nvSpPr>
          <p:cNvPr id="4" name="3 CuadroTexto"/>
          <p:cNvSpPr txBox="1"/>
          <p:nvPr/>
        </p:nvSpPr>
        <p:spPr>
          <a:xfrm>
            <a:off x="0" y="5301208"/>
            <a:ext cx="9144000" cy="1292662"/>
          </a:xfrm>
          <a:prstGeom prst="rect">
            <a:avLst/>
          </a:prstGeom>
          <a:noFill/>
        </p:spPr>
        <p:txBody>
          <a:bodyPr wrap="square" rtlCol="0">
            <a:spAutoFit/>
          </a:bodyPr>
          <a:lstStyle/>
          <a:p>
            <a:pPr algn="ctr"/>
            <a:r>
              <a:rPr lang="es-ES" sz="2600" dirty="0" smtClean="0"/>
              <a:t>Había establecido en el país teutón y régimen con muchos paralelismos con la Italia fascista. Sin embargo, su nacionalismo extremista chocaba con las potencias europeas, incluida Italia.</a:t>
            </a:r>
            <a:endParaRPr lang="es-ES" sz="2600" dirty="0"/>
          </a:p>
        </p:txBody>
      </p:sp>
      <p:pic>
        <p:nvPicPr>
          <p:cNvPr id="62466" name="Picture 2" descr="Berlín 1936: los Juegos de Hitler - Libertad Digital"/>
          <p:cNvPicPr>
            <a:picLocks noChangeAspect="1" noChangeArrowheads="1"/>
          </p:cNvPicPr>
          <p:nvPr/>
        </p:nvPicPr>
        <p:blipFill>
          <a:blip r:embed="rId2" cstate="print"/>
          <a:srcRect/>
          <a:stretch>
            <a:fillRect/>
          </a:stretch>
        </p:blipFill>
        <p:spPr bwMode="auto">
          <a:xfrm>
            <a:off x="1691680" y="980728"/>
            <a:ext cx="5746238" cy="410445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2195736" y="1700808"/>
            <a:ext cx="5152653" cy="3638162"/>
          </a:xfrm>
          <a:prstGeom prst="rect">
            <a:avLst/>
          </a:prstGeom>
          <a:noFill/>
          <a:ln w="9525">
            <a:noFill/>
            <a:miter lim="800000"/>
            <a:headEnd/>
            <a:tailEnd/>
          </a:ln>
        </p:spPr>
      </p:pic>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En el mismo 1936, Alemania había mostrado una vez su ambición y poco respecto por los tratados internacionales con la </a:t>
            </a:r>
            <a:r>
              <a:rPr lang="es-ES" sz="3400" dirty="0" smtClean="0">
                <a:solidFill>
                  <a:srgbClr val="FF0000"/>
                </a:solidFill>
              </a:rPr>
              <a:t>militarización de Renania</a:t>
            </a:r>
            <a:r>
              <a:rPr lang="es-ES" sz="3400" dirty="0" smtClean="0"/>
              <a:t>.</a:t>
            </a:r>
            <a:endParaRPr lang="es-ES" sz="3400" dirty="0"/>
          </a:p>
        </p:txBody>
      </p:sp>
      <p:sp>
        <p:nvSpPr>
          <p:cNvPr id="5" name="4 CuadroTexto"/>
          <p:cNvSpPr txBox="1"/>
          <p:nvPr/>
        </p:nvSpPr>
        <p:spPr>
          <a:xfrm>
            <a:off x="0" y="5373216"/>
            <a:ext cx="9144000" cy="1569660"/>
          </a:xfrm>
          <a:prstGeom prst="rect">
            <a:avLst/>
          </a:prstGeom>
          <a:noFill/>
        </p:spPr>
        <p:txBody>
          <a:bodyPr wrap="square" rtlCol="0">
            <a:spAutoFit/>
          </a:bodyPr>
          <a:lstStyle/>
          <a:p>
            <a:pPr algn="ctr"/>
            <a:r>
              <a:rPr lang="es-ES" sz="2400" dirty="0" smtClean="0"/>
              <a:t>Renania era un territorio fronterizo entre Alemania y Francia. Ambos países llevaban décadas pugnando por los territorios de Alsacia y Lorena y Alemania tenía aún muy reciente la humillación que supuso el Tratado de Versalles de 1919.</a:t>
            </a:r>
            <a:endParaRPr lang="es-E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t>¿Por qué Hitler apoyó a los sublevados?</a:t>
            </a:r>
            <a:endParaRPr lang="es-ES" sz="3800" dirty="0"/>
          </a:p>
        </p:txBody>
      </p:sp>
      <p:pic>
        <p:nvPicPr>
          <p:cNvPr id="3" name="Picture 2" descr="C:\Users\Enrique\Desktop\COPIA\Feudo\Materiales para el futuro\4º ESO\Unidad 3. La era del Imperialismo y la Gran Guerra\Mapas mudos políticos de Europa\Mapa mudo de Europa en 1923.gif"/>
          <p:cNvPicPr>
            <a:picLocks noChangeAspect="1" noChangeArrowheads="1"/>
          </p:cNvPicPr>
          <p:nvPr/>
        </p:nvPicPr>
        <p:blipFill>
          <a:blip r:embed="rId2" cstate="print"/>
          <a:srcRect/>
          <a:stretch>
            <a:fillRect/>
          </a:stretch>
        </p:blipFill>
        <p:spPr bwMode="auto">
          <a:xfrm>
            <a:off x="2051720" y="1052736"/>
            <a:ext cx="4962036" cy="3960440"/>
          </a:xfrm>
          <a:prstGeom prst="rect">
            <a:avLst/>
          </a:prstGeom>
          <a:noFill/>
        </p:spPr>
      </p:pic>
      <p:sp>
        <p:nvSpPr>
          <p:cNvPr id="4" name="3 CuadroTexto"/>
          <p:cNvSpPr txBox="1"/>
          <p:nvPr/>
        </p:nvSpPr>
        <p:spPr>
          <a:xfrm>
            <a:off x="0" y="5301208"/>
            <a:ext cx="9144000" cy="1200329"/>
          </a:xfrm>
          <a:prstGeom prst="rect">
            <a:avLst/>
          </a:prstGeom>
          <a:noFill/>
        </p:spPr>
        <p:txBody>
          <a:bodyPr wrap="square" rtlCol="0">
            <a:spAutoFit/>
          </a:bodyPr>
          <a:lstStyle/>
          <a:p>
            <a:pPr algn="ctr"/>
            <a:r>
              <a:rPr lang="es-ES" sz="2400" dirty="0" smtClean="0"/>
              <a:t>De nuevo podía existir una mayor afinidad ideológica, pero la verdadera razón era contar con un </a:t>
            </a:r>
            <a:r>
              <a:rPr lang="es-ES" sz="2400" dirty="0" smtClean="0">
                <a:solidFill>
                  <a:srgbClr val="FF0000"/>
                </a:solidFill>
              </a:rPr>
              <a:t>aliado en la espalda de Francia </a:t>
            </a:r>
            <a:r>
              <a:rPr lang="es-ES" sz="2400" dirty="0" smtClean="0"/>
              <a:t>además de afianzar el apoyo italiano ante un previsible conflicto con los franceses.</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t>¿Qué apoyo ofreció Alemania?</a:t>
            </a:r>
            <a:endParaRPr lang="es-ES" sz="3800" dirty="0"/>
          </a:p>
        </p:txBody>
      </p:sp>
      <p:sp>
        <p:nvSpPr>
          <p:cNvPr id="6" name="5 CuadroTexto"/>
          <p:cNvSpPr txBox="1"/>
          <p:nvPr/>
        </p:nvSpPr>
        <p:spPr>
          <a:xfrm>
            <a:off x="0" y="3933056"/>
            <a:ext cx="4067944" cy="2677656"/>
          </a:xfrm>
          <a:prstGeom prst="rect">
            <a:avLst/>
          </a:prstGeom>
          <a:noFill/>
        </p:spPr>
        <p:txBody>
          <a:bodyPr wrap="square" rtlCol="0">
            <a:spAutoFit/>
          </a:bodyPr>
          <a:lstStyle/>
          <a:p>
            <a:pPr algn="ctr"/>
            <a:r>
              <a:rPr lang="es-ES" sz="2400" dirty="0" smtClean="0"/>
              <a:t>Al principio, la Legión Cóndor no contaba con aparatos muy modernos pero fueron mejorando durante el conflicto, con el envío de aviones como el </a:t>
            </a:r>
            <a:r>
              <a:rPr lang="es-ES" sz="2400" dirty="0" err="1" smtClean="0"/>
              <a:t>Messerschitt</a:t>
            </a:r>
            <a:r>
              <a:rPr lang="es-ES" sz="2400" dirty="0" smtClean="0"/>
              <a:t> </a:t>
            </a:r>
            <a:r>
              <a:rPr lang="es-ES" sz="2400" dirty="0" err="1" smtClean="0"/>
              <a:t>Bf</a:t>
            </a:r>
            <a:r>
              <a:rPr lang="es-ES" sz="2400" dirty="0" smtClean="0"/>
              <a:t> 109 (imagen).</a:t>
            </a:r>
            <a:endParaRPr lang="es-ES" sz="2400" dirty="0"/>
          </a:p>
        </p:txBody>
      </p:sp>
      <p:sp>
        <p:nvSpPr>
          <p:cNvPr id="7" name="6 CuadroTexto"/>
          <p:cNvSpPr txBox="1"/>
          <p:nvPr/>
        </p:nvSpPr>
        <p:spPr>
          <a:xfrm>
            <a:off x="0" y="692696"/>
            <a:ext cx="9144000" cy="2893100"/>
          </a:xfrm>
          <a:prstGeom prst="rect">
            <a:avLst/>
          </a:prstGeom>
          <a:noFill/>
        </p:spPr>
        <p:txBody>
          <a:bodyPr wrap="square" rtlCol="0">
            <a:spAutoFit/>
          </a:bodyPr>
          <a:lstStyle/>
          <a:p>
            <a:pPr algn="ctr"/>
            <a:r>
              <a:rPr lang="es-ES" sz="2600" dirty="0" smtClean="0"/>
              <a:t>Además de créditos, los germanos enviaron un material bélico de gran calidad, especialmente la </a:t>
            </a:r>
            <a:r>
              <a:rPr lang="es-ES" sz="2600" dirty="0" smtClean="0">
                <a:solidFill>
                  <a:srgbClr val="FF0000"/>
                </a:solidFill>
              </a:rPr>
              <a:t>Legión Cóndor</a:t>
            </a:r>
            <a:r>
              <a:rPr lang="es-ES" sz="2600" dirty="0" smtClean="0"/>
              <a:t>, una unidad de aviación con cazas y bombarderos (más de 600 aviones) que incluía además de forma regular a unos 5000 soldados. También la flota alemana ayudó a los sublevados defendiendo a sus mercantes que transportaban armas para los sublevados. Además enviaron unos 200 tanques o artillería.</a:t>
            </a:r>
            <a:endParaRPr lang="es-ES" sz="2600" dirty="0"/>
          </a:p>
        </p:txBody>
      </p:sp>
      <p:pic>
        <p:nvPicPr>
          <p:cNvPr id="65538" name="Picture 2" descr="Messerschmitt Bf 109 | Messerschmitt bf 109, Wwii fighter planes ..."/>
          <p:cNvPicPr>
            <a:picLocks noChangeAspect="1" noChangeArrowheads="1"/>
          </p:cNvPicPr>
          <p:nvPr/>
        </p:nvPicPr>
        <p:blipFill>
          <a:blip r:embed="rId2" cstate="print"/>
          <a:srcRect/>
          <a:stretch>
            <a:fillRect/>
          </a:stretch>
        </p:blipFill>
        <p:spPr bwMode="auto">
          <a:xfrm>
            <a:off x="4118942" y="3690758"/>
            <a:ext cx="5025058" cy="31672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8914" name="Picture 2" descr="Resultado de imagen"/>
          <p:cNvPicPr>
            <a:picLocks noChangeAspect="1" noChangeArrowheads="1"/>
          </p:cNvPicPr>
          <p:nvPr/>
        </p:nvPicPr>
        <p:blipFill>
          <a:blip r:embed="rId2" cstate="print"/>
          <a:srcRect/>
          <a:stretch>
            <a:fillRect/>
          </a:stretch>
        </p:blipFill>
        <p:spPr bwMode="auto">
          <a:xfrm>
            <a:off x="1187624" y="0"/>
            <a:ext cx="6840760" cy="4096313"/>
          </a:xfrm>
          <a:prstGeom prst="rect">
            <a:avLst/>
          </a:prstGeom>
          <a:noFill/>
        </p:spPr>
      </p:pic>
      <p:pic>
        <p:nvPicPr>
          <p:cNvPr id="37892" name="Picture 4" descr="Resultado de imagen de cronología  guerra civil"/>
          <p:cNvPicPr>
            <a:picLocks noChangeAspect="1" noChangeArrowheads="1"/>
          </p:cNvPicPr>
          <p:nvPr/>
        </p:nvPicPr>
        <p:blipFill>
          <a:blip r:embed="rId3" cstate="print"/>
          <a:srcRect/>
          <a:stretch>
            <a:fillRect/>
          </a:stretch>
        </p:blipFill>
        <p:spPr bwMode="auto">
          <a:xfrm>
            <a:off x="0" y="4125950"/>
            <a:ext cx="9144000" cy="27320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646331"/>
          </a:xfrm>
          <a:prstGeom prst="rect">
            <a:avLst/>
          </a:prstGeom>
          <a:noFill/>
        </p:spPr>
        <p:txBody>
          <a:bodyPr wrap="square" rtlCol="0">
            <a:spAutoFit/>
          </a:bodyPr>
          <a:lstStyle/>
          <a:p>
            <a:pPr algn="ctr"/>
            <a:r>
              <a:rPr lang="es-ES" sz="3600" dirty="0" smtClean="0"/>
              <a:t>En </a:t>
            </a:r>
            <a:r>
              <a:rPr lang="es-ES" sz="3600" dirty="0" smtClean="0">
                <a:solidFill>
                  <a:srgbClr val="FF0000"/>
                </a:solidFill>
              </a:rPr>
              <a:t>Portugal</a:t>
            </a:r>
            <a:r>
              <a:rPr lang="es-ES" sz="3600" dirty="0" smtClean="0"/>
              <a:t> gobernaba </a:t>
            </a:r>
            <a:r>
              <a:rPr lang="es-ES" sz="3600" dirty="0" smtClean="0">
                <a:solidFill>
                  <a:srgbClr val="FF0000"/>
                </a:solidFill>
              </a:rPr>
              <a:t>Salazar</a:t>
            </a:r>
            <a:r>
              <a:rPr lang="es-ES" sz="3600" dirty="0" smtClean="0"/>
              <a:t>.</a:t>
            </a:r>
            <a:endParaRPr lang="es-ES" sz="3600" dirty="0"/>
          </a:p>
        </p:txBody>
      </p:sp>
      <p:sp>
        <p:nvSpPr>
          <p:cNvPr id="4" name="3 CuadroTexto"/>
          <p:cNvSpPr txBox="1"/>
          <p:nvPr/>
        </p:nvSpPr>
        <p:spPr>
          <a:xfrm>
            <a:off x="0" y="692696"/>
            <a:ext cx="4932040" cy="6247864"/>
          </a:xfrm>
          <a:prstGeom prst="rect">
            <a:avLst/>
          </a:prstGeom>
          <a:noFill/>
        </p:spPr>
        <p:txBody>
          <a:bodyPr wrap="square" rtlCol="0">
            <a:spAutoFit/>
          </a:bodyPr>
          <a:lstStyle/>
          <a:p>
            <a:pPr algn="ctr"/>
            <a:r>
              <a:rPr lang="es-ES" sz="2500" dirty="0" smtClean="0"/>
              <a:t>Menos conocido que Mussolini o Hitler, su ascenso se produce a raíz del golpe de Estado militar dado contra la república en 1926. En 1933 se afianzó como </a:t>
            </a:r>
            <a:r>
              <a:rPr lang="es-ES" sz="2500" dirty="0" smtClean="0">
                <a:solidFill>
                  <a:srgbClr val="FF0000"/>
                </a:solidFill>
              </a:rPr>
              <a:t>dictador</a:t>
            </a:r>
            <a:r>
              <a:rPr lang="es-ES" sz="2500" dirty="0" smtClean="0"/>
              <a:t> (el Estado Novo). Tenía algunos puntos en común con el fascismo, caso del corporativismo o el nacionalismo, pero también diferencias al proceder de la </a:t>
            </a:r>
            <a:r>
              <a:rPr lang="es-ES" sz="2500" dirty="0" smtClean="0">
                <a:solidFill>
                  <a:srgbClr val="FF0000"/>
                </a:solidFill>
              </a:rPr>
              <a:t>democracia cristiana</a:t>
            </a:r>
            <a:r>
              <a:rPr lang="es-ES" sz="2500" dirty="0" smtClean="0"/>
              <a:t>. Su </a:t>
            </a:r>
            <a:r>
              <a:rPr lang="es-ES" sz="2500" dirty="0" smtClean="0">
                <a:solidFill>
                  <a:srgbClr val="FF0000"/>
                </a:solidFill>
              </a:rPr>
              <a:t>catolicismo</a:t>
            </a:r>
            <a:r>
              <a:rPr lang="es-ES" sz="2500" dirty="0" smtClean="0"/>
              <a:t> y la menores aspiraciones imperialistas le diferenciaron de los regímenes totalitarios y le permitieron mantener la dictadura hasta 1974 (con él en el poder hasta 1968).</a:t>
            </a:r>
            <a:endParaRPr lang="es-ES" sz="2500" dirty="0"/>
          </a:p>
        </p:txBody>
      </p:sp>
      <p:pic>
        <p:nvPicPr>
          <p:cNvPr id="67586" name="Picture 2" descr="Image of António de Oliveira Salazar — Visualizing Portugal: the ..."/>
          <p:cNvPicPr>
            <a:picLocks noChangeAspect="1" noChangeArrowheads="1"/>
          </p:cNvPicPr>
          <p:nvPr/>
        </p:nvPicPr>
        <p:blipFill>
          <a:blip r:embed="rId2" cstate="print"/>
          <a:srcRect/>
          <a:stretch>
            <a:fillRect/>
          </a:stretch>
        </p:blipFill>
        <p:spPr bwMode="auto">
          <a:xfrm>
            <a:off x="4903426" y="908720"/>
            <a:ext cx="4240574" cy="573325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t>¿Por qué Salazar apoyó a los sublevados?</a:t>
            </a:r>
            <a:endParaRPr lang="es-ES" sz="3800" dirty="0"/>
          </a:p>
        </p:txBody>
      </p:sp>
      <p:pic>
        <p:nvPicPr>
          <p:cNvPr id="3" name="Picture 2" descr="C:\Users\Enrique\Desktop\COPIA\Feudo\Materiales para el futuro\4º ESO\Unidad 3. La era del Imperialismo y la Gran Guerra\Mapas mudos políticos de Europa\Mapa mudo de Europa en 1923.gif"/>
          <p:cNvPicPr>
            <a:picLocks noChangeAspect="1" noChangeArrowheads="1"/>
          </p:cNvPicPr>
          <p:nvPr/>
        </p:nvPicPr>
        <p:blipFill>
          <a:blip r:embed="rId2" cstate="print"/>
          <a:srcRect/>
          <a:stretch>
            <a:fillRect/>
          </a:stretch>
        </p:blipFill>
        <p:spPr bwMode="auto">
          <a:xfrm>
            <a:off x="2051720" y="908720"/>
            <a:ext cx="4962036" cy="3960440"/>
          </a:xfrm>
          <a:prstGeom prst="rect">
            <a:avLst/>
          </a:prstGeom>
          <a:noFill/>
        </p:spPr>
      </p:pic>
      <p:sp>
        <p:nvSpPr>
          <p:cNvPr id="4" name="3 CuadroTexto"/>
          <p:cNvSpPr txBox="1"/>
          <p:nvPr/>
        </p:nvSpPr>
        <p:spPr>
          <a:xfrm>
            <a:off x="0" y="5085184"/>
            <a:ext cx="9144000" cy="1508105"/>
          </a:xfrm>
          <a:prstGeom prst="rect">
            <a:avLst/>
          </a:prstGeom>
          <a:noFill/>
        </p:spPr>
        <p:txBody>
          <a:bodyPr wrap="square" rtlCol="0">
            <a:spAutoFit/>
          </a:bodyPr>
          <a:lstStyle/>
          <a:p>
            <a:pPr algn="ctr"/>
            <a:r>
              <a:rPr lang="es-ES" sz="2300" dirty="0" smtClean="0"/>
              <a:t>Aquí la política exterior no iba más allá de evitar conflictos con los sublevados. En este caso sí había una </a:t>
            </a:r>
            <a:r>
              <a:rPr lang="es-ES" sz="2300" dirty="0" smtClean="0">
                <a:solidFill>
                  <a:srgbClr val="FF0000"/>
                </a:solidFill>
              </a:rPr>
              <a:t>afinidad ideológica </a:t>
            </a:r>
            <a:r>
              <a:rPr lang="es-ES" sz="2300" dirty="0" smtClean="0"/>
              <a:t>en la defensa del catolicismo y el anticomunismo. Además, no era demasiado proclive a la república (sobre todo al anticlericalismo), aunque tampoco a la monarquía.</a:t>
            </a:r>
            <a:endParaRPr lang="es-ES" sz="23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alzamiento 18 julio"/>
          <p:cNvPicPr>
            <a:picLocks noChangeAspect="1" noChangeArrowheads="1"/>
          </p:cNvPicPr>
          <p:nvPr/>
        </p:nvPicPr>
        <p:blipFill>
          <a:blip r:embed="rId2" cstate="print"/>
          <a:srcRect/>
          <a:stretch>
            <a:fillRect/>
          </a:stretch>
        </p:blipFill>
        <p:spPr bwMode="auto">
          <a:xfrm>
            <a:off x="4737450" y="1844824"/>
            <a:ext cx="4406550" cy="4005064"/>
          </a:xfrm>
          <a:prstGeom prst="rect">
            <a:avLst/>
          </a:prstGeom>
          <a:noFill/>
        </p:spPr>
      </p:pic>
      <p:sp>
        <p:nvSpPr>
          <p:cNvPr id="5" name="4 CuadroTexto"/>
          <p:cNvSpPr txBox="1"/>
          <p:nvPr/>
        </p:nvSpPr>
        <p:spPr>
          <a:xfrm>
            <a:off x="0" y="1124744"/>
            <a:ext cx="4716016" cy="5262979"/>
          </a:xfrm>
          <a:prstGeom prst="rect">
            <a:avLst/>
          </a:prstGeom>
          <a:noFill/>
        </p:spPr>
        <p:txBody>
          <a:bodyPr wrap="square" rtlCol="0">
            <a:spAutoFit/>
          </a:bodyPr>
          <a:lstStyle/>
          <a:p>
            <a:pPr algn="ctr"/>
            <a:r>
              <a:rPr lang="es-ES" sz="2800" dirty="0" smtClean="0"/>
              <a:t>Portugal jugó un importante papel. Sus </a:t>
            </a:r>
            <a:r>
              <a:rPr lang="es-ES" sz="2800" dirty="0" smtClean="0">
                <a:solidFill>
                  <a:srgbClr val="FF0000"/>
                </a:solidFill>
              </a:rPr>
              <a:t>créditos</a:t>
            </a:r>
            <a:r>
              <a:rPr lang="es-ES" sz="2800" dirty="0" smtClean="0"/>
              <a:t> fueron más modestos pero llegaron </a:t>
            </a:r>
            <a:r>
              <a:rPr lang="es-ES" sz="2800" dirty="0" smtClean="0">
                <a:solidFill>
                  <a:srgbClr val="FF0000"/>
                </a:solidFill>
              </a:rPr>
              <a:t>muy pronto</a:t>
            </a:r>
            <a:r>
              <a:rPr lang="es-ES" sz="2800" dirty="0" smtClean="0"/>
              <a:t>, fue el principal </a:t>
            </a:r>
            <a:r>
              <a:rPr lang="es-ES" sz="2800" dirty="0" smtClean="0">
                <a:solidFill>
                  <a:srgbClr val="FF0000"/>
                </a:solidFill>
              </a:rPr>
              <a:t>receptor de las armas </a:t>
            </a:r>
            <a:r>
              <a:rPr lang="es-ES" sz="2800" dirty="0" smtClean="0"/>
              <a:t>europeas que después se enviaban a España y permitió </a:t>
            </a:r>
            <a:r>
              <a:rPr lang="es-ES" sz="2800" dirty="0" smtClean="0">
                <a:solidFill>
                  <a:srgbClr val="FF0000"/>
                </a:solidFill>
              </a:rPr>
              <a:t>conectar las dos partes del bando sublevado </a:t>
            </a:r>
            <a:r>
              <a:rPr lang="es-ES" sz="2800" dirty="0" smtClean="0"/>
              <a:t>y entregar a los republicanos huidos. También envió 10.000 voluntarios.</a:t>
            </a:r>
            <a:endParaRPr lang="es-ES" sz="2800" dirty="0"/>
          </a:p>
        </p:txBody>
      </p:sp>
      <p:sp>
        <p:nvSpPr>
          <p:cNvPr id="6" name="5 CuadroTexto"/>
          <p:cNvSpPr txBox="1"/>
          <p:nvPr/>
        </p:nvSpPr>
        <p:spPr>
          <a:xfrm>
            <a:off x="0" y="0"/>
            <a:ext cx="9144000" cy="677108"/>
          </a:xfrm>
          <a:prstGeom prst="rect">
            <a:avLst/>
          </a:prstGeom>
          <a:noFill/>
        </p:spPr>
        <p:txBody>
          <a:bodyPr wrap="square" rtlCol="0">
            <a:spAutoFit/>
          </a:bodyPr>
          <a:lstStyle/>
          <a:p>
            <a:pPr algn="ctr"/>
            <a:r>
              <a:rPr lang="es-ES" sz="3800" dirty="0" smtClean="0"/>
              <a:t>¿Qué apoyo ofreció Portugal?</a:t>
            </a:r>
            <a:endParaRPr lang="es-ES" sz="3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Los </a:t>
            </a:r>
            <a:r>
              <a:rPr lang="es-ES" sz="3600" dirty="0" smtClean="0">
                <a:solidFill>
                  <a:srgbClr val="FF0000"/>
                </a:solidFill>
              </a:rPr>
              <a:t>republicanos</a:t>
            </a:r>
            <a:r>
              <a:rPr lang="es-ES" sz="3600" dirty="0" smtClean="0"/>
              <a:t> contaron con el decidido apoyo de la </a:t>
            </a:r>
            <a:r>
              <a:rPr lang="es-ES" sz="3600" dirty="0" smtClean="0">
                <a:solidFill>
                  <a:srgbClr val="FF0000"/>
                </a:solidFill>
              </a:rPr>
              <a:t>URSS</a:t>
            </a:r>
            <a:r>
              <a:rPr lang="es-ES" sz="3600" dirty="0" smtClean="0"/>
              <a:t> de </a:t>
            </a:r>
            <a:r>
              <a:rPr lang="es-ES" sz="3600" dirty="0" smtClean="0">
                <a:solidFill>
                  <a:srgbClr val="FF0000"/>
                </a:solidFill>
              </a:rPr>
              <a:t>Stalin</a:t>
            </a:r>
            <a:r>
              <a:rPr lang="es-ES" sz="3600" dirty="0" smtClean="0"/>
              <a:t> que incluyó buenos tanques, aviación y armas diversas.</a:t>
            </a:r>
            <a:endParaRPr lang="es-ES" sz="3600" dirty="0"/>
          </a:p>
        </p:txBody>
      </p:sp>
      <p:pic>
        <p:nvPicPr>
          <p:cNvPr id="43010" name="Picture 2" descr="https://upload.wikimedia.org/wikipedia/commons/2/26/%D0%98%D1%81%D0%BF%D0%B0%D0%BD%D1%81%D0%BA%D0%B0%D1%8F_11_%D0%B8%D0%BD%D1%82%D0%B5%D1%80%D0%B1%D1%80%D0%B8%D0%B3%D0%B0%D0%B4%D0%B0_%D0%B2_%D0%B1%D0%BE%D1%8E_%D0%BF%D0%BE%D0%B4_%D0%91%D0%B5%D0%BB%D1%8C%D1%87%D0%B8%D1%82%D0%B5._1937.jpg"/>
          <p:cNvPicPr>
            <a:picLocks noChangeAspect="1" noChangeArrowheads="1"/>
          </p:cNvPicPr>
          <p:nvPr/>
        </p:nvPicPr>
        <p:blipFill>
          <a:blip r:embed="rId2" cstate="print"/>
          <a:srcRect/>
          <a:stretch>
            <a:fillRect/>
          </a:stretch>
        </p:blipFill>
        <p:spPr bwMode="auto">
          <a:xfrm>
            <a:off x="4711961" y="2060848"/>
            <a:ext cx="4432039" cy="3440436"/>
          </a:xfrm>
          <a:prstGeom prst="rect">
            <a:avLst/>
          </a:prstGeom>
          <a:noFill/>
        </p:spPr>
      </p:pic>
      <p:sp>
        <p:nvSpPr>
          <p:cNvPr id="4" name="3 CuadroTexto"/>
          <p:cNvSpPr txBox="1"/>
          <p:nvPr/>
        </p:nvSpPr>
        <p:spPr>
          <a:xfrm>
            <a:off x="0" y="2204864"/>
            <a:ext cx="4644008" cy="3785652"/>
          </a:xfrm>
          <a:prstGeom prst="rect">
            <a:avLst/>
          </a:prstGeom>
          <a:noFill/>
        </p:spPr>
        <p:txBody>
          <a:bodyPr wrap="square" rtlCol="0">
            <a:spAutoFit/>
          </a:bodyPr>
          <a:lstStyle/>
          <a:p>
            <a:pPr algn="ctr"/>
            <a:r>
              <a:rPr lang="es-ES" sz="2400" dirty="0" smtClean="0"/>
              <a:t>Entre la ayuda soviética destacaron los tanques T-26 (derecha). Sin embargo, </a:t>
            </a:r>
            <a:r>
              <a:rPr lang="es-ES" sz="2400" dirty="0" smtClean="0">
                <a:solidFill>
                  <a:srgbClr val="FF0000"/>
                </a:solidFill>
              </a:rPr>
              <a:t>la ayuda soviética llegó más tarde que la italiana y la alemana</a:t>
            </a:r>
            <a:r>
              <a:rPr lang="es-ES" sz="2400" dirty="0" smtClean="0"/>
              <a:t>. Se justificó ante la impunidad con la que estos países ayudaban a los sublevados y para España supuso la </a:t>
            </a:r>
            <a:r>
              <a:rPr lang="es-ES" sz="2400" dirty="0" smtClean="0">
                <a:solidFill>
                  <a:srgbClr val="FF0000"/>
                </a:solidFill>
              </a:rPr>
              <a:t>pérdida de gran parte de sus reservas de oro </a:t>
            </a:r>
            <a:r>
              <a:rPr lang="es-ES" sz="2400" dirty="0" smtClean="0"/>
              <a:t>como pago al material recibido.</a:t>
            </a:r>
            <a:endParaRPr lang="es-ES" sz="2400" dirty="0"/>
          </a:p>
        </p:txBody>
      </p:sp>
      <p:sp>
        <p:nvSpPr>
          <p:cNvPr id="5" name="4 CuadroTexto"/>
          <p:cNvSpPr txBox="1"/>
          <p:nvPr/>
        </p:nvSpPr>
        <p:spPr>
          <a:xfrm>
            <a:off x="4716016" y="5534561"/>
            <a:ext cx="4427984" cy="1015663"/>
          </a:xfrm>
          <a:prstGeom prst="rect">
            <a:avLst/>
          </a:prstGeom>
          <a:noFill/>
        </p:spPr>
        <p:txBody>
          <a:bodyPr wrap="square" rtlCol="0">
            <a:spAutoFit/>
          </a:bodyPr>
          <a:lstStyle/>
          <a:p>
            <a:pPr algn="ctr"/>
            <a:r>
              <a:rPr lang="es-ES" sz="2000" dirty="0" smtClean="0"/>
              <a:t>El material soviético vino acompañado por militares y asesores además de alimentos, combustible, ropa…</a:t>
            </a:r>
            <a:endParaRPr lang="es-E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noFill/>
        </p:spPr>
        <p:txBody>
          <a:bodyPr wrap="square" rtlCol="0">
            <a:spAutoFit/>
          </a:bodyPr>
          <a:lstStyle/>
          <a:p>
            <a:pPr algn="ctr"/>
            <a:r>
              <a:rPr lang="es-ES" sz="3800" dirty="0" smtClean="0"/>
              <a:t>¿Por qué Stalin apoyó a los sublevados?</a:t>
            </a:r>
            <a:endParaRPr lang="es-ES" sz="3800" dirty="0"/>
          </a:p>
        </p:txBody>
      </p:sp>
      <p:pic>
        <p:nvPicPr>
          <p:cNvPr id="3" name="Picture 2" descr="C:\Users\Enrique\Desktop\COPIA\Feudo\Materiales para el futuro\4º ESO\Unidad 3. La era del Imperialismo y la Gran Guerra\Mapas mudos políticos de Europa\Mapa mudo de Europa en 1923.gif"/>
          <p:cNvPicPr>
            <a:picLocks noChangeAspect="1" noChangeArrowheads="1"/>
          </p:cNvPicPr>
          <p:nvPr/>
        </p:nvPicPr>
        <p:blipFill>
          <a:blip r:embed="rId2" cstate="print"/>
          <a:srcRect/>
          <a:stretch>
            <a:fillRect/>
          </a:stretch>
        </p:blipFill>
        <p:spPr bwMode="auto">
          <a:xfrm>
            <a:off x="2267744" y="908720"/>
            <a:ext cx="4608512" cy="3678275"/>
          </a:xfrm>
          <a:prstGeom prst="rect">
            <a:avLst/>
          </a:prstGeom>
          <a:noFill/>
        </p:spPr>
      </p:pic>
      <p:sp>
        <p:nvSpPr>
          <p:cNvPr id="4" name="3 CuadroTexto"/>
          <p:cNvSpPr txBox="1"/>
          <p:nvPr/>
        </p:nvSpPr>
        <p:spPr>
          <a:xfrm>
            <a:off x="0" y="4642009"/>
            <a:ext cx="9144000" cy="2215991"/>
          </a:xfrm>
          <a:prstGeom prst="rect">
            <a:avLst/>
          </a:prstGeom>
          <a:noFill/>
        </p:spPr>
        <p:txBody>
          <a:bodyPr wrap="square" rtlCol="0">
            <a:spAutoFit/>
          </a:bodyPr>
          <a:lstStyle/>
          <a:p>
            <a:pPr algn="ctr"/>
            <a:r>
              <a:rPr lang="es-ES" sz="2300" dirty="0" smtClean="0"/>
              <a:t>El comunismo soviético no veía con buenos ojos los regímenes democráticos. Sin embargo, el ascenso del fascismo y el nazismo llevó a Stalin a acercarse a las democracias. Entabló relaciones diplomáticas con la República desde 1933 y en 1936 entró en el Frente Popular. Su objetivo era pues frenar al fascismo, pero además influyó la pasividad occidental para que se decidieran a actuar frente a la agresividad </a:t>
            </a:r>
            <a:r>
              <a:rPr lang="es-ES" sz="2300" dirty="0" err="1" smtClean="0"/>
              <a:t>italoalemana</a:t>
            </a:r>
            <a:r>
              <a:rPr lang="es-ES" sz="2300" dirty="0" smtClean="0"/>
              <a:t>.</a:t>
            </a:r>
            <a:endParaRPr lang="es-ES" sz="23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764704"/>
            <a:ext cx="9144000" cy="1200329"/>
          </a:xfrm>
          <a:prstGeom prst="rect">
            <a:avLst/>
          </a:prstGeom>
          <a:noFill/>
        </p:spPr>
        <p:txBody>
          <a:bodyPr wrap="square" rtlCol="0">
            <a:spAutoFit/>
          </a:bodyPr>
          <a:lstStyle/>
          <a:p>
            <a:pPr algn="ctr"/>
            <a:r>
              <a:rPr lang="es-ES" sz="3600" dirty="0" smtClean="0"/>
              <a:t>La URSS que incluyó buenos </a:t>
            </a:r>
            <a:r>
              <a:rPr lang="es-ES" sz="3600" dirty="0" smtClean="0">
                <a:solidFill>
                  <a:srgbClr val="FF0000"/>
                </a:solidFill>
              </a:rPr>
              <a:t>tanques</a:t>
            </a:r>
            <a:r>
              <a:rPr lang="es-ES" sz="3600" dirty="0" smtClean="0"/>
              <a:t>, aviación, armas diversas y asesores.</a:t>
            </a:r>
            <a:endParaRPr lang="es-ES" sz="3600" dirty="0"/>
          </a:p>
        </p:txBody>
      </p:sp>
      <p:pic>
        <p:nvPicPr>
          <p:cNvPr id="43010" name="Picture 2" descr="https://upload.wikimedia.org/wikipedia/commons/2/26/%D0%98%D1%81%D0%BF%D0%B0%D0%BD%D1%81%D0%BA%D0%B0%D1%8F_11_%D0%B8%D0%BD%D1%82%D0%B5%D1%80%D0%B1%D1%80%D0%B8%D0%B3%D0%B0%D0%B4%D0%B0_%D0%B2_%D0%B1%D0%BE%D1%8E_%D0%BF%D0%BE%D0%B4_%D0%91%D0%B5%D0%BB%D1%8C%D1%87%D0%B8%D1%82%D0%B5._1937.jpg"/>
          <p:cNvPicPr>
            <a:picLocks noChangeAspect="1" noChangeArrowheads="1"/>
          </p:cNvPicPr>
          <p:nvPr/>
        </p:nvPicPr>
        <p:blipFill>
          <a:blip r:embed="rId2" cstate="print"/>
          <a:srcRect/>
          <a:stretch>
            <a:fillRect/>
          </a:stretch>
        </p:blipFill>
        <p:spPr bwMode="auto">
          <a:xfrm>
            <a:off x="4711961" y="2204864"/>
            <a:ext cx="4432039" cy="3440436"/>
          </a:xfrm>
          <a:prstGeom prst="rect">
            <a:avLst/>
          </a:prstGeom>
          <a:noFill/>
        </p:spPr>
      </p:pic>
      <p:sp>
        <p:nvSpPr>
          <p:cNvPr id="4" name="3 CuadroTexto"/>
          <p:cNvSpPr txBox="1"/>
          <p:nvPr/>
        </p:nvSpPr>
        <p:spPr>
          <a:xfrm>
            <a:off x="0" y="2420888"/>
            <a:ext cx="4644008" cy="3785652"/>
          </a:xfrm>
          <a:prstGeom prst="rect">
            <a:avLst/>
          </a:prstGeom>
          <a:noFill/>
        </p:spPr>
        <p:txBody>
          <a:bodyPr wrap="square" rtlCol="0">
            <a:spAutoFit/>
          </a:bodyPr>
          <a:lstStyle/>
          <a:p>
            <a:pPr algn="ctr"/>
            <a:r>
              <a:rPr lang="es-ES" sz="2400" dirty="0" smtClean="0"/>
              <a:t>Entre la ayuda soviética destacaron los tanques T-26 (derecha). Sin embargo, </a:t>
            </a:r>
            <a:r>
              <a:rPr lang="es-ES" sz="2400" dirty="0" smtClean="0">
                <a:solidFill>
                  <a:srgbClr val="FF0000"/>
                </a:solidFill>
              </a:rPr>
              <a:t>la ayuda soviética llegó más tarde que la italiana y la alemana</a:t>
            </a:r>
            <a:r>
              <a:rPr lang="es-ES" sz="2400" dirty="0" smtClean="0"/>
              <a:t>. Se justificó ante la impunidad con la que estos países ayudaban a los sublevados y para España supuso la </a:t>
            </a:r>
            <a:r>
              <a:rPr lang="es-ES" sz="2400" dirty="0" smtClean="0">
                <a:solidFill>
                  <a:srgbClr val="FF0000"/>
                </a:solidFill>
              </a:rPr>
              <a:t>pérdida de gran parte de sus reservas de oro </a:t>
            </a:r>
            <a:r>
              <a:rPr lang="es-ES" sz="2400" dirty="0" smtClean="0"/>
              <a:t>como pago al material recibido.</a:t>
            </a:r>
            <a:endParaRPr lang="es-ES" sz="2400" dirty="0"/>
          </a:p>
        </p:txBody>
      </p:sp>
      <p:sp>
        <p:nvSpPr>
          <p:cNvPr id="5" name="4 CuadroTexto"/>
          <p:cNvSpPr txBox="1"/>
          <p:nvPr/>
        </p:nvSpPr>
        <p:spPr>
          <a:xfrm>
            <a:off x="4716016" y="5842337"/>
            <a:ext cx="4427984" cy="1015663"/>
          </a:xfrm>
          <a:prstGeom prst="rect">
            <a:avLst/>
          </a:prstGeom>
          <a:noFill/>
        </p:spPr>
        <p:txBody>
          <a:bodyPr wrap="square" rtlCol="0">
            <a:spAutoFit/>
          </a:bodyPr>
          <a:lstStyle/>
          <a:p>
            <a:pPr algn="ctr"/>
            <a:r>
              <a:rPr lang="es-ES" sz="2000" dirty="0" smtClean="0"/>
              <a:t>El material soviético vino acompañado por militares y asesores además de alimentos, combustible, ropa…</a:t>
            </a:r>
            <a:endParaRPr lang="es-ES" sz="2000" dirty="0"/>
          </a:p>
        </p:txBody>
      </p:sp>
      <p:sp>
        <p:nvSpPr>
          <p:cNvPr id="6" name="5 CuadroTexto"/>
          <p:cNvSpPr txBox="1"/>
          <p:nvPr/>
        </p:nvSpPr>
        <p:spPr>
          <a:xfrm>
            <a:off x="0" y="0"/>
            <a:ext cx="9144000" cy="677108"/>
          </a:xfrm>
          <a:prstGeom prst="rect">
            <a:avLst/>
          </a:prstGeom>
          <a:noFill/>
        </p:spPr>
        <p:txBody>
          <a:bodyPr wrap="square" rtlCol="0">
            <a:spAutoFit/>
          </a:bodyPr>
          <a:lstStyle/>
          <a:p>
            <a:pPr algn="ctr"/>
            <a:r>
              <a:rPr lang="es-ES" sz="3800" dirty="0" smtClean="0"/>
              <a:t>¿Qué apoyo ofreció la URSS?</a:t>
            </a:r>
            <a:endParaRPr lang="es-ES" sz="3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También contó con el apoyo más testimonial de </a:t>
            </a:r>
            <a:r>
              <a:rPr lang="es-ES" sz="3600" dirty="0" smtClean="0">
                <a:solidFill>
                  <a:srgbClr val="FF0000"/>
                </a:solidFill>
              </a:rPr>
              <a:t>México</a:t>
            </a:r>
            <a:r>
              <a:rPr lang="es-ES" sz="3600" dirty="0" smtClean="0"/>
              <a:t> y </a:t>
            </a:r>
            <a:r>
              <a:rPr lang="es-ES" sz="3600" dirty="0" smtClean="0">
                <a:solidFill>
                  <a:srgbClr val="FF0000"/>
                </a:solidFill>
              </a:rPr>
              <a:t>al principio </a:t>
            </a:r>
            <a:r>
              <a:rPr lang="es-ES" sz="3600" dirty="0" smtClean="0"/>
              <a:t>de</a:t>
            </a:r>
            <a:r>
              <a:rPr lang="es-ES" sz="3600" dirty="0" smtClean="0">
                <a:solidFill>
                  <a:srgbClr val="FF0000"/>
                </a:solidFill>
              </a:rPr>
              <a:t> Francia</a:t>
            </a:r>
            <a:r>
              <a:rPr lang="es-ES" sz="3600" dirty="0" smtClean="0"/>
              <a:t>.</a:t>
            </a:r>
            <a:endParaRPr lang="es-ES" sz="3600" dirty="0"/>
          </a:p>
        </p:txBody>
      </p:sp>
      <p:pic>
        <p:nvPicPr>
          <p:cNvPr id="44034" name="Picture 2" descr="Resultado de imagen de lazaro cardenas"/>
          <p:cNvPicPr>
            <a:picLocks noChangeAspect="1" noChangeArrowheads="1"/>
          </p:cNvPicPr>
          <p:nvPr/>
        </p:nvPicPr>
        <p:blipFill>
          <a:blip r:embed="rId2" cstate="print"/>
          <a:srcRect/>
          <a:stretch>
            <a:fillRect/>
          </a:stretch>
        </p:blipFill>
        <p:spPr bwMode="auto">
          <a:xfrm>
            <a:off x="4860032" y="2005547"/>
            <a:ext cx="4283968" cy="3767373"/>
          </a:xfrm>
          <a:prstGeom prst="rect">
            <a:avLst/>
          </a:prstGeom>
          <a:noFill/>
        </p:spPr>
      </p:pic>
      <p:sp>
        <p:nvSpPr>
          <p:cNvPr id="4" name="3 CuadroTexto"/>
          <p:cNvSpPr txBox="1"/>
          <p:nvPr/>
        </p:nvSpPr>
        <p:spPr>
          <a:xfrm>
            <a:off x="0" y="2492896"/>
            <a:ext cx="4788024" cy="2677656"/>
          </a:xfrm>
          <a:prstGeom prst="rect">
            <a:avLst/>
          </a:prstGeom>
          <a:noFill/>
        </p:spPr>
        <p:txBody>
          <a:bodyPr wrap="square" rtlCol="0">
            <a:spAutoFit/>
          </a:bodyPr>
          <a:lstStyle/>
          <a:p>
            <a:pPr algn="ctr"/>
            <a:r>
              <a:rPr lang="es-ES" sz="2400" dirty="0" smtClean="0"/>
              <a:t>Lázaro Cárdenas era el presidente de México donde existía un régimen republicano con tintes socialistas. Envió fusiles a España pero destaca ante todo por acoger a decenas de miles de españoles que huían de la guerra.</a:t>
            </a:r>
            <a:endParaRPr lang="es-E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El otro gran apoyo internacional para los gubernamentales fueron las </a:t>
            </a:r>
            <a:r>
              <a:rPr lang="es-ES" sz="3600" dirty="0" smtClean="0">
                <a:solidFill>
                  <a:srgbClr val="FF0000"/>
                </a:solidFill>
              </a:rPr>
              <a:t>Brigadas Internacionales</a:t>
            </a:r>
            <a:r>
              <a:rPr lang="es-ES" sz="3600" dirty="0" smtClean="0"/>
              <a:t> reclutadas por la </a:t>
            </a:r>
            <a:r>
              <a:rPr lang="es-ES" sz="3600" dirty="0" smtClean="0">
                <a:solidFill>
                  <a:srgbClr val="FF0000"/>
                </a:solidFill>
              </a:rPr>
              <a:t>Tercera Internacional</a:t>
            </a:r>
            <a:r>
              <a:rPr lang="es-ES" sz="3600" dirty="0" smtClean="0"/>
              <a:t> procedentes de Europa, Estados Unidos, Canadá o Hispanoamérica.</a:t>
            </a:r>
            <a:endParaRPr lang="es-ES" sz="3600" dirty="0"/>
          </a:p>
        </p:txBody>
      </p:sp>
      <p:pic>
        <p:nvPicPr>
          <p:cNvPr id="45058" name="Picture 2" descr="Resultado de imagen de brigadas internacionales"/>
          <p:cNvPicPr>
            <a:picLocks noChangeAspect="1" noChangeArrowheads="1"/>
          </p:cNvPicPr>
          <p:nvPr/>
        </p:nvPicPr>
        <p:blipFill>
          <a:blip r:embed="rId2" cstate="print"/>
          <a:srcRect/>
          <a:stretch>
            <a:fillRect/>
          </a:stretch>
        </p:blipFill>
        <p:spPr bwMode="auto">
          <a:xfrm>
            <a:off x="4129288" y="3284984"/>
            <a:ext cx="5014712" cy="2959621"/>
          </a:xfrm>
          <a:prstGeom prst="rect">
            <a:avLst/>
          </a:prstGeom>
          <a:noFill/>
        </p:spPr>
      </p:pic>
      <p:sp>
        <p:nvSpPr>
          <p:cNvPr id="4" name="3 CuadroTexto"/>
          <p:cNvSpPr txBox="1"/>
          <p:nvPr/>
        </p:nvSpPr>
        <p:spPr>
          <a:xfrm>
            <a:off x="0" y="3284984"/>
            <a:ext cx="4139952" cy="3046988"/>
          </a:xfrm>
          <a:prstGeom prst="rect">
            <a:avLst/>
          </a:prstGeom>
          <a:noFill/>
        </p:spPr>
        <p:txBody>
          <a:bodyPr wrap="square" rtlCol="0">
            <a:spAutoFit/>
          </a:bodyPr>
          <a:lstStyle/>
          <a:p>
            <a:pPr algn="ctr"/>
            <a:r>
              <a:rPr lang="es-ES" sz="2400" dirty="0" smtClean="0"/>
              <a:t>Llegaron unos 60.000 voluntarios, la mayoría comunistas reclutados a través de los partidos de esta ideología. Combatieron desde noviembre de 1936 y fueron claves para evitar, por ejemplo, la caída de Madrid.</a:t>
            </a:r>
            <a:endParaRPr lang="es-E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Las </a:t>
            </a:r>
            <a:r>
              <a:rPr lang="es-ES" sz="3600" dirty="0" smtClean="0">
                <a:solidFill>
                  <a:srgbClr val="FF0000"/>
                </a:solidFill>
              </a:rPr>
              <a:t>potencias democráticas occidentales</a:t>
            </a:r>
            <a:r>
              <a:rPr lang="es-ES" sz="3600" dirty="0" smtClean="0"/>
              <a:t>, Reino Unido, Estados Unidos y finalmente Francia, se decantaron por la </a:t>
            </a:r>
            <a:r>
              <a:rPr lang="es-ES" sz="3600" dirty="0" smtClean="0">
                <a:solidFill>
                  <a:srgbClr val="FF0000"/>
                </a:solidFill>
              </a:rPr>
              <a:t>neutralidad</a:t>
            </a:r>
            <a:r>
              <a:rPr lang="es-ES" sz="3600" dirty="0" smtClean="0"/>
              <a:t>. </a:t>
            </a:r>
            <a:r>
              <a:rPr lang="es-ES" sz="3600" dirty="0" smtClean="0">
                <a:solidFill>
                  <a:srgbClr val="FF0000"/>
                </a:solidFill>
              </a:rPr>
              <a:t>El</a:t>
            </a:r>
            <a:r>
              <a:rPr lang="es-ES" sz="3600" dirty="0" smtClean="0"/>
              <a:t> </a:t>
            </a:r>
            <a:r>
              <a:rPr lang="es-ES" sz="3600" dirty="0" smtClean="0">
                <a:solidFill>
                  <a:srgbClr val="FF0000"/>
                </a:solidFill>
              </a:rPr>
              <a:t>Vaticano</a:t>
            </a:r>
            <a:r>
              <a:rPr lang="es-ES" sz="3600" dirty="0" smtClean="0"/>
              <a:t> también se mantuvo públicamente neutral.</a:t>
            </a:r>
            <a:endParaRPr lang="es-ES" sz="3600" dirty="0"/>
          </a:p>
        </p:txBody>
      </p:sp>
      <p:pic>
        <p:nvPicPr>
          <p:cNvPr id="46082" name="Picture 2" descr="Resultado de imagen de cruzada nacional guerra civil"/>
          <p:cNvPicPr>
            <a:picLocks noChangeAspect="1" noChangeArrowheads="1"/>
          </p:cNvPicPr>
          <p:nvPr/>
        </p:nvPicPr>
        <p:blipFill>
          <a:blip r:embed="rId2" cstate="print"/>
          <a:srcRect/>
          <a:stretch>
            <a:fillRect/>
          </a:stretch>
        </p:blipFill>
        <p:spPr bwMode="auto">
          <a:xfrm>
            <a:off x="5868144" y="2331565"/>
            <a:ext cx="3275856" cy="4526436"/>
          </a:xfrm>
          <a:prstGeom prst="rect">
            <a:avLst/>
          </a:prstGeom>
          <a:noFill/>
        </p:spPr>
      </p:pic>
      <p:sp>
        <p:nvSpPr>
          <p:cNvPr id="4" name="3 CuadroTexto"/>
          <p:cNvSpPr txBox="1"/>
          <p:nvPr/>
        </p:nvSpPr>
        <p:spPr>
          <a:xfrm>
            <a:off x="0" y="2852936"/>
            <a:ext cx="5868144" cy="3416320"/>
          </a:xfrm>
          <a:prstGeom prst="rect">
            <a:avLst/>
          </a:prstGeom>
          <a:noFill/>
        </p:spPr>
        <p:txBody>
          <a:bodyPr wrap="square" rtlCol="0">
            <a:spAutoFit/>
          </a:bodyPr>
          <a:lstStyle/>
          <a:p>
            <a:pPr algn="ctr"/>
            <a:r>
              <a:rPr lang="es-ES" sz="2400" dirty="0" smtClean="0"/>
              <a:t>Un elemento clave para los sublevados era su componente católico. Muchos obispos españoles no dudaron en calificar la lucha de los sublevados como un cruzada contra el comunismo. Sin embargo, el papa Pío XI intentó en todo momento mantener una difícil neutralidad en el conflicto pese al evidente y violento anticlericalismo de la mayoría de los republicanos.</a:t>
            </a:r>
            <a:endParaRPr lang="es-E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Las democracias se ampararon en el </a:t>
            </a:r>
            <a:r>
              <a:rPr lang="es-ES" sz="3600" dirty="0" smtClean="0">
                <a:solidFill>
                  <a:srgbClr val="FF0000"/>
                </a:solidFill>
              </a:rPr>
              <a:t>Acuerdo de No Intervención</a:t>
            </a:r>
            <a:r>
              <a:rPr lang="es-ES" sz="3600" dirty="0" smtClean="0"/>
              <a:t> en España firmado por los países europeos, incluidos Alemania, Italia y la URSS, y apoyado por Estados Unidos.</a:t>
            </a:r>
            <a:endParaRPr lang="es-ES" sz="3600" dirty="0"/>
          </a:p>
        </p:txBody>
      </p:sp>
      <p:pic>
        <p:nvPicPr>
          <p:cNvPr id="47106" name="Picture 2" descr="https://upload.wikimedia.org/wikipedia/commons/thumb/d/dc/Non-intevention_control_zones_in_the_Spanish_Civil_War.gif/800px-Non-intevention_control_zones_in_the_Spanish_Civil_War.gif"/>
          <p:cNvPicPr>
            <a:picLocks noChangeAspect="1" noChangeArrowheads="1"/>
          </p:cNvPicPr>
          <p:nvPr/>
        </p:nvPicPr>
        <p:blipFill>
          <a:blip r:embed="rId2" cstate="print"/>
          <a:srcRect/>
          <a:stretch>
            <a:fillRect/>
          </a:stretch>
        </p:blipFill>
        <p:spPr bwMode="auto">
          <a:xfrm>
            <a:off x="0" y="2564904"/>
            <a:ext cx="5225543" cy="4077072"/>
          </a:xfrm>
          <a:prstGeom prst="rect">
            <a:avLst/>
          </a:prstGeom>
          <a:noFill/>
        </p:spPr>
      </p:pic>
      <p:sp>
        <p:nvSpPr>
          <p:cNvPr id="4" name="3 CuadroTexto"/>
          <p:cNvSpPr txBox="1"/>
          <p:nvPr/>
        </p:nvSpPr>
        <p:spPr>
          <a:xfrm>
            <a:off x="5220072" y="2636912"/>
            <a:ext cx="3923928" cy="4154984"/>
          </a:xfrm>
          <a:prstGeom prst="rect">
            <a:avLst/>
          </a:prstGeom>
          <a:noFill/>
        </p:spPr>
        <p:txBody>
          <a:bodyPr wrap="square" rtlCol="0">
            <a:spAutoFit/>
          </a:bodyPr>
          <a:lstStyle/>
          <a:p>
            <a:pPr algn="ctr"/>
            <a:r>
              <a:rPr lang="es-ES" sz="2200" dirty="0" smtClean="0"/>
              <a:t>Se llegaron a establecer unas zonas de control naval bajo la supervisión de Gran Bretaña (azul), Francia (rojo), Italia (verde) y Alemania (gris). Sin embargo, no actuó como un bloqueo naval y no impidió la llegada de ayudas internacionales. Tampoco hubo quejas contra esta impunidad más allá de las medidas tomadas por la URSS.</a:t>
            </a:r>
            <a:endParaRPr lang="es-E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5006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La Guerra Civil: la sublevación militar y el estallido de la guerra. La dimensión internacional del conflicto.</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El </a:t>
            </a:r>
            <a:r>
              <a:rPr lang="es-ES" sz="3600" dirty="0" smtClean="0">
                <a:solidFill>
                  <a:srgbClr val="FF0000"/>
                </a:solidFill>
              </a:rPr>
              <a:t>Comité de No Intervención </a:t>
            </a:r>
            <a:r>
              <a:rPr lang="es-ES" sz="3600" dirty="0" smtClean="0"/>
              <a:t>era el órgano encargado de hacer cumplir el acuerdo firmado.</a:t>
            </a:r>
            <a:endParaRPr lang="es-ES" sz="3600" dirty="0"/>
          </a:p>
        </p:txBody>
      </p:sp>
      <p:pic>
        <p:nvPicPr>
          <p:cNvPr id="68610" name="Picture 2" descr="4.1. La No Intervención."/>
          <p:cNvPicPr>
            <a:picLocks noChangeAspect="1" noChangeArrowheads="1"/>
          </p:cNvPicPr>
          <p:nvPr/>
        </p:nvPicPr>
        <p:blipFill>
          <a:blip r:embed="rId2" cstate="print"/>
          <a:srcRect/>
          <a:stretch>
            <a:fillRect/>
          </a:stretch>
        </p:blipFill>
        <p:spPr bwMode="auto">
          <a:xfrm>
            <a:off x="5580113" y="1267585"/>
            <a:ext cx="3563888" cy="5590415"/>
          </a:xfrm>
          <a:prstGeom prst="rect">
            <a:avLst/>
          </a:prstGeom>
          <a:noFill/>
        </p:spPr>
      </p:pic>
      <p:sp>
        <p:nvSpPr>
          <p:cNvPr id="4" name="3 CuadroTexto"/>
          <p:cNvSpPr txBox="1"/>
          <p:nvPr/>
        </p:nvSpPr>
        <p:spPr>
          <a:xfrm>
            <a:off x="0" y="1772816"/>
            <a:ext cx="5580112" cy="4832092"/>
          </a:xfrm>
          <a:prstGeom prst="rect">
            <a:avLst/>
          </a:prstGeom>
          <a:noFill/>
        </p:spPr>
        <p:txBody>
          <a:bodyPr wrap="square" rtlCol="0">
            <a:spAutoFit/>
          </a:bodyPr>
          <a:lstStyle/>
          <a:p>
            <a:pPr algn="ctr"/>
            <a:r>
              <a:rPr lang="es-ES" sz="2800" dirty="0" smtClean="0"/>
              <a:t>Afincado en Londres, su fracaso fue evidente puesto que no pudo evitar que Alemania, Italia, Portugal y la URSS enviaran todo tipo de materiales y créditos. A partir de 1937 su funcionamiento fue casi inexistentes para desaparecer con el fin de la contienda en 1939. Así lo denunciaban los republicanos en el ABC del 21 de enero de 1937 (derecha).</a:t>
            </a:r>
            <a:endParaRPr lang="es-E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Detrás de esta postura estaba la </a:t>
            </a:r>
            <a:r>
              <a:rPr lang="es-ES" sz="3600" dirty="0" smtClean="0">
                <a:solidFill>
                  <a:srgbClr val="FF0000"/>
                </a:solidFill>
              </a:rPr>
              <a:t>política del apaciguamiento</a:t>
            </a:r>
            <a:r>
              <a:rPr lang="es-ES" sz="3600" dirty="0" smtClean="0"/>
              <a:t> defendida por Gran Bretaña.</a:t>
            </a:r>
            <a:endParaRPr lang="es-ES" sz="3600" dirty="0"/>
          </a:p>
        </p:txBody>
      </p:sp>
      <p:pic>
        <p:nvPicPr>
          <p:cNvPr id="48130" name="Picture 2" descr="Stanley Baldwin ggbain.35233.jpg"/>
          <p:cNvPicPr>
            <a:picLocks noChangeAspect="1" noChangeArrowheads="1"/>
          </p:cNvPicPr>
          <p:nvPr/>
        </p:nvPicPr>
        <p:blipFill>
          <a:blip r:embed="rId2" cstate="print"/>
          <a:srcRect/>
          <a:stretch>
            <a:fillRect/>
          </a:stretch>
        </p:blipFill>
        <p:spPr bwMode="auto">
          <a:xfrm>
            <a:off x="5410200" y="1268760"/>
            <a:ext cx="3733800" cy="5410200"/>
          </a:xfrm>
          <a:prstGeom prst="rect">
            <a:avLst/>
          </a:prstGeom>
          <a:noFill/>
        </p:spPr>
      </p:pic>
      <p:sp>
        <p:nvSpPr>
          <p:cNvPr id="4" name="3 CuadroTexto"/>
          <p:cNvSpPr txBox="1"/>
          <p:nvPr/>
        </p:nvSpPr>
        <p:spPr>
          <a:xfrm>
            <a:off x="0" y="1340768"/>
            <a:ext cx="5364088" cy="5262979"/>
          </a:xfrm>
          <a:prstGeom prst="rect">
            <a:avLst/>
          </a:prstGeom>
          <a:noFill/>
        </p:spPr>
        <p:txBody>
          <a:bodyPr wrap="square" rtlCol="0">
            <a:spAutoFit/>
          </a:bodyPr>
          <a:lstStyle/>
          <a:p>
            <a:pPr algn="ctr"/>
            <a:r>
              <a:rPr lang="es-ES" sz="2400" dirty="0" smtClean="0"/>
              <a:t>La política del apaciguamiento fue la práctica seguida por los gobiernos británicos en asuntos internacionales a mediados de los años 30. La hizo famosa el primer ministro </a:t>
            </a:r>
            <a:r>
              <a:rPr lang="es-ES" sz="2400" dirty="0" err="1" smtClean="0"/>
              <a:t>Neville</a:t>
            </a:r>
            <a:r>
              <a:rPr lang="es-ES" sz="2400" dirty="0" smtClean="0"/>
              <a:t> Chamberlain cuando permitió a Hitler anexionarse Checoslovaquia, pero ya antes había sido practicada por su antecesor Stanley Baldwin (derecha). Se confiaba en que Alemania se conformaría con verse resarcida por el Tratado de Versalles y se temía más el avance comunista. Francia se vio obligada a seguir a los británicos para no perder el apoyo de estos.</a:t>
            </a:r>
            <a:endParaRPr lang="es-E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2826060" y="2204864"/>
            <a:ext cx="6317940" cy="4211960"/>
          </a:xfrm>
          <a:prstGeom prst="rect">
            <a:avLst/>
          </a:prstGeom>
          <a:noFill/>
          <a:ln w="9525">
            <a:noFill/>
            <a:miter lim="800000"/>
            <a:headEnd/>
            <a:tailEnd/>
          </a:ln>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Por su parte, en Estados Unidos impuso un “</a:t>
            </a:r>
            <a:r>
              <a:rPr lang="es-ES" sz="3600" dirty="0" smtClean="0">
                <a:solidFill>
                  <a:srgbClr val="FF0000"/>
                </a:solidFill>
              </a:rPr>
              <a:t>embargo moral</a:t>
            </a:r>
            <a:r>
              <a:rPr lang="es-ES" sz="3600" dirty="0" smtClean="0"/>
              <a:t>” para no vender armas a ningún bando y en 1937 se convirtió en ley.</a:t>
            </a:r>
            <a:endParaRPr lang="es-ES" sz="3600" dirty="0"/>
          </a:p>
        </p:txBody>
      </p:sp>
      <p:sp>
        <p:nvSpPr>
          <p:cNvPr id="4" name="3 CuadroTexto"/>
          <p:cNvSpPr txBox="1"/>
          <p:nvPr/>
        </p:nvSpPr>
        <p:spPr>
          <a:xfrm>
            <a:off x="0" y="2996952"/>
            <a:ext cx="2843808" cy="2308324"/>
          </a:xfrm>
          <a:prstGeom prst="rect">
            <a:avLst/>
          </a:prstGeom>
          <a:noFill/>
        </p:spPr>
        <p:txBody>
          <a:bodyPr wrap="square" rtlCol="0">
            <a:spAutoFit/>
          </a:bodyPr>
          <a:lstStyle/>
          <a:p>
            <a:pPr algn="ctr"/>
            <a:r>
              <a:rPr lang="es-ES" sz="2400" dirty="0" smtClean="0"/>
              <a:t>El problema fue que solo se embargó el envío de armas, pero no de otros productos como petróleo o camiones.</a:t>
            </a:r>
            <a:endParaRPr lang="es-E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Esta política </a:t>
            </a:r>
            <a:r>
              <a:rPr lang="es-ES" sz="3600" dirty="0" smtClean="0">
                <a:solidFill>
                  <a:srgbClr val="FF0000"/>
                </a:solidFill>
              </a:rPr>
              <a:t>no impidió que las empresas angloamericanas </a:t>
            </a:r>
            <a:r>
              <a:rPr lang="es-ES" sz="3600" dirty="0" smtClean="0"/>
              <a:t>(Texaco, Shell, General Motors o Ford) dieran un apoyo fundamental a los sublevados.</a:t>
            </a:r>
            <a:endParaRPr lang="es-ES" sz="3600" dirty="0"/>
          </a:p>
        </p:txBody>
      </p:sp>
      <p:pic>
        <p:nvPicPr>
          <p:cNvPr id="49154" name="Picture 2" descr="Resultado de imagen de texaco 1936"/>
          <p:cNvPicPr>
            <a:picLocks noChangeAspect="1" noChangeArrowheads="1"/>
          </p:cNvPicPr>
          <p:nvPr/>
        </p:nvPicPr>
        <p:blipFill>
          <a:blip r:embed="rId2" cstate="print"/>
          <a:srcRect/>
          <a:stretch>
            <a:fillRect/>
          </a:stretch>
        </p:blipFill>
        <p:spPr bwMode="auto">
          <a:xfrm>
            <a:off x="5905500" y="3140968"/>
            <a:ext cx="3238500" cy="2981326"/>
          </a:xfrm>
          <a:prstGeom prst="rect">
            <a:avLst/>
          </a:prstGeom>
          <a:noFill/>
        </p:spPr>
      </p:pic>
      <p:sp>
        <p:nvSpPr>
          <p:cNvPr id="4" name="3 CuadroTexto"/>
          <p:cNvSpPr txBox="1"/>
          <p:nvPr/>
        </p:nvSpPr>
        <p:spPr>
          <a:xfrm>
            <a:off x="0" y="3212976"/>
            <a:ext cx="5796136" cy="2308324"/>
          </a:xfrm>
          <a:prstGeom prst="rect">
            <a:avLst/>
          </a:prstGeom>
          <a:noFill/>
        </p:spPr>
        <p:txBody>
          <a:bodyPr wrap="square" rtlCol="0">
            <a:spAutoFit/>
          </a:bodyPr>
          <a:lstStyle/>
          <a:p>
            <a:pPr algn="ctr"/>
            <a:r>
              <a:rPr lang="es-ES" sz="2400" dirty="0" smtClean="0"/>
              <a:t>Texaco y Shell proveyeron de petróleo a los sublevados, clave para las operaciones militares, mientras que General Motors, Ford o </a:t>
            </a:r>
            <a:r>
              <a:rPr lang="es-ES" sz="2400" dirty="0" err="1" smtClean="0"/>
              <a:t>Studebaker</a:t>
            </a:r>
            <a:r>
              <a:rPr lang="es-ES" sz="2400" dirty="0" smtClean="0"/>
              <a:t> suministraron muchos camiones. Parece que las aportaciones de Texaco fueron especialmente importantes.</a:t>
            </a:r>
            <a:endParaRPr lang="es-E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 Influencia internacional de la Guerra Civil.</a:t>
            </a:r>
            <a:endParaRPr lang="es-ES" sz="4800" dirty="0"/>
          </a:p>
        </p:txBody>
      </p:sp>
      <p:sp>
        <p:nvSpPr>
          <p:cNvPr id="3" name="2 Rectángulo"/>
          <p:cNvSpPr/>
          <p:nvPr/>
        </p:nvSpPr>
        <p:spPr>
          <a:xfrm>
            <a:off x="0" y="2636912"/>
            <a:ext cx="9144000" cy="317009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Guerra Civil como antesala de la Segunda Guerra Mundial.</a:t>
            </a:r>
          </a:p>
          <a:p>
            <a:pPr marL="268288" indent="-268288" algn="just">
              <a:buFont typeface="Arial" pitchFamily="34" charset="0"/>
              <a:buChar char="•"/>
            </a:pPr>
            <a:r>
              <a:rPr lang="es-ES" sz="4000" dirty="0" smtClean="0">
                <a:latin typeface="Times New Roman" pitchFamily="18" charset="0"/>
                <a:cs typeface="Times New Roman" pitchFamily="18" charset="0"/>
              </a:rPr>
              <a:t>Efectos de los apoyos internacionales: victoria sublevada y posterior aislamiento internacional de España.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La Guerra Civil es considerada como la </a:t>
            </a:r>
            <a:r>
              <a:rPr lang="es-ES" sz="3600" dirty="0" smtClean="0">
                <a:solidFill>
                  <a:srgbClr val="FF0000"/>
                </a:solidFill>
              </a:rPr>
              <a:t>antesala de la Segunda Guerra Mundial</a:t>
            </a:r>
            <a:r>
              <a:rPr lang="es-ES" sz="3600" dirty="0" smtClean="0"/>
              <a:t>: sirvió a </a:t>
            </a:r>
            <a:r>
              <a:rPr lang="es-ES" sz="3600" dirty="0" smtClean="0">
                <a:solidFill>
                  <a:srgbClr val="FF0000"/>
                </a:solidFill>
              </a:rPr>
              <a:t>Alemania para probarse </a:t>
            </a:r>
            <a:r>
              <a:rPr lang="es-ES" sz="3600" dirty="0" smtClean="0"/>
              <a:t>y obligó a los diferentes </a:t>
            </a:r>
            <a:r>
              <a:rPr lang="es-ES" sz="3600" dirty="0" smtClean="0">
                <a:solidFill>
                  <a:srgbClr val="FF0000"/>
                </a:solidFill>
              </a:rPr>
              <a:t>países a posicionarse </a:t>
            </a:r>
            <a:r>
              <a:rPr lang="es-ES" sz="3600" dirty="0" smtClean="0"/>
              <a:t>de cara al futuro (por ejemplo, estrechó el Eje Roma-Berlín).</a:t>
            </a:r>
            <a:endParaRPr lang="es-ES" sz="3600" dirty="0"/>
          </a:p>
        </p:txBody>
      </p:sp>
      <p:pic>
        <p:nvPicPr>
          <p:cNvPr id="50178" name="Picture 2" descr="Junkers"/>
          <p:cNvPicPr>
            <a:picLocks noChangeAspect="1" noChangeArrowheads="1"/>
          </p:cNvPicPr>
          <p:nvPr/>
        </p:nvPicPr>
        <p:blipFill>
          <a:blip r:embed="rId2" cstate="print"/>
          <a:srcRect/>
          <a:stretch>
            <a:fillRect/>
          </a:stretch>
        </p:blipFill>
        <p:spPr bwMode="auto">
          <a:xfrm>
            <a:off x="4860032" y="3429000"/>
            <a:ext cx="4283968" cy="2378438"/>
          </a:xfrm>
          <a:prstGeom prst="rect">
            <a:avLst/>
          </a:prstGeom>
          <a:noFill/>
        </p:spPr>
      </p:pic>
      <p:sp>
        <p:nvSpPr>
          <p:cNvPr id="4" name="3 CuadroTexto"/>
          <p:cNvSpPr txBox="1"/>
          <p:nvPr/>
        </p:nvSpPr>
        <p:spPr>
          <a:xfrm>
            <a:off x="0" y="3140968"/>
            <a:ext cx="4788024" cy="3046988"/>
          </a:xfrm>
          <a:prstGeom prst="rect">
            <a:avLst/>
          </a:prstGeom>
          <a:noFill/>
        </p:spPr>
        <p:txBody>
          <a:bodyPr wrap="square" rtlCol="0">
            <a:spAutoFit/>
          </a:bodyPr>
          <a:lstStyle/>
          <a:p>
            <a:pPr algn="ctr"/>
            <a:r>
              <a:rPr lang="es-ES" sz="2400" dirty="0" smtClean="0"/>
              <a:t>En España los alemanes usaron sus mejores cazas (</a:t>
            </a:r>
            <a:r>
              <a:rPr lang="es-ES" sz="2400" dirty="0" err="1" smtClean="0"/>
              <a:t>Messerschmitt</a:t>
            </a:r>
            <a:r>
              <a:rPr lang="es-ES" sz="2400" dirty="0" smtClean="0"/>
              <a:t> </a:t>
            </a:r>
            <a:r>
              <a:rPr lang="es-ES" sz="2400" dirty="0" err="1" smtClean="0"/>
              <a:t>Bf</a:t>
            </a:r>
            <a:r>
              <a:rPr lang="es-ES" sz="2400" dirty="0" smtClean="0"/>
              <a:t> 109) y sus mejores bombarderos (</a:t>
            </a:r>
            <a:r>
              <a:rPr lang="es-ES" sz="2400" dirty="0" err="1" smtClean="0"/>
              <a:t>Junkers</a:t>
            </a:r>
            <a:r>
              <a:rPr lang="es-ES" sz="2400" dirty="0" smtClean="0"/>
              <a:t> </a:t>
            </a:r>
            <a:r>
              <a:rPr lang="es-ES" sz="2400" dirty="0" err="1" smtClean="0"/>
              <a:t>Ju</a:t>
            </a:r>
            <a:r>
              <a:rPr lang="es-ES" sz="2400" dirty="0" smtClean="0"/>
              <a:t> 87, en la imagen, y los </a:t>
            </a:r>
            <a:r>
              <a:rPr lang="es-ES" sz="2400" dirty="0" err="1" smtClean="0"/>
              <a:t>Heinkel</a:t>
            </a:r>
            <a:r>
              <a:rPr lang="es-ES" sz="2400" dirty="0" smtClean="0"/>
              <a:t> He 111). Después los usarían en la Guerra Relámpago que permitió la rápida invasión de Francia.</a:t>
            </a:r>
            <a:endParaRPr lang="es-E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El </a:t>
            </a:r>
            <a:r>
              <a:rPr lang="es-ES" sz="3600" dirty="0" smtClean="0">
                <a:solidFill>
                  <a:srgbClr val="FF0000"/>
                </a:solidFill>
              </a:rPr>
              <a:t>apoyo </a:t>
            </a:r>
            <a:r>
              <a:rPr lang="es-ES" sz="3600" dirty="0" err="1" smtClean="0">
                <a:solidFill>
                  <a:srgbClr val="FF0000"/>
                </a:solidFill>
              </a:rPr>
              <a:t>italoalemán</a:t>
            </a:r>
            <a:r>
              <a:rPr lang="es-ES" sz="3600" dirty="0" smtClean="0">
                <a:solidFill>
                  <a:srgbClr val="FF0000"/>
                </a:solidFill>
              </a:rPr>
              <a:t> y la pasividad occidental </a:t>
            </a:r>
            <a:r>
              <a:rPr lang="es-ES" sz="3600" dirty="0" smtClean="0"/>
              <a:t>fueron </a:t>
            </a:r>
            <a:r>
              <a:rPr lang="es-ES" sz="3600" dirty="0" smtClean="0">
                <a:solidFill>
                  <a:srgbClr val="FF0000"/>
                </a:solidFill>
              </a:rPr>
              <a:t>claves</a:t>
            </a:r>
            <a:r>
              <a:rPr lang="es-ES" sz="3600" dirty="0" smtClean="0"/>
              <a:t> para explicar la victoria sublevada.</a:t>
            </a:r>
            <a:endParaRPr lang="es-ES" sz="3600" dirty="0"/>
          </a:p>
        </p:txBody>
      </p:sp>
      <p:pic>
        <p:nvPicPr>
          <p:cNvPr id="51202" name="Picture 2" descr="Resultado de imagen de vencido y desarmado el ejército rojo"/>
          <p:cNvPicPr>
            <a:picLocks noChangeAspect="1" noChangeArrowheads="1"/>
          </p:cNvPicPr>
          <p:nvPr/>
        </p:nvPicPr>
        <p:blipFill>
          <a:blip r:embed="rId2" cstate="print"/>
          <a:srcRect/>
          <a:stretch>
            <a:fillRect/>
          </a:stretch>
        </p:blipFill>
        <p:spPr bwMode="auto">
          <a:xfrm>
            <a:off x="4716017" y="1189605"/>
            <a:ext cx="4427984" cy="5668396"/>
          </a:xfrm>
          <a:prstGeom prst="rect">
            <a:avLst/>
          </a:prstGeom>
          <a:noFill/>
        </p:spPr>
      </p:pic>
      <p:sp>
        <p:nvSpPr>
          <p:cNvPr id="4" name="3 CuadroTexto"/>
          <p:cNvSpPr txBox="1"/>
          <p:nvPr/>
        </p:nvSpPr>
        <p:spPr>
          <a:xfrm>
            <a:off x="0" y="1556792"/>
            <a:ext cx="4716016" cy="4524315"/>
          </a:xfrm>
          <a:prstGeom prst="rect">
            <a:avLst/>
          </a:prstGeom>
          <a:noFill/>
        </p:spPr>
        <p:txBody>
          <a:bodyPr wrap="square" rtlCol="0">
            <a:spAutoFit/>
          </a:bodyPr>
          <a:lstStyle/>
          <a:p>
            <a:pPr algn="ctr"/>
            <a:r>
              <a:rPr lang="es-ES" sz="2400" dirty="0" smtClean="0"/>
              <a:t>Es muy difícil determinar el grado de responsabilidad de cada país en la derrota republicana. Sin los portugueses, hubiera sido complicado unir los dos bloques sublevados, sin el apoyo a italiano y alemán probablemente las tropas africanas no hubieran llegado a la Península, sin el petróleo de Texaco los avances se hubieran ralentizado, con el apoyo británico y francés a los republicanos…</a:t>
            </a:r>
            <a:endParaRPr lang="es-E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Además, la </a:t>
            </a:r>
            <a:r>
              <a:rPr lang="es-ES" sz="3600" dirty="0" smtClean="0">
                <a:solidFill>
                  <a:srgbClr val="FF0000"/>
                </a:solidFill>
              </a:rPr>
              <a:t>relación del nuevo régimen con nazis y fascistas </a:t>
            </a:r>
            <a:r>
              <a:rPr lang="es-ES" sz="3600" dirty="0" smtClean="0"/>
              <a:t>determinaría el posterior </a:t>
            </a:r>
            <a:r>
              <a:rPr lang="es-ES" sz="3600" dirty="0" smtClean="0">
                <a:solidFill>
                  <a:srgbClr val="FF0000"/>
                </a:solidFill>
              </a:rPr>
              <a:t>aislamiento</a:t>
            </a:r>
            <a:r>
              <a:rPr lang="es-ES" sz="3600" dirty="0" smtClean="0"/>
              <a:t> del país durante años.</a:t>
            </a:r>
            <a:endParaRPr lang="es-ES" sz="3600" dirty="0"/>
          </a:p>
        </p:txBody>
      </p:sp>
      <p:pic>
        <p:nvPicPr>
          <p:cNvPr id="52226" name="Picture 2" descr="Imagen relacionada"/>
          <p:cNvPicPr>
            <a:picLocks noChangeAspect="1" noChangeArrowheads="1"/>
          </p:cNvPicPr>
          <p:nvPr/>
        </p:nvPicPr>
        <p:blipFill>
          <a:blip r:embed="rId2" cstate="print"/>
          <a:srcRect/>
          <a:stretch>
            <a:fillRect/>
          </a:stretch>
        </p:blipFill>
        <p:spPr bwMode="auto">
          <a:xfrm>
            <a:off x="4038600" y="2204864"/>
            <a:ext cx="5105400" cy="3695701"/>
          </a:xfrm>
          <a:prstGeom prst="rect">
            <a:avLst/>
          </a:prstGeom>
          <a:noFill/>
        </p:spPr>
      </p:pic>
      <p:sp>
        <p:nvSpPr>
          <p:cNvPr id="4" name="3 CuadroTexto"/>
          <p:cNvSpPr txBox="1"/>
          <p:nvPr/>
        </p:nvSpPr>
        <p:spPr>
          <a:xfrm>
            <a:off x="0" y="2348880"/>
            <a:ext cx="4067944" cy="3785652"/>
          </a:xfrm>
          <a:prstGeom prst="rect">
            <a:avLst/>
          </a:prstGeom>
          <a:noFill/>
        </p:spPr>
        <p:txBody>
          <a:bodyPr wrap="square" rtlCol="0">
            <a:spAutoFit/>
          </a:bodyPr>
          <a:lstStyle/>
          <a:p>
            <a:pPr algn="ctr"/>
            <a:r>
              <a:rPr lang="es-ES" sz="2400" dirty="0" smtClean="0"/>
              <a:t>¿Se hubiese modernizado España o se hubiera convertido en un Estado satélite de la URSS? No se saber pero lo que sí está claro es que el país estuvo aislado hasta los años 50 por su relación con Hitler y Mussolini que estuvo cerca de meterla en la Segunda Guerra Mundial.</a:t>
            </a:r>
            <a:endParaRPr lang="es-E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Causas del conflicto.</a:t>
            </a:r>
            <a:endParaRPr lang="es-ES" sz="4800" dirty="0"/>
          </a:p>
        </p:txBody>
      </p:sp>
      <p:sp>
        <p:nvSpPr>
          <p:cNvPr id="3" name="2 Rectángulo"/>
          <p:cNvSpPr/>
          <p:nvPr/>
        </p:nvSpPr>
        <p:spPr>
          <a:xfrm>
            <a:off x="0" y="2060848"/>
            <a:ext cx="9144000" cy="255454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Elecciones y los dos bandos. La polarización.</a:t>
            </a:r>
          </a:p>
          <a:p>
            <a:pPr marL="268288" indent="-268288" algn="just">
              <a:buFont typeface="Arial" pitchFamily="34" charset="0"/>
              <a:buChar char="•"/>
            </a:pPr>
            <a:r>
              <a:rPr lang="es-ES" sz="4000" dirty="0" smtClean="0">
                <a:latin typeface="Times New Roman" pitchFamily="18" charset="0"/>
                <a:cs typeface="Times New Roman" pitchFamily="18" charset="0"/>
              </a:rPr>
              <a:t>La complicada situación de 1936: huelgas, crisis y violencia.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Las elecciones de 1936 dejaban claro que España estaba dividida en </a:t>
            </a:r>
            <a:r>
              <a:rPr lang="es-ES" sz="3600" dirty="0" smtClean="0">
                <a:solidFill>
                  <a:srgbClr val="FF0000"/>
                </a:solidFill>
              </a:rPr>
              <a:t>dos visiones irreconciliables</a:t>
            </a:r>
            <a:r>
              <a:rPr lang="es-ES" sz="3600" dirty="0" smtClean="0"/>
              <a:t> con una polarización evidenciada por el hundimiento centrista.</a:t>
            </a:r>
            <a:endParaRPr lang="es-ES" sz="3600" dirty="0"/>
          </a:p>
        </p:txBody>
      </p:sp>
      <p:sp>
        <p:nvSpPr>
          <p:cNvPr id="7" name="6 CuadroTexto"/>
          <p:cNvSpPr txBox="1"/>
          <p:nvPr/>
        </p:nvSpPr>
        <p:spPr>
          <a:xfrm>
            <a:off x="0" y="3573016"/>
            <a:ext cx="4427984" cy="1200329"/>
          </a:xfrm>
          <a:prstGeom prst="rect">
            <a:avLst/>
          </a:prstGeom>
          <a:noFill/>
        </p:spPr>
        <p:txBody>
          <a:bodyPr wrap="square" rtlCol="0">
            <a:spAutoFit/>
          </a:bodyPr>
          <a:lstStyle/>
          <a:p>
            <a:pPr algn="ctr"/>
            <a:r>
              <a:rPr lang="es-ES" sz="2400" dirty="0" smtClean="0"/>
              <a:t>Aunque el Frente Popular venció holgadamente, lo cierto es que en votos había un empate.</a:t>
            </a:r>
            <a:endParaRPr lang="es-ES" sz="2400" dirty="0"/>
          </a:p>
        </p:txBody>
      </p:sp>
      <p:pic>
        <p:nvPicPr>
          <p:cNvPr id="35842" name="Picture 2" descr="Resultado de imagen de elecciones de 1936"/>
          <p:cNvPicPr>
            <a:picLocks noChangeAspect="1" noChangeArrowheads="1"/>
          </p:cNvPicPr>
          <p:nvPr/>
        </p:nvPicPr>
        <p:blipFill>
          <a:blip r:embed="rId2" cstate="print"/>
          <a:srcRect/>
          <a:stretch>
            <a:fillRect/>
          </a:stretch>
        </p:blipFill>
        <p:spPr bwMode="auto">
          <a:xfrm>
            <a:off x="4391025" y="2708920"/>
            <a:ext cx="4752975" cy="3895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esultado de imagen de azaña casares quiroga"/>
          <p:cNvPicPr>
            <a:picLocks noChangeAspect="1" noChangeArrowheads="1"/>
          </p:cNvPicPr>
          <p:nvPr/>
        </p:nvPicPr>
        <p:blipFill>
          <a:blip r:embed="rId2" cstate="print"/>
          <a:srcRect/>
          <a:stretch>
            <a:fillRect/>
          </a:stretch>
        </p:blipFill>
        <p:spPr bwMode="auto">
          <a:xfrm>
            <a:off x="6480292" y="2348880"/>
            <a:ext cx="2663708" cy="3933056"/>
          </a:xfrm>
          <a:prstGeom prst="rect">
            <a:avLst/>
          </a:prstGeom>
          <a:noFill/>
        </p:spPr>
      </p:pic>
      <p:pic>
        <p:nvPicPr>
          <p:cNvPr id="53252" name="Picture 4" descr="Resultado de imagen de azaña"/>
          <p:cNvPicPr>
            <a:picLocks noChangeAspect="1" noChangeArrowheads="1"/>
          </p:cNvPicPr>
          <p:nvPr/>
        </p:nvPicPr>
        <p:blipFill>
          <a:blip r:embed="rId3" cstate="print"/>
          <a:srcRect/>
          <a:stretch>
            <a:fillRect/>
          </a:stretch>
        </p:blipFill>
        <p:spPr bwMode="auto">
          <a:xfrm>
            <a:off x="0" y="2348880"/>
            <a:ext cx="3419475" cy="3895725"/>
          </a:xfrm>
          <a:prstGeom prst="rect">
            <a:avLst/>
          </a:prstGeom>
          <a:noFill/>
        </p:spPr>
      </p:pic>
      <p:sp>
        <p:nvSpPr>
          <p:cNvPr id="4" name="3 CuadroTexto"/>
          <p:cNvSpPr txBox="1"/>
          <p:nvPr/>
        </p:nvSpPr>
        <p:spPr>
          <a:xfrm>
            <a:off x="0" y="0"/>
            <a:ext cx="9144000" cy="1754326"/>
          </a:xfrm>
          <a:prstGeom prst="rect">
            <a:avLst/>
          </a:prstGeom>
          <a:noFill/>
        </p:spPr>
        <p:txBody>
          <a:bodyPr wrap="square" rtlCol="0">
            <a:spAutoFit/>
          </a:bodyPr>
          <a:lstStyle/>
          <a:p>
            <a:pPr algn="ctr"/>
            <a:r>
              <a:rPr lang="es-ES" sz="3600" dirty="0" smtClean="0"/>
              <a:t>Los gobiernos de Azaña y Casares Quiroga </a:t>
            </a:r>
            <a:r>
              <a:rPr lang="es-ES" sz="3600" dirty="0" smtClean="0">
                <a:solidFill>
                  <a:srgbClr val="FF0000"/>
                </a:solidFill>
              </a:rPr>
              <a:t>aceleraron las reformas </a:t>
            </a:r>
            <a:r>
              <a:rPr lang="es-ES" sz="3600" dirty="0" smtClean="0"/>
              <a:t>ante la presión sindical pese a la división interna y la falta de consenso.</a:t>
            </a:r>
            <a:endParaRPr lang="es-ES" sz="3600" dirty="0"/>
          </a:p>
        </p:txBody>
      </p:sp>
      <p:sp>
        <p:nvSpPr>
          <p:cNvPr id="5" name="4 CuadroTexto"/>
          <p:cNvSpPr txBox="1"/>
          <p:nvPr/>
        </p:nvSpPr>
        <p:spPr>
          <a:xfrm>
            <a:off x="3491880" y="1964353"/>
            <a:ext cx="3059832" cy="4893647"/>
          </a:xfrm>
          <a:prstGeom prst="rect">
            <a:avLst/>
          </a:prstGeom>
          <a:noFill/>
        </p:spPr>
        <p:txBody>
          <a:bodyPr wrap="square" rtlCol="0">
            <a:spAutoFit/>
          </a:bodyPr>
          <a:lstStyle/>
          <a:p>
            <a:pPr algn="ctr"/>
            <a:r>
              <a:rPr lang="es-ES" sz="2400" dirty="0" smtClean="0"/>
              <a:t>Azaña fue el presidente hasta mayo. En ese mes se convierte en presidente de la República llamando a Casares Quiroga. Ambos eran de Izquierda Republicana y contaban con el apoyo de Unión Republicana pero no del PSOE.</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esultado de imagen de huelga 1936"/>
          <p:cNvPicPr>
            <a:picLocks noChangeAspect="1" noChangeArrowheads="1"/>
          </p:cNvPicPr>
          <p:nvPr/>
        </p:nvPicPr>
        <p:blipFill>
          <a:blip r:embed="rId2" cstate="print"/>
          <a:srcRect/>
          <a:stretch>
            <a:fillRect/>
          </a:stretch>
        </p:blipFill>
        <p:spPr bwMode="auto">
          <a:xfrm>
            <a:off x="-1" y="1772816"/>
            <a:ext cx="5124104" cy="2880320"/>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Las </a:t>
            </a:r>
            <a:r>
              <a:rPr lang="es-ES" sz="3600" dirty="0" smtClean="0">
                <a:solidFill>
                  <a:srgbClr val="FF0000"/>
                </a:solidFill>
              </a:rPr>
              <a:t>huelgas</a:t>
            </a:r>
            <a:r>
              <a:rPr lang="es-ES" sz="3600" dirty="0" smtClean="0"/>
              <a:t> y la </a:t>
            </a:r>
            <a:r>
              <a:rPr lang="es-ES" sz="3600" dirty="0" smtClean="0">
                <a:solidFill>
                  <a:srgbClr val="FF0000"/>
                </a:solidFill>
              </a:rPr>
              <a:t>crisis</a:t>
            </a:r>
            <a:r>
              <a:rPr lang="es-ES" sz="3600" dirty="0" smtClean="0"/>
              <a:t> económica asolaban el país mientras la </a:t>
            </a:r>
            <a:r>
              <a:rPr lang="es-ES" sz="3600" dirty="0" smtClean="0">
                <a:solidFill>
                  <a:srgbClr val="FF0000"/>
                </a:solidFill>
              </a:rPr>
              <a:t>violencia</a:t>
            </a:r>
            <a:r>
              <a:rPr lang="es-ES" sz="3600" dirty="0" smtClean="0"/>
              <a:t> se adueñaba de las calles alentada por milicias armadas.</a:t>
            </a:r>
            <a:endParaRPr lang="es-ES" sz="3600" dirty="0"/>
          </a:p>
        </p:txBody>
      </p:sp>
      <p:pic>
        <p:nvPicPr>
          <p:cNvPr id="54275" name="Picture 3"/>
          <p:cNvPicPr>
            <a:picLocks noChangeAspect="1" noChangeArrowheads="1"/>
          </p:cNvPicPr>
          <p:nvPr/>
        </p:nvPicPr>
        <p:blipFill>
          <a:blip r:embed="rId3" cstate="print"/>
          <a:srcRect/>
          <a:stretch>
            <a:fillRect/>
          </a:stretch>
        </p:blipFill>
        <p:spPr bwMode="auto">
          <a:xfrm>
            <a:off x="5114076" y="1772817"/>
            <a:ext cx="4029923" cy="2880320"/>
          </a:xfrm>
          <a:prstGeom prst="rect">
            <a:avLst/>
          </a:prstGeom>
          <a:noFill/>
          <a:ln w="9525">
            <a:noFill/>
            <a:miter lim="800000"/>
            <a:headEnd/>
            <a:tailEnd/>
          </a:ln>
        </p:spPr>
      </p:pic>
      <p:sp>
        <p:nvSpPr>
          <p:cNvPr id="5" name="4 CuadroTexto"/>
          <p:cNvSpPr txBox="1"/>
          <p:nvPr/>
        </p:nvSpPr>
        <p:spPr>
          <a:xfrm>
            <a:off x="0" y="4869160"/>
            <a:ext cx="9144000" cy="1569660"/>
          </a:xfrm>
          <a:prstGeom prst="rect">
            <a:avLst/>
          </a:prstGeom>
          <a:noFill/>
        </p:spPr>
        <p:txBody>
          <a:bodyPr wrap="square" rtlCol="0">
            <a:spAutoFit/>
          </a:bodyPr>
          <a:lstStyle/>
          <a:p>
            <a:pPr algn="ctr"/>
            <a:r>
              <a:rPr lang="es-ES" sz="2400" dirty="0" smtClean="0"/>
              <a:t>Entre febrero y julio del 36 murieron asesinadas por motivos políticos una media de 11 personas a la semana. Suma los muertos y verás que fueron asesinadas cerca de 300 personas (hay fuentes que hablan de más de 400). ¿Te imaginas que eso ocurriera en la actualidad?</a:t>
            </a: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4816</TotalTime>
  <Words>3620</Words>
  <Application>Microsoft Office PowerPoint</Application>
  <PresentationFormat>Presentación en pantalla (4:3)</PresentationFormat>
  <Paragraphs>132</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467</cp:revision>
  <dcterms:created xsi:type="dcterms:W3CDTF">2017-11-01T17:49:51Z</dcterms:created>
  <dcterms:modified xsi:type="dcterms:W3CDTF">2020-08-21T15:47:05Z</dcterms:modified>
</cp:coreProperties>
</file>