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00" r:id="rId2"/>
    <p:sldId id="401" r:id="rId3"/>
    <p:sldId id="402" r:id="rId4"/>
    <p:sldId id="403" r:id="rId5"/>
    <p:sldId id="256" r:id="rId6"/>
    <p:sldId id="328" r:id="rId7"/>
    <p:sldId id="257" r:id="rId8"/>
    <p:sldId id="268" r:id="rId9"/>
    <p:sldId id="368" r:id="rId10"/>
    <p:sldId id="366" r:id="rId11"/>
    <p:sldId id="371" r:id="rId12"/>
    <p:sldId id="369" r:id="rId13"/>
    <p:sldId id="370" r:id="rId14"/>
    <p:sldId id="372" r:id="rId15"/>
    <p:sldId id="377" r:id="rId16"/>
    <p:sldId id="320" r:id="rId17"/>
    <p:sldId id="365" r:id="rId18"/>
    <p:sldId id="374" r:id="rId19"/>
    <p:sldId id="373" r:id="rId20"/>
    <p:sldId id="375" r:id="rId21"/>
    <p:sldId id="376" r:id="rId22"/>
    <p:sldId id="277" r:id="rId23"/>
    <p:sldId id="378" r:id="rId24"/>
    <p:sldId id="379" r:id="rId25"/>
    <p:sldId id="380" r:id="rId26"/>
    <p:sldId id="381" r:id="rId27"/>
    <p:sldId id="382" r:id="rId28"/>
    <p:sldId id="384" r:id="rId29"/>
    <p:sldId id="383" r:id="rId30"/>
    <p:sldId id="367" r:id="rId31"/>
    <p:sldId id="385" r:id="rId32"/>
    <p:sldId id="386" r:id="rId33"/>
    <p:sldId id="387" r:id="rId34"/>
    <p:sldId id="388" r:id="rId35"/>
    <p:sldId id="389" r:id="rId36"/>
    <p:sldId id="390" r:id="rId37"/>
    <p:sldId id="391" r:id="rId38"/>
    <p:sldId id="392" r:id="rId39"/>
    <p:sldId id="288" r:id="rId40"/>
    <p:sldId id="393" r:id="rId41"/>
    <p:sldId id="394" r:id="rId42"/>
    <p:sldId id="397" r:id="rId43"/>
    <p:sldId id="396" r:id="rId44"/>
    <p:sldId id="398" r:id="rId45"/>
    <p:sldId id="399"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17/08/2020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17/08/2020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206210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Describe la evolución de la dictadura de Primo de Rivera, desde el Directorio militar al Directorio civil y su final.</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Etapas de la dictadura</a:t>
            </a:r>
            <a:endParaRPr lang="es-ES" sz="3200" dirty="0"/>
          </a:p>
        </p:txBody>
      </p:sp>
      <p:sp>
        <p:nvSpPr>
          <p:cNvPr id="3" name="2 Rectángulo"/>
          <p:cNvSpPr/>
          <p:nvPr/>
        </p:nvSpPr>
        <p:spPr>
          <a:xfrm>
            <a:off x="0" y="2420888"/>
            <a:ext cx="9144000" cy="1323439"/>
          </a:xfrm>
          <a:prstGeom prst="rect">
            <a:avLst/>
          </a:prstGeom>
        </p:spPr>
        <p:txBody>
          <a:bodyPr wrap="square">
            <a:spAutoFit/>
          </a:bodyPr>
          <a:lstStyle/>
          <a:p>
            <a:pPr marL="269875" lvl="0" indent="-269875">
              <a:buFont typeface="Arial" pitchFamily="34" charset="0"/>
              <a:buChar char="•"/>
            </a:pPr>
            <a:r>
              <a:rPr lang="es-ES" sz="4000" dirty="0" smtClean="0">
                <a:latin typeface="Times New Roman" pitchFamily="18" charset="0"/>
                <a:cs typeface="Times New Roman" pitchFamily="18" charset="0"/>
              </a:rPr>
              <a:t>El Directorio Militar.</a:t>
            </a:r>
          </a:p>
          <a:p>
            <a:pPr marL="269875" lvl="0" indent="-269875">
              <a:buFont typeface="Arial" pitchFamily="34" charset="0"/>
              <a:buChar char="•"/>
            </a:pPr>
            <a:r>
              <a:rPr lang="es-ES" sz="4000" dirty="0" smtClean="0">
                <a:latin typeface="Times New Roman" pitchFamily="18" charset="0"/>
                <a:cs typeface="Times New Roman" pitchFamily="18" charset="0"/>
              </a:rPr>
              <a:t>El Directorio Civil.</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Alfonso XIII respaldó a Primo de Rivera y le encargó formar gobierno.</a:t>
            </a:r>
            <a:endParaRPr lang="es-ES" sz="3600" dirty="0"/>
          </a:p>
        </p:txBody>
      </p:sp>
      <p:pic>
        <p:nvPicPr>
          <p:cNvPr id="64514" name="Picture 2"/>
          <p:cNvPicPr>
            <a:picLocks noChangeAspect="1" noChangeArrowheads="1"/>
          </p:cNvPicPr>
          <p:nvPr/>
        </p:nvPicPr>
        <p:blipFill>
          <a:blip r:embed="rId2" cstate="print"/>
          <a:srcRect/>
          <a:stretch>
            <a:fillRect/>
          </a:stretch>
        </p:blipFill>
        <p:spPr bwMode="auto">
          <a:xfrm>
            <a:off x="3624802" y="1196753"/>
            <a:ext cx="5159530" cy="345638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39552" y="1196752"/>
            <a:ext cx="2195735" cy="3453831"/>
          </a:xfrm>
          <a:prstGeom prst="rect">
            <a:avLst/>
          </a:prstGeom>
          <a:noFill/>
          <a:ln w="9525">
            <a:noFill/>
            <a:miter lim="800000"/>
            <a:headEnd/>
            <a:tailEnd/>
          </a:ln>
        </p:spPr>
      </p:pic>
      <p:sp>
        <p:nvSpPr>
          <p:cNvPr id="6" name="5 CuadroTexto"/>
          <p:cNvSpPr txBox="1"/>
          <p:nvPr/>
        </p:nvSpPr>
        <p:spPr>
          <a:xfrm>
            <a:off x="0" y="4549676"/>
            <a:ext cx="9144000" cy="2308324"/>
          </a:xfrm>
          <a:prstGeom prst="rect">
            <a:avLst/>
          </a:prstGeom>
          <a:noFill/>
        </p:spPr>
        <p:txBody>
          <a:bodyPr wrap="square" rtlCol="0">
            <a:spAutoFit/>
          </a:bodyPr>
          <a:lstStyle/>
          <a:p>
            <a:pPr algn="ctr"/>
            <a:r>
              <a:rPr lang="es-ES" sz="3600" dirty="0" smtClean="0"/>
              <a:t>Este se inspiraría en las ideas del regeneracionismo de Costa que hablaba de la necesidad de un “</a:t>
            </a:r>
            <a:r>
              <a:rPr lang="es-ES" sz="3600" dirty="0" smtClean="0">
                <a:solidFill>
                  <a:srgbClr val="FF0000"/>
                </a:solidFill>
              </a:rPr>
              <a:t>cirujano de hierro</a:t>
            </a:r>
            <a:r>
              <a:rPr lang="es-ES" sz="3600" dirty="0" smtClean="0"/>
              <a:t>” para resolver los problemas políticos.</a:t>
            </a:r>
            <a:endParaRPr lang="es-E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bodyPr>
          <a:lstStyle/>
          <a:p>
            <a:pPr algn="ctr"/>
            <a:r>
              <a:rPr lang="es-ES" sz="3600" dirty="0" smtClean="0"/>
              <a:t>En Europa se asistía a una </a:t>
            </a:r>
            <a:r>
              <a:rPr lang="es-ES" sz="3600" dirty="0" smtClean="0">
                <a:solidFill>
                  <a:srgbClr val="FF0000"/>
                </a:solidFill>
              </a:rPr>
              <a:t>crisis democrática</a:t>
            </a:r>
            <a:r>
              <a:rPr lang="es-ES" sz="3600" dirty="0" smtClean="0"/>
              <a:t>.</a:t>
            </a:r>
            <a:endParaRPr lang="es-ES" sz="3600" dirty="0"/>
          </a:p>
        </p:txBody>
      </p:sp>
      <p:pic>
        <p:nvPicPr>
          <p:cNvPr id="63496" name="Picture 8"/>
          <p:cNvPicPr>
            <a:picLocks noChangeAspect="1" noChangeArrowheads="1"/>
          </p:cNvPicPr>
          <p:nvPr/>
        </p:nvPicPr>
        <p:blipFill>
          <a:blip r:embed="rId2" cstate="print"/>
          <a:srcRect/>
          <a:stretch>
            <a:fillRect/>
          </a:stretch>
        </p:blipFill>
        <p:spPr bwMode="auto">
          <a:xfrm>
            <a:off x="6022014" y="836712"/>
            <a:ext cx="3121986" cy="4752528"/>
          </a:xfrm>
          <a:prstGeom prst="rect">
            <a:avLst/>
          </a:prstGeom>
          <a:noFill/>
          <a:ln w="9525">
            <a:noFill/>
            <a:miter lim="800000"/>
            <a:headEnd/>
            <a:tailEnd/>
          </a:ln>
        </p:spPr>
      </p:pic>
      <p:pic>
        <p:nvPicPr>
          <p:cNvPr id="10" name="Picture 2" descr="http://1.bp.blogspot.com/-yC5QdI6V_qE/TcgksA2blvI/AAAAAAAAATY/S5vLIdL2qos/s1600/Captura+de+pantalla+2011-05-09+a+las+18.56.20.png"/>
          <p:cNvPicPr>
            <a:picLocks noChangeAspect="1" noChangeArrowheads="1"/>
          </p:cNvPicPr>
          <p:nvPr/>
        </p:nvPicPr>
        <p:blipFill>
          <a:blip r:embed="rId3" cstate="print"/>
          <a:srcRect/>
          <a:stretch>
            <a:fillRect/>
          </a:stretch>
        </p:blipFill>
        <p:spPr bwMode="auto">
          <a:xfrm>
            <a:off x="0" y="836712"/>
            <a:ext cx="6228184" cy="5083819"/>
          </a:xfrm>
          <a:prstGeom prst="rect">
            <a:avLst/>
          </a:prstGeom>
          <a:noFill/>
        </p:spPr>
      </p:pic>
      <p:sp>
        <p:nvSpPr>
          <p:cNvPr id="11" name="10 CuadroTexto"/>
          <p:cNvSpPr txBox="1"/>
          <p:nvPr/>
        </p:nvSpPr>
        <p:spPr>
          <a:xfrm>
            <a:off x="0" y="5877272"/>
            <a:ext cx="9144000" cy="830997"/>
          </a:xfrm>
          <a:prstGeom prst="rect">
            <a:avLst/>
          </a:prstGeom>
          <a:noFill/>
        </p:spPr>
        <p:txBody>
          <a:bodyPr wrap="square" rtlCol="0">
            <a:spAutoFit/>
          </a:bodyPr>
          <a:lstStyle/>
          <a:p>
            <a:pPr algn="ctr"/>
            <a:r>
              <a:rPr lang="es-ES" sz="2400" dirty="0" smtClean="0"/>
              <a:t>En 1917 se instauraba el comunismo en Rusia. En 1922 Mussolini alcanzaba el poder en Italia con el apoyo del monarca.</a:t>
            </a:r>
            <a:endParaRPr lang="es-E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La dictadura de Primo de Rivera se divide en dos fases:</a:t>
            </a:r>
            <a:endParaRPr lang="es-ES" sz="3600" dirty="0"/>
          </a:p>
        </p:txBody>
      </p:sp>
      <p:sp>
        <p:nvSpPr>
          <p:cNvPr id="4" name="3 CuadroTexto"/>
          <p:cNvSpPr txBox="1"/>
          <p:nvPr/>
        </p:nvSpPr>
        <p:spPr>
          <a:xfrm>
            <a:off x="0" y="1628800"/>
            <a:ext cx="9144000" cy="3970318"/>
          </a:xfrm>
          <a:prstGeom prst="rect">
            <a:avLst/>
          </a:prstGeom>
          <a:solidFill>
            <a:schemeClr val="bg1"/>
          </a:solidFill>
          <a:ln w="25400">
            <a:solidFill>
              <a:schemeClr val="tx1"/>
            </a:solidFill>
          </a:ln>
          <a:scene3d>
            <a:camera prst="orthographicFront"/>
            <a:lightRig rig="threePt" dir="t"/>
          </a:scene3d>
          <a:sp3d>
            <a:bevelT w="127000"/>
          </a:sp3d>
        </p:spPr>
        <p:txBody>
          <a:bodyPr wrap="square" rtlCol="0">
            <a:spAutoFit/>
          </a:bodyPr>
          <a:lstStyle/>
          <a:p>
            <a:pPr marL="269875" indent="-269875" algn="just">
              <a:buFont typeface="Arial" pitchFamily="34" charset="0"/>
              <a:buChar char="•"/>
            </a:pPr>
            <a:r>
              <a:rPr lang="es-ES" sz="2800" dirty="0" smtClean="0">
                <a:solidFill>
                  <a:schemeClr val="accent2">
                    <a:lumMod val="75000"/>
                  </a:schemeClr>
                </a:solidFill>
              </a:rPr>
              <a:t>Directorio Militar (1923- diciembre 1925): Los gobiernos están en manos militares. La prioridad es alcanzar el orden en España y Marruecos, recurriendo a la represión, la censura de prensa y la ilegalización de partidos y sindicatos. Terminó tras el éxito de Alhucemas.</a:t>
            </a:r>
          </a:p>
          <a:p>
            <a:pPr marL="269875" indent="-269875" algn="just"/>
            <a:endParaRPr lang="es-ES" sz="2800" dirty="0" smtClean="0">
              <a:solidFill>
                <a:schemeClr val="accent2">
                  <a:lumMod val="75000"/>
                </a:schemeClr>
              </a:solidFill>
            </a:endParaRPr>
          </a:p>
          <a:p>
            <a:pPr marL="269875" indent="-269875" algn="just">
              <a:buFont typeface="Arial" pitchFamily="34" charset="0"/>
              <a:buChar char="•"/>
            </a:pPr>
            <a:r>
              <a:rPr lang="es-ES" sz="2800" dirty="0" smtClean="0">
                <a:solidFill>
                  <a:schemeClr val="accent2">
                    <a:lumMod val="75000"/>
                  </a:schemeClr>
                </a:solidFill>
              </a:rPr>
              <a:t>Directorio Civil (diciembre 1925-1930): los militares son sustituidos por políticos conservadores con el fin de articular un nuevo régimen.</a:t>
            </a:r>
            <a:endParaRPr lang="es-ES" sz="2800" dirty="0">
              <a:solidFill>
                <a:schemeClr val="accent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evolución huelgas españa primo rivera"/>
          <p:cNvPicPr>
            <a:picLocks noChangeAspect="1" noChangeArrowheads="1"/>
          </p:cNvPicPr>
          <p:nvPr/>
        </p:nvPicPr>
        <p:blipFill>
          <a:blip r:embed="rId2" cstate="print"/>
          <a:srcRect/>
          <a:stretch>
            <a:fillRect/>
          </a:stretch>
        </p:blipFill>
        <p:spPr bwMode="auto">
          <a:xfrm>
            <a:off x="0" y="260648"/>
            <a:ext cx="9144000" cy="5335432"/>
          </a:xfrm>
          <a:prstGeom prst="rect">
            <a:avLst/>
          </a:prstGeom>
          <a:noFill/>
        </p:spPr>
      </p:pic>
      <p:sp>
        <p:nvSpPr>
          <p:cNvPr id="3" name="2 CuadroTexto"/>
          <p:cNvSpPr txBox="1"/>
          <p:nvPr/>
        </p:nvSpPr>
        <p:spPr>
          <a:xfrm>
            <a:off x="0" y="5661248"/>
            <a:ext cx="9144000" cy="892552"/>
          </a:xfrm>
          <a:prstGeom prst="rect">
            <a:avLst/>
          </a:prstGeom>
          <a:noFill/>
        </p:spPr>
        <p:txBody>
          <a:bodyPr wrap="square" rtlCol="0">
            <a:spAutoFit/>
          </a:bodyPr>
          <a:lstStyle/>
          <a:p>
            <a:pPr algn="ctr"/>
            <a:r>
              <a:rPr lang="es-ES" sz="2600" dirty="0" smtClean="0"/>
              <a:t>El éxito es inmediato en cuanto al establecimiento del orden. Las huelgas se reducen drásticamente y los atentados también.</a:t>
            </a:r>
            <a:endParaRPr lang="es-E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esultado de imagen de primo rivera satiras"/>
          <p:cNvPicPr>
            <a:picLocks noChangeAspect="1" noChangeArrowheads="1"/>
          </p:cNvPicPr>
          <p:nvPr/>
        </p:nvPicPr>
        <p:blipFill>
          <a:blip r:embed="rId2" cstate="print"/>
          <a:srcRect/>
          <a:stretch>
            <a:fillRect/>
          </a:stretch>
        </p:blipFill>
        <p:spPr bwMode="auto">
          <a:xfrm>
            <a:off x="0" y="8913"/>
            <a:ext cx="4932040" cy="6849087"/>
          </a:xfrm>
          <a:prstGeom prst="rect">
            <a:avLst/>
          </a:prstGeom>
          <a:noFill/>
        </p:spPr>
      </p:pic>
      <p:sp>
        <p:nvSpPr>
          <p:cNvPr id="3" name="2 CuadroTexto"/>
          <p:cNvSpPr txBox="1"/>
          <p:nvPr/>
        </p:nvSpPr>
        <p:spPr>
          <a:xfrm>
            <a:off x="4932040" y="2420888"/>
            <a:ext cx="4211960" cy="2246769"/>
          </a:xfrm>
          <a:prstGeom prst="rect">
            <a:avLst/>
          </a:prstGeom>
          <a:noFill/>
        </p:spPr>
        <p:txBody>
          <a:bodyPr wrap="square" rtlCol="0">
            <a:spAutoFit/>
          </a:bodyPr>
          <a:lstStyle/>
          <a:p>
            <a:pPr algn="ctr"/>
            <a:r>
              <a:rPr lang="es-ES" sz="2800" dirty="0" smtClean="0"/>
              <a:t>Una medida clave para lograr el orden fue extender el </a:t>
            </a:r>
            <a:r>
              <a:rPr lang="es-ES" sz="2800" dirty="0" smtClean="0">
                <a:solidFill>
                  <a:srgbClr val="FF0000"/>
                </a:solidFill>
              </a:rPr>
              <a:t>somatén</a:t>
            </a:r>
            <a:r>
              <a:rPr lang="es-ES" sz="2800" dirty="0" smtClean="0"/>
              <a:t>, una policía urbana, a toda España.</a:t>
            </a:r>
            <a:endParaRPr lang="es-E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El intento de reorganización estatal</a:t>
            </a:r>
            <a:endParaRPr lang="es-ES" sz="3200" dirty="0"/>
          </a:p>
        </p:txBody>
      </p:sp>
      <p:sp>
        <p:nvSpPr>
          <p:cNvPr id="3" name="2 Rectángulo"/>
          <p:cNvSpPr/>
          <p:nvPr/>
        </p:nvSpPr>
        <p:spPr>
          <a:xfrm>
            <a:off x="0" y="1700808"/>
            <a:ext cx="9144000" cy="3785652"/>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La Unión Patriótica: Patria, Religión y Monarquía.</a:t>
            </a:r>
          </a:p>
          <a:p>
            <a:pPr marL="269875" lvl="0" indent="-269875" algn="just">
              <a:buFont typeface="Arial" pitchFamily="34" charset="0"/>
              <a:buChar char="•"/>
            </a:pPr>
            <a:r>
              <a:rPr lang="es-ES" sz="4000" dirty="0" smtClean="0">
                <a:latin typeface="Times New Roman" pitchFamily="18" charset="0"/>
                <a:cs typeface="Times New Roman" pitchFamily="18" charset="0"/>
              </a:rPr>
              <a:t>La Asamblea Nacional Constituyente.</a:t>
            </a:r>
          </a:p>
          <a:p>
            <a:pPr marL="269875" lvl="0" indent="-269875" algn="just">
              <a:buFont typeface="Arial" pitchFamily="34" charset="0"/>
              <a:buChar char="•"/>
            </a:pPr>
            <a:r>
              <a:rPr lang="es-ES" sz="4000" dirty="0" smtClean="0">
                <a:latin typeface="Times New Roman" pitchFamily="18" charset="0"/>
                <a:cs typeface="Times New Roman" pitchFamily="18" charset="0"/>
              </a:rPr>
              <a:t>El caciquismo: nuevos gobernadores y el Estatuto Municipal.</a:t>
            </a:r>
          </a:p>
          <a:p>
            <a:pPr marL="269875" lvl="0" indent="-269875" algn="just">
              <a:buFont typeface="Arial" pitchFamily="34" charset="0"/>
              <a:buChar char="•"/>
            </a:pPr>
            <a:r>
              <a:rPr lang="es-ES" sz="4000" dirty="0" smtClean="0">
                <a:latin typeface="Times New Roman" pitchFamily="18" charset="0"/>
                <a:cs typeface="Times New Roman" pitchFamily="18" charset="0"/>
              </a:rPr>
              <a:t>El separatismo: el Estatuto Provincial.</a:t>
            </a:r>
            <a:endParaRPr lang="es-ES" sz="4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2123658"/>
          </a:xfrm>
          <a:prstGeom prst="rect">
            <a:avLst/>
          </a:prstGeom>
          <a:noFill/>
        </p:spPr>
        <p:txBody>
          <a:bodyPr wrap="square" rtlCol="0">
            <a:spAutoFit/>
          </a:bodyPr>
          <a:lstStyle/>
          <a:p>
            <a:pPr algn="ctr"/>
            <a:r>
              <a:rPr lang="es-ES" sz="3300" dirty="0" smtClean="0"/>
              <a:t>Para lograr sus objetivos, Primo de Rivera promueve una serie de reformas. Frente a la división en facciones, crea la </a:t>
            </a:r>
            <a:r>
              <a:rPr lang="es-ES" sz="3300" dirty="0" smtClean="0">
                <a:solidFill>
                  <a:srgbClr val="FF0000"/>
                </a:solidFill>
              </a:rPr>
              <a:t>Unión Patriótica </a:t>
            </a:r>
            <a:r>
              <a:rPr lang="es-ES" sz="3300" dirty="0" smtClean="0"/>
              <a:t>(1924) bajo el lema “</a:t>
            </a:r>
            <a:r>
              <a:rPr lang="es-ES" sz="3300" dirty="0" smtClean="0">
                <a:solidFill>
                  <a:srgbClr val="FF0000"/>
                </a:solidFill>
              </a:rPr>
              <a:t>Patria, Religión y Monarquía</a:t>
            </a:r>
            <a:r>
              <a:rPr lang="es-ES" sz="3300" dirty="0" smtClean="0"/>
              <a:t>”.</a:t>
            </a:r>
            <a:endParaRPr lang="es-ES" sz="3300" dirty="0"/>
          </a:p>
        </p:txBody>
      </p:sp>
      <p:pic>
        <p:nvPicPr>
          <p:cNvPr id="62468" name="Picture 4" descr="Logo Union Patriotica (Spain).svg"/>
          <p:cNvPicPr>
            <a:picLocks noChangeAspect="1" noChangeArrowheads="1"/>
          </p:cNvPicPr>
          <p:nvPr/>
        </p:nvPicPr>
        <p:blipFill>
          <a:blip r:embed="rId2" cstate="print"/>
          <a:srcRect/>
          <a:stretch>
            <a:fillRect/>
          </a:stretch>
        </p:blipFill>
        <p:spPr bwMode="auto">
          <a:xfrm>
            <a:off x="5580112" y="2591544"/>
            <a:ext cx="3563888" cy="3563888"/>
          </a:xfrm>
          <a:prstGeom prst="rect">
            <a:avLst/>
          </a:prstGeom>
          <a:noFill/>
        </p:spPr>
      </p:pic>
      <p:sp>
        <p:nvSpPr>
          <p:cNvPr id="7" name="6 CuadroTexto"/>
          <p:cNvSpPr txBox="1"/>
          <p:nvPr/>
        </p:nvSpPr>
        <p:spPr>
          <a:xfrm>
            <a:off x="0" y="2924944"/>
            <a:ext cx="5436096" cy="1938992"/>
          </a:xfrm>
          <a:prstGeom prst="rect">
            <a:avLst/>
          </a:prstGeom>
          <a:noFill/>
        </p:spPr>
        <p:txBody>
          <a:bodyPr wrap="square" rtlCol="0">
            <a:spAutoFit/>
          </a:bodyPr>
          <a:lstStyle/>
          <a:p>
            <a:pPr algn="ctr"/>
            <a:r>
              <a:rPr lang="es-ES" sz="2400" dirty="0" smtClean="0"/>
              <a:t>Se trataba de un partido de inspiración democristiana italiana. Aunque presenta rasgos próximos al fascismo italiano (antiliberal), no llegó a plantearse como un partido único.</a:t>
            </a:r>
            <a:endParaRPr lang="es-E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139321"/>
          </a:xfrm>
          <a:prstGeom prst="rect">
            <a:avLst/>
          </a:prstGeom>
          <a:noFill/>
        </p:spPr>
        <p:txBody>
          <a:bodyPr wrap="square" rtlCol="0">
            <a:spAutoFit/>
          </a:bodyPr>
          <a:lstStyle/>
          <a:p>
            <a:pPr algn="ctr"/>
            <a:r>
              <a:rPr lang="es-ES" sz="3300" dirty="0" smtClean="0"/>
              <a:t>En 1927 se reúne la </a:t>
            </a:r>
            <a:r>
              <a:rPr lang="es-ES" sz="3300" dirty="0" smtClean="0">
                <a:solidFill>
                  <a:srgbClr val="FF0000"/>
                </a:solidFill>
              </a:rPr>
              <a:t>Asamblea Nacional Consultiva </a:t>
            </a:r>
            <a:r>
              <a:rPr lang="es-ES" sz="3300" dirty="0" smtClean="0"/>
              <a:t>con la intención de estructurar un nuevo régimen. En ella predominan representantes del Estado y de la Unión Patriótica. En 1929 plantean una </a:t>
            </a:r>
            <a:r>
              <a:rPr lang="es-ES" sz="3300" dirty="0" smtClean="0">
                <a:solidFill>
                  <a:srgbClr val="FF0000"/>
                </a:solidFill>
              </a:rPr>
              <a:t>proyecto de Constitución</a:t>
            </a:r>
            <a:r>
              <a:rPr lang="es-ES" sz="3300" dirty="0" smtClean="0"/>
              <a:t> favorable el </a:t>
            </a:r>
            <a:r>
              <a:rPr lang="es-ES" sz="3300" dirty="0" smtClean="0">
                <a:solidFill>
                  <a:srgbClr val="FF0000"/>
                </a:solidFill>
              </a:rPr>
              <a:t>corporativismo</a:t>
            </a:r>
            <a:r>
              <a:rPr lang="es-ES" sz="3300" dirty="0" smtClean="0"/>
              <a:t> y el </a:t>
            </a:r>
            <a:r>
              <a:rPr lang="es-ES" sz="3300" dirty="0" smtClean="0">
                <a:solidFill>
                  <a:srgbClr val="FF0000"/>
                </a:solidFill>
              </a:rPr>
              <a:t>reforzamiento del poder regio</a:t>
            </a:r>
            <a:r>
              <a:rPr lang="es-ES" sz="3300" dirty="0" smtClean="0"/>
              <a:t>.</a:t>
            </a:r>
            <a:endParaRPr lang="es-ES" sz="3300" dirty="0"/>
          </a:p>
        </p:txBody>
      </p:sp>
      <p:sp>
        <p:nvSpPr>
          <p:cNvPr id="7" name="6 CuadroTexto"/>
          <p:cNvSpPr txBox="1"/>
          <p:nvPr/>
        </p:nvSpPr>
        <p:spPr>
          <a:xfrm>
            <a:off x="0" y="3072348"/>
            <a:ext cx="3779912" cy="3785652"/>
          </a:xfrm>
          <a:prstGeom prst="rect">
            <a:avLst/>
          </a:prstGeom>
          <a:noFill/>
        </p:spPr>
        <p:txBody>
          <a:bodyPr wrap="square" rtlCol="0">
            <a:spAutoFit/>
          </a:bodyPr>
          <a:lstStyle/>
          <a:p>
            <a:pPr algn="ctr"/>
            <a:r>
              <a:rPr lang="es-ES" sz="2400" dirty="0" smtClean="0"/>
              <a:t>El corporativismo era propio del fascismo italiano. Defiende que, en vez de la soberanía nacional, la representatividad ha de hacerse en función de los cuerpos del Estado (las principales instituciones, organizaciones económicas y sociales…).</a:t>
            </a:r>
            <a:endParaRPr lang="es-ES" sz="2400" dirty="0"/>
          </a:p>
        </p:txBody>
      </p:sp>
      <p:pic>
        <p:nvPicPr>
          <p:cNvPr id="67586" name="Picture 2" descr="Resultado de imagen de proyecto constitucion 1929"/>
          <p:cNvPicPr>
            <a:picLocks noChangeAspect="1" noChangeArrowheads="1"/>
          </p:cNvPicPr>
          <p:nvPr/>
        </p:nvPicPr>
        <p:blipFill>
          <a:blip r:embed="rId2" cstate="print"/>
          <a:srcRect/>
          <a:stretch>
            <a:fillRect/>
          </a:stretch>
        </p:blipFill>
        <p:spPr bwMode="auto">
          <a:xfrm>
            <a:off x="3905250" y="3284984"/>
            <a:ext cx="5238750" cy="32670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3200" dirty="0" smtClean="0"/>
              <a:t>Para </a:t>
            </a:r>
            <a:r>
              <a:rPr lang="es-ES" sz="3200" dirty="0" smtClean="0">
                <a:solidFill>
                  <a:srgbClr val="FF0000"/>
                </a:solidFill>
              </a:rPr>
              <a:t>luchar contra el caciquismo y el separatismo </a:t>
            </a:r>
            <a:r>
              <a:rPr lang="es-ES" sz="3200" dirty="0" smtClean="0"/>
              <a:t>se plantearon una serie de reformas. En el primer tema se empezó por nombrar </a:t>
            </a:r>
            <a:r>
              <a:rPr lang="es-ES" sz="3200" dirty="0" smtClean="0">
                <a:solidFill>
                  <a:srgbClr val="FF0000"/>
                </a:solidFill>
              </a:rPr>
              <a:t>gobernadores militares en las provincias</a:t>
            </a:r>
            <a:r>
              <a:rPr lang="es-ES" sz="3200" dirty="0" smtClean="0"/>
              <a:t> y </a:t>
            </a:r>
            <a:r>
              <a:rPr lang="es-ES" sz="3200" dirty="0" smtClean="0">
                <a:solidFill>
                  <a:srgbClr val="FF0000"/>
                </a:solidFill>
              </a:rPr>
              <a:t>controlar a los ayuntamientos </a:t>
            </a:r>
            <a:r>
              <a:rPr lang="es-ES" sz="3200" dirty="0" smtClean="0"/>
              <a:t>mediante los delegados gubernativos.</a:t>
            </a:r>
            <a:endParaRPr lang="es-ES" sz="3200" dirty="0"/>
          </a:p>
        </p:txBody>
      </p:sp>
      <p:sp>
        <p:nvSpPr>
          <p:cNvPr id="4" name="3 CuadroTexto"/>
          <p:cNvSpPr txBox="1"/>
          <p:nvPr/>
        </p:nvSpPr>
        <p:spPr>
          <a:xfrm>
            <a:off x="0" y="3212976"/>
            <a:ext cx="3923928" cy="2308324"/>
          </a:xfrm>
          <a:prstGeom prst="rect">
            <a:avLst/>
          </a:prstGeom>
          <a:noFill/>
        </p:spPr>
        <p:txBody>
          <a:bodyPr wrap="square" rtlCol="0">
            <a:spAutoFit/>
          </a:bodyPr>
          <a:lstStyle/>
          <a:p>
            <a:pPr algn="just"/>
            <a:r>
              <a:rPr lang="es-ES" sz="2400" dirty="0" smtClean="0"/>
              <a:t>La intención era cortar los lazos existentes entre los caciques locales y los partidos políticos. Básicamente lo que lograron fue </a:t>
            </a:r>
            <a:r>
              <a:rPr lang="es-ES" sz="2400" dirty="0" smtClean="0">
                <a:solidFill>
                  <a:srgbClr val="FF0000"/>
                </a:solidFill>
              </a:rPr>
              <a:t>sustituir unos caciques por otros</a:t>
            </a:r>
            <a:r>
              <a:rPr lang="es-ES" sz="2400" dirty="0" smtClean="0"/>
              <a:t>.</a:t>
            </a:r>
            <a:endParaRPr lang="es-ES" sz="2400" dirty="0"/>
          </a:p>
        </p:txBody>
      </p:sp>
      <p:pic>
        <p:nvPicPr>
          <p:cNvPr id="27650" name="Picture 2" descr="Resultado de imagen de caricatura primero rivera"/>
          <p:cNvPicPr>
            <a:picLocks noChangeAspect="1" noChangeArrowheads="1"/>
          </p:cNvPicPr>
          <p:nvPr/>
        </p:nvPicPr>
        <p:blipFill>
          <a:blip r:embed="rId2" cstate="print"/>
          <a:srcRect/>
          <a:stretch>
            <a:fillRect/>
          </a:stretch>
        </p:blipFill>
        <p:spPr bwMode="auto">
          <a:xfrm>
            <a:off x="3980213" y="2852936"/>
            <a:ext cx="5163787" cy="32461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10772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Desembarco de Alhucemas.</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Pacto de San Sebastián.</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5652120" y="1677853"/>
            <a:ext cx="3491881" cy="5180147"/>
          </a:xfrm>
          <a:prstGeom prst="rect">
            <a:avLst/>
          </a:prstGeom>
          <a:noFill/>
          <a:ln w="9525">
            <a:noFill/>
            <a:miter lim="800000"/>
            <a:headEnd/>
            <a:tailEnd/>
          </a:ln>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La pieza clave de esta reforma fue el </a:t>
            </a:r>
            <a:r>
              <a:rPr lang="es-ES" sz="3200" dirty="0" smtClean="0">
                <a:solidFill>
                  <a:srgbClr val="FF0000"/>
                </a:solidFill>
              </a:rPr>
              <a:t>Estatuto Municipal</a:t>
            </a:r>
            <a:r>
              <a:rPr lang="es-ES" sz="3200" dirty="0" smtClean="0"/>
              <a:t> (1924) que </a:t>
            </a:r>
            <a:r>
              <a:rPr lang="es-ES" sz="3200" dirty="0" smtClean="0">
                <a:solidFill>
                  <a:srgbClr val="FF0000"/>
                </a:solidFill>
              </a:rPr>
              <a:t>reforzó el centralismo </a:t>
            </a:r>
            <a:r>
              <a:rPr lang="es-ES" sz="3200" dirty="0" smtClean="0"/>
              <a:t>y sustituyó el antiguo caciquismo por otro nuevo.</a:t>
            </a:r>
            <a:endParaRPr lang="es-ES" sz="3200" dirty="0"/>
          </a:p>
        </p:txBody>
      </p:sp>
      <p:sp>
        <p:nvSpPr>
          <p:cNvPr id="4" name="3 CuadroTexto"/>
          <p:cNvSpPr txBox="1"/>
          <p:nvPr/>
        </p:nvSpPr>
        <p:spPr>
          <a:xfrm>
            <a:off x="0" y="3212976"/>
            <a:ext cx="5652120" cy="2308324"/>
          </a:xfrm>
          <a:prstGeom prst="rect">
            <a:avLst/>
          </a:prstGeom>
          <a:noFill/>
        </p:spPr>
        <p:txBody>
          <a:bodyPr wrap="square" rtlCol="0">
            <a:spAutoFit/>
          </a:bodyPr>
          <a:lstStyle/>
          <a:p>
            <a:pPr algn="ctr"/>
            <a:r>
              <a:rPr lang="es-ES" sz="2400" dirty="0" smtClean="0"/>
              <a:t>El Estatuto Municipal concedía en teoría una mayor autonomía local, aunque 1/3 de los concejales no eran elegidos. En la práctica, </a:t>
            </a:r>
            <a:r>
              <a:rPr lang="es-ES" sz="2400" dirty="0" smtClean="0">
                <a:solidFill>
                  <a:srgbClr val="FF0000"/>
                </a:solidFill>
              </a:rPr>
              <a:t>no llegaron a celebrarse elecciones</a:t>
            </a:r>
            <a:r>
              <a:rPr lang="es-ES" sz="2400" dirty="0" smtClean="0"/>
              <a:t>, por lo que aumentó el control centra de los ayuntamientos.</a:t>
            </a:r>
            <a:endParaRPr lang="es-E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Contra el separatismo se aprobó el </a:t>
            </a:r>
            <a:r>
              <a:rPr lang="es-ES" sz="3600" dirty="0" smtClean="0">
                <a:solidFill>
                  <a:srgbClr val="FF0000"/>
                </a:solidFill>
              </a:rPr>
              <a:t>Estatuto Provincial </a:t>
            </a:r>
            <a:r>
              <a:rPr lang="es-ES" sz="3600" dirty="0" smtClean="0"/>
              <a:t>(1925) que </a:t>
            </a:r>
            <a:r>
              <a:rPr lang="es-ES" sz="3600" dirty="0" smtClean="0">
                <a:solidFill>
                  <a:srgbClr val="FF0000"/>
                </a:solidFill>
              </a:rPr>
              <a:t>eliminó la Mancomunidad de Cataluña</a:t>
            </a:r>
            <a:r>
              <a:rPr lang="es-ES" sz="3600" dirty="0" smtClean="0"/>
              <a:t> con el consiguiente rechazo de la </a:t>
            </a:r>
            <a:r>
              <a:rPr lang="es-ES" sz="3600" dirty="0" err="1" smtClean="0"/>
              <a:t>Lliga</a:t>
            </a:r>
            <a:r>
              <a:rPr lang="es-ES" sz="3600" dirty="0" smtClean="0"/>
              <a:t> que al principio había apoyado al dictador.</a:t>
            </a:r>
            <a:endParaRPr lang="es-ES" sz="3600" dirty="0"/>
          </a:p>
        </p:txBody>
      </p:sp>
      <p:pic>
        <p:nvPicPr>
          <p:cNvPr id="70657" name="Picture 1"/>
          <p:cNvPicPr>
            <a:picLocks noChangeAspect="1" noChangeArrowheads="1"/>
          </p:cNvPicPr>
          <p:nvPr/>
        </p:nvPicPr>
        <p:blipFill>
          <a:blip r:embed="rId2" cstate="print"/>
          <a:srcRect/>
          <a:stretch>
            <a:fillRect/>
          </a:stretch>
        </p:blipFill>
        <p:spPr bwMode="auto">
          <a:xfrm>
            <a:off x="6140926" y="2348880"/>
            <a:ext cx="3003074" cy="4509120"/>
          </a:xfrm>
          <a:prstGeom prst="rect">
            <a:avLst/>
          </a:prstGeom>
          <a:noFill/>
          <a:ln w="9525">
            <a:noFill/>
            <a:miter lim="800000"/>
            <a:headEnd/>
            <a:tailEnd/>
          </a:ln>
        </p:spPr>
      </p:pic>
      <p:sp>
        <p:nvSpPr>
          <p:cNvPr id="4" name="3 CuadroTexto"/>
          <p:cNvSpPr txBox="1"/>
          <p:nvPr/>
        </p:nvSpPr>
        <p:spPr>
          <a:xfrm>
            <a:off x="0" y="2492896"/>
            <a:ext cx="6228184" cy="4154984"/>
          </a:xfrm>
          <a:prstGeom prst="rect">
            <a:avLst/>
          </a:prstGeom>
          <a:noFill/>
        </p:spPr>
        <p:txBody>
          <a:bodyPr wrap="square" rtlCol="0">
            <a:spAutoFit/>
          </a:bodyPr>
          <a:lstStyle/>
          <a:p>
            <a:pPr algn="just"/>
            <a:r>
              <a:rPr lang="es-ES" sz="2400" dirty="0" smtClean="0"/>
              <a:t>El Estatuto Provincial era una reforma de la administración provincial. En teoría debía dar más autonomía a las provincias que a su vez pasaban a depender en su establecimiento de los municipios. En la práctica, las </a:t>
            </a:r>
            <a:r>
              <a:rPr lang="es-ES" sz="2400" dirty="0" smtClean="0">
                <a:solidFill>
                  <a:srgbClr val="FF0000"/>
                </a:solidFill>
              </a:rPr>
              <a:t>diputaciones fueron organizadas desde arriba</a:t>
            </a:r>
            <a:r>
              <a:rPr lang="es-ES" sz="2400" dirty="0" smtClean="0"/>
              <a:t>, por lo que fue una forma más de potenciar el centralismo. A partir de este momento la burguesía catalana dejaba de apoyar a un Primo de Rivera que inicialmente parecía mostrarse más próximo al catalanismo.</a:t>
            </a:r>
            <a:endParaRPr lang="es-E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Políticas socioeconómica y exterior</a:t>
            </a:r>
            <a:endParaRPr lang="es-ES" sz="3200" dirty="0"/>
          </a:p>
        </p:txBody>
      </p:sp>
      <p:sp>
        <p:nvSpPr>
          <p:cNvPr id="3" name="2 Rectángulo"/>
          <p:cNvSpPr/>
          <p:nvPr/>
        </p:nvSpPr>
        <p:spPr>
          <a:xfrm>
            <a:off x="0" y="1700808"/>
            <a:ext cx="9144000" cy="2554545"/>
          </a:xfrm>
          <a:prstGeom prst="rect">
            <a:avLst/>
          </a:prstGeom>
        </p:spPr>
        <p:txBody>
          <a:bodyPr wrap="square">
            <a:spAutoFit/>
          </a:bodyPr>
          <a:lstStyle/>
          <a:p>
            <a:pPr marL="269875" lvl="0" indent="-269875">
              <a:buFont typeface="Arial" pitchFamily="34" charset="0"/>
              <a:buChar char="•"/>
            </a:pPr>
            <a:r>
              <a:rPr lang="es-ES" sz="4000" dirty="0" smtClean="0">
                <a:latin typeface="Times New Roman" pitchFamily="18" charset="0"/>
                <a:cs typeface="Times New Roman" pitchFamily="18" charset="0"/>
              </a:rPr>
              <a:t>Corporativismo: la UGT.</a:t>
            </a:r>
          </a:p>
          <a:p>
            <a:pPr marL="269875" lvl="0" indent="-269875">
              <a:buFont typeface="Arial" pitchFamily="34" charset="0"/>
              <a:buChar char="•"/>
            </a:pPr>
            <a:r>
              <a:rPr lang="es-ES" sz="4000" dirty="0" smtClean="0">
                <a:latin typeface="Times New Roman" pitchFamily="18" charset="0"/>
                <a:cs typeface="Times New Roman" pitchFamily="18" charset="0"/>
              </a:rPr>
              <a:t>Intervencionismo estatal y déficit público.</a:t>
            </a:r>
          </a:p>
          <a:p>
            <a:pPr marL="269875" lvl="0" indent="-269875">
              <a:buFont typeface="Arial" pitchFamily="34" charset="0"/>
              <a:buChar char="•"/>
            </a:pPr>
            <a:r>
              <a:rPr lang="es-ES" sz="4000" dirty="0" smtClean="0">
                <a:latin typeface="Times New Roman" pitchFamily="18" charset="0"/>
                <a:cs typeface="Times New Roman" pitchFamily="18" charset="0"/>
              </a:rPr>
              <a:t>La cuestión marroquí y el desembarco de Alhucemas.</a:t>
            </a:r>
            <a:endParaRPr lang="es-ES" sz="40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Un objetivo clave de Primo de Rivera </a:t>
            </a:r>
            <a:r>
              <a:rPr lang="es-ES" sz="3400" dirty="0" smtClean="0">
                <a:solidFill>
                  <a:srgbClr val="FF0000"/>
                </a:solidFill>
              </a:rPr>
              <a:t>era controlar el movimiento obrero</a:t>
            </a:r>
            <a:r>
              <a:rPr lang="es-ES" sz="3400" dirty="0" smtClean="0"/>
              <a:t>. Se persiguió a anarquistas y comunistas y se creó un sindicato corporativo y vertical (</a:t>
            </a:r>
            <a:r>
              <a:rPr lang="es-ES" sz="3400" dirty="0" smtClean="0">
                <a:solidFill>
                  <a:srgbClr val="FF0000"/>
                </a:solidFill>
              </a:rPr>
              <a:t>Organización Corporativa Nacional</a:t>
            </a:r>
            <a:r>
              <a:rPr lang="es-ES" sz="3400" dirty="0" smtClean="0"/>
              <a:t>, 1926).</a:t>
            </a:r>
            <a:endParaRPr lang="es-ES" sz="3400" dirty="0"/>
          </a:p>
        </p:txBody>
      </p:sp>
      <p:sp>
        <p:nvSpPr>
          <p:cNvPr id="4" name="3 CuadroTexto"/>
          <p:cNvSpPr txBox="1"/>
          <p:nvPr/>
        </p:nvSpPr>
        <p:spPr>
          <a:xfrm>
            <a:off x="0" y="2348880"/>
            <a:ext cx="6444208" cy="3416320"/>
          </a:xfrm>
          <a:prstGeom prst="rect">
            <a:avLst/>
          </a:prstGeom>
          <a:noFill/>
        </p:spPr>
        <p:txBody>
          <a:bodyPr wrap="square" rtlCol="0">
            <a:spAutoFit/>
          </a:bodyPr>
          <a:lstStyle/>
          <a:p>
            <a:pPr algn="just"/>
            <a:r>
              <a:rPr lang="es-ES" sz="2400" dirty="0" smtClean="0"/>
              <a:t>La base de nuevo sindicato consistía en crear </a:t>
            </a:r>
            <a:r>
              <a:rPr lang="es-ES" sz="2400" dirty="0" smtClean="0">
                <a:solidFill>
                  <a:srgbClr val="FF0000"/>
                </a:solidFill>
              </a:rPr>
              <a:t>comités paritarios </a:t>
            </a:r>
            <a:r>
              <a:rPr lang="es-ES" sz="2400" dirty="0" smtClean="0"/>
              <a:t>(con patronos y obreros con similar representación) a tres niveles – local, provincial y nacional – con un encuadramiento por oficios. Este sindicato tenía influencias fascistas, pero a diferencia de estos </a:t>
            </a:r>
            <a:r>
              <a:rPr lang="es-ES" sz="2400" dirty="0" smtClean="0">
                <a:solidFill>
                  <a:srgbClr val="FF0000"/>
                </a:solidFill>
              </a:rPr>
              <a:t>no era un sindicato único</a:t>
            </a:r>
            <a:r>
              <a:rPr lang="es-ES" sz="2400" dirty="0" smtClean="0"/>
              <a:t> ni tenía una organización jerárquica desde arriba. Su principal influencia provenía del sindicalismo católico.</a:t>
            </a:r>
            <a:endParaRPr lang="es-ES" sz="2400" dirty="0"/>
          </a:p>
        </p:txBody>
      </p:sp>
      <p:pic>
        <p:nvPicPr>
          <p:cNvPr id="72706" name="Picture 2" descr="Eduardo Aunós.jpg"/>
          <p:cNvPicPr>
            <a:picLocks noChangeAspect="1" noChangeArrowheads="1"/>
          </p:cNvPicPr>
          <p:nvPr/>
        </p:nvPicPr>
        <p:blipFill>
          <a:blip r:embed="rId2" cstate="print"/>
          <a:srcRect/>
          <a:stretch>
            <a:fillRect/>
          </a:stretch>
        </p:blipFill>
        <p:spPr bwMode="auto">
          <a:xfrm>
            <a:off x="6444208" y="2194723"/>
            <a:ext cx="2699792" cy="4663277"/>
          </a:xfrm>
          <a:prstGeom prst="rect">
            <a:avLst/>
          </a:prstGeom>
          <a:noFill/>
        </p:spPr>
      </p:pic>
      <p:sp>
        <p:nvSpPr>
          <p:cNvPr id="7" name="6 CuadroTexto"/>
          <p:cNvSpPr txBox="1"/>
          <p:nvPr/>
        </p:nvSpPr>
        <p:spPr>
          <a:xfrm>
            <a:off x="0" y="6237312"/>
            <a:ext cx="6444208" cy="400110"/>
          </a:xfrm>
          <a:prstGeom prst="rect">
            <a:avLst/>
          </a:prstGeom>
          <a:noFill/>
        </p:spPr>
        <p:txBody>
          <a:bodyPr wrap="square" rtlCol="0">
            <a:spAutoFit/>
          </a:bodyPr>
          <a:lstStyle/>
          <a:p>
            <a:pPr algn="ctr"/>
            <a:r>
              <a:rPr lang="es-ES" sz="2000" dirty="0" smtClean="0"/>
              <a:t>Eduardo </a:t>
            </a:r>
            <a:r>
              <a:rPr lang="es-ES" sz="2000" dirty="0" err="1" smtClean="0"/>
              <a:t>Aunós</a:t>
            </a:r>
            <a:r>
              <a:rPr lang="es-ES" sz="2000" dirty="0" smtClean="0"/>
              <a:t>, ministro organizador del nuevo sindicato.</a:t>
            </a:r>
            <a:endParaRPr lang="es-E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4000" dirty="0" smtClean="0"/>
              <a:t>Las huelgas y los atentados se redujeron considerablemente gracias a la </a:t>
            </a:r>
            <a:r>
              <a:rPr lang="es-ES" sz="4000" dirty="0" smtClean="0">
                <a:solidFill>
                  <a:srgbClr val="FF0000"/>
                </a:solidFill>
              </a:rPr>
              <a:t>represión</a:t>
            </a:r>
            <a:r>
              <a:rPr lang="es-ES" sz="4000" dirty="0" smtClean="0"/>
              <a:t> y al </a:t>
            </a:r>
            <a:r>
              <a:rPr lang="es-ES" sz="4000" dirty="0" smtClean="0">
                <a:solidFill>
                  <a:srgbClr val="FF0000"/>
                </a:solidFill>
              </a:rPr>
              <a:t>colaboracionismo de la UGT </a:t>
            </a:r>
            <a:r>
              <a:rPr lang="es-ES" sz="4000" dirty="0" smtClean="0"/>
              <a:t>y del </a:t>
            </a:r>
            <a:r>
              <a:rPr lang="es-ES" sz="4000" dirty="0" smtClean="0">
                <a:solidFill>
                  <a:srgbClr val="FF0000"/>
                </a:solidFill>
              </a:rPr>
              <a:t>sindicalismo católico</a:t>
            </a:r>
            <a:r>
              <a:rPr lang="es-ES" sz="4000" dirty="0" smtClean="0"/>
              <a:t>.</a:t>
            </a:r>
            <a:endParaRPr lang="es-ES" sz="4000" dirty="0"/>
          </a:p>
        </p:txBody>
      </p:sp>
      <p:pic>
        <p:nvPicPr>
          <p:cNvPr id="73730" name="Picture 2"/>
          <p:cNvPicPr>
            <a:picLocks noChangeAspect="1" noChangeArrowheads="1"/>
          </p:cNvPicPr>
          <p:nvPr/>
        </p:nvPicPr>
        <p:blipFill>
          <a:blip r:embed="rId2" cstate="print"/>
          <a:srcRect/>
          <a:stretch>
            <a:fillRect/>
          </a:stretch>
        </p:blipFill>
        <p:spPr bwMode="auto">
          <a:xfrm>
            <a:off x="0" y="3140968"/>
            <a:ext cx="2411760" cy="3145773"/>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6783293" y="3140968"/>
            <a:ext cx="2360707" cy="3199259"/>
          </a:xfrm>
          <a:prstGeom prst="rect">
            <a:avLst/>
          </a:prstGeom>
          <a:noFill/>
          <a:ln w="9525">
            <a:noFill/>
            <a:miter lim="800000"/>
            <a:headEnd/>
            <a:tailEnd/>
          </a:ln>
        </p:spPr>
      </p:pic>
      <p:sp>
        <p:nvSpPr>
          <p:cNvPr id="5" name="4 CuadroTexto"/>
          <p:cNvSpPr txBox="1"/>
          <p:nvPr/>
        </p:nvSpPr>
        <p:spPr>
          <a:xfrm>
            <a:off x="2411760" y="2996952"/>
            <a:ext cx="4392488" cy="3477875"/>
          </a:xfrm>
          <a:prstGeom prst="rect">
            <a:avLst/>
          </a:prstGeom>
          <a:noFill/>
        </p:spPr>
        <p:txBody>
          <a:bodyPr wrap="square" rtlCol="0">
            <a:spAutoFit/>
          </a:bodyPr>
          <a:lstStyle/>
          <a:p>
            <a:pPr algn="just"/>
            <a:r>
              <a:rPr lang="es-ES" sz="2200" dirty="0" smtClean="0"/>
              <a:t>Largo Caballero (izquierda) y Julián </a:t>
            </a:r>
            <a:r>
              <a:rPr lang="es-ES" sz="2200" dirty="0" err="1" smtClean="0"/>
              <a:t>Besteiro</a:t>
            </a:r>
            <a:r>
              <a:rPr lang="es-ES" sz="2200" dirty="0" smtClean="0"/>
              <a:t> (derecha) eran los líderes de la UGT y del PSOE en 1925. Colaboraron con el nuevo régimen hasta que se supo en qué consistía a Organización Corporativa Nacional. Esto provocó un enfrentamiento interno entre los socialistas encabezados por Indalecio Prieto y Fernando de los Ríos.</a:t>
            </a:r>
            <a:endParaRPr lang="es-ES"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En </a:t>
            </a:r>
            <a:r>
              <a:rPr lang="es-ES" sz="3400" dirty="0" smtClean="0">
                <a:solidFill>
                  <a:srgbClr val="FF0000"/>
                </a:solidFill>
              </a:rPr>
              <a:t>política económica </a:t>
            </a:r>
            <a:r>
              <a:rPr lang="es-ES" sz="3400" dirty="0" smtClean="0"/>
              <a:t>fueron años de relativo crecimiento gracias a un </a:t>
            </a:r>
            <a:r>
              <a:rPr lang="es-ES" sz="3400" dirty="0" smtClean="0">
                <a:solidFill>
                  <a:srgbClr val="FF0000"/>
                </a:solidFill>
              </a:rPr>
              <a:t>contexto internacional favorable</a:t>
            </a:r>
            <a:r>
              <a:rPr lang="es-ES" sz="3400" dirty="0" smtClean="0"/>
              <a:t> (los felices años 20).</a:t>
            </a:r>
            <a:endParaRPr lang="es-ES" sz="3400" dirty="0"/>
          </a:p>
        </p:txBody>
      </p:sp>
      <p:sp>
        <p:nvSpPr>
          <p:cNvPr id="4" name="3 CuadroTexto"/>
          <p:cNvSpPr txBox="1"/>
          <p:nvPr/>
        </p:nvSpPr>
        <p:spPr>
          <a:xfrm>
            <a:off x="0" y="2924944"/>
            <a:ext cx="5652120" cy="1938992"/>
          </a:xfrm>
          <a:prstGeom prst="rect">
            <a:avLst/>
          </a:prstGeom>
          <a:noFill/>
        </p:spPr>
        <p:txBody>
          <a:bodyPr wrap="square" rtlCol="0">
            <a:spAutoFit/>
          </a:bodyPr>
          <a:lstStyle/>
          <a:p>
            <a:pPr algn="just"/>
            <a:r>
              <a:rPr lang="es-ES" sz="2400" dirty="0" smtClean="0"/>
              <a:t>José Calvo </a:t>
            </a:r>
            <a:r>
              <a:rPr lang="es-ES" sz="2400" dirty="0" err="1" smtClean="0"/>
              <a:t>Sotelo</a:t>
            </a:r>
            <a:r>
              <a:rPr lang="es-ES" sz="2400" dirty="0" smtClean="0"/>
              <a:t> fue el ministro de Hacienda durante todo el Directorio Civil. Diseñó un </a:t>
            </a:r>
            <a:r>
              <a:rPr lang="es-ES" sz="2400" dirty="0" smtClean="0">
                <a:solidFill>
                  <a:srgbClr val="FF0000"/>
                </a:solidFill>
              </a:rPr>
              <a:t>plan de inversiones muy expansivo</a:t>
            </a:r>
            <a:r>
              <a:rPr lang="es-ES" sz="2400" dirty="0" smtClean="0"/>
              <a:t> que favoreció el crecimiento económico pero también el déficit público.</a:t>
            </a:r>
            <a:endParaRPr lang="es-ES" sz="2400" dirty="0"/>
          </a:p>
        </p:txBody>
      </p:sp>
      <p:pic>
        <p:nvPicPr>
          <p:cNvPr id="74754" name="Picture 2" descr="José Calvo Sotelo, retrato en Vida Gallega 1936.jpg"/>
          <p:cNvPicPr>
            <a:picLocks noChangeAspect="1" noChangeArrowheads="1"/>
          </p:cNvPicPr>
          <p:nvPr/>
        </p:nvPicPr>
        <p:blipFill>
          <a:blip r:embed="rId2" cstate="print"/>
          <a:srcRect/>
          <a:stretch>
            <a:fillRect/>
          </a:stretch>
        </p:blipFill>
        <p:spPr bwMode="auto">
          <a:xfrm>
            <a:off x="5652120" y="1794772"/>
            <a:ext cx="3491880" cy="506322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631490"/>
          </a:xfrm>
          <a:prstGeom prst="rect">
            <a:avLst/>
          </a:prstGeom>
          <a:noFill/>
        </p:spPr>
        <p:txBody>
          <a:bodyPr wrap="square" rtlCol="0">
            <a:spAutoFit/>
          </a:bodyPr>
          <a:lstStyle/>
          <a:p>
            <a:pPr algn="ctr"/>
            <a:r>
              <a:rPr lang="es-ES" sz="3300" dirty="0" smtClean="0"/>
              <a:t>Se basó en el </a:t>
            </a:r>
            <a:r>
              <a:rPr lang="es-ES" sz="3300" dirty="0" smtClean="0">
                <a:solidFill>
                  <a:srgbClr val="FF0000"/>
                </a:solidFill>
              </a:rPr>
              <a:t>intervencionismo</a:t>
            </a:r>
            <a:r>
              <a:rPr lang="es-ES" sz="3300" dirty="0" smtClean="0"/>
              <a:t> y el </a:t>
            </a:r>
            <a:r>
              <a:rPr lang="es-ES" sz="3300" dirty="0" smtClean="0">
                <a:solidFill>
                  <a:srgbClr val="FF0000"/>
                </a:solidFill>
              </a:rPr>
              <a:t>proteccionismo</a:t>
            </a:r>
            <a:r>
              <a:rPr lang="es-ES" sz="3300" dirty="0" smtClean="0"/>
              <a:t> que se materializaron en fomentar determinadas </a:t>
            </a:r>
            <a:r>
              <a:rPr lang="es-ES" sz="3300" dirty="0" smtClean="0">
                <a:solidFill>
                  <a:srgbClr val="FF0000"/>
                </a:solidFill>
              </a:rPr>
              <a:t>industrias</a:t>
            </a:r>
            <a:r>
              <a:rPr lang="es-ES" sz="3300" dirty="0" smtClean="0"/>
              <a:t>, la </a:t>
            </a:r>
            <a:r>
              <a:rPr lang="es-ES" sz="3300" dirty="0" smtClean="0">
                <a:solidFill>
                  <a:srgbClr val="FF0000"/>
                </a:solidFill>
              </a:rPr>
              <a:t>banca</a:t>
            </a:r>
            <a:r>
              <a:rPr lang="es-ES" sz="3300" dirty="0" smtClean="0"/>
              <a:t>, la </a:t>
            </a:r>
            <a:r>
              <a:rPr lang="es-ES" sz="3300" dirty="0" smtClean="0">
                <a:solidFill>
                  <a:srgbClr val="FF0000"/>
                </a:solidFill>
              </a:rPr>
              <a:t>tecnología</a:t>
            </a:r>
            <a:r>
              <a:rPr lang="es-ES" sz="3300" dirty="0" smtClean="0"/>
              <a:t>, las </a:t>
            </a:r>
            <a:r>
              <a:rPr lang="es-ES" sz="3300" dirty="0" smtClean="0">
                <a:solidFill>
                  <a:srgbClr val="FF0000"/>
                </a:solidFill>
              </a:rPr>
              <a:t>obras públicas </a:t>
            </a:r>
            <a:r>
              <a:rPr lang="es-ES" sz="3300" dirty="0" smtClean="0"/>
              <a:t>(regadíos, carreteras, ferrocarril, electricidad) y los </a:t>
            </a:r>
            <a:r>
              <a:rPr lang="es-ES" sz="3300" dirty="0" smtClean="0">
                <a:solidFill>
                  <a:srgbClr val="FF0000"/>
                </a:solidFill>
              </a:rPr>
              <a:t>monopolios</a:t>
            </a:r>
            <a:r>
              <a:rPr lang="es-ES" sz="3300" dirty="0" smtClean="0"/>
              <a:t> (CAMPSA, Telefónica e Iberia).</a:t>
            </a:r>
            <a:endParaRPr lang="es-ES" sz="3300" dirty="0"/>
          </a:p>
        </p:txBody>
      </p:sp>
      <p:pic>
        <p:nvPicPr>
          <p:cNvPr id="75778" name="Picture 2"/>
          <p:cNvPicPr>
            <a:picLocks noChangeAspect="1" noChangeArrowheads="1"/>
          </p:cNvPicPr>
          <p:nvPr/>
        </p:nvPicPr>
        <p:blipFill>
          <a:blip r:embed="rId2" cstate="print"/>
          <a:srcRect/>
          <a:stretch>
            <a:fillRect/>
          </a:stretch>
        </p:blipFill>
        <p:spPr bwMode="auto">
          <a:xfrm>
            <a:off x="4716016" y="2780928"/>
            <a:ext cx="4427984" cy="2785940"/>
          </a:xfrm>
          <a:prstGeom prst="rect">
            <a:avLst/>
          </a:prstGeom>
          <a:noFill/>
          <a:ln w="9525">
            <a:noFill/>
            <a:miter lim="800000"/>
            <a:headEnd/>
            <a:tailEnd/>
          </a:ln>
        </p:spPr>
      </p:pic>
      <p:sp>
        <p:nvSpPr>
          <p:cNvPr id="4" name="3 CuadroTexto"/>
          <p:cNvSpPr txBox="1"/>
          <p:nvPr/>
        </p:nvSpPr>
        <p:spPr>
          <a:xfrm>
            <a:off x="4644008" y="5657671"/>
            <a:ext cx="4499992" cy="1107996"/>
          </a:xfrm>
          <a:prstGeom prst="rect">
            <a:avLst/>
          </a:prstGeom>
          <a:noFill/>
        </p:spPr>
        <p:txBody>
          <a:bodyPr wrap="square" rtlCol="0">
            <a:spAutoFit/>
          </a:bodyPr>
          <a:lstStyle/>
          <a:p>
            <a:pPr algn="ctr"/>
            <a:r>
              <a:rPr lang="es-ES" sz="2200" dirty="0" smtClean="0">
                <a:solidFill>
                  <a:srgbClr val="FF0000"/>
                </a:solidFill>
              </a:rPr>
              <a:t>CAMPSA</a:t>
            </a:r>
            <a:r>
              <a:rPr lang="es-ES" sz="2200" dirty="0" smtClean="0"/>
              <a:t> es el antecedente de Repsol, es decir, era el monopolio sobre carburantes.</a:t>
            </a:r>
            <a:endParaRPr lang="es-ES" sz="2200" dirty="0"/>
          </a:p>
        </p:txBody>
      </p:sp>
      <p:pic>
        <p:nvPicPr>
          <p:cNvPr id="75779" name="Picture 3"/>
          <p:cNvPicPr>
            <a:picLocks noChangeAspect="1" noChangeArrowheads="1"/>
          </p:cNvPicPr>
          <p:nvPr/>
        </p:nvPicPr>
        <p:blipFill>
          <a:blip r:embed="rId3" cstate="print"/>
          <a:srcRect/>
          <a:stretch>
            <a:fillRect/>
          </a:stretch>
        </p:blipFill>
        <p:spPr bwMode="auto">
          <a:xfrm>
            <a:off x="0" y="2636913"/>
            <a:ext cx="3851920" cy="3004854"/>
          </a:xfrm>
          <a:prstGeom prst="rect">
            <a:avLst/>
          </a:prstGeom>
          <a:noFill/>
          <a:ln w="9525">
            <a:noFill/>
            <a:miter lim="800000"/>
            <a:headEnd/>
            <a:tailEnd/>
          </a:ln>
        </p:spPr>
      </p:pic>
      <p:sp>
        <p:nvSpPr>
          <p:cNvPr id="6" name="5 CuadroTexto"/>
          <p:cNvSpPr txBox="1"/>
          <p:nvPr/>
        </p:nvSpPr>
        <p:spPr>
          <a:xfrm>
            <a:off x="0" y="5657671"/>
            <a:ext cx="4499992" cy="1107996"/>
          </a:xfrm>
          <a:prstGeom prst="rect">
            <a:avLst/>
          </a:prstGeom>
          <a:noFill/>
        </p:spPr>
        <p:txBody>
          <a:bodyPr wrap="square" rtlCol="0">
            <a:spAutoFit/>
          </a:bodyPr>
          <a:lstStyle/>
          <a:p>
            <a:pPr algn="ctr"/>
            <a:r>
              <a:rPr lang="es-ES" sz="2200" dirty="0" smtClean="0"/>
              <a:t>En el tema de los regadíos, se crearon las </a:t>
            </a:r>
            <a:r>
              <a:rPr lang="es-ES" sz="2200" dirty="0" smtClean="0">
                <a:solidFill>
                  <a:srgbClr val="FF0000"/>
                </a:solidFill>
              </a:rPr>
              <a:t>Confederaciones Hidrográficas </a:t>
            </a:r>
            <a:r>
              <a:rPr lang="es-ES" sz="2200" dirty="0" smtClean="0"/>
              <a:t>que aún existen hoy en día.</a:t>
            </a:r>
            <a:endParaRPr lang="es-E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5724127" cy="31409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2840608"/>
            <a:ext cx="5724128" cy="4017392"/>
          </a:xfrm>
          <a:prstGeom prst="rect">
            <a:avLst/>
          </a:prstGeom>
          <a:noFill/>
          <a:ln w="9525">
            <a:noFill/>
            <a:miter lim="800000"/>
            <a:headEnd/>
            <a:tailEnd/>
          </a:ln>
        </p:spPr>
      </p:pic>
      <p:sp>
        <p:nvSpPr>
          <p:cNvPr id="4" name="3 CuadroTexto"/>
          <p:cNvSpPr txBox="1"/>
          <p:nvPr/>
        </p:nvSpPr>
        <p:spPr>
          <a:xfrm>
            <a:off x="5724128" y="1628800"/>
            <a:ext cx="3419872" cy="4031873"/>
          </a:xfrm>
          <a:prstGeom prst="rect">
            <a:avLst/>
          </a:prstGeom>
          <a:noFill/>
        </p:spPr>
        <p:txBody>
          <a:bodyPr wrap="square" rtlCol="0">
            <a:spAutoFit/>
          </a:bodyPr>
          <a:lstStyle/>
          <a:p>
            <a:pPr algn="ctr"/>
            <a:r>
              <a:rPr lang="es-ES" sz="3200" dirty="0" smtClean="0"/>
              <a:t>Y los otros dos </a:t>
            </a:r>
            <a:r>
              <a:rPr lang="es-ES" sz="3200" dirty="0" smtClean="0">
                <a:solidFill>
                  <a:srgbClr val="FF0000"/>
                </a:solidFill>
              </a:rPr>
              <a:t>monopolios</a:t>
            </a:r>
            <a:r>
              <a:rPr lang="es-ES" sz="3200" dirty="0" smtClean="0"/>
              <a:t> creados durante la época de Primero Rivera, </a:t>
            </a:r>
            <a:r>
              <a:rPr lang="es-ES" sz="3200" dirty="0" smtClean="0">
                <a:solidFill>
                  <a:srgbClr val="FF0000"/>
                </a:solidFill>
              </a:rPr>
              <a:t>Iberia</a:t>
            </a:r>
            <a:r>
              <a:rPr lang="es-ES" sz="3200" dirty="0" smtClean="0"/>
              <a:t> y </a:t>
            </a:r>
            <a:r>
              <a:rPr lang="es-ES" sz="3200" dirty="0" smtClean="0">
                <a:solidFill>
                  <a:srgbClr val="FF0000"/>
                </a:solidFill>
              </a:rPr>
              <a:t>Telefónica</a:t>
            </a:r>
            <a:r>
              <a:rPr lang="es-ES" sz="3200" dirty="0" smtClean="0"/>
              <a:t> (actualmente Movistar).</a:t>
            </a:r>
            <a:endParaRPr lang="es-E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El problema es que esta política se basó en un </a:t>
            </a:r>
            <a:r>
              <a:rPr lang="es-ES" sz="4000" dirty="0" smtClean="0">
                <a:solidFill>
                  <a:srgbClr val="FF0000"/>
                </a:solidFill>
              </a:rPr>
              <a:t>fuerte endeudamiento </a:t>
            </a:r>
            <a:r>
              <a:rPr lang="es-ES" sz="4000" dirty="0" smtClean="0"/>
              <a:t>en vísperas de la Gran Depresión.</a:t>
            </a:r>
            <a:endParaRPr lang="es-ES" sz="4000" dirty="0"/>
          </a:p>
        </p:txBody>
      </p:sp>
      <p:pic>
        <p:nvPicPr>
          <p:cNvPr id="2050" name="Picture 2"/>
          <p:cNvPicPr>
            <a:picLocks noChangeAspect="1" noChangeArrowheads="1"/>
          </p:cNvPicPr>
          <p:nvPr/>
        </p:nvPicPr>
        <p:blipFill>
          <a:blip r:embed="rId2" cstate="print"/>
          <a:srcRect/>
          <a:stretch>
            <a:fillRect/>
          </a:stretch>
        </p:blipFill>
        <p:spPr bwMode="auto">
          <a:xfrm>
            <a:off x="3981450" y="2132856"/>
            <a:ext cx="5162550" cy="3771900"/>
          </a:xfrm>
          <a:prstGeom prst="rect">
            <a:avLst/>
          </a:prstGeom>
          <a:noFill/>
          <a:ln w="9525">
            <a:noFill/>
            <a:miter lim="800000"/>
            <a:headEnd/>
            <a:tailEnd/>
          </a:ln>
        </p:spPr>
      </p:pic>
      <p:sp>
        <p:nvSpPr>
          <p:cNvPr id="4" name="3 CuadroTexto"/>
          <p:cNvSpPr txBox="1"/>
          <p:nvPr/>
        </p:nvSpPr>
        <p:spPr>
          <a:xfrm>
            <a:off x="0" y="3068960"/>
            <a:ext cx="3707904" cy="1938992"/>
          </a:xfrm>
          <a:prstGeom prst="rect">
            <a:avLst/>
          </a:prstGeom>
          <a:noFill/>
        </p:spPr>
        <p:txBody>
          <a:bodyPr wrap="square" rtlCol="0">
            <a:spAutoFit/>
          </a:bodyPr>
          <a:lstStyle/>
          <a:p>
            <a:pPr algn="ctr"/>
            <a:r>
              <a:rPr lang="es-ES" sz="2400" dirty="0" smtClean="0"/>
              <a:t>La deuda pública aumenta a partir de 1920. Durante la dictadura se mantuvo bastante alta debido a la política de gasto aplicada.</a:t>
            </a:r>
            <a:endParaRPr lang="es-E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000548"/>
          </a:xfrm>
          <a:prstGeom prst="rect">
            <a:avLst/>
          </a:prstGeom>
          <a:noFill/>
        </p:spPr>
        <p:txBody>
          <a:bodyPr wrap="square" rtlCol="0">
            <a:spAutoFit/>
          </a:bodyPr>
          <a:lstStyle/>
          <a:p>
            <a:pPr algn="ctr"/>
            <a:r>
              <a:rPr lang="es-ES" sz="3100" dirty="0" smtClean="0"/>
              <a:t>El </a:t>
            </a:r>
            <a:r>
              <a:rPr lang="es-ES" sz="3100" dirty="0" smtClean="0">
                <a:solidFill>
                  <a:srgbClr val="FF0000"/>
                </a:solidFill>
              </a:rPr>
              <a:t>mayor éxito </a:t>
            </a:r>
            <a:r>
              <a:rPr lang="es-ES" sz="3100" dirty="0" smtClean="0"/>
              <a:t>de la dictadura se consiguió en la política exterior. La actitud de </a:t>
            </a:r>
            <a:r>
              <a:rPr lang="es-ES" sz="3100" dirty="0" err="1" smtClean="0"/>
              <a:t>Abd</a:t>
            </a:r>
            <a:r>
              <a:rPr lang="es-ES" sz="3100" dirty="0" smtClean="0"/>
              <a:t>-el-Krim propició el entendimiento entre España y Francia que se concretó en el exitoso </a:t>
            </a:r>
            <a:r>
              <a:rPr lang="es-ES" sz="3100" dirty="0" smtClean="0">
                <a:solidFill>
                  <a:srgbClr val="FF0000"/>
                </a:solidFill>
              </a:rPr>
              <a:t>desembarco de Alhucemas </a:t>
            </a:r>
            <a:r>
              <a:rPr lang="es-ES" sz="3100" dirty="0" smtClean="0"/>
              <a:t>(1925). </a:t>
            </a:r>
            <a:endParaRPr lang="es-ES" sz="3100" dirty="0"/>
          </a:p>
        </p:txBody>
      </p:sp>
      <p:pic>
        <p:nvPicPr>
          <p:cNvPr id="1026" name="Picture 2"/>
          <p:cNvPicPr>
            <a:picLocks noChangeAspect="1" noChangeArrowheads="1"/>
          </p:cNvPicPr>
          <p:nvPr/>
        </p:nvPicPr>
        <p:blipFill>
          <a:blip r:embed="rId2" cstate="print"/>
          <a:srcRect/>
          <a:stretch>
            <a:fillRect/>
          </a:stretch>
        </p:blipFill>
        <p:spPr bwMode="auto">
          <a:xfrm>
            <a:off x="4633645" y="2060849"/>
            <a:ext cx="4510355" cy="252027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4008" y="4562273"/>
            <a:ext cx="4499992" cy="2295727"/>
          </a:xfrm>
          <a:prstGeom prst="rect">
            <a:avLst/>
          </a:prstGeom>
          <a:noFill/>
          <a:ln w="9525">
            <a:noFill/>
            <a:miter lim="800000"/>
            <a:headEnd/>
            <a:tailEnd/>
          </a:ln>
        </p:spPr>
      </p:pic>
      <p:sp>
        <p:nvSpPr>
          <p:cNvPr id="5" name="4 CuadroTexto"/>
          <p:cNvSpPr txBox="1"/>
          <p:nvPr/>
        </p:nvSpPr>
        <p:spPr>
          <a:xfrm>
            <a:off x="0" y="3068960"/>
            <a:ext cx="4572000" cy="2677656"/>
          </a:xfrm>
          <a:prstGeom prst="rect">
            <a:avLst/>
          </a:prstGeom>
          <a:noFill/>
        </p:spPr>
        <p:txBody>
          <a:bodyPr wrap="square" rtlCol="0">
            <a:spAutoFit/>
          </a:bodyPr>
          <a:lstStyle/>
          <a:p>
            <a:pPr algn="ctr"/>
            <a:r>
              <a:rPr lang="es-ES" sz="2400" dirty="0" smtClean="0"/>
              <a:t>Se trató de una operación de desembarco masiva de tropas españolas y algunas francesas. 13.000 soldados españoles ocuparon rápidamente la costa y en 1926 habían pacificado todo el protectorado.</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600164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002060"/>
                </a:solidFill>
                <a:latin typeface="Arial Black" pitchFamily="34" charset="0"/>
              </a:rPr>
              <a:t>Carlos IV </a:t>
            </a:r>
            <a:r>
              <a:rPr lang="es-ES" sz="2000" dirty="0" smtClean="0">
                <a:solidFill>
                  <a:srgbClr val="002060"/>
                </a:solidFill>
                <a:latin typeface="Arial Black" pitchFamily="34" charset="0"/>
              </a:rPr>
              <a:t>(1788-1808).</a:t>
            </a:r>
          </a:p>
          <a:p>
            <a:pPr marL="725488" indent="-363538" algn="just">
              <a:buFont typeface="Wingdings" pitchFamily="2" charset="2"/>
              <a:buChar char="v"/>
            </a:pPr>
            <a:r>
              <a:rPr lang="es-ES" sz="3200" dirty="0" smtClean="0">
                <a:solidFill>
                  <a:srgbClr val="002060"/>
                </a:solidFill>
                <a:latin typeface="Arial Black" pitchFamily="34" charset="0"/>
              </a:rPr>
              <a:t>Fernando VII </a:t>
            </a:r>
            <a:r>
              <a:rPr lang="es-ES" sz="2000" dirty="0" smtClean="0">
                <a:solidFill>
                  <a:srgbClr val="002060"/>
                </a:solidFill>
                <a:latin typeface="Arial Black" pitchFamily="34" charset="0"/>
              </a:rPr>
              <a:t>(1808-1833).</a:t>
            </a:r>
          </a:p>
          <a:p>
            <a:pPr marL="725488" indent="-363538" algn="just">
              <a:buFont typeface="Wingdings" pitchFamily="2" charset="2"/>
              <a:buChar char="v"/>
            </a:pPr>
            <a:r>
              <a:rPr lang="es-ES" sz="3200" dirty="0" smtClean="0">
                <a:solidFill>
                  <a:srgbClr val="002060"/>
                </a:solidFill>
                <a:latin typeface="Arial Black" pitchFamily="34" charset="0"/>
              </a:rPr>
              <a:t>Isabel II </a:t>
            </a:r>
            <a:r>
              <a:rPr lang="es-ES" sz="2000" dirty="0" smtClean="0">
                <a:solidFill>
                  <a:srgbClr val="002060"/>
                </a:solidFill>
                <a:latin typeface="Arial Black" pitchFamily="34" charset="0"/>
              </a:rPr>
              <a:t>(1833-1868).</a:t>
            </a:r>
          </a:p>
          <a:p>
            <a:pPr marL="725488" indent="-363538" algn="just">
              <a:buFont typeface="Wingdings" pitchFamily="2" charset="2"/>
              <a:buChar char="v"/>
            </a:pPr>
            <a:r>
              <a:rPr lang="es-ES" sz="3200" dirty="0" smtClean="0">
                <a:solidFill>
                  <a:srgbClr val="002060"/>
                </a:solidFill>
                <a:latin typeface="Arial Black" pitchFamily="34" charset="0"/>
              </a:rPr>
              <a:t>Sexenio Democrático </a:t>
            </a:r>
            <a:r>
              <a:rPr lang="es-ES" sz="2000" dirty="0" smtClean="0">
                <a:solidFill>
                  <a:srgbClr val="002060"/>
                </a:solidFill>
                <a:latin typeface="Arial Black" pitchFamily="34" charset="0"/>
              </a:rPr>
              <a:t>(1868-1874).</a:t>
            </a:r>
          </a:p>
          <a:p>
            <a:pPr marL="725488" indent="-363538" algn="just">
              <a:buFont typeface="Wingdings" pitchFamily="2" charset="2"/>
              <a:buChar char="v"/>
            </a:pPr>
            <a:r>
              <a:rPr lang="es-ES" sz="3200" dirty="0" smtClean="0">
                <a:solidFill>
                  <a:srgbClr val="FF0000"/>
                </a:solidFill>
                <a:latin typeface="Arial Black" pitchFamily="34" charset="0"/>
              </a:rPr>
              <a:t>Restauración Borbónica</a:t>
            </a:r>
            <a:r>
              <a:rPr lang="es-ES" sz="2000" dirty="0" smtClean="0">
                <a:solidFill>
                  <a:srgbClr val="FF0000"/>
                </a:solidFill>
                <a:latin typeface="Arial Black" pitchFamily="34" charset="0"/>
              </a:rPr>
              <a:t> (1875-1931).</a:t>
            </a:r>
          </a:p>
          <a:p>
            <a:pPr marL="1071563" indent="-346075" algn="just">
              <a:buFont typeface="Wingdings" pitchFamily="2" charset="2"/>
              <a:buChar char="§"/>
            </a:pPr>
            <a:r>
              <a:rPr lang="es-ES" sz="2000" dirty="0" smtClean="0">
                <a:solidFill>
                  <a:srgbClr val="002060"/>
                </a:solidFill>
                <a:latin typeface="Arial Black" pitchFamily="34" charset="0"/>
              </a:rPr>
              <a:t>Consolidación de la Restauración (1875-1898/1902).</a:t>
            </a:r>
          </a:p>
          <a:p>
            <a:pPr marL="1071563" indent="-346075" algn="just">
              <a:buFont typeface="Wingdings" pitchFamily="2" charset="2"/>
              <a:buChar char="§"/>
            </a:pPr>
            <a:r>
              <a:rPr lang="es-ES" sz="2000" dirty="0" smtClean="0">
                <a:solidFill>
                  <a:srgbClr val="002060"/>
                </a:solidFill>
                <a:latin typeface="Arial Black" pitchFamily="34" charset="0"/>
              </a:rPr>
              <a:t>Crisis e intentos reformistas (1898/1902-1914).</a:t>
            </a:r>
          </a:p>
          <a:p>
            <a:pPr marL="1071563" indent="-346075" algn="just">
              <a:buFont typeface="Wingdings" pitchFamily="2" charset="2"/>
              <a:buChar char="§"/>
            </a:pPr>
            <a:r>
              <a:rPr lang="es-ES" sz="2000" dirty="0" smtClean="0">
                <a:solidFill>
                  <a:srgbClr val="002060"/>
                </a:solidFill>
                <a:latin typeface="Arial Black" pitchFamily="34" charset="0"/>
              </a:rPr>
              <a:t>Parálisis de la Restauración (1914-1923).</a:t>
            </a:r>
          </a:p>
          <a:p>
            <a:pPr marL="1071563" indent="-346075" algn="just">
              <a:buFont typeface="Wingdings" pitchFamily="2" charset="2"/>
              <a:buChar char="§"/>
            </a:pPr>
            <a:r>
              <a:rPr lang="es-ES" sz="2000" dirty="0" smtClean="0">
                <a:solidFill>
                  <a:srgbClr val="FF0000"/>
                </a:solidFill>
                <a:latin typeface="Arial Black" pitchFamily="34" charset="0"/>
              </a:rPr>
              <a:t>Dictadura de Primo de Rivera (1923-1930).</a:t>
            </a:r>
          </a:p>
          <a:p>
            <a:pPr marL="1071563" indent="-346075" algn="just">
              <a:buFont typeface="Wingdings" pitchFamily="2" charset="2"/>
              <a:buChar char="§"/>
            </a:pPr>
            <a:r>
              <a:rPr lang="es-ES" sz="2000" dirty="0" smtClean="0">
                <a:solidFill>
                  <a:srgbClr val="FF0000"/>
                </a:solidFill>
                <a:latin typeface="Arial Black" pitchFamily="34" charset="0"/>
              </a:rPr>
              <a:t>Hacia la república (1930-1931).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Oposición al régimen y caída</a:t>
            </a:r>
            <a:endParaRPr lang="es-ES" sz="3200" dirty="0"/>
          </a:p>
        </p:txBody>
      </p:sp>
      <p:sp>
        <p:nvSpPr>
          <p:cNvPr id="3" name="2 Rectángulo"/>
          <p:cNvSpPr/>
          <p:nvPr/>
        </p:nvSpPr>
        <p:spPr>
          <a:xfrm>
            <a:off x="0" y="1700808"/>
            <a:ext cx="9144000" cy="2554545"/>
          </a:xfrm>
          <a:prstGeom prst="rect">
            <a:avLst/>
          </a:prstGeom>
        </p:spPr>
        <p:txBody>
          <a:bodyPr wrap="square">
            <a:spAutoFit/>
          </a:bodyPr>
          <a:lstStyle/>
          <a:p>
            <a:pPr marL="269875" lvl="0" indent="-269875">
              <a:buFont typeface="Arial" pitchFamily="34" charset="0"/>
              <a:buChar char="•"/>
            </a:pPr>
            <a:r>
              <a:rPr lang="es-ES" sz="4000" dirty="0" smtClean="0">
                <a:latin typeface="Times New Roman" pitchFamily="18" charset="0"/>
                <a:cs typeface="Times New Roman" pitchFamily="18" charset="0"/>
              </a:rPr>
              <a:t>Oposición inicial.</a:t>
            </a:r>
          </a:p>
          <a:p>
            <a:pPr marL="269875" lvl="0" indent="-269875">
              <a:buFont typeface="Arial" pitchFamily="34" charset="0"/>
              <a:buChar char="•"/>
            </a:pPr>
            <a:r>
              <a:rPr lang="es-ES" sz="4000" dirty="0" smtClean="0">
                <a:latin typeface="Times New Roman" pitchFamily="18" charset="0"/>
                <a:cs typeface="Times New Roman" pitchFamily="18" charset="0"/>
              </a:rPr>
              <a:t>Militares, partidos dinásticos.</a:t>
            </a:r>
          </a:p>
          <a:p>
            <a:pPr marL="269875" lvl="0" indent="-269875">
              <a:buFont typeface="Arial" pitchFamily="34" charset="0"/>
              <a:buChar char="•"/>
            </a:pPr>
            <a:r>
              <a:rPr lang="es-ES" sz="4000" dirty="0" smtClean="0">
                <a:latin typeface="Times New Roman" pitchFamily="18" charset="0"/>
                <a:cs typeface="Times New Roman" pitchFamily="18" charset="0"/>
              </a:rPr>
              <a:t>Republicanos, nacionalistas y socialistas.</a:t>
            </a:r>
          </a:p>
          <a:p>
            <a:pPr marL="269875" lvl="0" indent="-269875">
              <a:buFont typeface="Arial" pitchFamily="34" charset="0"/>
              <a:buChar char="•"/>
            </a:pPr>
            <a:r>
              <a:rPr lang="es-ES" sz="4000" dirty="0" smtClean="0">
                <a:latin typeface="Times New Roman" pitchFamily="18" charset="0"/>
                <a:cs typeface="Times New Roman" pitchFamily="18" charset="0"/>
              </a:rPr>
              <a:t>La dimisión de Primo de Rivera.</a:t>
            </a:r>
            <a:endParaRPr lang="es-ES" sz="4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En un </a:t>
            </a:r>
            <a:r>
              <a:rPr lang="es-ES" sz="4000" dirty="0" smtClean="0">
                <a:solidFill>
                  <a:srgbClr val="FF0000"/>
                </a:solidFill>
              </a:rPr>
              <a:t>principio</a:t>
            </a:r>
            <a:r>
              <a:rPr lang="es-ES" sz="4000" dirty="0" smtClean="0"/>
              <a:t>, solo </a:t>
            </a:r>
            <a:r>
              <a:rPr lang="es-ES" sz="4000" dirty="0" smtClean="0">
                <a:solidFill>
                  <a:srgbClr val="FF0000"/>
                </a:solidFill>
              </a:rPr>
              <a:t>anarquistas</a:t>
            </a:r>
            <a:r>
              <a:rPr lang="es-ES" sz="4000" dirty="0" smtClean="0"/>
              <a:t>, </a:t>
            </a:r>
            <a:r>
              <a:rPr lang="es-ES" sz="4000" dirty="0" smtClean="0">
                <a:solidFill>
                  <a:srgbClr val="FF0000"/>
                </a:solidFill>
              </a:rPr>
              <a:t>comunistas</a:t>
            </a:r>
            <a:r>
              <a:rPr lang="es-ES" sz="4000" dirty="0" smtClean="0"/>
              <a:t>, </a:t>
            </a:r>
            <a:r>
              <a:rPr lang="es-ES" sz="4000" dirty="0" smtClean="0">
                <a:solidFill>
                  <a:srgbClr val="FF0000"/>
                </a:solidFill>
              </a:rPr>
              <a:t>republicanos y nacionalistas radicales</a:t>
            </a:r>
            <a:r>
              <a:rPr lang="es-ES" sz="4000" dirty="0" smtClean="0"/>
              <a:t> se enfrentaron a Primo de Rivera.</a:t>
            </a:r>
            <a:endParaRPr lang="es-ES" sz="4000" dirty="0"/>
          </a:p>
        </p:txBody>
      </p:sp>
      <p:pic>
        <p:nvPicPr>
          <p:cNvPr id="3" name="Picture 2"/>
          <p:cNvPicPr>
            <a:picLocks noChangeAspect="1" noChangeArrowheads="1"/>
          </p:cNvPicPr>
          <p:nvPr/>
        </p:nvPicPr>
        <p:blipFill>
          <a:blip r:embed="rId2" cstate="print"/>
          <a:srcRect/>
          <a:stretch>
            <a:fillRect/>
          </a:stretch>
        </p:blipFill>
        <p:spPr bwMode="auto">
          <a:xfrm>
            <a:off x="3563888" y="2204864"/>
            <a:ext cx="5580112" cy="4163623"/>
          </a:xfrm>
          <a:prstGeom prst="rect">
            <a:avLst/>
          </a:prstGeom>
          <a:noFill/>
          <a:ln w="9525">
            <a:noFill/>
            <a:miter lim="800000"/>
            <a:headEnd/>
            <a:tailEnd/>
          </a:ln>
        </p:spPr>
      </p:pic>
      <p:sp>
        <p:nvSpPr>
          <p:cNvPr id="4" name="3 CuadroTexto"/>
          <p:cNvSpPr txBox="1"/>
          <p:nvPr/>
        </p:nvSpPr>
        <p:spPr>
          <a:xfrm>
            <a:off x="0" y="2780928"/>
            <a:ext cx="3563888" cy="1938992"/>
          </a:xfrm>
          <a:prstGeom prst="rect">
            <a:avLst/>
          </a:prstGeom>
          <a:noFill/>
        </p:spPr>
        <p:txBody>
          <a:bodyPr wrap="square" rtlCol="0">
            <a:spAutoFit/>
          </a:bodyPr>
          <a:lstStyle/>
          <a:p>
            <a:pPr algn="ctr"/>
            <a:r>
              <a:rPr lang="es-ES" sz="2400" dirty="0" smtClean="0"/>
              <a:t>La CNT, ya antes en cierto declive, pierde buena parte de sus afiliados. Junto con los comunistas, fueron durante reprimidos.</a:t>
            </a:r>
            <a:endParaRPr lang="es-E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Pronto aparecieron disensiones en el seno de </a:t>
            </a:r>
            <a:r>
              <a:rPr lang="es-ES" sz="3600" dirty="0" smtClean="0">
                <a:solidFill>
                  <a:srgbClr val="FF0000"/>
                </a:solidFill>
              </a:rPr>
              <a:t>Ejército</a:t>
            </a:r>
            <a:r>
              <a:rPr lang="es-ES" sz="3600" dirty="0" smtClean="0"/>
              <a:t> al no resolverse el enfrentamiento entre militares </a:t>
            </a:r>
            <a:r>
              <a:rPr lang="es-ES" sz="3600" dirty="0" smtClean="0">
                <a:solidFill>
                  <a:srgbClr val="FF0000"/>
                </a:solidFill>
              </a:rPr>
              <a:t>peninsulares y africanistas</a:t>
            </a:r>
            <a:r>
              <a:rPr lang="es-ES" sz="3600" dirty="0" smtClean="0"/>
              <a:t>. En 1926 se produce la </a:t>
            </a:r>
            <a:r>
              <a:rPr lang="es-ES" sz="3600" dirty="0" smtClean="0">
                <a:solidFill>
                  <a:srgbClr val="FF0000"/>
                </a:solidFill>
              </a:rPr>
              <a:t>Sanjuanada</a:t>
            </a:r>
            <a:r>
              <a:rPr lang="es-ES" sz="3600" dirty="0" smtClean="0"/>
              <a:t>, un intento de golpe de Estado con varios oficiales al frente.</a:t>
            </a:r>
            <a:endParaRPr lang="es-ES" sz="3600" dirty="0"/>
          </a:p>
        </p:txBody>
      </p:sp>
      <p:pic>
        <p:nvPicPr>
          <p:cNvPr id="2051" name="Picture 3"/>
          <p:cNvPicPr>
            <a:picLocks noChangeAspect="1" noChangeArrowheads="1"/>
          </p:cNvPicPr>
          <p:nvPr/>
        </p:nvPicPr>
        <p:blipFill>
          <a:blip r:embed="rId2" cstate="print"/>
          <a:srcRect/>
          <a:stretch>
            <a:fillRect/>
          </a:stretch>
        </p:blipFill>
        <p:spPr bwMode="auto">
          <a:xfrm>
            <a:off x="6300192" y="2832351"/>
            <a:ext cx="2843807" cy="4025649"/>
          </a:xfrm>
          <a:prstGeom prst="rect">
            <a:avLst/>
          </a:prstGeom>
          <a:noFill/>
          <a:ln w="9525">
            <a:noFill/>
            <a:miter lim="800000"/>
            <a:headEnd/>
            <a:tailEnd/>
          </a:ln>
        </p:spPr>
      </p:pic>
      <p:sp>
        <p:nvSpPr>
          <p:cNvPr id="5" name="4 CuadroTexto"/>
          <p:cNvSpPr txBox="1"/>
          <p:nvPr/>
        </p:nvSpPr>
        <p:spPr>
          <a:xfrm>
            <a:off x="0" y="3140968"/>
            <a:ext cx="6228184" cy="3416320"/>
          </a:xfrm>
          <a:prstGeom prst="rect">
            <a:avLst/>
          </a:prstGeom>
          <a:noFill/>
        </p:spPr>
        <p:txBody>
          <a:bodyPr wrap="square" rtlCol="0">
            <a:spAutoFit/>
          </a:bodyPr>
          <a:lstStyle/>
          <a:p>
            <a:pPr algn="just"/>
            <a:r>
              <a:rPr lang="es-ES" sz="2400" dirty="0" smtClean="0"/>
              <a:t>Se conoce a este golpe de Estado por estar planificado para el día de S. Juan. Primo de Rivera se había decantado claramente por los africanistas tras el éxito de Alhucemas. Al frente se encontraba Aguilera (derecha), un militar y político que pretendía la vuelta a un régimen encabezado por los liberales. Lo más destacado de esta intentona fue mostrar la división de un pilar básico para el nuevo régimen.</a:t>
            </a:r>
            <a:endParaRPr lang="es-E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En 1929 fue </a:t>
            </a:r>
            <a:r>
              <a:rPr lang="es-ES" sz="3600" dirty="0" smtClean="0">
                <a:solidFill>
                  <a:srgbClr val="FF0000"/>
                </a:solidFill>
              </a:rPr>
              <a:t>Sánchez Guerra</a:t>
            </a:r>
            <a:r>
              <a:rPr lang="es-ES" sz="3600" dirty="0" smtClean="0"/>
              <a:t>, el líder conservador, quien encabezó un nuevo </a:t>
            </a:r>
            <a:r>
              <a:rPr lang="es-ES" sz="3600" dirty="0" smtClean="0">
                <a:solidFill>
                  <a:srgbClr val="FF0000"/>
                </a:solidFill>
              </a:rPr>
              <a:t>intento de golpe de Estado</a:t>
            </a:r>
            <a:r>
              <a:rPr lang="es-ES" sz="3600" dirty="0" smtClean="0"/>
              <a:t> que contaba con diversos apoyos liberales, republicanos y militares.</a:t>
            </a:r>
            <a:endParaRPr lang="es-ES" sz="3600" dirty="0"/>
          </a:p>
        </p:txBody>
      </p:sp>
      <p:pic>
        <p:nvPicPr>
          <p:cNvPr id="3" name="Picture 10"/>
          <p:cNvPicPr>
            <a:picLocks noChangeAspect="1" noChangeArrowheads="1"/>
          </p:cNvPicPr>
          <p:nvPr/>
        </p:nvPicPr>
        <p:blipFill>
          <a:blip r:embed="rId2" cstate="print"/>
          <a:srcRect/>
          <a:stretch>
            <a:fillRect/>
          </a:stretch>
        </p:blipFill>
        <p:spPr bwMode="auto">
          <a:xfrm>
            <a:off x="5508104" y="2380672"/>
            <a:ext cx="3635896" cy="4477328"/>
          </a:xfrm>
          <a:prstGeom prst="rect">
            <a:avLst/>
          </a:prstGeom>
          <a:noFill/>
          <a:ln w="9525">
            <a:noFill/>
            <a:miter lim="800000"/>
            <a:headEnd/>
            <a:tailEnd/>
          </a:ln>
        </p:spPr>
      </p:pic>
      <p:sp>
        <p:nvSpPr>
          <p:cNvPr id="4" name="3 CuadroTexto"/>
          <p:cNvSpPr txBox="1"/>
          <p:nvPr/>
        </p:nvSpPr>
        <p:spPr>
          <a:xfrm>
            <a:off x="0" y="3645024"/>
            <a:ext cx="5508104" cy="1200329"/>
          </a:xfrm>
          <a:prstGeom prst="rect">
            <a:avLst/>
          </a:prstGeom>
          <a:noFill/>
        </p:spPr>
        <p:txBody>
          <a:bodyPr wrap="square" rtlCol="0">
            <a:spAutoFit/>
          </a:bodyPr>
          <a:lstStyle/>
          <a:p>
            <a:pPr algn="ctr"/>
            <a:r>
              <a:rPr lang="es-ES" sz="2400" dirty="0" smtClean="0"/>
              <a:t>Sánchez Guerra había decidido exiliarse en Francia en 1927 y desde allí se dedicó a preparar la conspiración.</a:t>
            </a:r>
            <a:endParaRPr lang="es-E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Los </a:t>
            </a:r>
            <a:r>
              <a:rPr lang="es-ES" sz="3600" dirty="0" smtClean="0">
                <a:solidFill>
                  <a:srgbClr val="FF0000"/>
                </a:solidFill>
              </a:rPr>
              <a:t>republicanos</a:t>
            </a:r>
            <a:r>
              <a:rPr lang="es-ES" sz="3600" dirty="0" smtClean="0"/>
              <a:t> se empezaron pronto a reorganizar y en 1926 fundan la </a:t>
            </a:r>
            <a:r>
              <a:rPr lang="es-ES" sz="3600" dirty="0" smtClean="0">
                <a:solidFill>
                  <a:srgbClr val="FF0000"/>
                </a:solidFill>
              </a:rPr>
              <a:t>Alianza Republicana</a:t>
            </a:r>
            <a:r>
              <a:rPr lang="es-ES" sz="3600" dirty="0" smtClean="0"/>
              <a:t> y buscan apoyos en el exterior.</a:t>
            </a:r>
            <a:endParaRPr lang="es-ES" sz="3600" dirty="0"/>
          </a:p>
        </p:txBody>
      </p:sp>
      <p:pic>
        <p:nvPicPr>
          <p:cNvPr id="1026" name="Picture 2" descr="Resultado de imagen de manuel azaña 1931"/>
          <p:cNvPicPr>
            <a:picLocks noChangeAspect="1" noChangeArrowheads="1"/>
          </p:cNvPicPr>
          <p:nvPr/>
        </p:nvPicPr>
        <p:blipFill>
          <a:blip r:embed="rId2" cstate="print"/>
          <a:srcRect/>
          <a:stretch>
            <a:fillRect/>
          </a:stretch>
        </p:blipFill>
        <p:spPr bwMode="auto">
          <a:xfrm>
            <a:off x="0" y="2052226"/>
            <a:ext cx="3203848" cy="4805774"/>
          </a:xfrm>
          <a:prstGeom prst="rect">
            <a:avLst/>
          </a:prstGeom>
          <a:noFill/>
        </p:spPr>
      </p:pic>
      <p:sp>
        <p:nvSpPr>
          <p:cNvPr id="4" name="3 CuadroTexto"/>
          <p:cNvSpPr txBox="1"/>
          <p:nvPr/>
        </p:nvSpPr>
        <p:spPr>
          <a:xfrm>
            <a:off x="3347864" y="2204864"/>
            <a:ext cx="5508104" cy="4524315"/>
          </a:xfrm>
          <a:prstGeom prst="rect">
            <a:avLst/>
          </a:prstGeom>
          <a:noFill/>
        </p:spPr>
        <p:txBody>
          <a:bodyPr wrap="square" rtlCol="0">
            <a:spAutoFit/>
          </a:bodyPr>
          <a:lstStyle/>
          <a:p>
            <a:pPr algn="just"/>
            <a:r>
              <a:rPr lang="es-ES" sz="2400" dirty="0" smtClean="0"/>
              <a:t>Dentro de la Alianza Republicana está incluidos la mayoría de los republicanos que después van destacar durante la Segunda República: Azaña (imagen), </a:t>
            </a:r>
            <a:r>
              <a:rPr lang="es-ES" sz="2400" dirty="0" err="1" smtClean="0"/>
              <a:t>Lerroux</a:t>
            </a:r>
            <a:r>
              <a:rPr lang="es-ES" sz="2400" dirty="0" smtClean="0"/>
              <a:t>, Marcelino Domingo, </a:t>
            </a:r>
            <a:r>
              <a:rPr lang="es-ES" sz="2400" dirty="0" err="1" smtClean="0"/>
              <a:t>Companys</a:t>
            </a:r>
            <a:r>
              <a:rPr lang="es-ES" sz="2400" dirty="0" smtClean="0"/>
              <a:t>, </a:t>
            </a:r>
            <a:r>
              <a:rPr lang="es-ES" sz="2400" dirty="0" err="1" smtClean="0"/>
              <a:t>Giral</a:t>
            </a:r>
            <a:r>
              <a:rPr lang="es-ES" sz="2400" dirty="0" smtClean="0"/>
              <a:t>, Casares Quiroga… Incluía en su seno partidos republicanos de signos muy diversos (centralistas, catalanistas, regionalistas, federalistas…). Estuvieron implicados en el intento de golpe de Estado de Sánchez Guerra y promovieron el Pacto de S. Sebastián.</a:t>
            </a:r>
            <a:endParaRPr 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El </a:t>
            </a:r>
            <a:r>
              <a:rPr lang="es-ES" sz="3600" dirty="0" smtClean="0">
                <a:solidFill>
                  <a:srgbClr val="FF0000"/>
                </a:solidFill>
              </a:rPr>
              <a:t>nacionalismo se radicaliza </a:t>
            </a:r>
            <a:r>
              <a:rPr lang="es-ES" sz="3600" dirty="0" smtClean="0"/>
              <a:t>ante la actitud centralista del régimen. Cobran auge los </a:t>
            </a:r>
            <a:r>
              <a:rPr lang="es-ES" sz="3600" dirty="0" smtClean="0">
                <a:solidFill>
                  <a:srgbClr val="FF0000"/>
                </a:solidFill>
              </a:rPr>
              <a:t>partidos nacionalistas republicanos </a:t>
            </a:r>
            <a:r>
              <a:rPr lang="es-ES" sz="3600" dirty="0" smtClean="0"/>
              <a:t>(en 1929 nace la ORGA).</a:t>
            </a:r>
            <a:endParaRPr lang="es-ES" sz="3600" dirty="0"/>
          </a:p>
        </p:txBody>
      </p:sp>
      <p:pic>
        <p:nvPicPr>
          <p:cNvPr id="46082" name="Picture 2" descr="Casares Quiroga.JPG"/>
          <p:cNvPicPr>
            <a:picLocks noChangeAspect="1" noChangeArrowheads="1"/>
          </p:cNvPicPr>
          <p:nvPr/>
        </p:nvPicPr>
        <p:blipFill>
          <a:blip r:embed="rId2" cstate="print"/>
          <a:srcRect/>
          <a:stretch>
            <a:fillRect/>
          </a:stretch>
        </p:blipFill>
        <p:spPr bwMode="auto">
          <a:xfrm>
            <a:off x="0" y="2536061"/>
            <a:ext cx="3131840" cy="4321939"/>
          </a:xfrm>
          <a:prstGeom prst="rect">
            <a:avLst/>
          </a:prstGeom>
          <a:noFill/>
        </p:spPr>
      </p:pic>
      <p:sp>
        <p:nvSpPr>
          <p:cNvPr id="4" name="3 CuadroTexto"/>
          <p:cNvSpPr txBox="1"/>
          <p:nvPr/>
        </p:nvSpPr>
        <p:spPr>
          <a:xfrm>
            <a:off x="3131840" y="3212976"/>
            <a:ext cx="6012160" cy="3046988"/>
          </a:xfrm>
          <a:prstGeom prst="rect">
            <a:avLst/>
          </a:prstGeom>
          <a:noFill/>
        </p:spPr>
        <p:txBody>
          <a:bodyPr wrap="square" rtlCol="0">
            <a:spAutoFit/>
          </a:bodyPr>
          <a:lstStyle/>
          <a:p>
            <a:pPr algn="ctr"/>
            <a:r>
              <a:rPr lang="es-ES" sz="2400" dirty="0" smtClean="0"/>
              <a:t>El ORGA (Organización Republicana Gallega </a:t>
            </a:r>
            <a:r>
              <a:rPr lang="es-ES" sz="2400" dirty="0" err="1" smtClean="0"/>
              <a:t>Autonóma</a:t>
            </a:r>
            <a:r>
              <a:rPr lang="es-ES" sz="2400" dirty="0" smtClean="0"/>
              <a:t>) fundado por Casares Quiroga (izquierda) era la materialización política del nacionalismo gallego. Se sumaba a los partidos republicanos catalanistas que ya existían desde la etapa anterior (el </a:t>
            </a:r>
            <a:r>
              <a:rPr lang="es-ES" sz="2400" dirty="0" err="1" smtClean="0"/>
              <a:t>Partit</a:t>
            </a:r>
            <a:r>
              <a:rPr lang="es-ES" sz="2400" dirty="0" smtClean="0"/>
              <a:t> </a:t>
            </a:r>
            <a:r>
              <a:rPr lang="es-ES" sz="2400" dirty="0" err="1" smtClean="0"/>
              <a:t>Republicà</a:t>
            </a:r>
            <a:r>
              <a:rPr lang="es-ES" sz="2400" dirty="0" smtClean="0"/>
              <a:t> </a:t>
            </a:r>
            <a:r>
              <a:rPr lang="es-ES" sz="2400" dirty="0" err="1" smtClean="0"/>
              <a:t>Català</a:t>
            </a:r>
            <a:r>
              <a:rPr lang="es-ES" sz="2400" dirty="0" smtClean="0"/>
              <a:t> de </a:t>
            </a:r>
            <a:r>
              <a:rPr lang="es-ES" sz="2400" dirty="0" err="1" smtClean="0"/>
              <a:t>Companys</a:t>
            </a:r>
            <a:r>
              <a:rPr lang="es-ES" sz="2400" dirty="0" smtClean="0"/>
              <a:t> y el </a:t>
            </a:r>
            <a:r>
              <a:rPr lang="es-ES" sz="2400" dirty="0" err="1" smtClean="0"/>
              <a:t>Estat</a:t>
            </a:r>
            <a:r>
              <a:rPr lang="es-ES" sz="2400" dirty="0" smtClean="0"/>
              <a:t> </a:t>
            </a:r>
            <a:r>
              <a:rPr lang="es-ES" sz="2400" dirty="0" err="1" smtClean="0"/>
              <a:t>Català</a:t>
            </a:r>
            <a:r>
              <a:rPr lang="es-ES" sz="2400" dirty="0" smtClean="0"/>
              <a:t> de </a:t>
            </a:r>
            <a:r>
              <a:rPr lang="es-ES" sz="2400" dirty="0" err="1" smtClean="0"/>
              <a:t>Macià</a:t>
            </a:r>
            <a:r>
              <a:rPr lang="es-ES" sz="2400" dirty="0" smtClean="0"/>
              <a:t>, que en 1931 conforman ERC).</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Los </a:t>
            </a:r>
            <a:r>
              <a:rPr lang="es-ES" sz="3600" dirty="0" smtClean="0">
                <a:solidFill>
                  <a:srgbClr val="FF0000"/>
                </a:solidFill>
              </a:rPr>
              <a:t>intelectuales</a:t>
            </a:r>
            <a:r>
              <a:rPr lang="es-ES" sz="3600" dirty="0" smtClean="0"/>
              <a:t> como Unamuno, Ortega y Gasset, Blasco Ibáñez, Machado, Marañón o Fernando de los Ríos se suman a las críticas.</a:t>
            </a:r>
            <a:endParaRPr lang="es-ES" sz="3600" dirty="0"/>
          </a:p>
        </p:txBody>
      </p:sp>
      <p:pic>
        <p:nvPicPr>
          <p:cNvPr id="47106" name="Picture 2" descr="Resultado de imagen de ortega y gasset"/>
          <p:cNvPicPr>
            <a:picLocks noChangeAspect="1" noChangeArrowheads="1"/>
          </p:cNvPicPr>
          <p:nvPr/>
        </p:nvPicPr>
        <p:blipFill>
          <a:blip r:embed="rId2" cstate="print"/>
          <a:srcRect/>
          <a:stretch>
            <a:fillRect/>
          </a:stretch>
        </p:blipFill>
        <p:spPr bwMode="auto">
          <a:xfrm>
            <a:off x="0" y="1926931"/>
            <a:ext cx="3779912" cy="4931069"/>
          </a:xfrm>
          <a:prstGeom prst="rect">
            <a:avLst/>
          </a:prstGeom>
          <a:noFill/>
        </p:spPr>
      </p:pic>
      <p:sp>
        <p:nvSpPr>
          <p:cNvPr id="4" name="3 CuadroTexto"/>
          <p:cNvSpPr txBox="1"/>
          <p:nvPr/>
        </p:nvSpPr>
        <p:spPr>
          <a:xfrm>
            <a:off x="3851920" y="2780928"/>
            <a:ext cx="5292080" cy="2308324"/>
          </a:xfrm>
          <a:prstGeom prst="rect">
            <a:avLst/>
          </a:prstGeom>
          <a:noFill/>
        </p:spPr>
        <p:txBody>
          <a:bodyPr wrap="square" rtlCol="0">
            <a:spAutoFit/>
          </a:bodyPr>
          <a:lstStyle/>
          <a:p>
            <a:pPr algn="ctr"/>
            <a:r>
              <a:rPr lang="es-ES" sz="2400" dirty="0" smtClean="0"/>
              <a:t>Unamuno, Ortega y Gasset (imagen) y otros movilizaban a los estudiantes en las aulas contra la dictadura y mostraban su desacuerdo con las medidas tomadas. Varios firmaron el manifiesto propuesto en 1926 por la Alianza Republicana.</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Finalmente el </a:t>
            </a:r>
            <a:r>
              <a:rPr lang="es-ES" sz="3600" dirty="0" smtClean="0">
                <a:solidFill>
                  <a:srgbClr val="FF0000"/>
                </a:solidFill>
              </a:rPr>
              <a:t>socialismo</a:t>
            </a:r>
            <a:r>
              <a:rPr lang="es-ES" sz="3600" dirty="0" smtClean="0"/>
              <a:t> iría retirando su apoyo a Primo de Rivera desde 1926 al ver que perdían influencia en el nuevo sindicalismo.</a:t>
            </a:r>
            <a:endParaRPr lang="es-ES" sz="3600" dirty="0"/>
          </a:p>
        </p:txBody>
      </p:sp>
      <p:pic>
        <p:nvPicPr>
          <p:cNvPr id="48130" name="Picture 2" descr="https://upload.wikimedia.org/wikipedia/commons/thumb/7/79/Francisco_Largo_Caballero_1927_%28cropped%29.jpg/220px-Francisco_Largo_Caballero_1927_%28cropped%29.jpg"/>
          <p:cNvPicPr>
            <a:picLocks noChangeAspect="1" noChangeArrowheads="1"/>
          </p:cNvPicPr>
          <p:nvPr/>
        </p:nvPicPr>
        <p:blipFill>
          <a:blip r:embed="rId2" cstate="print"/>
          <a:srcRect/>
          <a:stretch>
            <a:fillRect/>
          </a:stretch>
        </p:blipFill>
        <p:spPr bwMode="auto">
          <a:xfrm>
            <a:off x="0" y="2020869"/>
            <a:ext cx="3707904" cy="4837131"/>
          </a:xfrm>
          <a:prstGeom prst="rect">
            <a:avLst/>
          </a:prstGeom>
          <a:noFill/>
        </p:spPr>
      </p:pic>
      <p:sp>
        <p:nvSpPr>
          <p:cNvPr id="4" name="3 CuadroTexto"/>
          <p:cNvSpPr txBox="1"/>
          <p:nvPr/>
        </p:nvSpPr>
        <p:spPr>
          <a:xfrm>
            <a:off x="3707904" y="3717032"/>
            <a:ext cx="5436096" cy="1200329"/>
          </a:xfrm>
          <a:prstGeom prst="rect">
            <a:avLst/>
          </a:prstGeom>
          <a:noFill/>
        </p:spPr>
        <p:txBody>
          <a:bodyPr wrap="square" rtlCol="0">
            <a:spAutoFit/>
          </a:bodyPr>
          <a:lstStyle/>
          <a:p>
            <a:pPr algn="ctr"/>
            <a:r>
              <a:rPr lang="es-ES" sz="2400" dirty="0" smtClean="0"/>
              <a:t>En 1929 Largo Caballero, líder de la UGT, se separaba definitivamente de la dictadura. </a:t>
            </a:r>
            <a:endParaRPr lang="es-E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Al empezar </a:t>
            </a:r>
            <a:r>
              <a:rPr lang="es-ES" sz="3600" dirty="0" smtClean="0">
                <a:solidFill>
                  <a:srgbClr val="FF0000"/>
                </a:solidFill>
              </a:rPr>
              <a:t>1930</a:t>
            </a:r>
            <a:r>
              <a:rPr lang="es-ES" sz="3600" dirty="0" smtClean="0"/>
              <a:t>, Primo de Rivera se enfrentó a una oleada de </a:t>
            </a:r>
            <a:r>
              <a:rPr lang="es-ES" sz="3600" dirty="0" smtClean="0">
                <a:solidFill>
                  <a:srgbClr val="FF0000"/>
                </a:solidFill>
              </a:rPr>
              <a:t>huelgas</a:t>
            </a:r>
            <a:r>
              <a:rPr lang="es-ES" sz="3600" dirty="0" smtClean="0"/>
              <a:t>, la </a:t>
            </a:r>
            <a:r>
              <a:rPr lang="es-ES" sz="3600" dirty="0" smtClean="0">
                <a:solidFill>
                  <a:srgbClr val="FF0000"/>
                </a:solidFill>
              </a:rPr>
              <a:t>falta de apoyos</a:t>
            </a:r>
            <a:r>
              <a:rPr lang="es-ES" sz="3600" dirty="0" smtClean="0"/>
              <a:t>, incluida la del monarca, una creciente </a:t>
            </a:r>
            <a:r>
              <a:rPr lang="es-ES" sz="3600" dirty="0" smtClean="0">
                <a:solidFill>
                  <a:srgbClr val="FF0000"/>
                </a:solidFill>
              </a:rPr>
              <a:t>oposición</a:t>
            </a:r>
            <a:r>
              <a:rPr lang="es-ES" sz="3600" dirty="0" smtClean="0"/>
              <a:t> y </a:t>
            </a:r>
            <a:r>
              <a:rPr lang="es-ES" sz="3600" dirty="0" smtClean="0">
                <a:solidFill>
                  <a:srgbClr val="FF0000"/>
                </a:solidFill>
              </a:rPr>
              <a:t>problemas de salud </a:t>
            </a:r>
            <a:r>
              <a:rPr lang="es-ES" sz="3600" dirty="0" smtClean="0"/>
              <a:t>que le obligaron a dimitir.</a:t>
            </a:r>
            <a:endParaRPr lang="es-ES" sz="3600" dirty="0"/>
          </a:p>
        </p:txBody>
      </p:sp>
      <p:pic>
        <p:nvPicPr>
          <p:cNvPr id="49154" name="Picture 2"/>
          <p:cNvPicPr>
            <a:picLocks noChangeAspect="1" noChangeArrowheads="1"/>
          </p:cNvPicPr>
          <p:nvPr/>
        </p:nvPicPr>
        <p:blipFill>
          <a:blip r:embed="rId2" cstate="print"/>
          <a:srcRect/>
          <a:stretch>
            <a:fillRect/>
          </a:stretch>
        </p:blipFill>
        <p:spPr bwMode="auto">
          <a:xfrm>
            <a:off x="3923928" y="2636912"/>
            <a:ext cx="5220072" cy="3853641"/>
          </a:xfrm>
          <a:prstGeom prst="rect">
            <a:avLst/>
          </a:prstGeom>
          <a:noFill/>
          <a:ln w="9525">
            <a:noFill/>
            <a:miter lim="800000"/>
            <a:headEnd/>
            <a:tailEnd/>
          </a:ln>
        </p:spPr>
      </p:pic>
      <p:sp>
        <p:nvSpPr>
          <p:cNvPr id="4" name="3 CuadroTexto"/>
          <p:cNvSpPr txBox="1"/>
          <p:nvPr/>
        </p:nvSpPr>
        <p:spPr>
          <a:xfrm>
            <a:off x="0" y="2780928"/>
            <a:ext cx="3923928" cy="3416320"/>
          </a:xfrm>
          <a:prstGeom prst="rect">
            <a:avLst/>
          </a:prstGeom>
          <a:noFill/>
        </p:spPr>
        <p:txBody>
          <a:bodyPr wrap="square" rtlCol="0">
            <a:spAutoFit/>
          </a:bodyPr>
          <a:lstStyle/>
          <a:p>
            <a:pPr algn="just"/>
            <a:r>
              <a:rPr lang="es-ES" sz="2400" dirty="0" smtClean="0"/>
              <a:t>En la imagen, Alfonso XIII despide a Primo de Rivera en el momento de su exilio. En esos días se preparaba una conspiración contra él. El dictador sufría los efectos de una diabetes que acabó con su vida en París pocas semanas después.</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 la caída de la monarquía</a:t>
            </a:r>
            <a:endParaRPr lang="es-ES" sz="4800" dirty="0"/>
          </a:p>
        </p:txBody>
      </p:sp>
      <p:sp>
        <p:nvSpPr>
          <p:cNvPr id="3" name="2 Rectángulo"/>
          <p:cNvSpPr/>
          <p:nvPr/>
        </p:nvSpPr>
        <p:spPr>
          <a:xfrm>
            <a:off x="0" y="1772816"/>
            <a:ext cx="9144000" cy="707886"/>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Gobiernos Berenguer y Aznar.</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Enrique\Desktop\Cronología Alfonso XIII.jpg"/>
          <p:cNvPicPr>
            <a:picLocks noChangeAspect="1" noChangeArrowheads="1"/>
          </p:cNvPicPr>
          <p:nvPr/>
        </p:nvPicPr>
        <p:blipFill>
          <a:blip r:embed="rId2" cstate="print"/>
          <a:srcRect/>
          <a:stretch>
            <a:fillRect/>
          </a:stretch>
        </p:blipFill>
        <p:spPr bwMode="auto">
          <a:xfrm>
            <a:off x="0" y="1124744"/>
            <a:ext cx="9144000" cy="48468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imagen de la monarquía </a:t>
            </a:r>
            <a:r>
              <a:rPr lang="es-ES" sz="3600" dirty="0" smtClean="0"/>
              <a:t>y de Alfonso XIII quedaron </a:t>
            </a:r>
            <a:r>
              <a:rPr lang="es-ES" sz="3600" dirty="0" smtClean="0">
                <a:solidFill>
                  <a:srgbClr val="FF0000"/>
                </a:solidFill>
              </a:rPr>
              <a:t>muy dañadas </a:t>
            </a:r>
            <a:r>
              <a:rPr lang="es-ES" sz="3600" dirty="0" smtClean="0"/>
              <a:t>por su asociación a la dictadura.</a:t>
            </a:r>
            <a:endParaRPr lang="es-ES" sz="3600" dirty="0"/>
          </a:p>
        </p:txBody>
      </p:sp>
      <p:pic>
        <p:nvPicPr>
          <p:cNvPr id="1026" name="Picture 2" descr="Resultado de imagen de alfonso xiii primo rivera"/>
          <p:cNvPicPr>
            <a:picLocks noChangeAspect="1" noChangeArrowheads="1"/>
          </p:cNvPicPr>
          <p:nvPr/>
        </p:nvPicPr>
        <p:blipFill>
          <a:blip r:embed="rId2" cstate="print"/>
          <a:srcRect/>
          <a:stretch>
            <a:fillRect/>
          </a:stretch>
        </p:blipFill>
        <p:spPr bwMode="auto">
          <a:xfrm>
            <a:off x="1691680" y="2060848"/>
            <a:ext cx="5868144" cy="3298554"/>
          </a:xfrm>
          <a:prstGeom prst="rect">
            <a:avLst/>
          </a:prstGeom>
          <a:noFill/>
        </p:spPr>
      </p:pic>
      <p:sp>
        <p:nvSpPr>
          <p:cNvPr id="4" name="3 CuadroTexto"/>
          <p:cNvSpPr txBox="1"/>
          <p:nvPr/>
        </p:nvSpPr>
        <p:spPr>
          <a:xfrm>
            <a:off x="0" y="5657671"/>
            <a:ext cx="9144000" cy="830997"/>
          </a:xfrm>
          <a:prstGeom prst="rect">
            <a:avLst/>
          </a:prstGeom>
          <a:noFill/>
        </p:spPr>
        <p:txBody>
          <a:bodyPr wrap="square" rtlCol="0">
            <a:spAutoFit/>
          </a:bodyPr>
          <a:lstStyle/>
          <a:p>
            <a:pPr algn="ctr"/>
            <a:r>
              <a:rPr lang="es-ES" sz="2400" dirty="0" smtClean="0"/>
              <a:t>La postura de Alfonso XIII había deslegitimado a los partidos dinásticos y ya solo le quedaba el apoyo de buena parte del Ejército y de la Iglesia.</a:t>
            </a:r>
            <a:endParaRPr lang="es-E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5277128" y="2348880"/>
            <a:ext cx="3866871" cy="4509120"/>
          </a:xfrm>
          <a:prstGeom prst="rect">
            <a:avLst/>
          </a:prstGeom>
          <a:noFill/>
          <a:ln w="9525">
            <a:noFill/>
            <a:miter lim="800000"/>
            <a:headEnd/>
            <a:tailEnd/>
          </a:ln>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Alfonso encargó al general </a:t>
            </a:r>
            <a:r>
              <a:rPr lang="es-ES" sz="3600" dirty="0" smtClean="0">
                <a:solidFill>
                  <a:srgbClr val="FF0000"/>
                </a:solidFill>
              </a:rPr>
              <a:t>Dámaso Berenguer </a:t>
            </a:r>
            <a:r>
              <a:rPr lang="es-ES" sz="3600" dirty="0" smtClean="0"/>
              <a:t>formar gobierno con la </a:t>
            </a:r>
            <a:r>
              <a:rPr lang="es-ES" sz="3600" dirty="0" smtClean="0">
                <a:solidFill>
                  <a:srgbClr val="FF0000"/>
                </a:solidFill>
              </a:rPr>
              <a:t>intención de volver al régimen constitucional del 76</a:t>
            </a:r>
            <a:r>
              <a:rPr lang="es-ES" sz="3600" dirty="0" smtClean="0"/>
              <a:t>. Su mandato se conoce como la </a:t>
            </a:r>
            <a:r>
              <a:rPr lang="es-ES" sz="3600" dirty="0" err="1" smtClean="0">
                <a:solidFill>
                  <a:srgbClr val="FF0000"/>
                </a:solidFill>
              </a:rPr>
              <a:t>dictablanda</a:t>
            </a:r>
            <a:r>
              <a:rPr lang="es-ES" sz="3600" dirty="0" smtClean="0"/>
              <a:t>.</a:t>
            </a:r>
            <a:endParaRPr lang="es-ES" sz="3600" dirty="0"/>
          </a:p>
        </p:txBody>
      </p:sp>
      <p:sp>
        <p:nvSpPr>
          <p:cNvPr id="4" name="3 CuadroTexto"/>
          <p:cNvSpPr txBox="1"/>
          <p:nvPr/>
        </p:nvSpPr>
        <p:spPr>
          <a:xfrm>
            <a:off x="0" y="2708920"/>
            <a:ext cx="5292080" cy="3416320"/>
          </a:xfrm>
          <a:prstGeom prst="rect">
            <a:avLst/>
          </a:prstGeom>
          <a:noFill/>
        </p:spPr>
        <p:txBody>
          <a:bodyPr wrap="square" rtlCol="0">
            <a:spAutoFit/>
          </a:bodyPr>
          <a:lstStyle/>
          <a:p>
            <a:pPr algn="just"/>
            <a:r>
              <a:rPr lang="es-ES" sz="2400" dirty="0" smtClean="0"/>
              <a:t>La </a:t>
            </a:r>
            <a:r>
              <a:rPr lang="es-ES" sz="2400" dirty="0" err="1" smtClean="0"/>
              <a:t>dictablanda</a:t>
            </a:r>
            <a:r>
              <a:rPr lang="es-ES" sz="2400" dirty="0" smtClean="0"/>
              <a:t> fue un régimen a medio camino entre la dictadura anterior y el régimen constitucional del 76. Berenguer, un general de gran prestigio estigmatizado por la derrota de </a:t>
            </a:r>
            <a:r>
              <a:rPr lang="es-ES" sz="2400" dirty="0" err="1" smtClean="0"/>
              <a:t>Annual</a:t>
            </a:r>
            <a:r>
              <a:rPr lang="es-ES" sz="2400" dirty="0" smtClean="0"/>
              <a:t> (era el gobernador militar de Marruecos) fue incapaz de recabar los apoyos necesarios y su gobierno no recondujo la situación.</a:t>
            </a:r>
            <a:endParaRPr lang="es-E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En agosto se firma el </a:t>
            </a:r>
            <a:r>
              <a:rPr lang="es-ES" sz="3600" dirty="0" smtClean="0">
                <a:solidFill>
                  <a:srgbClr val="FF0000"/>
                </a:solidFill>
              </a:rPr>
              <a:t>Pacto de S. Sebastián </a:t>
            </a:r>
            <a:r>
              <a:rPr lang="es-ES" sz="3600" dirty="0" smtClean="0"/>
              <a:t>por el cual </a:t>
            </a:r>
            <a:r>
              <a:rPr lang="es-ES" sz="3600" dirty="0" smtClean="0">
                <a:solidFill>
                  <a:srgbClr val="FF0000"/>
                </a:solidFill>
              </a:rPr>
              <a:t>republicanos y nacionalistas </a:t>
            </a:r>
            <a:r>
              <a:rPr lang="es-ES" sz="3600" dirty="0" smtClean="0"/>
              <a:t>acuerda acabar con la monarquía. Poco después se suman los </a:t>
            </a:r>
            <a:r>
              <a:rPr lang="es-ES" sz="3600" dirty="0" smtClean="0">
                <a:solidFill>
                  <a:srgbClr val="FF0000"/>
                </a:solidFill>
              </a:rPr>
              <a:t>socialistas</a:t>
            </a:r>
            <a:r>
              <a:rPr lang="es-ES" sz="3600" dirty="0" smtClean="0"/>
              <a:t>.</a:t>
            </a:r>
            <a:endParaRPr lang="es-ES" sz="3600" dirty="0"/>
          </a:p>
        </p:txBody>
      </p:sp>
      <p:sp>
        <p:nvSpPr>
          <p:cNvPr id="4" name="3 CuadroTexto"/>
          <p:cNvSpPr txBox="1"/>
          <p:nvPr/>
        </p:nvSpPr>
        <p:spPr>
          <a:xfrm>
            <a:off x="0" y="3356992"/>
            <a:ext cx="3851920" cy="2308324"/>
          </a:xfrm>
          <a:prstGeom prst="rect">
            <a:avLst/>
          </a:prstGeom>
          <a:noFill/>
        </p:spPr>
        <p:txBody>
          <a:bodyPr wrap="square" rtlCol="0">
            <a:spAutoFit/>
          </a:bodyPr>
          <a:lstStyle/>
          <a:p>
            <a:pPr algn="ctr"/>
            <a:r>
              <a:rPr lang="es-ES" sz="2400" dirty="0" smtClean="0"/>
              <a:t>Ya se ven los que serán los principales líderes de la república (Alcalá Zamora,  Azaña, </a:t>
            </a:r>
            <a:r>
              <a:rPr lang="es-ES" sz="2400" dirty="0" err="1" smtClean="0"/>
              <a:t>Lerroux</a:t>
            </a:r>
            <a:r>
              <a:rPr lang="es-ES" sz="2400" dirty="0" smtClean="0"/>
              <a:t>, Marcelino Domingo, Miguel Maura, Albornoz…).</a:t>
            </a:r>
            <a:endParaRPr lang="es-ES" sz="2400" dirty="0"/>
          </a:p>
        </p:txBody>
      </p:sp>
      <p:pic>
        <p:nvPicPr>
          <p:cNvPr id="53250" name="Picture 2" descr="Resultado de imagen"/>
          <p:cNvPicPr>
            <a:picLocks noChangeAspect="1" noChangeArrowheads="1"/>
          </p:cNvPicPr>
          <p:nvPr/>
        </p:nvPicPr>
        <p:blipFill>
          <a:blip r:embed="rId2" cstate="print"/>
          <a:srcRect/>
          <a:stretch>
            <a:fillRect/>
          </a:stretch>
        </p:blipFill>
        <p:spPr bwMode="auto">
          <a:xfrm>
            <a:off x="3851920" y="2636912"/>
            <a:ext cx="5292080" cy="370445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862322"/>
          </a:xfrm>
          <a:prstGeom prst="rect">
            <a:avLst/>
          </a:prstGeom>
          <a:noFill/>
        </p:spPr>
        <p:txBody>
          <a:bodyPr wrap="square" rtlCol="0">
            <a:spAutoFit/>
          </a:bodyPr>
          <a:lstStyle/>
          <a:p>
            <a:pPr algn="ctr"/>
            <a:r>
              <a:rPr lang="es-ES" sz="3600" dirty="0" smtClean="0"/>
              <a:t>A finales de año se produce la </a:t>
            </a:r>
            <a:r>
              <a:rPr lang="es-ES" sz="3600" dirty="0" smtClean="0">
                <a:solidFill>
                  <a:srgbClr val="FF0000"/>
                </a:solidFill>
              </a:rPr>
              <a:t>sublevación de Jaca</a:t>
            </a:r>
            <a:r>
              <a:rPr lang="es-ES" sz="3600" dirty="0" smtClean="0"/>
              <a:t>. Berenguer acelera la convocatoria de elecciones y ante el </a:t>
            </a:r>
            <a:r>
              <a:rPr lang="es-ES" sz="3600" dirty="0" smtClean="0">
                <a:solidFill>
                  <a:srgbClr val="FF0000"/>
                </a:solidFill>
              </a:rPr>
              <a:t>boicot</a:t>
            </a:r>
            <a:r>
              <a:rPr lang="es-ES" sz="3600" dirty="0" smtClean="0"/>
              <a:t> a su propuesta dimite. El </a:t>
            </a:r>
            <a:r>
              <a:rPr lang="es-ES" sz="3600" dirty="0" smtClean="0">
                <a:solidFill>
                  <a:srgbClr val="FF0000"/>
                </a:solidFill>
              </a:rPr>
              <a:t>poder pasar al almirante Aznar </a:t>
            </a:r>
            <a:r>
              <a:rPr lang="es-ES" sz="3600" dirty="0" smtClean="0"/>
              <a:t>en marzo de 1931.</a:t>
            </a:r>
            <a:endParaRPr lang="es-ES" sz="3600" dirty="0"/>
          </a:p>
        </p:txBody>
      </p:sp>
      <p:pic>
        <p:nvPicPr>
          <p:cNvPr id="54273" name="Picture 1"/>
          <p:cNvPicPr>
            <a:picLocks noChangeAspect="1" noChangeArrowheads="1"/>
          </p:cNvPicPr>
          <p:nvPr/>
        </p:nvPicPr>
        <p:blipFill>
          <a:blip r:embed="rId2" cstate="print"/>
          <a:srcRect/>
          <a:stretch>
            <a:fillRect/>
          </a:stretch>
        </p:blipFill>
        <p:spPr bwMode="auto">
          <a:xfrm>
            <a:off x="4267200" y="3284984"/>
            <a:ext cx="4876800" cy="2857500"/>
          </a:xfrm>
          <a:prstGeom prst="rect">
            <a:avLst/>
          </a:prstGeom>
          <a:noFill/>
          <a:ln w="9525">
            <a:noFill/>
            <a:miter lim="800000"/>
            <a:headEnd/>
            <a:tailEnd/>
          </a:ln>
        </p:spPr>
      </p:pic>
      <p:sp>
        <p:nvSpPr>
          <p:cNvPr id="4" name="3 CuadroTexto"/>
          <p:cNvSpPr txBox="1"/>
          <p:nvPr/>
        </p:nvSpPr>
        <p:spPr>
          <a:xfrm>
            <a:off x="0" y="2852936"/>
            <a:ext cx="4283968" cy="3785652"/>
          </a:xfrm>
          <a:prstGeom prst="rect">
            <a:avLst/>
          </a:prstGeom>
          <a:noFill/>
        </p:spPr>
        <p:txBody>
          <a:bodyPr wrap="square" rtlCol="0">
            <a:spAutoFit/>
          </a:bodyPr>
          <a:lstStyle/>
          <a:p>
            <a:pPr algn="ctr"/>
            <a:r>
              <a:rPr lang="es-ES" sz="2400" dirty="0" smtClean="0"/>
              <a:t>La sublevación de Jaca estaba dirigida por los capitales Galán y Hernández (imagen) que fracasaron al </a:t>
            </a:r>
            <a:r>
              <a:rPr lang="es-ES" sz="2400" dirty="0" err="1" smtClean="0"/>
              <a:t>descoordinarse</a:t>
            </a:r>
            <a:r>
              <a:rPr lang="es-ES" sz="2400" dirty="0" smtClean="0"/>
              <a:t> </a:t>
            </a:r>
            <a:r>
              <a:rPr lang="es-ES" sz="2400" dirty="0" smtClean="0"/>
              <a:t>en la intentona con los republicanos y no convocarse la huelga esperada. Acabaron fusilados convirtiéndose en mártires y los miembros del Pacto de S. Sebastián en la cárcel o huidos.</a:t>
            </a:r>
            <a:endParaRPr lang="es-E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Aznar formó un gobierno de concentración con los pocos políticos dinásticos que pudo encontrar y convocó </a:t>
            </a:r>
            <a:r>
              <a:rPr lang="es-ES" sz="3600" dirty="0" smtClean="0">
                <a:solidFill>
                  <a:srgbClr val="FF0000"/>
                </a:solidFill>
              </a:rPr>
              <a:t>elecciones municipales </a:t>
            </a:r>
            <a:r>
              <a:rPr lang="es-ES" sz="3600" dirty="0" smtClean="0"/>
              <a:t>como antesala de otras a Cortes Constituyentes.</a:t>
            </a:r>
            <a:endParaRPr lang="es-ES" sz="3600" dirty="0"/>
          </a:p>
        </p:txBody>
      </p:sp>
      <p:pic>
        <p:nvPicPr>
          <p:cNvPr id="55298" name="Picture 2"/>
          <p:cNvPicPr>
            <a:picLocks noChangeAspect="1" noChangeArrowheads="1"/>
          </p:cNvPicPr>
          <p:nvPr/>
        </p:nvPicPr>
        <p:blipFill>
          <a:blip r:embed="rId2" cstate="print"/>
          <a:srcRect/>
          <a:stretch>
            <a:fillRect/>
          </a:stretch>
        </p:blipFill>
        <p:spPr bwMode="auto">
          <a:xfrm>
            <a:off x="4427984" y="2708920"/>
            <a:ext cx="4716016" cy="3537012"/>
          </a:xfrm>
          <a:prstGeom prst="rect">
            <a:avLst/>
          </a:prstGeom>
          <a:noFill/>
          <a:ln w="9525">
            <a:noFill/>
            <a:miter lim="800000"/>
            <a:headEnd/>
            <a:tailEnd/>
          </a:ln>
        </p:spPr>
      </p:pic>
      <p:sp>
        <p:nvSpPr>
          <p:cNvPr id="4" name="3 CuadroTexto"/>
          <p:cNvSpPr txBox="1"/>
          <p:nvPr/>
        </p:nvSpPr>
        <p:spPr>
          <a:xfrm>
            <a:off x="0" y="2924944"/>
            <a:ext cx="4355976" cy="3046988"/>
          </a:xfrm>
          <a:prstGeom prst="rect">
            <a:avLst/>
          </a:prstGeom>
          <a:noFill/>
        </p:spPr>
        <p:txBody>
          <a:bodyPr wrap="square" rtlCol="0">
            <a:spAutoFit/>
          </a:bodyPr>
          <a:lstStyle/>
          <a:p>
            <a:pPr algn="ctr"/>
            <a:r>
              <a:rPr lang="es-ES" sz="2400" dirty="0" smtClean="0"/>
              <a:t>El </a:t>
            </a:r>
            <a:r>
              <a:rPr lang="es-ES" sz="2400" dirty="0" smtClean="0">
                <a:solidFill>
                  <a:srgbClr val="FF0000"/>
                </a:solidFill>
              </a:rPr>
              <a:t>descalabro monárquico </a:t>
            </a:r>
            <a:r>
              <a:rPr lang="es-ES" sz="2400" dirty="0" smtClean="0"/>
              <a:t>fue evidente en las ciudades. Aunque vencieron en conjunto, perdieron en 41 capitales de provincia, incluidas todas las grandes (Madrid, Barcelona, Valencia, Sevilla, Málaga, Murcia, Zaragoza…).</a:t>
            </a:r>
            <a:endParaRPr lang="es-E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El 14 de abril </a:t>
            </a:r>
            <a:r>
              <a:rPr lang="es-ES" sz="3600" dirty="0" smtClean="0">
                <a:solidFill>
                  <a:srgbClr val="FF0000"/>
                </a:solidFill>
              </a:rPr>
              <a:t>Alfonso renuncia al trono </a:t>
            </a:r>
            <a:r>
              <a:rPr lang="es-ES" sz="3600" dirty="0" smtClean="0"/>
              <a:t>y se proclama la Segunda República.</a:t>
            </a:r>
            <a:endParaRPr lang="es-ES" sz="3600" dirty="0"/>
          </a:p>
        </p:txBody>
      </p:sp>
      <p:pic>
        <p:nvPicPr>
          <p:cNvPr id="56322" name="Picture 2"/>
          <p:cNvPicPr>
            <a:picLocks noChangeAspect="1" noChangeArrowheads="1"/>
          </p:cNvPicPr>
          <p:nvPr/>
        </p:nvPicPr>
        <p:blipFill>
          <a:blip r:embed="rId2" cstate="print"/>
          <a:srcRect/>
          <a:stretch>
            <a:fillRect/>
          </a:stretch>
        </p:blipFill>
        <p:spPr bwMode="auto">
          <a:xfrm>
            <a:off x="0" y="1277471"/>
            <a:ext cx="4572000" cy="5580529"/>
          </a:xfrm>
          <a:prstGeom prst="rect">
            <a:avLst/>
          </a:prstGeom>
          <a:noFill/>
          <a:ln w="9525">
            <a:noFill/>
            <a:miter lim="800000"/>
            <a:headEnd/>
            <a:tailEnd/>
          </a:ln>
        </p:spPr>
      </p:pic>
      <p:sp>
        <p:nvSpPr>
          <p:cNvPr id="4" name="3 CuadroTexto"/>
          <p:cNvSpPr txBox="1"/>
          <p:nvPr/>
        </p:nvSpPr>
        <p:spPr>
          <a:xfrm>
            <a:off x="4572000" y="2636912"/>
            <a:ext cx="4572000" cy="1938992"/>
          </a:xfrm>
          <a:prstGeom prst="rect">
            <a:avLst/>
          </a:prstGeom>
          <a:noFill/>
        </p:spPr>
        <p:txBody>
          <a:bodyPr wrap="square" rtlCol="0">
            <a:spAutoFit/>
          </a:bodyPr>
          <a:lstStyle/>
          <a:p>
            <a:pPr algn="ctr"/>
            <a:r>
              <a:rPr lang="es-ES" sz="2400" dirty="0" smtClean="0"/>
              <a:t>Alfonso abandonaba el país sin abdicar. Mantuvo los derechos al trono hasta que en 1941 se los cedió a su hijo D. Juan. Ese mismo año moría en Roma.</a:t>
            </a:r>
            <a:endParaRPr lang="es-E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098015"/>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800" dirty="0" smtClean="0">
                <a:solidFill>
                  <a:srgbClr val="FF0000"/>
                </a:solidFill>
                <a:latin typeface="Arial Black" pitchFamily="34" charset="0"/>
              </a:rPr>
              <a:t>La dictadura de Primo de Rivera. El final del reinado de Alfonso XIII. </a:t>
            </a:r>
            <a:endParaRPr kumimoji="0" lang="es-ES" sz="48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nrique\Desktop\Cronología Alfonso XIII.jpg"/>
          <p:cNvPicPr>
            <a:picLocks noChangeAspect="1" noChangeArrowheads="1"/>
          </p:cNvPicPr>
          <p:nvPr/>
        </p:nvPicPr>
        <p:blipFill>
          <a:blip r:embed="rId2" cstate="print"/>
          <a:srcRect/>
          <a:stretch>
            <a:fillRect/>
          </a:stretch>
        </p:blipFill>
        <p:spPr bwMode="auto">
          <a:xfrm>
            <a:off x="1187624" y="0"/>
            <a:ext cx="7092280" cy="3759304"/>
          </a:xfrm>
          <a:prstGeom prst="rect">
            <a:avLst/>
          </a:prstGeom>
          <a:noFill/>
        </p:spPr>
      </p:pic>
      <p:pic>
        <p:nvPicPr>
          <p:cNvPr id="44034" name="Picture 2" descr="Resultado de imagen de cronología dictadura primo rivera"/>
          <p:cNvPicPr>
            <a:picLocks noChangeAspect="1" noChangeArrowheads="1"/>
          </p:cNvPicPr>
          <p:nvPr/>
        </p:nvPicPr>
        <p:blipFill>
          <a:blip r:embed="rId3" cstate="print"/>
          <a:srcRect/>
          <a:stretch>
            <a:fillRect/>
          </a:stretch>
        </p:blipFill>
        <p:spPr bwMode="auto">
          <a:xfrm>
            <a:off x="0" y="3858321"/>
            <a:ext cx="9144000" cy="299967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a:t>
            </a:r>
            <a:endParaRPr lang="es-ES" sz="4800" dirty="0"/>
          </a:p>
        </p:txBody>
      </p:sp>
      <p:sp>
        <p:nvSpPr>
          <p:cNvPr id="3" name="2 Rectángulo"/>
          <p:cNvSpPr/>
          <p:nvPr/>
        </p:nvSpPr>
        <p:spPr>
          <a:xfrm>
            <a:off x="0" y="1700808"/>
            <a:ext cx="9144000" cy="1323439"/>
          </a:xfrm>
          <a:prstGeom prst="rect">
            <a:avLst/>
          </a:prstGeom>
        </p:spPr>
        <p:txBody>
          <a:bodyPr wrap="square">
            <a:spAutoFit/>
          </a:bodyPr>
          <a:lstStyle/>
          <a:p>
            <a:pPr marL="360363" lvl="0" indent="-360363">
              <a:buFont typeface="Arial" pitchFamily="34" charset="0"/>
              <a:buChar char="•"/>
            </a:pPr>
            <a:r>
              <a:rPr lang="es-ES" sz="4000" dirty="0" smtClean="0">
                <a:latin typeface="Times New Roman" pitchFamily="18" charset="0"/>
                <a:cs typeface="Times New Roman" pitchFamily="18" charset="0"/>
              </a:rPr>
              <a:t>Crisis del régimen.</a:t>
            </a:r>
          </a:p>
          <a:p>
            <a:pPr marL="360363" indent="-360363">
              <a:buFont typeface="Arial" pitchFamily="34" charset="0"/>
              <a:buChar char="•"/>
            </a:pPr>
            <a:r>
              <a:rPr lang="es-ES" sz="4000" dirty="0" smtClean="0">
                <a:latin typeface="Times New Roman" pitchFamily="18" charset="0"/>
                <a:cs typeface="Times New Roman" pitchFamily="18" charset="0"/>
              </a:rPr>
              <a:t>El golpe de Estado de Primo de Rivera.</a:t>
            </a:r>
            <a:endParaRPr lang="es-ES" sz="4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La Gran Guerra, la crisis del 17, el fin del </a:t>
            </a:r>
            <a:r>
              <a:rPr lang="es-ES" sz="3600" dirty="0" err="1" smtClean="0"/>
              <a:t>turnismo</a:t>
            </a:r>
            <a:r>
              <a:rPr lang="es-ES" sz="3600" dirty="0" smtClean="0"/>
              <a:t>, las huelgas, la violencia, las divisiones militares internas y el desastre de </a:t>
            </a:r>
            <a:r>
              <a:rPr lang="es-ES" sz="3600" dirty="0" err="1" smtClean="0"/>
              <a:t>Annual</a:t>
            </a:r>
            <a:r>
              <a:rPr lang="es-ES" sz="3600" dirty="0" smtClean="0"/>
              <a:t> habían provocado el </a:t>
            </a:r>
            <a:r>
              <a:rPr lang="es-ES" sz="3600" dirty="0" smtClean="0">
                <a:solidFill>
                  <a:srgbClr val="FF0000"/>
                </a:solidFill>
              </a:rPr>
              <a:t>descrédito de régimen</a:t>
            </a:r>
            <a:r>
              <a:rPr lang="es-ES" sz="3600" dirty="0" smtClean="0"/>
              <a:t>. </a:t>
            </a:r>
            <a:endParaRPr lang="es-ES" sz="3600" dirty="0"/>
          </a:p>
        </p:txBody>
      </p:sp>
      <p:sp>
        <p:nvSpPr>
          <p:cNvPr id="5" name="4 CuadroTexto"/>
          <p:cNvSpPr txBox="1"/>
          <p:nvPr/>
        </p:nvSpPr>
        <p:spPr>
          <a:xfrm>
            <a:off x="0" y="3356992"/>
            <a:ext cx="5148064" cy="830997"/>
          </a:xfrm>
          <a:prstGeom prst="rect">
            <a:avLst/>
          </a:prstGeom>
          <a:noFill/>
        </p:spPr>
        <p:txBody>
          <a:bodyPr wrap="square" rtlCol="0">
            <a:spAutoFit/>
          </a:bodyPr>
          <a:lstStyle/>
          <a:p>
            <a:pPr algn="ctr"/>
            <a:r>
              <a:rPr lang="es-ES" sz="2400" dirty="0" smtClean="0"/>
              <a:t>El pistolerismo en Barcelona se había convertido en un fenómeno frecuente.</a:t>
            </a:r>
            <a:endParaRPr lang="es-ES" sz="2400" dirty="0"/>
          </a:p>
        </p:txBody>
      </p:sp>
      <p:pic>
        <p:nvPicPr>
          <p:cNvPr id="41985" name="Picture 1"/>
          <p:cNvPicPr>
            <a:picLocks noChangeAspect="1" noChangeArrowheads="1"/>
          </p:cNvPicPr>
          <p:nvPr/>
        </p:nvPicPr>
        <p:blipFill>
          <a:blip r:embed="rId2" cstate="print"/>
          <a:srcRect/>
          <a:stretch>
            <a:fillRect/>
          </a:stretch>
        </p:blipFill>
        <p:spPr bwMode="auto">
          <a:xfrm>
            <a:off x="5148063" y="2513869"/>
            <a:ext cx="3995937" cy="434413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En ese contexto, </a:t>
            </a:r>
            <a:r>
              <a:rPr lang="es-ES" sz="3600" dirty="0" smtClean="0">
                <a:solidFill>
                  <a:srgbClr val="FF0000"/>
                </a:solidFill>
              </a:rPr>
              <a:t>Primo de Rivera</a:t>
            </a:r>
            <a:r>
              <a:rPr lang="es-ES" sz="3600" dirty="0" smtClean="0"/>
              <a:t>, capitán general de </a:t>
            </a:r>
            <a:r>
              <a:rPr lang="es-ES" sz="3600" dirty="0" smtClean="0"/>
              <a:t>Cataluña daba </a:t>
            </a:r>
            <a:r>
              <a:rPr lang="es-ES" sz="3600" dirty="0" smtClean="0"/>
              <a:t>un golpe de Estado en septiembre de 1923 entre el entusiasmo de la burguesía catalana y la apatía general.</a:t>
            </a:r>
            <a:endParaRPr lang="es-ES" sz="3600" dirty="0"/>
          </a:p>
        </p:txBody>
      </p:sp>
      <p:pic>
        <p:nvPicPr>
          <p:cNvPr id="59394" name="Picture 2" descr="Resultado de imagen de miguel primo de rivera"/>
          <p:cNvPicPr>
            <a:picLocks noChangeAspect="1" noChangeArrowheads="1"/>
          </p:cNvPicPr>
          <p:nvPr/>
        </p:nvPicPr>
        <p:blipFill>
          <a:blip r:embed="rId2" cstate="print"/>
          <a:srcRect/>
          <a:stretch>
            <a:fillRect/>
          </a:stretch>
        </p:blipFill>
        <p:spPr bwMode="auto">
          <a:xfrm>
            <a:off x="5796137" y="2433651"/>
            <a:ext cx="3347864" cy="4424349"/>
          </a:xfrm>
          <a:prstGeom prst="rect">
            <a:avLst/>
          </a:prstGeom>
          <a:noFill/>
        </p:spPr>
      </p:pic>
      <p:sp>
        <p:nvSpPr>
          <p:cNvPr id="4" name="3 CuadroTexto"/>
          <p:cNvSpPr txBox="1"/>
          <p:nvPr/>
        </p:nvSpPr>
        <p:spPr>
          <a:xfrm>
            <a:off x="0" y="2780928"/>
            <a:ext cx="5796136" cy="3785652"/>
          </a:xfrm>
          <a:prstGeom prst="rect">
            <a:avLst/>
          </a:prstGeom>
          <a:noFill/>
        </p:spPr>
        <p:txBody>
          <a:bodyPr wrap="square" rtlCol="0">
            <a:spAutoFit/>
          </a:bodyPr>
          <a:lstStyle/>
          <a:p>
            <a:pPr algn="just"/>
            <a:r>
              <a:rPr lang="es-ES" sz="2400" dirty="0" smtClean="0"/>
              <a:t>Españoles: ha llegado para nosotros el momento más temido que esperado (...) de recoger las ansias, de atender el clamoroso requerimiento de cuantos amando la Patria no ven para ella otra salvación que libertarla de los profesionales de la política, de los hombres que por una u otra razón nos ofrecen el cuadro de desdichas e inmoralidades que empezaron el año 98… ¡Españoles! ¡Viva España y viva el Rey!</a:t>
            </a:r>
            <a:endParaRPr lang="es-ES" sz="24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2324</TotalTime>
  <Words>2431</Words>
  <Application>Microsoft Office PowerPoint</Application>
  <PresentationFormat>Presentación en pantalla (4:3)</PresentationFormat>
  <Paragraphs>110</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207</cp:revision>
  <dcterms:created xsi:type="dcterms:W3CDTF">2017-11-01T17:49:51Z</dcterms:created>
  <dcterms:modified xsi:type="dcterms:W3CDTF">2020-08-17T15:48:55Z</dcterms:modified>
</cp:coreProperties>
</file>