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51" r:id="rId2"/>
    <p:sldId id="362" r:id="rId3"/>
    <p:sldId id="354" r:id="rId4"/>
    <p:sldId id="302" r:id="rId5"/>
    <p:sldId id="338" r:id="rId6"/>
    <p:sldId id="355" r:id="rId7"/>
    <p:sldId id="274" r:id="rId8"/>
    <p:sldId id="304" r:id="rId9"/>
    <p:sldId id="305" r:id="rId10"/>
    <p:sldId id="339" r:id="rId11"/>
    <p:sldId id="258" r:id="rId12"/>
    <p:sldId id="257" r:id="rId13"/>
    <p:sldId id="356" r:id="rId14"/>
    <p:sldId id="306" r:id="rId15"/>
    <p:sldId id="340" r:id="rId16"/>
    <p:sldId id="307" r:id="rId17"/>
    <p:sldId id="360" r:id="rId18"/>
    <p:sldId id="357" r:id="rId19"/>
    <p:sldId id="259" r:id="rId20"/>
    <p:sldId id="308" r:id="rId21"/>
    <p:sldId id="309" r:id="rId22"/>
    <p:sldId id="341" r:id="rId23"/>
    <p:sldId id="359" r:id="rId24"/>
    <p:sldId id="342" r:id="rId25"/>
    <p:sldId id="310" r:id="rId26"/>
    <p:sldId id="349" r:id="rId27"/>
    <p:sldId id="311" r:id="rId28"/>
    <p:sldId id="358" r:id="rId29"/>
    <p:sldId id="312" r:id="rId30"/>
    <p:sldId id="361" r:id="rId31"/>
    <p:sldId id="350" r:id="rId32"/>
    <p:sldId id="313" r:id="rId33"/>
    <p:sldId id="261" r:id="rId34"/>
    <p:sldId id="314" r:id="rId35"/>
    <p:sldId id="264" r:id="rId36"/>
    <p:sldId id="343" r:id="rId37"/>
    <p:sldId id="266" r:id="rId38"/>
    <p:sldId id="267" r:id="rId39"/>
    <p:sldId id="265" r:id="rId40"/>
    <p:sldId id="268" r:id="rId41"/>
    <p:sldId id="269" r:id="rId42"/>
    <p:sldId id="397"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98" r:id="rId64"/>
    <p:sldId id="384" r:id="rId65"/>
    <p:sldId id="385" r:id="rId66"/>
    <p:sldId id="386" r:id="rId67"/>
    <p:sldId id="399" r:id="rId68"/>
    <p:sldId id="388" r:id="rId69"/>
    <p:sldId id="389" r:id="rId70"/>
    <p:sldId id="390" r:id="rId71"/>
    <p:sldId id="391" r:id="rId72"/>
    <p:sldId id="392" r:id="rId73"/>
    <p:sldId id="393" r:id="rId74"/>
    <p:sldId id="394" r:id="rId75"/>
    <p:sldId id="395" r:id="rId76"/>
    <p:sldId id="396"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Arial" charset="0"/>
      </a:defRPr>
    </a:lvl1pPr>
    <a:lvl2pPr marL="457200" algn="l" rtl="0" fontAlgn="base">
      <a:spcBef>
        <a:spcPct val="0"/>
      </a:spcBef>
      <a:spcAft>
        <a:spcPct val="0"/>
      </a:spcAft>
      <a:defRPr sz="2400" kern="1200">
        <a:solidFill>
          <a:schemeClr val="tx1"/>
        </a:solidFill>
        <a:latin typeface="Times New Roman" charset="0"/>
        <a:ea typeface="+mn-ea"/>
        <a:cs typeface="Arial" charset="0"/>
      </a:defRPr>
    </a:lvl2pPr>
    <a:lvl3pPr marL="914400" algn="l" rtl="0" fontAlgn="base">
      <a:spcBef>
        <a:spcPct val="0"/>
      </a:spcBef>
      <a:spcAft>
        <a:spcPct val="0"/>
      </a:spcAft>
      <a:defRPr sz="2400" kern="1200">
        <a:solidFill>
          <a:schemeClr val="tx1"/>
        </a:solidFill>
        <a:latin typeface="Times New Roman" charset="0"/>
        <a:ea typeface="+mn-ea"/>
        <a:cs typeface="Arial" charset="0"/>
      </a:defRPr>
    </a:lvl3pPr>
    <a:lvl4pPr marL="1371600" algn="l" rtl="0" fontAlgn="base">
      <a:spcBef>
        <a:spcPct val="0"/>
      </a:spcBef>
      <a:spcAft>
        <a:spcPct val="0"/>
      </a:spcAft>
      <a:defRPr sz="2400" kern="1200">
        <a:solidFill>
          <a:schemeClr val="tx1"/>
        </a:solidFill>
        <a:latin typeface="Times New Roman" charset="0"/>
        <a:ea typeface="+mn-ea"/>
        <a:cs typeface="Arial" charset="0"/>
      </a:defRPr>
    </a:lvl4pPr>
    <a:lvl5pPr marL="1828800" algn="l"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644"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E3FEB1-92BC-4D2D-83D1-90F396628A52}" type="datetimeFigureOut">
              <a:rPr lang="es-ES"/>
              <a:pPr>
                <a:defRPr/>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9A490E-0ED2-4B6C-8106-050705D09B6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7E96B9-89ED-4B73-8160-6225399AF706}" type="slidenum">
              <a:rPr lang="es-ES" smtClean="0"/>
              <a:pPr/>
              <a:t>4</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0EA1BA-4B52-43F5-8A45-E239879C9631}" type="slidenum">
              <a:rPr lang="es-ES" smtClean="0"/>
              <a:pPr/>
              <a:t>39</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CE7DD-84BD-4D69-97B3-A2F6604F56B4}" type="slidenum">
              <a:rPr lang="es-ES" smtClean="0"/>
              <a:pPr/>
              <a:t>40</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20AC98-79B8-4DDD-90D9-81E343E3B355}" type="slidenum">
              <a:rPr lang="es-ES" smtClean="0"/>
              <a:pPr/>
              <a:t>41</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94C0D9-3C13-479F-868F-48B0AFB50011}" type="slidenum">
              <a:rPr lang="es-ES" smtClean="0"/>
              <a:pPr/>
              <a:t>44</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B18220-3EEB-44DC-A6F3-DC681CB3667C}" type="slidenum">
              <a:rPr lang="es-ES" smtClean="0"/>
              <a:pPr/>
              <a:t>51</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D65DA6-6E48-4E2E-B993-E8F3E1A08ECC}" type="slidenum">
              <a:rPr lang="es-ES" smtClean="0"/>
              <a:pPr/>
              <a:t>52</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DAE6B-A96F-475E-A77D-1E90E574DA35}" type="slidenum">
              <a:rPr lang="es-ES" smtClean="0"/>
              <a:pPr/>
              <a:t>55</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2D5B14-1E9B-4DD8-A8B6-973F2B2A68BF}" type="slidenum">
              <a:rPr lang="es-ES" smtClean="0"/>
              <a:pPr/>
              <a:t>64</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AA0787-CDF3-465D-84D8-F1FD8454420A}" type="slidenum">
              <a:rPr lang="es-ES" smtClean="0"/>
              <a:pPr/>
              <a:t>65</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2B8CE6-9A2A-4814-AB3A-C64D966A1EFB}" type="slidenum">
              <a:rPr lang="es-ES" smtClean="0"/>
              <a:pPr/>
              <a:t>68</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2C6EAD-A9C2-4AD1-A9AD-CD59A4893F24}" type="slidenum">
              <a:rPr lang="es-ES" smtClean="0"/>
              <a:pPr/>
              <a:t>7</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AF3156-8BA0-4962-A60B-877A1E6392D6}" type="slidenum">
              <a:rPr lang="es-ES" smtClean="0"/>
              <a:pPr/>
              <a:t>11</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A7E371-D35B-4D1F-81E3-C70788C19824}" type="slidenum">
              <a:rPr lang="es-ES" smtClean="0"/>
              <a:pPr/>
              <a:t>12</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0AF44C-9721-45AF-9B25-804BE13750AE}" type="slidenum">
              <a:rPr lang="es-ES" smtClean="0"/>
              <a:pPr/>
              <a:t>19</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462BBA-8C0C-4610-A946-91DD1B4EF2B3}" type="slidenum">
              <a:rPr lang="es-ES" smtClean="0"/>
              <a:pPr/>
              <a:t>33</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4E8D0-00D9-4233-ABDD-A88CD160576B}" type="slidenum">
              <a:rPr lang="es-ES" smtClean="0"/>
              <a:pPr/>
              <a:t>35</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8853F-43C4-4BAD-8BEC-C9D7FC7A42A9}" type="slidenum">
              <a:rPr lang="es-ES" smtClean="0"/>
              <a:pPr/>
              <a:t>37</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91E25-1981-4099-809A-4F2972815EDA}" type="slidenum">
              <a:rPr lang="es-ES" smtClean="0"/>
              <a:pPr/>
              <a:t>38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B94135-0322-4EC8-BE1D-BF6B84F73B4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D4166E4-946B-4C74-8759-7CDA88F7D03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F16FF8F-0B63-4175-9713-F6AF308FE96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F084924-A34C-44AE-80B9-3B4F0F6B0B4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DC045B3-4AEC-49B8-BBCD-11285B85ED1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A87F329-0F2D-4D08-BC93-F05B1DC94F7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88CFFD8-C7A2-4094-87E2-FF82ADEAA1E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2616EA3-39E1-4C01-BAE7-A17D795923F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131BF87-26B7-4C8F-9202-0FF6B466CA3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5BB9E04-3F76-4FEA-A3AE-5358CE27250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290400F-4219-432C-8FFA-E32C8325C6F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7EC4BAC-E8E2-4C8A-AB7C-1ED151B73D0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Arial" charset="0"/>
        </a:defRPr>
      </a:lvl2pPr>
      <a:lvl3pPr algn="ctr" rtl="0" eaLnBrk="0" fontAlgn="base" hangingPunct="0">
        <a:spcBef>
          <a:spcPct val="0"/>
        </a:spcBef>
        <a:spcAft>
          <a:spcPct val="0"/>
        </a:spcAft>
        <a:defRPr sz="4400">
          <a:solidFill>
            <a:schemeClr val="tx2"/>
          </a:solidFill>
          <a:latin typeface="Times New Roman" charset="0"/>
          <a:cs typeface="Arial" charset="0"/>
        </a:defRPr>
      </a:lvl3pPr>
      <a:lvl4pPr algn="ctr" rtl="0" eaLnBrk="0" fontAlgn="base" hangingPunct="0">
        <a:spcBef>
          <a:spcPct val="0"/>
        </a:spcBef>
        <a:spcAft>
          <a:spcPct val="0"/>
        </a:spcAft>
        <a:defRPr sz="4400">
          <a:solidFill>
            <a:schemeClr val="tx2"/>
          </a:solidFill>
          <a:latin typeface="Times New Roman" charset="0"/>
          <a:cs typeface="Arial" charset="0"/>
        </a:defRPr>
      </a:lvl4pPr>
      <a:lvl5pPr algn="ctr" rtl="0" eaLnBrk="0" fontAlgn="base" hangingPunct="0">
        <a:spcBef>
          <a:spcPct val="0"/>
        </a:spcBef>
        <a:spcAft>
          <a:spcPct val="0"/>
        </a:spcAft>
        <a:defRPr sz="4400">
          <a:solidFill>
            <a:schemeClr val="tx2"/>
          </a:solidFill>
          <a:latin typeface="Times New Roman" charset="0"/>
          <a:cs typeface="Arial" charset="0"/>
        </a:defRPr>
      </a:lvl5pPr>
      <a:lvl6pPr marL="457200" algn="ctr" rtl="0" fontAlgn="base">
        <a:spcBef>
          <a:spcPct val="0"/>
        </a:spcBef>
        <a:spcAft>
          <a:spcPct val="0"/>
        </a:spcAft>
        <a:defRPr sz="4400">
          <a:solidFill>
            <a:schemeClr val="tx2"/>
          </a:solidFill>
          <a:latin typeface="Times New Roman" charset="0"/>
          <a:cs typeface="Arial" charset="0"/>
        </a:defRPr>
      </a:lvl6pPr>
      <a:lvl7pPr marL="914400" algn="ctr" rtl="0" fontAlgn="base">
        <a:spcBef>
          <a:spcPct val="0"/>
        </a:spcBef>
        <a:spcAft>
          <a:spcPct val="0"/>
        </a:spcAft>
        <a:defRPr sz="4400">
          <a:solidFill>
            <a:schemeClr val="tx2"/>
          </a:solidFill>
          <a:latin typeface="Times New Roman" charset="0"/>
          <a:cs typeface="Arial" charset="0"/>
        </a:defRPr>
      </a:lvl7pPr>
      <a:lvl8pPr marL="1371600" algn="ctr" rtl="0" fontAlgn="base">
        <a:spcBef>
          <a:spcPct val="0"/>
        </a:spcBef>
        <a:spcAft>
          <a:spcPct val="0"/>
        </a:spcAft>
        <a:defRPr sz="4400">
          <a:solidFill>
            <a:schemeClr val="tx2"/>
          </a:solidFill>
          <a:latin typeface="Times New Roman" charset="0"/>
          <a:cs typeface="Arial" charset="0"/>
        </a:defRPr>
      </a:lvl8pPr>
      <a:lvl9pPr marL="1828800" algn="ctr" rtl="0" fontAlgn="base">
        <a:spcBef>
          <a:spcPct val="0"/>
        </a:spcBef>
        <a:spcAft>
          <a:spcPct val="0"/>
        </a:spcAft>
        <a:defRPr sz="4400">
          <a:solidFill>
            <a:schemeClr val="tx2"/>
          </a:solidFill>
          <a:latin typeface="Times New Roman"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2132856"/>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bg1"/>
                </a:solidFill>
                <a:latin typeface="Arial Black" pitchFamily="34" charset="0"/>
              </a:rPr>
              <a:t>Describe la evolución política de Al Ándalus.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8194" name="Picture 2" descr="https://upload.wikimedia.org/wikipedia/commons/5/55/Musa_bin_Nusayr_-_%D9%85%D9%88%D8%B3%D9%89_%D8%A8%D9%86_%D9%86%D8%B5%D9%8A%D8%B1.png"/>
          <p:cNvPicPr>
            <a:picLocks noChangeAspect="1" noChangeArrowheads="1"/>
          </p:cNvPicPr>
          <p:nvPr/>
        </p:nvPicPr>
        <p:blipFill>
          <a:blip r:embed="rId2" cstate="print"/>
          <a:srcRect/>
          <a:stretch>
            <a:fillRect/>
          </a:stretch>
        </p:blipFill>
        <p:spPr bwMode="auto">
          <a:xfrm>
            <a:off x="4565650" y="1773238"/>
            <a:ext cx="4578350" cy="5084762"/>
          </a:xfrm>
          <a:prstGeom prst="rect">
            <a:avLst/>
          </a:prstGeom>
          <a:noFill/>
          <a:ln w="9525">
            <a:noFill/>
            <a:miter lim="800000"/>
            <a:headEnd/>
            <a:tailEnd/>
          </a:ln>
        </p:spPr>
      </p:pic>
      <p:sp>
        <p:nvSpPr>
          <p:cNvPr id="8195" name="Text Box 5"/>
          <p:cNvSpPr txBox="1">
            <a:spLocks noChangeArrowheads="1"/>
          </p:cNvSpPr>
          <p:nvPr/>
        </p:nvSpPr>
        <p:spPr bwMode="auto">
          <a:xfrm>
            <a:off x="0" y="0"/>
            <a:ext cx="9144000" cy="1754188"/>
          </a:xfrm>
          <a:prstGeom prst="rect">
            <a:avLst/>
          </a:prstGeom>
          <a:solidFill>
            <a:srgbClr val="FFFF99"/>
          </a:solidFill>
          <a:ln w="9525">
            <a:noFill/>
            <a:miter lim="800000"/>
            <a:headEnd/>
            <a:tailEnd/>
          </a:ln>
        </p:spPr>
        <p:txBody>
          <a:bodyPr>
            <a:spAutoFit/>
          </a:bodyPr>
          <a:lstStyle/>
          <a:p>
            <a:pPr algn="ctr">
              <a:spcBef>
                <a:spcPct val="50000"/>
              </a:spcBef>
            </a:pPr>
            <a:r>
              <a:rPr lang="es-ES" sz="3600"/>
              <a:t>Al año siguiente, un contingente más grande, dirigido por el gobernador de Ifriqiya, Muza, se lanzó a la conquista peninsular.</a:t>
            </a:r>
          </a:p>
        </p:txBody>
      </p:sp>
      <p:sp>
        <p:nvSpPr>
          <p:cNvPr id="8196" name="4 CuadroTexto"/>
          <p:cNvSpPr txBox="1">
            <a:spLocks noChangeArrowheads="1"/>
          </p:cNvSpPr>
          <p:nvPr/>
        </p:nvSpPr>
        <p:spPr bwMode="auto">
          <a:xfrm>
            <a:off x="0" y="2924175"/>
            <a:ext cx="4500563" cy="2678113"/>
          </a:xfrm>
          <a:prstGeom prst="rect">
            <a:avLst/>
          </a:prstGeom>
          <a:noFill/>
          <a:ln w="9525">
            <a:noFill/>
            <a:miter lim="800000"/>
            <a:headEnd/>
            <a:tailEnd/>
          </a:ln>
        </p:spPr>
        <p:txBody>
          <a:bodyPr>
            <a:spAutoFit/>
          </a:bodyPr>
          <a:lstStyle/>
          <a:p>
            <a:pPr algn="ctr"/>
            <a:r>
              <a:rPr lang="es-ES" sz="2800"/>
              <a:t>Muza ibn Nasir es considerado el primer gobernador, emir o valí de al-Ándalus. En 45 años se sucedieron más de 20 gobernadores diferentes.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9218" name="Picture 4" descr="3"/>
          <p:cNvPicPr>
            <a:picLocks noChangeAspect="1" noChangeArrowheads="1"/>
          </p:cNvPicPr>
          <p:nvPr/>
        </p:nvPicPr>
        <p:blipFill>
          <a:blip r:embed="rId3" cstate="print"/>
          <a:srcRect/>
          <a:stretch>
            <a:fillRect/>
          </a:stretch>
        </p:blipFill>
        <p:spPr bwMode="auto">
          <a:xfrm>
            <a:off x="2530475" y="1714500"/>
            <a:ext cx="6613525" cy="4786313"/>
          </a:xfrm>
          <a:prstGeom prst="rect">
            <a:avLst/>
          </a:prstGeom>
          <a:noFill/>
          <a:ln w="9525">
            <a:noFill/>
            <a:miter lim="800000"/>
            <a:headEnd/>
            <a:tailEnd/>
          </a:ln>
        </p:spPr>
      </p:pic>
      <p:sp>
        <p:nvSpPr>
          <p:cNvPr id="9219" name="Text Box 5"/>
          <p:cNvSpPr txBox="1">
            <a:spLocks noChangeArrowheads="1"/>
          </p:cNvSpPr>
          <p:nvPr/>
        </p:nvSpPr>
        <p:spPr bwMode="auto">
          <a:xfrm>
            <a:off x="0" y="0"/>
            <a:ext cx="9144000" cy="1323975"/>
          </a:xfrm>
          <a:prstGeom prst="rect">
            <a:avLst/>
          </a:prstGeom>
          <a:solidFill>
            <a:srgbClr val="CCFFFF"/>
          </a:solidFill>
          <a:ln w="9525">
            <a:noFill/>
            <a:miter lim="800000"/>
            <a:headEnd/>
            <a:tailEnd/>
          </a:ln>
        </p:spPr>
        <p:txBody>
          <a:bodyPr>
            <a:spAutoFit/>
          </a:bodyPr>
          <a:lstStyle/>
          <a:p>
            <a:pPr algn="ctr">
              <a:spcBef>
                <a:spcPct val="50000"/>
              </a:spcBef>
            </a:pPr>
            <a:r>
              <a:rPr lang="es-ES" sz="4000" dirty="0"/>
              <a:t>En </a:t>
            </a:r>
            <a:r>
              <a:rPr lang="es-ES" sz="4000" dirty="0" smtClean="0"/>
              <a:t>solo </a:t>
            </a:r>
            <a:r>
              <a:rPr lang="es-ES" sz="4000" dirty="0"/>
              <a:t>siete años toda la Península se había rendido a los musulmanes.</a:t>
            </a:r>
          </a:p>
        </p:txBody>
      </p:sp>
      <p:sp>
        <p:nvSpPr>
          <p:cNvPr id="9220" name="3 CuadroTexto"/>
          <p:cNvSpPr txBox="1">
            <a:spLocks noChangeArrowheads="1"/>
          </p:cNvSpPr>
          <p:nvPr/>
        </p:nvSpPr>
        <p:spPr bwMode="auto">
          <a:xfrm>
            <a:off x="0" y="1785938"/>
            <a:ext cx="2500313" cy="2678112"/>
          </a:xfrm>
          <a:prstGeom prst="rect">
            <a:avLst/>
          </a:prstGeom>
          <a:noFill/>
          <a:ln w="9525">
            <a:noFill/>
            <a:miter lim="800000"/>
            <a:headEnd/>
            <a:tailEnd/>
          </a:ln>
        </p:spPr>
        <p:txBody>
          <a:bodyPr>
            <a:spAutoFit/>
          </a:bodyPr>
          <a:lstStyle/>
          <a:p>
            <a:pPr algn="ctr"/>
            <a:r>
              <a:rPr lang="es-ES"/>
              <a:t>El espectacular éxito musulmán se explica por su capacidad para pactar la rendición de muchos territorios.</a:t>
            </a:r>
          </a:p>
        </p:txBody>
      </p:sp>
      <p:sp>
        <p:nvSpPr>
          <p:cNvPr id="9221" name="4 CuadroTexto"/>
          <p:cNvSpPr txBox="1">
            <a:spLocks noChangeArrowheads="1"/>
          </p:cNvSpPr>
          <p:nvPr/>
        </p:nvSpPr>
        <p:spPr bwMode="auto">
          <a:xfrm>
            <a:off x="0" y="4786313"/>
            <a:ext cx="2500313" cy="1754187"/>
          </a:xfrm>
          <a:prstGeom prst="rect">
            <a:avLst/>
          </a:prstGeom>
          <a:noFill/>
          <a:ln w="9525">
            <a:noFill/>
            <a:miter lim="800000"/>
            <a:headEnd/>
            <a:tailEnd/>
          </a:ln>
        </p:spPr>
        <p:txBody>
          <a:bodyPr>
            <a:spAutoFit/>
          </a:bodyPr>
          <a:lstStyle/>
          <a:p>
            <a:pPr algn="ctr"/>
            <a:r>
              <a:rPr lang="es-ES" sz="1800"/>
              <a:t>A la derecha vemos qué territorios pactaron. Los musulmanes se conformaban con recibir impuestos y mantener guarniciones.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0" y="0"/>
            <a:ext cx="3708400" cy="6986588"/>
          </a:xfrm>
          <a:prstGeom prst="rect">
            <a:avLst/>
          </a:prstGeom>
          <a:noFill/>
          <a:ln w="9525">
            <a:noFill/>
            <a:miter lim="800000"/>
            <a:headEnd/>
            <a:tailEnd/>
          </a:ln>
        </p:spPr>
        <p:txBody>
          <a:bodyPr>
            <a:spAutoFit/>
          </a:bodyPr>
          <a:lstStyle/>
          <a:p>
            <a:pPr algn="ctr">
              <a:spcBef>
                <a:spcPct val="50000"/>
              </a:spcBef>
            </a:pPr>
            <a:r>
              <a:rPr lang="es-ES" sz="3200"/>
              <a:t>Un importante ejército musulmán intentaría avanzar hacia la Galia pero fue detenido por los francos en la batalla de Poitiers (o de Tours) en el año 732. Durante unas décadas los musulmanes controlarían  parte de la costa mediterránea de la Galia.</a:t>
            </a:r>
          </a:p>
        </p:txBody>
      </p:sp>
      <p:pic>
        <p:nvPicPr>
          <p:cNvPr id="10243" name="Picture 4"/>
          <p:cNvPicPr>
            <a:picLocks noChangeAspect="1" noChangeArrowheads="1"/>
          </p:cNvPicPr>
          <p:nvPr/>
        </p:nvPicPr>
        <p:blipFill>
          <a:blip r:embed="rId3" cstate="print"/>
          <a:srcRect/>
          <a:stretch>
            <a:fillRect/>
          </a:stretch>
        </p:blipFill>
        <p:spPr bwMode="auto">
          <a:xfrm>
            <a:off x="3779838" y="692150"/>
            <a:ext cx="5364162" cy="55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31750" y="1"/>
            <a:ext cx="9175750" cy="4992688"/>
            <a:chOff x="-20" y="0"/>
            <a:chExt cx="5780" cy="3145"/>
          </a:xfrm>
        </p:grpSpPr>
        <p:pic>
          <p:nvPicPr>
            <p:cNvPr id="4099" name="3 CuadroTexto"/>
            <p:cNvPicPr>
              <a:picLocks noChangeArrowheads="1"/>
            </p:cNvPicPr>
            <p:nvPr/>
          </p:nvPicPr>
          <p:blipFill>
            <a:blip r:embed="rId2" cstate="print"/>
            <a:srcRect/>
            <a:stretch>
              <a:fillRect/>
            </a:stretch>
          </p:blipFill>
          <p:spPr bwMode="auto">
            <a:xfrm>
              <a:off x="-20" y="119"/>
              <a:ext cx="5780" cy="3026"/>
            </a:xfrm>
            <a:prstGeom prst="rect">
              <a:avLst/>
            </a:prstGeom>
            <a:noFill/>
            <a:ln w="9525">
              <a:noFill/>
              <a:miter lim="800000"/>
              <a:headEnd/>
              <a:tailEnd/>
            </a:ln>
          </p:spPr>
        </p:pic>
        <p:sp>
          <p:nvSpPr>
            <p:cNvPr id="4100" name="Text Box 3"/>
            <p:cNvSpPr txBox="1">
              <a:spLocks noChangeArrowheads="1"/>
            </p:cNvSpPr>
            <p:nvPr/>
          </p:nvSpPr>
          <p:spPr bwMode="auto">
            <a:xfrm>
              <a:off x="0" y="0"/>
              <a:ext cx="5760" cy="1842"/>
            </a:xfrm>
            <a:prstGeom prst="rect">
              <a:avLst/>
            </a:prstGeom>
            <a:noFill/>
            <a:ln w="9525">
              <a:noFill/>
              <a:miter lim="800000"/>
              <a:headEnd/>
              <a:tailEnd/>
            </a:ln>
          </p:spPr>
          <p:txBody>
            <a:bodyPr>
              <a:spAutoFit/>
            </a:bodyPr>
            <a:lstStyle/>
            <a:p>
              <a:pPr algn="ctr"/>
              <a:r>
                <a:rPr lang="es-ES" sz="6000" dirty="0">
                  <a:solidFill>
                    <a:srgbClr val="FF0000"/>
                  </a:solidFill>
                </a:rPr>
                <a:t>Estudiamos </a:t>
              </a:r>
              <a:r>
                <a:rPr lang="es-ES" sz="6000" dirty="0" smtClean="0">
                  <a:solidFill>
                    <a:srgbClr val="FF0000"/>
                  </a:solidFill>
                </a:rPr>
                <a:t>la</a:t>
              </a:r>
            </a:p>
            <a:p>
              <a:pPr algn="ctr"/>
              <a:r>
                <a:rPr lang="es-ES" sz="6000" dirty="0" smtClean="0">
                  <a:solidFill>
                    <a:srgbClr val="FF0000"/>
                  </a:solidFill>
                </a:rPr>
                <a:t>conquista </a:t>
              </a:r>
              <a:r>
                <a:rPr lang="es-ES" sz="6000" dirty="0">
                  <a:solidFill>
                    <a:srgbClr val="FF0000"/>
                  </a:solidFill>
                </a:rPr>
                <a:t>y tres etapas:</a:t>
              </a:r>
            </a:p>
            <a:p>
              <a:pPr algn="ctr"/>
              <a:endParaRPr lang="es-ES" dirty="0">
                <a:solidFill>
                  <a:srgbClr val="FF0000"/>
                </a:solidFill>
              </a:endParaRPr>
            </a:p>
            <a:p>
              <a:pPr>
                <a:buFont typeface="Wingdings" pitchFamily="2" charset="2"/>
                <a:buChar char="v"/>
              </a:pPr>
              <a:r>
                <a:rPr lang="es-ES" sz="4000" dirty="0" smtClean="0"/>
                <a:t> Emirato </a:t>
              </a:r>
              <a:r>
                <a:rPr lang="es-ES" sz="4000" dirty="0"/>
                <a:t>dependiente (711-756</a:t>
              </a:r>
              <a:r>
                <a:rPr lang="es-ES" sz="4000" dirty="0" smtClean="0"/>
                <a:t>).</a:t>
              </a:r>
              <a:endParaRPr lang="es-ES" sz="40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a:t>Tras este primer empuje en el que los soldados se movían por la búsqueda del botín, llegó el momento de explotar la conquista.</a:t>
            </a:r>
          </a:p>
        </p:txBody>
      </p:sp>
      <p:pic>
        <p:nvPicPr>
          <p:cNvPr id="11267" name="Picture 2"/>
          <p:cNvPicPr>
            <a:picLocks noChangeAspect="1" noChangeArrowheads="1"/>
          </p:cNvPicPr>
          <p:nvPr/>
        </p:nvPicPr>
        <p:blipFill>
          <a:blip r:embed="rId2" cstate="print"/>
          <a:srcRect/>
          <a:stretch>
            <a:fillRect/>
          </a:stretch>
        </p:blipFill>
        <p:spPr bwMode="auto">
          <a:xfrm>
            <a:off x="3714750" y="1771650"/>
            <a:ext cx="5429250" cy="5086350"/>
          </a:xfrm>
          <a:prstGeom prst="rect">
            <a:avLst/>
          </a:prstGeom>
          <a:noFill/>
          <a:ln w="9525">
            <a:noFill/>
            <a:miter lim="800000"/>
            <a:headEnd/>
            <a:tailEnd/>
          </a:ln>
        </p:spPr>
      </p:pic>
      <p:sp>
        <p:nvSpPr>
          <p:cNvPr id="11268" name="3 CuadroTexto"/>
          <p:cNvSpPr txBox="1">
            <a:spLocks noChangeArrowheads="1"/>
          </p:cNvSpPr>
          <p:nvPr/>
        </p:nvSpPr>
        <p:spPr bwMode="auto">
          <a:xfrm>
            <a:off x="0" y="2214563"/>
            <a:ext cx="3714750" cy="4154487"/>
          </a:xfrm>
          <a:prstGeom prst="rect">
            <a:avLst/>
          </a:prstGeom>
          <a:noFill/>
          <a:ln w="9525">
            <a:noFill/>
            <a:miter lim="800000"/>
            <a:headEnd/>
            <a:tailEnd/>
          </a:ln>
        </p:spPr>
        <p:txBody>
          <a:bodyPr>
            <a:spAutoFit/>
          </a:bodyPr>
          <a:lstStyle/>
          <a:p>
            <a:pPr algn="ctr"/>
            <a:r>
              <a:rPr lang="es-ES"/>
              <a:t>Los musulmanes organizaron el emirato dependiente de al-Ándalus. Lo de dependiente deriva de que administrativamente </a:t>
            </a:r>
            <a:r>
              <a:rPr lang="es-ES">
                <a:solidFill>
                  <a:srgbClr val="FF0000"/>
                </a:solidFill>
              </a:rPr>
              <a:t>dependía de Ifriqiya</a:t>
            </a:r>
            <a:r>
              <a:rPr lang="es-ES"/>
              <a:t>. Más difícil es saber de dónde procede la palabra al-Ándalus, aunque está claro que de ella procede Andalucía.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yuripetrovsky.files.wordpress.com/2009/09/vista-aerea-cordoba-2-opt1.jpg"/>
          <p:cNvPicPr>
            <a:picLocks noChangeAspect="1" noChangeArrowheads="1"/>
          </p:cNvPicPr>
          <p:nvPr/>
        </p:nvPicPr>
        <p:blipFill>
          <a:blip r:embed="rId2" cstate="print"/>
          <a:srcRect/>
          <a:stretch>
            <a:fillRect/>
          </a:stretch>
        </p:blipFill>
        <p:spPr bwMode="auto">
          <a:xfrm>
            <a:off x="0" y="777875"/>
            <a:ext cx="9144000" cy="6080125"/>
          </a:xfrm>
          <a:prstGeom prst="rect">
            <a:avLst/>
          </a:prstGeom>
          <a:noFill/>
          <a:ln w="9525">
            <a:noFill/>
            <a:miter lim="800000"/>
            <a:headEnd/>
            <a:tailEnd/>
          </a:ln>
        </p:spPr>
      </p:pic>
      <p:sp>
        <p:nvSpPr>
          <p:cNvPr id="12291" name="Text Box 5"/>
          <p:cNvSpPr txBox="1">
            <a:spLocks noChangeArrowheads="1"/>
          </p:cNvSpPr>
          <p:nvPr/>
        </p:nvSpPr>
        <p:spPr bwMode="auto">
          <a:xfrm>
            <a:off x="0" y="0"/>
            <a:ext cx="9144000" cy="1323975"/>
          </a:xfrm>
          <a:prstGeom prst="rect">
            <a:avLst/>
          </a:prstGeom>
          <a:solidFill>
            <a:srgbClr val="CCFFFF"/>
          </a:solidFill>
          <a:ln w="9525">
            <a:noFill/>
            <a:miter lim="800000"/>
            <a:headEnd/>
            <a:tailEnd/>
          </a:ln>
        </p:spPr>
        <p:txBody>
          <a:bodyPr>
            <a:spAutoFit/>
          </a:bodyPr>
          <a:lstStyle/>
          <a:p>
            <a:pPr algn="ctr">
              <a:spcBef>
                <a:spcPct val="50000"/>
              </a:spcBef>
            </a:pPr>
            <a:r>
              <a:rPr lang="es-ES" sz="4000"/>
              <a:t>En el año 716, el valí al-Hurr coloca la capital de al-Ándalus en </a:t>
            </a:r>
            <a:r>
              <a:rPr lang="es-ES" sz="4000">
                <a:solidFill>
                  <a:srgbClr val="FF0000"/>
                </a:solidFill>
              </a:rPr>
              <a:t>Córdoba</a:t>
            </a:r>
            <a:r>
              <a:rPr lang="es-ES" sz="400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a:t>A mediados del siglo VIII los musulmanes ya habían abandonado la idea de ocupar de forma estable el norte peninsular.</a:t>
            </a:r>
          </a:p>
        </p:txBody>
      </p:sp>
      <p:pic>
        <p:nvPicPr>
          <p:cNvPr id="13315" name="Picture 2"/>
          <p:cNvPicPr>
            <a:picLocks noChangeAspect="1" noChangeArrowheads="1"/>
          </p:cNvPicPr>
          <p:nvPr/>
        </p:nvPicPr>
        <p:blipFill>
          <a:blip r:embed="rId2" cstate="print"/>
          <a:srcRect/>
          <a:stretch>
            <a:fillRect/>
          </a:stretch>
        </p:blipFill>
        <p:spPr bwMode="auto">
          <a:xfrm>
            <a:off x="1809750" y="1928813"/>
            <a:ext cx="7334250" cy="3600450"/>
          </a:xfrm>
          <a:prstGeom prst="rect">
            <a:avLst/>
          </a:prstGeom>
          <a:noFill/>
          <a:ln w="9525">
            <a:noFill/>
            <a:miter lim="800000"/>
            <a:headEnd/>
            <a:tailEnd/>
          </a:ln>
        </p:spPr>
      </p:pic>
      <p:sp>
        <p:nvSpPr>
          <p:cNvPr id="13316" name="3 CuadroTexto"/>
          <p:cNvSpPr txBox="1">
            <a:spLocks noChangeArrowheads="1"/>
          </p:cNvSpPr>
          <p:nvPr/>
        </p:nvSpPr>
        <p:spPr bwMode="auto">
          <a:xfrm>
            <a:off x="0" y="5657850"/>
            <a:ext cx="9144000" cy="1108075"/>
          </a:xfrm>
          <a:prstGeom prst="rect">
            <a:avLst/>
          </a:prstGeom>
          <a:noFill/>
          <a:ln w="9525">
            <a:noFill/>
            <a:miter lim="800000"/>
            <a:headEnd/>
            <a:tailEnd/>
          </a:ln>
        </p:spPr>
        <p:txBody>
          <a:bodyPr>
            <a:spAutoFit/>
          </a:bodyPr>
          <a:lstStyle/>
          <a:p>
            <a:pPr algn="ctr"/>
            <a:r>
              <a:rPr lang="es-ES" sz="2200"/>
              <a:t>Los bereberes, pueblos procedentes del norte de África, no vivían en un hábitat muy diferente. De todos modos, la llegada de años fríos y enfrentamientos entre árabes y bereberes hizo que abandonaran los espacios del norte.</a:t>
            </a:r>
          </a:p>
        </p:txBody>
      </p:sp>
      <p:sp>
        <p:nvSpPr>
          <p:cNvPr id="13317" name="4 CuadroTexto"/>
          <p:cNvSpPr txBox="1">
            <a:spLocks noChangeArrowheads="1"/>
          </p:cNvSpPr>
          <p:nvPr/>
        </p:nvSpPr>
        <p:spPr bwMode="auto">
          <a:xfrm>
            <a:off x="0" y="2714625"/>
            <a:ext cx="1857375" cy="1200150"/>
          </a:xfrm>
          <a:prstGeom prst="rect">
            <a:avLst/>
          </a:prstGeom>
          <a:noFill/>
          <a:ln w="9525">
            <a:noFill/>
            <a:miter lim="800000"/>
            <a:headEnd/>
            <a:tailEnd/>
          </a:ln>
        </p:spPr>
        <p:txBody>
          <a:bodyPr>
            <a:spAutoFit/>
          </a:bodyPr>
          <a:lstStyle/>
          <a:p>
            <a:pPr algn="ctr"/>
            <a:r>
              <a:rPr lang="es-ES" dirty="0"/>
              <a:t>Lenguas bereberes actuales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45" name="Picture 5"/>
          <p:cNvPicPr>
            <a:picLocks noChangeAspect="1" noChangeArrowheads="1"/>
          </p:cNvPicPr>
          <p:nvPr/>
        </p:nvPicPr>
        <p:blipFill>
          <a:blip r:embed="rId2" cstate="print"/>
          <a:srcRect/>
          <a:stretch>
            <a:fillRect/>
          </a:stretch>
        </p:blipFill>
        <p:spPr bwMode="auto">
          <a:xfrm>
            <a:off x="3467100" y="1628800"/>
            <a:ext cx="5676900" cy="4648200"/>
          </a:xfrm>
          <a:prstGeom prst="rect">
            <a:avLst/>
          </a:prstGeom>
          <a:noFill/>
          <a:ln w="9525">
            <a:noFill/>
            <a:miter lim="800000"/>
            <a:headEnd/>
            <a:tailEnd/>
          </a:ln>
        </p:spPr>
      </p:pic>
      <p:sp>
        <p:nvSpPr>
          <p:cNvPr id="5" name="Text Box 5"/>
          <p:cNvSpPr txBox="1">
            <a:spLocks noChangeArrowheads="1"/>
          </p:cNvSpPr>
          <p:nvPr/>
        </p:nvSpPr>
        <p:spPr bwMode="auto">
          <a:xfrm>
            <a:off x="0" y="0"/>
            <a:ext cx="9144000" cy="1200329"/>
          </a:xfrm>
          <a:prstGeom prst="rect">
            <a:avLst/>
          </a:prstGeom>
          <a:solidFill>
            <a:srgbClr val="CCFFFF"/>
          </a:solidFill>
          <a:ln w="9525">
            <a:noFill/>
            <a:miter lim="800000"/>
            <a:headEnd/>
            <a:tailEnd/>
          </a:ln>
        </p:spPr>
        <p:txBody>
          <a:bodyPr>
            <a:spAutoFit/>
          </a:bodyPr>
          <a:lstStyle/>
          <a:p>
            <a:pPr algn="ctr">
              <a:spcBef>
                <a:spcPct val="50000"/>
              </a:spcBef>
            </a:pPr>
            <a:r>
              <a:rPr lang="es-ES" sz="3600" dirty="0" smtClean="0"/>
              <a:t>En el año 740 se produce en al-Ándalus y el Magreb una gran revuelta bereber.</a:t>
            </a:r>
            <a:endParaRPr lang="es-ES" sz="3600" dirty="0"/>
          </a:p>
        </p:txBody>
      </p:sp>
      <p:sp>
        <p:nvSpPr>
          <p:cNvPr id="6" name="4 CuadroTexto"/>
          <p:cNvSpPr txBox="1">
            <a:spLocks noChangeArrowheads="1"/>
          </p:cNvSpPr>
          <p:nvPr/>
        </p:nvSpPr>
        <p:spPr bwMode="auto">
          <a:xfrm>
            <a:off x="0" y="2636912"/>
            <a:ext cx="3491880" cy="2308324"/>
          </a:xfrm>
          <a:prstGeom prst="rect">
            <a:avLst/>
          </a:prstGeom>
          <a:noFill/>
          <a:ln w="9525">
            <a:noFill/>
            <a:miter lim="800000"/>
            <a:headEnd/>
            <a:tailEnd/>
          </a:ln>
        </p:spPr>
        <p:txBody>
          <a:bodyPr wrap="square">
            <a:spAutoFit/>
          </a:bodyPr>
          <a:lstStyle/>
          <a:p>
            <a:pPr algn="ctr"/>
            <a:r>
              <a:rPr lang="es-ES" dirty="0" smtClean="0"/>
              <a:t>Lo interesante de esta revuelta es que llegaron a la Península tropas sirias que se asentaron. Piensa que de allí venían los omeyas.</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31750" y="1"/>
            <a:ext cx="9175750" cy="4992688"/>
            <a:chOff x="-20" y="0"/>
            <a:chExt cx="5780" cy="3145"/>
          </a:xfrm>
        </p:grpSpPr>
        <p:pic>
          <p:nvPicPr>
            <p:cNvPr id="4099" name="3 CuadroTexto"/>
            <p:cNvPicPr>
              <a:picLocks noChangeArrowheads="1"/>
            </p:cNvPicPr>
            <p:nvPr/>
          </p:nvPicPr>
          <p:blipFill>
            <a:blip r:embed="rId2" cstate="print"/>
            <a:srcRect/>
            <a:stretch>
              <a:fillRect/>
            </a:stretch>
          </p:blipFill>
          <p:spPr bwMode="auto">
            <a:xfrm>
              <a:off x="-20" y="119"/>
              <a:ext cx="5780" cy="3026"/>
            </a:xfrm>
            <a:prstGeom prst="rect">
              <a:avLst/>
            </a:prstGeom>
            <a:noFill/>
            <a:ln w="9525">
              <a:noFill/>
              <a:miter lim="800000"/>
              <a:headEnd/>
              <a:tailEnd/>
            </a:ln>
          </p:spPr>
        </p:pic>
        <p:sp>
          <p:nvSpPr>
            <p:cNvPr id="4100" name="Text Box 3"/>
            <p:cNvSpPr txBox="1">
              <a:spLocks noChangeArrowheads="1"/>
            </p:cNvSpPr>
            <p:nvPr/>
          </p:nvSpPr>
          <p:spPr bwMode="auto">
            <a:xfrm>
              <a:off x="0" y="0"/>
              <a:ext cx="5760" cy="1997"/>
            </a:xfrm>
            <a:prstGeom prst="rect">
              <a:avLst/>
            </a:prstGeom>
            <a:noFill/>
            <a:ln w="9525">
              <a:noFill/>
              <a:miter lim="800000"/>
              <a:headEnd/>
              <a:tailEnd/>
            </a:ln>
          </p:spPr>
          <p:txBody>
            <a:bodyPr>
              <a:spAutoFit/>
            </a:bodyPr>
            <a:lstStyle/>
            <a:p>
              <a:pPr algn="ctr"/>
              <a:r>
                <a:rPr lang="es-ES" sz="6000" dirty="0">
                  <a:solidFill>
                    <a:srgbClr val="FF0000"/>
                  </a:solidFill>
                </a:rPr>
                <a:t>Estudiamos </a:t>
              </a:r>
              <a:r>
                <a:rPr lang="es-ES" sz="6000" dirty="0" smtClean="0">
                  <a:solidFill>
                    <a:srgbClr val="FF0000"/>
                  </a:solidFill>
                </a:rPr>
                <a:t>la</a:t>
              </a:r>
            </a:p>
            <a:p>
              <a:pPr algn="ctr"/>
              <a:r>
                <a:rPr lang="es-ES" sz="6000" dirty="0" smtClean="0">
                  <a:solidFill>
                    <a:srgbClr val="FF0000"/>
                  </a:solidFill>
                </a:rPr>
                <a:t>conquista </a:t>
              </a:r>
              <a:r>
                <a:rPr lang="es-ES" sz="6000" dirty="0">
                  <a:solidFill>
                    <a:srgbClr val="FF0000"/>
                  </a:solidFill>
                </a:rPr>
                <a:t>y tres etapas</a:t>
              </a:r>
              <a:r>
                <a:rPr lang="es-ES" sz="6000" dirty="0" smtClean="0">
                  <a:solidFill>
                    <a:srgbClr val="FF0000"/>
                  </a:solidFill>
                </a:rPr>
                <a:t>:</a:t>
              </a:r>
            </a:p>
            <a:p>
              <a:pPr algn="ctr"/>
              <a:endParaRPr lang="es-ES" sz="4000" dirty="0"/>
            </a:p>
            <a:p>
              <a:pPr>
                <a:buFont typeface="Wingdings" pitchFamily="2" charset="2"/>
                <a:buChar char="v"/>
              </a:pPr>
              <a:r>
                <a:rPr lang="es-ES" sz="4000" dirty="0"/>
                <a:t>Emirato independiente (756-929</a:t>
              </a:r>
              <a:r>
                <a:rPr lang="es-ES" sz="4000" dirty="0" smtClean="0"/>
                <a:t>).</a:t>
              </a:r>
              <a:endParaRPr lang="es-ES" sz="40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4338" name="Picture 4" descr="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Text Box 5"/>
          <p:cNvSpPr txBox="1">
            <a:spLocks noChangeArrowheads="1"/>
          </p:cNvSpPr>
          <p:nvPr/>
        </p:nvSpPr>
        <p:spPr bwMode="auto">
          <a:xfrm>
            <a:off x="0" y="4303713"/>
            <a:ext cx="9144000" cy="2554545"/>
          </a:xfrm>
          <a:prstGeom prst="rect">
            <a:avLst/>
          </a:prstGeom>
          <a:solidFill>
            <a:schemeClr val="accent2">
              <a:lumMod val="20000"/>
              <a:lumOff val="80000"/>
            </a:schemeClr>
          </a:solidFill>
          <a:ln w="9525">
            <a:noFill/>
            <a:miter lim="800000"/>
            <a:headEnd/>
            <a:tailEnd/>
          </a:ln>
        </p:spPr>
        <p:txBody>
          <a:bodyPr>
            <a:spAutoFit/>
          </a:bodyPr>
          <a:lstStyle/>
          <a:p>
            <a:pPr algn="ctr">
              <a:spcBef>
                <a:spcPct val="50000"/>
              </a:spcBef>
              <a:defRPr/>
            </a:pPr>
            <a:r>
              <a:rPr lang="es-ES" sz="3200" dirty="0"/>
              <a:t>En el año 756 el último de los omeyas había alcanzado la </a:t>
            </a:r>
            <a:r>
              <a:rPr lang="es-ES" sz="3200" dirty="0" smtClean="0"/>
              <a:t>Península </a:t>
            </a:r>
            <a:r>
              <a:rPr lang="es-ES" sz="3200" dirty="0"/>
              <a:t>huyendo de los abasíes. Con el apoyo de las tropas sirias acantonadas en la </a:t>
            </a:r>
            <a:r>
              <a:rPr lang="es-ES" sz="3200" dirty="0" smtClean="0"/>
              <a:t>Península</a:t>
            </a:r>
            <a:r>
              <a:rPr lang="es-ES" sz="3200" dirty="0"/>
              <a:t>, este omeya se hace con el poder bajo el nombre de </a:t>
            </a:r>
            <a:r>
              <a:rPr lang="es-ES" sz="3200" dirty="0">
                <a:solidFill>
                  <a:srgbClr val="FF0000"/>
                </a:solidFill>
              </a:rPr>
              <a:t>Abderramán I</a:t>
            </a:r>
            <a:r>
              <a:rPr lang="es-ES" sz="32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2132856"/>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bg1"/>
                </a:solidFill>
                <a:latin typeface="Arial Black" pitchFamily="34" charset="0"/>
              </a:rPr>
              <a:t>Califato de Córdoba.</a:t>
            </a:r>
          </a:p>
          <a:p>
            <a:pPr marL="360363" indent="-360363" algn="just">
              <a:buFont typeface="Wingdings" pitchFamily="2" charset="2"/>
              <a:buChar char="Ø"/>
            </a:pPr>
            <a:r>
              <a:rPr lang="es-ES" sz="3200" dirty="0" smtClean="0">
                <a:solidFill>
                  <a:schemeClr val="bg1"/>
                </a:solidFill>
                <a:latin typeface="Arial Black" pitchFamily="34" charset="0"/>
              </a:rPr>
              <a:t>Abderramán III</a:t>
            </a:r>
            <a:r>
              <a:rPr lang="es-ES" sz="3200" dirty="0" smtClean="0">
                <a:solidFill>
                  <a:schemeClr val="bg1"/>
                </a:solidFill>
                <a:latin typeface="Arial Black" pitchFamily="34" charset="0"/>
              </a:rPr>
              <a:t>.</a:t>
            </a:r>
          </a:p>
          <a:p>
            <a:pPr marL="360363" indent="-360363" algn="just">
              <a:buFont typeface="Wingdings" pitchFamily="2" charset="2"/>
              <a:buChar char="Ø"/>
            </a:pPr>
            <a:r>
              <a:rPr lang="es-ES" sz="3200" dirty="0" smtClean="0">
                <a:solidFill>
                  <a:schemeClr val="bg1"/>
                </a:solidFill>
                <a:latin typeface="Arial Black" pitchFamily="34" charset="0"/>
              </a:rPr>
              <a:t>Taifas.</a:t>
            </a:r>
            <a:endParaRPr lang="es-ES" sz="32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dirty="0"/>
              <a:t>Esta nueva etapa conocida como </a:t>
            </a:r>
            <a:r>
              <a:rPr lang="es-ES" sz="3600" dirty="0">
                <a:solidFill>
                  <a:srgbClr val="FF0000"/>
                </a:solidFill>
              </a:rPr>
              <a:t>emirato independiente de Córdoba</a:t>
            </a:r>
            <a:r>
              <a:rPr lang="es-ES" sz="3600" dirty="0"/>
              <a:t>.</a:t>
            </a:r>
          </a:p>
        </p:txBody>
      </p:sp>
      <p:sp>
        <p:nvSpPr>
          <p:cNvPr id="15363" name="3 CuadroTexto"/>
          <p:cNvSpPr txBox="1">
            <a:spLocks noChangeArrowheads="1"/>
          </p:cNvSpPr>
          <p:nvPr/>
        </p:nvSpPr>
        <p:spPr bwMode="auto">
          <a:xfrm>
            <a:off x="0" y="2500313"/>
            <a:ext cx="3071813" cy="3046412"/>
          </a:xfrm>
          <a:prstGeom prst="rect">
            <a:avLst/>
          </a:prstGeom>
          <a:noFill/>
          <a:ln w="9525">
            <a:noFill/>
            <a:miter lim="800000"/>
            <a:headEnd/>
            <a:tailEnd/>
          </a:ln>
        </p:spPr>
        <p:txBody>
          <a:bodyPr>
            <a:spAutoFit/>
          </a:bodyPr>
          <a:lstStyle/>
          <a:p>
            <a:pPr algn="ctr"/>
            <a:r>
              <a:rPr lang="es-ES"/>
              <a:t>Abderramán I (756-788) afianza a Córdoba (derecha) como la capital de al-Ándalus, se aísla de los abasíes y reprime todos los intentos de sublevación.</a:t>
            </a:r>
          </a:p>
        </p:txBody>
      </p:sp>
      <p:pic>
        <p:nvPicPr>
          <p:cNvPr id="15364" name="Picture 2"/>
          <p:cNvPicPr>
            <a:picLocks noChangeAspect="1" noChangeArrowheads="1"/>
          </p:cNvPicPr>
          <p:nvPr/>
        </p:nvPicPr>
        <p:blipFill>
          <a:blip r:embed="rId2" cstate="print"/>
          <a:srcRect/>
          <a:stretch>
            <a:fillRect/>
          </a:stretch>
        </p:blipFill>
        <p:spPr bwMode="auto">
          <a:xfrm>
            <a:off x="3071813" y="1946275"/>
            <a:ext cx="6072187" cy="455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a:t>Los gobernantes musulmanes, que conservan el título de emir, lograron poco a poco consolidar la economía de sus territorios.</a:t>
            </a:r>
          </a:p>
        </p:txBody>
      </p:sp>
      <p:pic>
        <p:nvPicPr>
          <p:cNvPr id="16387" name="Picture 2"/>
          <p:cNvPicPr>
            <a:picLocks noChangeAspect="1" noChangeArrowheads="1"/>
          </p:cNvPicPr>
          <p:nvPr/>
        </p:nvPicPr>
        <p:blipFill>
          <a:blip r:embed="rId2" cstate="print"/>
          <a:srcRect/>
          <a:stretch>
            <a:fillRect/>
          </a:stretch>
        </p:blipFill>
        <p:spPr bwMode="auto">
          <a:xfrm>
            <a:off x="5421313" y="1785938"/>
            <a:ext cx="3722687" cy="5072062"/>
          </a:xfrm>
          <a:prstGeom prst="rect">
            <a:avLst/>
          </a:prstGeom>
          <a:noFill/>
          <a:ln w="9525">
            <a:noFill/>
            <a:miter lim="800000"/>
            <a:headEnd/>
            <a:tailEnd/>
          </a:ln>
        </p:spPr>
      </p:pic>
      <p:sp>
        <p:nvSpPr>
          <p:cNvPr id="16388" name="3 CuadroTexto"/>
          <p:cNvSpPr txBox="1">
            <a:spLocks noChangeArrowheads="1"/>
          </p:cNvSpPr>
          <p:nvPr/>
        </p:nvSpPr>
        <p:spPr bwMode="auto">
          <a:xfrm>
            <a:off x="0" y="2500313"/>
            <a:ext cx="5429250" cy="1570037"/>
          </a:xfrm>
          <a:prstGeom prst="rect">
            <a:avLst/>
          </a:prstGeom>
          <a:noFill/>
          <a:ln w="9525">
            <a:noFill/>
            <a:miter lim="800000"/>
            <a:headEnd/>
            <a:tailEnd/>
          </a:ln>
        </p:spPr>
        <p:txBody>
          <a:bodyPr>
            <a:spAutoFit/>
          </a:bodyPr>
          <a:lstStyle/>
          <a:p>
            <a:pPr algn="ctr"/>
            <a:r>
              <a:rPr lang="es-ES">
                <a:solidFill>
                  <a:srgbClr val="FF0000"/>
                </a:solidFill>
              </a:rPr>
              <a:t>Abderramán II </a:t>
            </a:r>
            <a:r>
              <a:rPr lang="es-ES"/>
              <a:t>(822-852) fue uno de el principal de los emires de esta época. Durante su reinado Córdoba se convirtió en un importante centro cultural.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7410" name="Picture 2" descr="http://quhist.com/wp-content/uploads/2009/10/vikingos1.jpg"/>
          <p:cNvPicPr>
            <a:picLocks noChangeAspect="1" noChangeArrowheads="1"/>
          </p:cNvPicPr>
          <p:nvPr/>
        </p:nvPicPr>
        <p:blipFill>
          <a:blip r:embed="rId2" cstate="print"/>
          <a:srcRect/>
          <a:stretch>
            <a:fillRect/>
          </a:stretch>
        </p:blipFill>
        <p:spPr bwMode="auto">
          <a:xfrm>
            <a:off x="3276600" y="1990725"/>
            <a:ext cx="5867400" cy="4237038"/>
          </a:xfrm>
          <a:prstGeom prst="rect">
            <a:avLst/>
          </a:prstGeom>
          <a:noFill/>
          <a:ln w="9525">
            <a:noFill/>
            <a:miter lim="800000"/>
            <a:headEnd/>
            <a:tailEnd/>
          </a:ln>
        </p:spPr>
      </p:pic>
      <p:sp>
        <p:nvSpPr>
          <p:cNvPr id="17411"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dirty="0"/>
              <a:t>El poder de Abderramán II quedó claro cuando derrotó con contundencia a los vikingos.</a:t>
            </a:r>
          </a:p>
        </p:txBody>
      </p:sp>
      <p:sp>
        <p:nvSpPr>
          <p:cNvPr id="17412" name="3 CuadroTexto"/>
          <p:cNvSpPr txBox="1">
            <a:spLocks noChangeArrowheads="1"/>
          </p:cNvSpPr>
          <p:nvPr/>
        </p:nvSpPr>
        <p:spPr bwMode="auto">
          <a:xfrm>
            <a:off x="0" y="1988840"/>
            <a:ext cx="3276600" cy="4154984"/>
          </a:xfrm>
          <a:prstGeom prst="rect">
            <a:avLst/>
          </a:prstGeom>
          <a:noFill/>
          <a:ln w="9525">
            <a:noFill/>
            <a:miter lim="800000"/>
            <a:headEnd/>
            <a:tailEnd/>
          </a:ln>
        </p:spPr>
        <p:txBody>
          <a:bodyPr>
            <a:spAutoFit/>
          </a:bodyPr>
          <a:lstStyle/>
          <a:p>
            <a:pPr algn="ctr"/>
            <a:r>
              <a:rPr lang="es-ES" dirty="0"/>
              <a:t>Los vikingos atacaron varias ciudades españolas. Sevilla la atacaron en los años 844 y 859, si bien sufrieron contundentes derrotas y además el emir fortaleció las defensas y la flota</a:t>
            </a:r>
            <a:r>
              <a:rPr lang="es-ES" dirty="0" smtClean="0"/>
              <a:t>. También se enfrentó a francos y los reinos cristianos del norte.</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259632" y="1772816"/>
            <a:ext cx="6780246" cy="5085184"/>
          </a:xfrm>
          <a:prstGeom prst="rect">
            <a:avLst/>
          </a:prstGeom>
          <a:noFill/>
          <a:ln w="9525">
            <a:noFill/>
            <a:miter lim="800000"/>
            <a:headEnd/>
            <a:tailEnd/>
          </a:ln>
        </p:spPr>
      </p:pic>
      <p:sp>
        <p:nvSpPr>
          <p:cNvPr id="3" name="Text Box 5"/>
          <p:cNvSpPr txBox="1">
            <a:spLocks noChangeArrowheads="1"/>
          </p:cNvSpPr>
          <p:nvPr/>
        </p:nvSpPr>
        <p:spPr bwMode="auto">
          <a:xfrm>
            <a:off x="0" y="0"/>
            <a:ext cx="9144000" cy="1708160"/>
          </a:xfrm>
          <a:prstGeom prst="rect">
            <a:avLst/>
          </a:prstGeom>
          <a:solidFill>
            <a:srgbClr val="CCFFFF"/>
          </a:solidFill>
          <a:ln w="9525">
            <a:noFill/>
            <a:miter lim="800000"/>
            <a:headEnd/>
            <a:tailEnd/>
          </a:ln>
        </p:spPr>
        <p:txBody>
          <a:bodyPr>
            <a:spAutoFit/>
          </a:bodyPr>
          <a:lstStyle/>
          <a:p>
            <a:pPr algn="ctr">
              <a:spcBef>
                <a:spcPct val="50000"/>
              </a:spcBef>
            </a:pPr>
            <a:r>
              <a:rPr lang="es-ES" sz="3500" dirty="0" smtClean="0"/>
              <a:t>Su reinado se asocia también con una conversión masiva al islam de muchos cristianos (los mozárabes se convierten en muladíes).</a:t>
            </a:r>
            <a:endParaRPr lang="es-ES" sz="3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a:t>Al margen de estos dos grandes emires, hubo períodos de crisis en las que los emires tuvieron que enfrentarse a </a:t>
            </a:r>
            <a:r>
              <a:rPr lang="es-ES" sz="3600">
                <a:solidFill>
                  <a:srgbClr val="FF0000"/>
                </a:solidFill>
              </a:rPr>
              <a:t>graves problemas internos</a:t>
            </a:r>
            <a:r>
              <a:rPr lang="es-ES" sz="3600"/>
              <a:t>.</a:t>
            </a:r>
          </a:p>
        </p:txBody>
      </p:sp>
      <p:pic>
        <p:nvPicPr>
          <p:cNvPr id="18435" name="Picture 2" descr="http://4.bp.blogspot.com/-v55Hy1sTk-I/UFnY6yDzmQI/AAAAAAAAAhI/dwZMGrBx2qs/s1600/jornadadelfoso.jpg"/>
          <p:cNvPicPr>
            <a:picLocks noChangeAspect="1" noChangeArrowheads="1"/>
          </p:cNvPicPr>
          <p:nvPr/>
        </p:nvPicPr>
        <p:blipFill>
          <a:blip r:embed="rId2" cstate="print"/>
          <a:srcRect/>
          <a:stretch>
            <a:fillRect/>
          </a:stretch>
        </p:blipFill>
        <p:spPr bwMode="auto">
          <a:xfrm>
            <a:off x="5364163" y="1736725"/>
            <a:ext cx="3779837" cy="5121275"/>
          </a:xfrm>
          <a:prstGeom prst="rect">
            <a:avLst/>
          </a:prstGeom>
          <a:noFill/>
          <a:ln w="9525">
            <a:noFill/>
            <a:miter lim="800000"/>
            <a:headEnd/>
            <a:tailEnd/>
          </a:ln>
        </p:spPr>
      </p:pic>
      <p:sp>
        <p:nvSpPr>
          <p:cNvPr id="18436" name="3 CuadroTexto"/>
          <p:cNvSpPr txBox="1">
            <a:spLocks noChangeArrowheads="1"/>
          </p:cNvSpPr>
          <p:nvPr/>
        </p:nvSpPr>
        <p:spPr bwMode="auto">
          <a:xfrm>
            <a:off x="0" y="2500313"/>
            <a:ext cx="5364163" cy="3416300"/>
          </a:xfrm>
          <a:prstGeom prst="rect">
            <a:avLst/>
          </a:prstGeom>
          <a:noFill/>
          <a:ln w="9525">
            <a:noFill/>
            <a:miter lim="800000"/>
            <a:headEnd/>
            <a:tailEnd/>
          </a:ln>
        </p:spPr>
        <p:txBody>
          <a:bodyPr>
            <a:spAutoFit/>
          </a:bodyPr>
          <a:lstStyle/>
          <a:p>
            <a:pPr algn="ctr"/>
            <a:r>
              <a:rPr lang="es-ES" dirty="0"/>
              <a:t>Fueron frecuentes las revueltas de bereberes (musulmanes del norte de África), mozárabes (cristianos en territorio musulmán) y muladíes (musulmanes hispanos). Un ejemplo es la </a:t>
            </a:r>
            <a:r>
              <a:rPr lang="es-ES" dirty="0" smtClean="0">
                <a:solidFill>
                  <a:srgbClr val="FF0000"/>
                </a:solidFill>
              </a:rPr>
              <a:t>Jornada </a:t>
            </a:r>
            <a:r>
              <a:rPr lang="es-ES" dirty="0">
                <a:solidFill>
                  <a:srgbClr val="FF0000"/>
                </a:solidFill>
              </a:rPr>
              <a:t>del </a:t>
            </a:r>
            <a:r>
              <a:rPr lang="es-ES" dirty="0" smtClean="0">
                <a:solidFill>
                  <a:srgbClr val="FF0000"/>
                </a:solidFill>
              </a:rPr>
              <a:t>Foso </a:t>
            </a:r>
            <a:r>
              <a:rPr lang="es-ES" dirty="0"/>
              <a:t>(798); el emir al-</a:t>
            </a:r>
            <a:r>
              <a:rPr lang="es-ES" dirty="0" err="1"/>
              <a:t>Hakam</a:t>
            </a:r>
            <a:r>
              <a:rPr lang="es-ES" dirty="0"/>
              <a:t> I acabó con una revuelta mozárabe convocando a 700 nobles a los cuales ejecutó y decapitó.</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a:t>Tras la muerte de Abderramán II hubo varias décadas de crisis.</a:t>
            </a:r>
          </a:p>
        </p:txBody>
      </p:sp>
      <p:pic>
        <p:nvPicPr>
          <p:cNvPr id="19459" name="Picture 4" descr="5"/>
          <p:cNvPicPr>
            <a:picLocks noChangeAspect="1" noChangeArrowheads="1"/>
          </p:cNvPicPr>
          <p:nvPr/>
        </p:nvPicPr>
        <p:blipFill>
          <a:blip r:embed="rId2" cstate="print"/>
          <a:srcRect/>
          <a:stretch>
            <a:fillRect/>
          </a:stretch>
        </p:blipFill>
        <p:spPr bwMode="auto">
          <a:xfrm>
            <a:off x="5500688" y="1168400"/>
            <a:ext cx="3643312" cy="5689600"/>
          </a:xfrm>
          <a:prstGeom prst="rect">
            <a:avLst/>
          </a:prstGeom>
          <a:noFill/>
          <a:ln w="9525">
            <a:noFill/>
            <a:miter lim="800000"/>
            <a:headEnd/>
            <a:tailEnd/>
          </a:ln>
        </p:spPr>
      </p:pic>
      <p:sp>
        <p:nvSpPr>
          <p:cNvPr id="19460" name="3 CuadroTexto"/>
          <p:cNvSpPr txBox="1">
            <a:spLocks noChangeArrowheads="1"/>
          </p:cNvSpPr>
          <p:nvPr/>
        </p:nvSpPr>
        <p:spPr bwMode="auto">
          <a:xfrm>
            <a:off x="0" y="2143125"/>
            <a:ext cx="5500688" cy="1077913"/>
          </a:xfrm>
          <a:prstGeom prst="rect">
            <a:avLst/>
          </a:prstGeom>
          <a:noFill/>
          <a:ln w="9525">
            <a:noFill/>
            <a:miter lim="800000"/>
            <a:headEnd/>
            <a:tailEnd/>
          </a:ln>
        </p:spPr>
        <p:txBody>
          <a:bodyPr>
            <a:spAutoFit/>
          </a:bodyPr>
          <a:lstStyle/>
          <a:p>
            <a:pPr algn="ctr"/>
            <a:r>
              <a:rPr lang="es-ES"/>
              <a:t>En el año 912 heredaba el título de emir </a:t>
            </a:r>
            <a:r>
              <a:rPr lang="es-ES" sz="4000">
                <a:solidFill>
                  <a:srgbClr val="FF0000"/>
                </a:solidFill>
              </a:rPr>
              <a:t>Abderramán III </a:t>
            </a:r>
            <a:r>
              <a:rPr lang="es-ES"/>
              <a:t>(912-961).</a:t>
            </a:r>
          </a:p>
        </p:txBody>
      </p:sp>
      <p:sp>
        <p:nvSpPr>
          <p:cNvPr id="19461" name="4 Rectángulo"/>
          <p:cNvSpPr>
            <a:spLocks noChangeArrowheads="1"/>
          </p:cNvSpPr>
          <p:nvPr/>
        </p:nvSpPr>
        <p:spPr bwMode="auto">
          <a:xfrm>
            <a:off x="0" y="5411788"/>
            <a:ext cx="5500688" cy="1446212"/>
          </a:xfrm>
          <a:prstGeom prst="rect">
            <a:avLst/>
          </a:prstGeom>
          <a:noFill/>
          <a:ln w="9525">
            <a:noFill/>
            <a:miter lim="800000"/>
            <a:headEnd/>
            <a:tailEnd/>
          </a:ln>
        </p:spPr>
        <p:txBody>
          <a:bodyPr>
            <a:spAutoFit/>
          </a:bodyPr>
          <a:lstStyle/>
          <a:p>
            <a:pPr algn="ctr"/>
            <a:r>
              <a:rPr lang="es-ES" sz="1800"/>
              <a:t>Por cierto, así lo describen en Wikipedia. </a:t>
            </a:r>
            <a:r>
              <a:rPr lang="es-ES" sz="1400"/>
              <a:t>Para que luego os imaginéis a los musulmanes de piel oscura."...de piel blanca, ojos azules y rostro atractivo; de buena facha, aunque algo recio y rechoncho. Sus piernas eran cortas hasta el extremo de que el estribo de su silla de montar bajaba apenas un palmo de ésta. Cuando montaba a caballo parecía alto, pero a pie, resultaba bastante bajo. Se teñía la barba de negro“.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0482" name="Picture 2" descr="https://upload.wikimedia.org/wikipedia/commons/thumb/2/26/EmiratoDeCordoba912-V1.svg/440px-EmiratoDeCordoba912-V1.svg.png"/>
          <p:cNvPicPr>
            <a:picLocks noChangeAspect="1" noChangeArrowheads="1"/>
          </p:cNvPicPr>
          <p:nvPr/>
        </p:nvPicPr>
        <p:blipFill>
          <a:blip r:embed="rId2" cstate="print"/>
          <a:srcRect/>
          <a:stretch>
            <a:fillRect/>
          </a:stretch>
        </p:blipFill>
        <p:spPr bwMode="auto">
          <a:xfrm>
            <a:off x="3095625" y="1881188"/>
            <a:ext cx="6048375" cy="4976812"/>
          </a:xfrm>
          <a:prstGeom prst="rect">
            <a:avLst/>
          </a:prstGeom>
          <a:noFill/>
          <a:ln w="9525">
            <a:noFill/>
            <a:miter lim="800000"/>
            <a:headEnd/>
            <a:tailEnd/>
          </a:ln>
        </p:spPr>
      </p:pic>
      <p:sp>
        <p:nvSpPr>
          <p:cNvPr id="20483" name="2 Rectángulo"/>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r>
              <a:rPr lang="es-ES" sz="4000" dirty="0"/>
              <a:t>El poder de los emires había desaparecido y </a:t>
            </a:r>
            <a:r>
              <a:rPr lang="es-ES" sz="4000" dirty="0" smtClean="0"/>
              <a:t>solo </a:t>
            </a:r>
            <a:r>
              <a:rPr lang="es-ES" sz="4000" dirty="0"/>
              <a:t>controlaban los alrededores de la ciudad de Córdoba.</a:t>
            </a:r>
          </a:p>
        </p:txBody>
      </p:sp>
      <p:sp>
        <p:nvSpPr>
          <p:cNvPr id="20484" name="3 CuadroTexto"/>
          <p:cNvSpPr txBox="1">
            <a:spLocks noChangeArrowheads="1"/>
          </p:cNvSpPr>
          <p:nvPr/>
        </p:nvSpPr>
        <p:spPr bwMode="auto">
          <a:xfrm>
            <a:off x="0" y="2500313"/>
            <a:ext cx="3071813" cy="1570037"/>
          </a:xfrm>
          <a:prstGeom prst="rect">
            <a:avLst/>
          </a:prstGeom>
          <a:noFill/>
          <a:ln w="9525">
            <a:noFill/>
            <a:miter lim="800000"/>
            <a:headEnd/>
            <a:tailEnd/>
          </a:ln>
        </p:spPr>
        <p:txBody>
          <a:bodyPr>
            <a:spAutoFit/>
          </a:bodyPr>
          <a:lstStyle/>
          <a:p>
            <a:pPr algn="ctr"/>
            <a:r>
              <a:rPr lang="es-ES"/>
              <a:t>Los territorios de amarillo (dentro del verde) escapaban al control de Abderramán.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a:t>Abderramán III reconquistó uno a uno todos los antiguos territorios de los emires.</a:t>
            </a:r>
          </a:p>
        </p:txBody>
      </p:sp>
      <p:sp>
        <p:nvSpPr>
          <p:cNvPr id="21507" name="3 CuadroTexto"/>
          <p:cNvSpPr txBox="1">
            <a:spLocks noChangeArrowheads="1"/>
          </p:cNvSpPr>
          <p:nvPr/>
        </p:nvSpPr>
        <p:spPr bwMode="auto">
          <a:xfrm>
            <a:off x="0" y="2060575"/>
            <a:ext cx="3071813" cy="4154488"/>
          </a:xfrm>
          <a:prstGeom prst="rect">
            <a:avLst/>
          </a:prstGeom>
          <a:noFill/>
          <a:ln w="9525">
            <a:noFill/>
            <a:miter lim="800000"/>
            <a:headEnd/>
            <a:tailEnd/>
          </a:ln>
        </p:spPr>
        <p:txBody>
          <a:bodyPr>
            <a:spAutoFit/>
          </a:bodyPr>
          <a:lstStyle/>
          <a:p>
            <a:pPr algn="ctr"/>
            <a:r>
              <a:rPr lang="es-ES"/>
              <a:t>Abderramán III logró además controlar las </a:t>
            </a:r>
            <a:r>
              <a:rPr lang="es-ES">
                <a:solidFill>
                  <a:srgbClr val="FF0000"/>
                </a:solidFill>
              </a:rPr>
              <a:t>rutas del oro </a:t>
            </a:r>
            <a:r>
              <a:rPr lang="es-ES"/>
              <a:t>procedentes del norte de África, algo que le daría un gran poder. Sin embargo, al final de su reinado se quedaría reducido a las plazas de Ceuta y Tánger.</a:t>
            </a:r>
          </a:p>
        </p:txBody>
      </p:sp>
      <p:pic>
        <p:nvPicPr>
          <p:cNvPr id="21508" name="Picture 6" descr="califato mapa"/>
          <p:cNvPicPr>
            <a:picLocks noChangeAspect="1" noChangeArrowheads="1"/>
          </p:cNvPicPr>
          <p:nvPr/>
        </p:nvPicPr>
        <p:blipFill>
          <a:blip r:embed="rId2" cstate="print"/>
          <a:srcRect/>
          <a:stretch>
            <a:fillRect/>
          </a:stretch>
        </p:blipFill>
        <p:spPr bwMode="auto">
          <a:xfrm>
            <a:off x="2987675" y="1247775"/>
            <a:ext cx="6156325" cy="56102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31750" y="1"/>
            <a:ext cx="9175750" cy="4992688"/>
            <a:chOff x="-20" y="0"/>
            <a:chExt cx="5780" cy="3145"/>
          </a:xfrm>
        </p:grpSpPr>
        <p:pic>
          <p:nvPicPr>
            <p:cNvPr id="4099" name="3 CuadroTexto"/>
            <p:cNvPicPr>
              <a:picLocks noChangeArrowheads="1"/>
            </p:cNvPicPr>
            <p:nvPr/>
          </p:nvPicPr>
          <p:blipFill>
            <a:blip r:embed="rId2" cstate="print"/>
            <a:srcRect/>
            <a:stretch>
              <a:fillRect/>
            </a:stretch>
          </p:blipFill>
          <p:spPr bwMode="auto">
            <a:xfrm>
              <a:off x="-20" y="119"/>
              <a:ext cx="5780" cy="3026"/>
            </a:xfrm>
            <a:prstGeom prst="rect">
              <a:avLst/>
            </a:prstGeom>
            <a:noFill/>
            <a:ln w="9525">
              <a:noFill/>
              <a:miter lim="800000"/>
              <a:headEnd/>
              <a:tailEnd/>
            </a:ln>
          </p:spPr>
        </p:pic>
        <p:sp>
          <p:nvSpPr>
            <p:cNvPr id="4100" name="Text Box 3"/>
            <p:cNvSpPr txBox="1">
              <a:spLocks noChangeArrowheads="1"/>
            </p:cNvSpPr>
            <p:nvPr/>
          </p:nvSpPr>
          <p:spPr bwMode="auto">
            <a:xfrm>
              <a:off x="0" y="0"/>
              <a:ext cx="5760" cy="1842"/>
            </a:xfrm>
            <a:prstGeom prst="rect">
              <a:avLst/>
            </a:prstGeom>
            <a:noFill/>
            <a:ln w="9525">
              <a:noFill/>
              <a:miter lim="800000"/>
              <a:headEnd/>
              <a:tailEnd/>
            </a:ln>
          </p:spPr>
          <p:txBody>
            <a:bodyPr>
              <a:spAutoFit/>
            </a:bodyPr>
            <a:lstStyle/>
            <a:p>
              <a:pPr algn="ctr"/>
              <a:r>
                <a:rPr lang="es-ES" sz="6000" dirty="0">
                  <a:solidFill>
                    <a:srgbClr val="FF0000"/>
                  </a:solidFill>
                </a:rPr>
                <a:t>Estudiamos </a:t>
              </a:r>
              <a:r>
                <a:rPr lang="es-ES" sz="6000" dirty="0" smtClean="0">
                  <a:solidFill>
                    <a:srgbClr val="FF0000"/>
                  </a:solidFill>
                </a:rPr>
                <a:t>la</a:t>
              </a:r>
            </a:p>
            <a:p>
              <a:pPr algn="ctr"/>
              <a:r>
                <a:rPr lang="es-ES" sz="6000" dirty="0" smtClean="0">
                  <a:solidFill>
                    <a:srgbClr val="FF0000"/>
                  </a:solidFill>
                </a:rPr>
                <a:t>conquista </a:t>
              </a:r>
              <a:r>
                <a:rPr lang="es-ES" sz="6000" dirty="0">
                  <a:solidFill>
                    <a:srgbClr val="FF0000"/>
                  </a:solidFill>
                </a:rPr>
                <a:t>y tres etapas:</a:t>
              </a:r>
            </a:p>
            <a:p>
              <a:pPr algn="ctr"/>
              <a:endParaRPr lang="es-ES" dirty="0">
                <a:solidFill>
                  <a:srgbClr val="FF0000"/>
                </a:solidFill>
              </a:endParaRPr>
            </a:p>
            <a:p>
              <a:pPr>
                <a:buFont typeface="Wingdings" pitchFamily="2" charset="2"/>
                <a:buChar char="v"/>
              </a:pPr>
              <a:r>
                <a:rPr lang="es-ES" sz="4000" dirty="0" smtClean="0"/>
                <a:t>Califato </a:t>
              </a:r>
              <a:r>
                <a:rPr lang="es-ES" sz="4000" dirty="0"/>
                <a:t>de Córdoba (929-1031).</a:t>
              </a:r>
              <a:endParaRPr lang="es-ES_tradnl" sz="40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714375" y="2303463"/>
            <a:ext cx="7786688" cy="4554537"/>
          </a:xfrm>
          <a:prstGeom prst="rect">
            <a:avLst/>
          </a:prstGeom>
          <a:noFill/>
          <a:ln w="9525">
            <a:noFill/>
            <a:miter lim="800000"/>
            <a:headEnd/>
            <a:tailEnd/>
          </a:ln>
        </p:spPr>
      </p:pic>
      <p:sp>
        <p:nvSpPr>
          <p:cNvPr id="22531" name="Text Box 5"/>
          <p:cNvSpPr txBox="1">
            <a:spLocks noChangeArrowheads="1"/>
          </p:cNvSpPr>
          <p:nvPr/>
        </p:nvSpPr>
        <p:spPr bwMode="auto">
          <a:xfrm>
            <a:off x="0" y="0"/>
            <a:ext cx="9144000" cy="2308225"/>
          </a:xfrm>
          <a:prstGeom prst="rect">
            <a:avLst/>
          </a:prstGeom>
          <a:solidFill>
            <a:srgbClr val="CCFFFF"/>
          </a:solidFill>
          <a:ln w="9525">
            <a:noFill/>
            <a:miter lim="800000"/>
            <a:headEnd/>
            <a:tailEnd/>
          </a:ln>
        </p:spPr>
        <p:txBody>
          <a:bodyPr>
            <a:spAutoFit/>
          </a:bodyPr>
          <a:lstStyle/>
          <a:p>
            <a:pPr algn="ctr">
              <a:spcBef>
                <a:spcPct val="50000"/>
              </a:spcBef>
            </a:pPr>
            <a:r>
              <a:rPr lang="es-ES" sz="3600" dirty="0"/>
              <a:t>En el año 929 </a:t>
            </a:r>
            <a:r>
              <a:rPr lang="es-ES" sz="3600" dirty="0">
                <a:solidFill>
                  <a:srgbClr val="FF0000"/>
                </a:solidFill>
              </a:rPr>
              <a:t>Abderramán III </a:t>
            </a:r>
            <a:r>
              <a:rPr lang="es-ES" sz="3600" dirty="0"/>
              <a:t>se autoproclama </a:t>
            </a:r>
            <a:r>
              <a:rPr lang="es-ES" sz="3600" dirty="0">
                <a:solidFill>
                  <a:srgbClr val="FF0000"/>
                </a:solidFill>
              </a:rPr>
              <a:t>califa</a:t>
            </a:r>
            <a:r>
              <a:rPr lang="es-ES" sz="3600" dirty="0"/>
              <a:t>. De este modo, reclamaba su carácter de sucesor de Mahoma y se igualaba en poder al califa de Bagdad.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1124744"/>
            <a:ext cx="9144000" cy="289310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Media</a:t>
            </a:r>
            <a:r>
              <a:rPr lang="es-ES" sz="3600" dirty="0" smtClean="0">
                <a:solidFill>
                  <a:schemeClr val="tx2">
                    <a:lumMod val="75000"/>
                  </a:schemeClr>
                </a:solidFill>
                <a:latin typeface="Arial Black" pitchFamily="34" charset="0"/>
              </a:rPr>
              <a:t>: </a:t>
            </a:r>
            <a:r>
              <a:rPr lang="es-ES" sz="2000" dirty="0" smtClean="0">
                <a:solidFill>
                  <a:schemeClr val="tx2">
                    <a:lumMod val="75000"/>
                  </a:schemeClr>
                </a:solidFill>
                <a:latin typeface="Arial Black" pitchFamily="34" charset="0"/>
              </a:rPr>
              <a:t>(415 d.C. – 1492 d.C.)</a:t>
            </a:r>
          </a:p>
          <a:p>
            <a:pPr marL="360363" indent="-360363"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latin typeface="Arial Black" pitchFamily="34" charset="0"/>
              </a:rPr>
              <a:t>Visigodos</a:t>
            </a:r>
            <a:r>
              <a:rPr lang="es-ES" sz="3200" dirty="0" smtClean="0">
                <a:solidFill>
                  <a:schemeClr val="tx2">
                    <a:lumMod val="75000"/>
                  </a:schemeClr>
                </a:solidFill>
                <a:latin typeface="Arial Black" pitchFamily="34" charset="0"/>
              </a:rPr>
              <a:t> </a:t>
            </a:r>
            <a:r>
              <a:rPr lang="es-ES" sz="2000" dirty="0" smtClean="0">
                <a:solidFill>
                  <a:schemeClr val="tx2">
                    <a:lumMod val="75000"/>
                  </a:schemeClr>
                </a:solidFill>
                <a:latin typeface="Arial Black" pitchFamily="34" charset="0"/>
              </a:rPr>
              <a:t>(415 d.C. – 711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rgbClr val="FF0000"/>
                </a:solidFill>
                <a:latin typeface="Arial Black" pitchFamily="34" charset="0"/>
              </a:rPr>
              <a:t>Al-Ándalus </a:t>
            </a:r>
            <a:r>
              <a:rPr lang="es-ES" sz="2000" dirty="0" smtClean="0">
                <a:solidFill>
                  <a:srgbClr val="FF0000"/>
                </a:solidFill>
                <a:latin typeface="Arial Black" pitchFamily="34" charset="0"/>
              </a:rPr>
              <a:t>(711 d.C. – 1492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p:txBody>
      </p:sp>
      <p:pic>
        <p:nvPicPr>
          <p:cNvPr id="1026" name="Picture 2"/>
          <p:cNvPicPr>
            <a:picLocks noChangeAspect="1" noChangeArrowheads="1"/>
          </p:cNvPicPr>
          <p:nvPr/>
        </p:nvPicPr>
        <p:blipFill>
          <a:blip r:embed="rId2" cstate="print"/>
          <a:srcRect/>
          <a:stretch>
            <a:fillRect/>
          </a:stretch>
        </p:blipFill>
        <p:spPr bwMode="auto">
          <a:xfrm>
            <a:off x="-1" y="4293096"/>
            <a:ext cx="9137281" cy="2358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331640" y="1772816"/>
            <a:ext cx="6475919" cy="3311550"/>
          </a:xfrm>
          <a:prstGeom prst="rect">
            <a:avLst/>
          </a:prstGeom>
          <a:noFill/>
          <a:ln w="9525">
            <a:noFill/>
            <a:miter lim="800000"/>
            <a:headEnd/>
            <a:tailEnd/>
          </a:ln>
        </p:spPr>
      </p:pic>
      <p:sp>
        <p:nvSpPr>
          <p:cNvPr id="3" name="Text Box 5"/>
          <p:cNvSpPr txBox="1">
            <a:spLocks noChangeArrowheads="1"/>
          </p:cNvSpPr>
          <p:nvPr/>
        </p:nvSpPr>
        <p:spPr bwMode="auto">
          <a:xfrm>
            <a:off x="0" y="0"/>
            <a:ext cx="9144000" cy="1200329"/>
          </a:xfrm>
          <a:prstGeom prst="rect">
            <a:avLst/>
          </a:prstGeom>
          <a:solidFill>
            <a:srgbClr val="CCFFFF"/>
          </a:solidFill>
          <a:ln w="9525">
            <a:noFill/>
            <a:miter lim="800000"/>
            <a:headEnd/>
            <a:tailEnd/>
          </a:ln>
        </p:spPr>
        <p:txBody>
          <a:bodyPr>
            <a:spAutoFit/>
          </a:bodyPr>
          <a:lstStyle/>
          <a:p>
            <a:pPr algn="ctr">
              <a:spcBef>
                <a:spcPct val="50000"/>
              </a:spcBef>
            </a:pPr>
            <a:r>
              <a:rPr lang="es-ES" sz="3600" dirty="0" smtClean="0"/>
              <a:t>Una prueba de ese poder fue la expansión de la economía monetaria, tanto en oro como en plata.</a:t>
            </a:r>
            <a:endParaRPr lang="es-ES" sz="3600" dirty="0"/>
          </a:p>
        </p:txBody>
      </p:sp>
      <p:sp>
        <p:nvSpPr>
          <p:cNvPr id="4" name="3 CuadroTexto"/>
          <p:cNvSpPr txBox="1">
            <a:spLocks noChangeArrowheads="1"/>
          </p:cNvSpPr>
          <p:nvPr/>
        </p:nvSpPr>
        <p:spPr bwMode="auto">
          <a:xfrm>
            <a:off x="899592" y="5229200"/>
            <a:ext cx="7380312" cy="954107"/>
          </a:xfrm>
          <a:prstGeom prst="rect">
            <a:avLst/>
          </a:prstGeom>
          <a:noFill/>
          <a:ln w="9525">
            <a:noFill/>
            <a:miter lim="800000"/>
            <a:headEnd/>
            <a:tailEnd/>
          </a:ln>
        </p:spPr>
        <p:txBody>
          <a:bodyPr wrap="square">
            <a:spAutoFit/>
          </a:bodyPr>
          <a:lstStyle/>
          <a:p>
            <a:pPr algn="ctr"/>
            <a:r>
              <a:rPr lang="es-ES" sz="2800" dirty="0" smtClean="0"/>
              <a:t>Dinares (monedas de oro) de la época califal. Los </a:t>
            </a:r>
            <a:r>
              <a:rPr lang="es-ES" sz="2800" dirty="0" err="1" smtClean="0"/>
              <a:t>dirhem</a:t>
            </a:r>
            <a:r>
              <a:rPr lang="es-ES" sz="2800" dirty="0" smtClean="0"/>
              <a:t> eran la de plata.</a:t>
            </a:r>
            <a:endParaRPr lang="es-E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dirty="0"/>
              <a:t>Al-</a:t>
            </a:r>
            <a:r>
              <a:rPr lang="es-ES" sz="3600" dirty="0" err="1"/>
              <a:t>Hakam</a:t>
            </a:r>
            <a:r>
              <a:rPr lang="es-ES" sz="3600" dirty="0"/>
              <a:t> II (961-976) es reconocido por el desarrollo cultural aunque también obtuvo importantes éxitos militares.</a:t>
            </a:r>
          </a:p>
        </p:txBody>
      </p:sp>
      <p:pic>
        <p:nvPicPr>
          <p:cNvPr id="23555" name="Picture 2" descr="Resultado de imagen de al hakam ii"/>
          <p:cNvPicPr>
            <a:picLocks noChangeAspect="1" noChangeArrowheads="1"/>
          </p:cNvPicPr>
          <p:nvPr/>
        </p:nvPicPr>
        <p:blipFill>
          <a:blip r:embed="rId2" cstate="print"/>
          <a:srcRect/>
          <a:stretch>
            <a:fillRect/>
          </a:stretch>
        </p:blipFill>
        <p:spPr bwMode="auto">
          <a:xfrm>
            <a:off x="0" y="1727200"/>
            <a:ext cx="3851275" cy="5130800"/>
          </a:xfrm>
          <a:prstGeom prst="rect">
            <a:avLst/>
          </a:prstGeom>
          <a:noFill/>
          <a:ln w="9525">
            <a:noFill/>
            <a:miter lim="800000"/>
            <a:headEnd/>
            <a:tailEnd/>
          </a:ln>
        </p:spPr>
      </p:pic>
      <p:sp>
        <p:nvSpPr>
          <p:cNvPr id="23556" name="3 CuadroTexto"/>
          <p:cNvSpPr txBox="1">
            <a:spLocks noChangeArrowheads="1"/>
          </p:cNvSpPr>
          <p:nvPr/>
        </p:nvSpPr>
        <p:spPr bwMode="auto">
          <a:xfrm>
            <a:off x="3851275" y="2781300"/>
            <a:ext cx="5292725" cy="2246313"/>
          </a:xfrm>
          <a:prstGeom prst="rect">
            <a:avLst/>
          </a:prstGeom>
          <a:noFill/>
          <a:ln w="9525">
            <a:noFill/>
            <a:miter lim="800000"/>
            <a:headEnd/>
            <a:tailEnd/>
          </a:ln>
        </p:spPr>
        <p:txBody>
          <a:bodyPr>
            <a:spAutoFit/>
          </a:bodyPr>
          <a:lstStyle/>
          <a:p>
            <a:pPr algn="ctr"/>
            <a:r>
              <a:rPr lang="es-ES" sz="2800" dirty="0"/>
              <a:t>Logró asegurar la estabilidad interna, frenó a los reinos cristianos del norte, evitó los ataques vikingos y logró recuperar la influencia en el Magreb.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a:t>Durante 80 años al-Ándalus se convierte en un centro político y cultural de primer orden dentro del mundo islámico.</a:t>
            </a:r>
          </a:p>
        </p:txBody>
      </p:sp>
      <p:pic>
        <p:nvPicPr>
          <p:cNvPr id="24579" name="Picture 2"/>
          <p:cNvPicPr>
            <a:picLocks noChangeAspect="1" noChangeArrowheads="1"/>
          </p:cNvPicPr>
          <p:nvPr/>
        </p:nvPicPr>
        <p:blipFill>
          <a:blip r:embed="rId2" cstate="print"/>
          <a:srcRect/>
          <a:stretch>
            <a:fillRect/>
          </a:stretch>
        </p:blipFill>
        <p:spPr bwMode="auto">
          <a:xfrm>
            <a:off x="2857500" y="1744663"/>
            <a:ext cx="6286500" cy="5113337"/>
          </a:xfrm>
          <a:prstGeom prst="rect">
            <a:avLst/>
          </a:prstGeom>
          <a:noFill/>
          <a:ln w="9525">
            <a:noFill/>
            <a:miter lim="800000"/>
            <a:headEnd/>
            <a:tailEnd/>
          </a:ln>
        </p:spPr>
      </p:pic>
      <p:sp>
        <p:nvSpPr>
          <p:cNvPr id="24580" name="3 CuadroTexto"/>
          <p:cNvSpPr txBox="1">
            <a:spLocks noChangeArrowheads="1"/>
          </p:cNvSpPr>
          <p:nvPr/>
        </p:nvSpPr>
        <p:spPr bwMode="auto">
          <a:xfrm>
            <a:off x="0" y="2500313"/>
            <a:ext cx="2857500" cy="3046412"/>
          </a:xfrm>
          <a:prstGeom prst="rect">
            <a:avLst/>
          </a:prstGeom>
          <a:noFill/>
          <a:ln w="9525">
            <a:noFill/>
            <a:miter lim="800000"/>
            <a:headEnd/>
            <a:tailEnd/>
          </a:ln>
        </p:spPr>
        <p:txBody>
          <a:bodyPr>
            <a:spAutoFit/>
          </a:bodyPr>
          <a:lstStyle/>
          <a:p>
            <a:pPr algn="ctr"/>
            <a:r>
              <a:rPr lang="es-ES"/>
              <a:t>Abderramán III y su sucesor al-Hakam II hicieron florecer los estudios literarios, religiosos y científicos. Famosa fue la biblioteca de al-Hakam.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5602" name="Picture 5" descr="Almanzor"/>
          <p:cNvPicPr>
            <a:picLocks noChangeAspect="1" noChangeArrowheads="1"/>
          </p:cNvPicPr>
          <p:nvPr/>
        </p:nvPicPr>
        <p:blipFill>
          <a:blip r:embed="rId3" cstate="print"/>
          <a:srcRect/>
          <a:stretch>
            <a:fillRect/>
          </a:stretch>
        </p:blipFill>
        <p:spPr bwMode="auto">
          <a:xfrm>
            <a:off x="4408488" y="1268413"/>
            <a:ext cx="4735512" cy="5589587"/>
          </a:xfrm>
          <a:prstGeom prst="rect">
            <a:avLst/>
          </a:prstGeom>
          <a:noFill/>
          <a:ln w="9525">
            <a:noFill/>
            <a:miter lim="800000"/>
            <a:headEnd/>
            <a:tailEnd/>
          </a:ln>
        </p:spPr>
      </p:pic>
      <p:sp>
        <p:nvSpPr>
          <p:cNvPr id="25603" name="Text Box 6"/>
          <p:cNvSpPr txBox="1">
            <a:spLocks noChangeArrowheads="1"/>
          </p:cNvSpPr>
          <p:nvPr/>
        </p:nvSpPr>
        <p:spPr bwMode="auto">
          <a:xfrm>
            <a:off x="4929188" y="0"/>
            <a:ext cx="3887787" cy="1190625"/>
          </a:xfrm>
          <a:prstGeom prst="rect">
            <a:avLst/>
          </a:prstGeom>
          <a:noFill/>
          <a:ln w="9525">
            <a:noFill/>
            <a:miter lim="800000"/>
            <a:headEnd/>
            <a:tailEnd/>
          </a:ln>
        </p:spPr>
        <p:txBody>
          <a:bodyPr>
            <a:spAutoFit/>
          </a:bodyPr>
          <a:lstStyle/>
          <a:p>
            <a:pPr algn="ctr">
              <a:spcBef>
                <a:spcPct val="50000"/>
              </a:spcBef>
            </a:pPr>
            <a:r>
              <a:rPr lang="es-ES" sz="3600"/>
              <a:t>Almanzor, el terror de los cristianos</a:t>
            </a:r>
          </a:p>
        </p:txBody>
      </p:sp>
      <p:sp>
        <p:nvSpPr>
          <p:cNvPr id="25604" name="Text Box 5"/>
          <p:cNvSpPr txBox="1">
            <a:spLocks noChangeArrowheads="1"/>
          </p:cNvSpPr>
          <p:nvPr/>
        </p:nvSpPr>
        <p:spPr bwMode="auto">
          <a:xfrm>
            <a:off x="0" y="1000125"/>
            <a:ext cx="4429125" cy="4524315"/>
          </a:xfrm>
          <a:prstGeom prst="rect">
            <a:avLst/>
          </a:prstGeom>
          <a:solidFill>
            <a:srgbClr val="CCFFFF"/>
          </a:solidFill>
          <a:ln w="9525">
            <a:noFill/>
            <a:miter lim="800000"/>
            <a:headEnd/>
            <a:tailEnd/>
          </a:ln>
        </p:spPr>
        <p:txBody>
          <a:bodyPr>
            <a:spAutoFit/>
          </a:bodyPr>
          <a:lstStyle/>
          <a:p>
            <a:pPr algn="ctr">
              <a:spcBef>
                <a:spcPct val="50000"/>
              </a:spcBef>
            </a:pPr>
            <a:r>
              <a:rPr lang="es-ES" sz="3600" dirty="0" smtClean="0"/>
              <a:t>En el </a:t>
            </a:r>
            <a:r>
              <a:rPr lang="es-ES" sz="3600" dirty="0"/>
              <a:t>reinado de al-</a:t>
            </a:r>
            <a:r>
              <a:rPr lang="es-ES" sz="3600" dirty="0" err="1"/>
              <a:t>Hakam</a:t>
            </a:r>
            <a:r>
              <a:rPr lang="es-ES" sz="3600" dirty="0"/>
              <a:t>, sus generales se harían cada vez más poderosos. Con los años, serán generales como </a:t>
            </a:r>
            <a:r>
              <a:rPr lang="es-ES" sz="3600" dirty="0">
                <a:solidFill>
                  <a:srgbClr val="FF0000"/>
                </a:solidFill>
              </a:rPr>
              <a:t>Almanzor</a:t>
            </a:r>
            <a:r>
              <a:rPr lang="es-ES" sz="3600" dirty="0"/>
              <a:t> quienes detenten el poder real.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6626" name="Picture 3" descr="C:\Users\Enrique\Desktop\campa__as_de_almanzor.png"/>
          <p:cNvPicPr>
            <a:picLocks noChangeAspect="1" noChangeArrowheads="1"/>
          </p:cNvPicPr>
          <p:nvPr/>
        </p:nvPicPr>
        <p:blipFill>
          <a:blip r:embed="rId2" cstate="print"/>
          <a:srcRect/>
          <a:stretch>
            <a:fillRect/>
          </a:stretch>
        </p:blipFill>
        <p:spPr bwMode="auto">
          <a:xfrm>
            <a:off x="1143000" y="1247775"/>
            <a:ext cx="7072313" cy="5610225"/>
          </a:xfrm>
          <a:prstGeom prst="rect">
            <a:avLst/>
          </a:prstGeom>
          <a:noFill/>
          <a:ln w="9525">
            <a:noFill/>
            <a:miter lim="800000"/>
            <a:headEnd/>
            <a:tailEnd/>
          </a:ln>
        </p:spPr>
      </p:pic>
      <p:sp>
        <p:nvSpPr>
          <p:cNvPr id="26627"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a:t>Un años tras otro las tropas de Almanzor sembraban el terror entre los cristianos.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7650" name="Picture 5" descr="8"/>
          <p:cNvPicPr>
            <a:picLocks noChangeAspect="1" noChangeArrowheads="1"/>
          </p:cNvPicPr>
          <p:nvPr/>
        </p:nvPicPr>
        <p:blipFill>
          <a:blip r:embed="rId3" cstate="print"/>
          <a:srcRect/>
          <a:stretch>
            <a:fillRect/>
          </a:stretch>
        </p:blipFill>
        <p:spPr bwMode="auto">
          <a:xfrm>
            <a:off x="2936875" y="1428750"/>
            <a:ext cx="6207125" cy="5429250"/>
          </a:xfrm>
          <a:prstGeom prst="rect">
            <a:avLst/>
          </a:prstGeom>
          <a:noFill/>
          <a:ln w="9525">
            <a:noFill/>
            <a:miter lim="800000"/>
            <a:headEnd/>
            <a:tailEnd/>
          </a:ln>
        </p:spPr>
      </p:pic>
      <p:sp>
        <p:nvSpPr>
          <p:cNvPr id="27651"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dirty="0"/>
              <a:t>Durante estos tres siglos </a:t>
            </a:r>
            <a:r>
              <a:rPr lang="es-ES" sz="3600" dirty="0">
                <a:solidFill>
                  <a:srgbClr val="FF0000"/>
                </a:solidFill>
              </a:rPr>
              <a:t>Córdoba</a:t>
            </a:r>
            <a:r>
              <a:rPr lang="es-ES" sz="3600" dirty="0"/>
              <a:t> se convertía en una gran ciudad y poco a poco la antigua población se iría convirtiendo al islam.</a:t>
            </a:r>
          </a:p>
        </p:txBody>
      </p:sp>
      <p:sp>
        <p:nvSpPr>
          <p:cNvPr id="27652" name="3 CuadroTexto"/>
          <p:cNvSpPr txBox="1">
            <a:spLocks noChangeArrowheads="1"/>
          </p:cNvSpPr>
          <p:nvPr/>
        </p:nvSpPr>
        <p:spPr bwMode="auto">
          <a:xfrm>
            <a:off x="0" y="2857500"/>
            <a:ext cx="2928938" cy="2308225"/>
          </a:xfrm>
          <a:prstGeom prst="rect">
            <a:avLst/>
          </a:prstGeom>
          <a:noFill/>
          <a:ln w="9525">
            <a:noFill/>
            <a:miter lim="800000"/>
            <a:headEnd/>
            <a:tailEnd/>
          </a:ln>
        </p:spPr>
        <p:txBody>
          <a:bodyPr>
            <a:spAutoFit/>
          </a:bodyPr>
          <a:lstStyle/>
          <a:p>
            <a:pPr algn="ctr"/>
            <a:r>
              <a:rPr lang="es-ES"/>
              <a:t>Ciudad de Córdoba en la época del califato. Se calcula que la población llegó a rondar los 300.000 o 400.000 habitantes.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3.bp.blogspot.com/-6gNBa_sEkAI/UWWg4krWgRI/AAAAAAAAAJU/78OvNf0cePU/s1600/2+LAMINA+FINAL+sinacoplar+.jpg"/>
          <p:cNvPicPr>
            <a:picLocks noChangeAspect="1" noChangeArrowheads="1"/>
          </p:cNvPicPr>
          <p:nvPr/>
        </p:nvPicPr>
        <p:blipFill>
          <a:blip r:embed="rId2" cstate="print"/>
          <a:srcRect/>
          <a:stretch>
            <a:fillRect/>
          </a:stretch>
        </p:blipFill>
        <p:spPr bwMode="auto">
          <a:xfrm>
            <a:off x="0" y="2954338"/>
            <a:ext cx="9144000" cy="3903662"/>
          </a:xfrm>
          <a:prstGeom prst="rect">
            <a:avLst/>
          </a:prstGeom>
          <a:noFill/>
          <a:ln w="9525">
            <a:noFill/>
            <a:miter lim="800000"/>
            <a:headEnd/>
            <a:tailEnd/>
          </a:ln>
        </p:spPr>
      </p:pic>
      <p:sp>
        <p:nvSpPr>
          <p:cNvPr id="28675" name="Text Box 5"/>
          <p:cNvSpPr txBox="1">
            <a:spLocks noChangeArrowheads="1"/>
          </p:cNvSpPr>
          <p:nvPr/>
        </p:nvSpPr>
        <p:spPr bwMode="auto">
          <a:xfrm>
            <a:off x="0" y="0"/>
            <a:ext cx="9144000" cy="1754188"/>
          </a:xfrm>
          <a:prstGeom prst="rect">
            <a:avLst/>
          </a:prstGeom>
          <a:solidFill>
            <a:srgbClr val="CCFFFF"/>
          </a:solidFill>
          <a:ln w="9525">
            <a:noFill/>
            <a:miter lim="800000"/>
            <a:headEnd/>
            <a:tailEnd/>
          </a:ln>
        </p:spPr>
        <p:txBody>
          <a:bodyPr>
            <a:spAutoFit/>
          </a:bodyPr>
          <a:lstStyle/>
          <a:p>
            <a:pPr algn="ctr">
              <a:spcBef>
                <a:spcPct val="50000"/>
              </a:spcBef>
            </a:pPr>
            <a:r>
              <a:rPr lang="es-ES" sz="3600" dirty="0"/>
              <a:t>Aspecto que debía tener la ciudad cordobesa en torno al año 1000. Ninguna ciudad de Europa </a:t>
            </a:r>
            <a:r>
              <a:rPr lang="es-ES" sz="3600" dirty="0" smtClean="0"/>
              <a:t>occidental </a:t>
            </a:r>
            <a:r>
              <a:rPr lang="es-ES" sz="3600" dirty="0"/>
              <a:t>se le acercaba en importancia.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9698" name="Picture 4" descr="Mezquita de Córdoba"/>
          <p:cNvPicPr>
            <a:picLocks noChangeAspect="1" noChangeArrowheads="1"/>
          </p:cNvPicPr>
          <p:nvPr/>
        </p:nvPicPr>
        <p:blipFill>
          <a:blip r:embed="rId3" cstate="print"/>
          <a:srcRect/>
          <a:stretch>
            <a:fillRect/>
          </a:stretch>
        </p:blipFill>
        <p:spPr bwMode="auto">
          <a:xfrm>
            <a:off x="0" y="744538"/>
            <a:ext cx="9144000" cy="6113462"/>
          </a:xfrm>
          <a:prstGeom prst="rect">
            <a:avLst/>
          </a:prstGeom>
          <a:noFill/>
          <a:ln w="9525">
            <a:noFill/>
            <a:miter lim="800000"/>
            <a:headEnd/>
            <a:tailEnd/>
          </a:ln>
        </p:spPr>
      </p:pic>
      <p:sp>
        <p:nvSpPr>
          <p:cNvPr id="29699" name="Text Box 5"/>
          <p:cNvSpPr txBox="1">
            <a:spLocks noChangeArrowheads="1"/>
          </p:cNvSpPr>
          <p:nvPr/>
        </p:nvSpPr>
        <p:spPr bwMode="auto">
          <a:xfrm>
            <a:off x="0" y="0"/>
            <a:ext cx="9144000" cy="1200150"/>
          </a:xfrm>
          <a:prstGeom prst="rect">
            <a:avLst/>
          </a:prstGeom>
          <a:solidFill>
            <a:srgbClr val="CCFFFF"/>
          </a:solidFill>
          <a:ln w="9525">
            <a:noFill/>
            <a:miter lim="800000"/>
            <a:headEnd/>
            <a:tailEnd/>
          </a:ln>
        </p:spPr>
        <p:txBody>
          <a:bodyPr>
            <a:spAutoFit/>
          </a:bodyPr>
          <a:lstStyle/>
          <a:p>
            <a:pPr algn="ctr">
              <a:spcBef>
                <a:spcPct val="50000"/>
              </a:spcBef>
            </a:pPr>
            <a:r>
              <a:rPr lang="es-ES" sz="3600"/>
              <a:t>La mezquita principal de Córdoba fue el centro religioso del emirato y del califato.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30722" name="Picture 4" descr="Medina Azahar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23" name="Text Box 5"/>
          <p:cNvSpPr txBox="1">
            <a:spLocks noChangeArrowheads="1"/>
          </p:cNvSpPr>
          <p:nvPr/>
        </p:nvSpPr>
        <p:spPr bwMode="auto">
          <a:xfrm>
            <a:off x="0" y="0"/>
            <a:ext cx="9144000" cy="1138238"/>
          </a:xfrm>
          <a:prstGeom prst="rect">
            <a:avLst/>
          </a:prstGeom>
          <a:solidFill>
            <a:srgbClr val="CCFFFF"/>
          </a:solidFill>
          <a:ln w="9525">
            <a:noFill/>
            <a:miter lim="800000"/>
            <a:headEnd/>
            <a:tailEnd/>
          </a:ln>
        </p:spPr>
        <p:txBody>
          <a:bodyPr>
            <a:spAutoFit/>
          </a:bodyPr>
          <a:lstStyle/>
          <a:p>
            <a:pPr algn="ctr">
              <a:spcBef>
                <a:spcPct val="50000"/>
              </a:spcBef>
            </a:pPr>
            <a:r>
              <a:rPr lang="es-ES" sz="3400"/>
              <a:t>El centro de gobierno con los califas estuvo cerca de Córdoba, en el palacio de Medina Azahara.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31746" name="Picture 4" descr="9"/>
          <p:cNvPicPr>
            <a:picLocks noChangeAspect="1" noChangeArrowheads="1"/>
          </p:cNvPicPr>
          <p:nvPr/>
        </p:nvPicPr>
        <p:blipFill>
          <a:blip r:embed="rId3" cstate="print"/>
          <a:srcRect/>
          <a:stretch>
            <a:fillRect/>
          </a:stretch>
        </p:blipFill>
        <p:spPr bwMode="auto">
          <a:xfrm>
            <a:off x="250825" y="0"/>
            <a:ext cx="8604250" cy="688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4" name="Picture 4" descr="Mezquita de Córdob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075" name="Picture 2"/>
          <p:cNvPicPr>
            <a:picLocks noChangeAspect="1" noChangeArrowheads="1"/>
          </p:cNvPicPr>
          <p:nvPr/>
        </p:nvPicPr>
        <p:blipFill>
          <a:blip r:embed="rId4" cstate="print"/>
          <a:srcRect/>
          <a:stretch>
            <a:fillRect/>
          </a:stretch>
        </p:blipFill>
        <p:spPr bwMode="auto">
          <a:xfrm>
            <a:off x="1071563" y="928688"/>
            <a:ext cx="7143750" cy="5057775"/>
          </a:xfrm>
          <a:prstGeom prst="rect">
            <a:avLst/>
          </a:prstGeom>
          <a:noFill/>
          <a:ln w="9525">
            <a:noFill/>
            <a:miter lim="800000"/>
            <a:headEnd/>
            <a:tailEnd/>
          </a:ln>
        </p:spPr>
      </p:pic>
      <p:sp>
        <p:nvSpPr>
          <p:cNvPr id="5" name="4 CuadroTexto"/>
          <p:cNvSpPr txBox="1"/>
          <p:nvPr/>
        </p:nvSpPr>
        <p:spPr>
          <a:xfrm>
            <a:off x="0" y="857250"/>
            <a:ext cx="9144000" cy="1570038"/>
          </a:xfrm>
          <a:prstGeom prst="rect">
            <a:avLst/>
          </a:prstGeom>
          <a:noFill/>
        </p:spPr>
        <p:txBody>
          <a:bodyPr>
            <a:spAutoFit/>
          </a:bodyPr>
          <a:lstStyle/>
          <a:p>
            <a:pPr algn="ctr">
              <a:defRPr/>
            </a:pPr>
            <a:r>
              <a:rPr lang="es-ES" sz="9600" b="1" dirty="0">
                <a:solidFill>
                  <a:schemeClr val="accent1">
                    <a:lumMod val="75000"/>
                  </a:schemeClr>
                </a:solidFill>
              </a:rPr>
              <a:t>Al-Ándalus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32770" name="Picture 4" descr="Patio de Córdoba 2"/>
          <p:cNvPicPr>
            <a:picLocks noChangeAspect="1" noChangeArrowheads="1"/>
          </p:cNvPicPr>
          <p:nvPr/>
        </p:nvPicPr>
        <p:blipFill>
          <a:blip r:embed="rId3" cstate="print"/>
          <a:srcRect/>
          <a:stretch>
            <a:fillRect/>
          </a:stretch>
        </p:blipFill>
        <p:spPr bwMode="auto">
          <a:xfrm>
            <a:off x="0" y="0"/>
            <a:ext cx="9144000" cy="6315075"/>
          </a:xfrm>
          <a:prstGeom prst="rect">
            <a:avLst/>
          </a:prstGeom>
          <a:noFill/>
          <a:ln w="9525">
            <a:noFill/>
            <a:miter lim="800000"/>
            <a:headEnd/>
            <a:tailEnd/>
          </a:ln>
        </p:spPr>
      </p:pic>
      <p:sp>
        <p:nvSpPr>
          <p:cNvPr id="32771" name="Text Box 5"/>
          <p:cNvSpPr txBox="1">
            <a:spLocks noChangeArrowheads="1"/>
          </p:cNvSpPr>
          <p:nvPr/>
        </p:nvSpPr>
        <p:spPr bwMode="auto">
          <a:xfrm>
            <a:off x="0" y="5719763"/>
            <a:ext cx="9144000" cy="1138237"/>
          </a:xfrm>
          <a:prstGeom prst="rect">
            <a:avLst/>
          </a:prstGeom>
          <a:solidFill>
            <a:srgbClr val="CCFFFF"/>
          </a:solidFill>
          <a:ln w="9525">
            <a:noFill/>
            <a:miter lim="800000"/>
            <a:headEnd/>
            <a:tailEnd/>
          </a:ln>
        </p:spPr>
        <p:txBody>
          <a:bodyPr>
            <a:spAutoFit/>
          </a:bodyPr>
          <a:lstStyle/>
          <a:p>
            <a:pPr algn="ctr">
              <a:spcBef>
                <a:spcPct val="50000"/>
              </a:spcBef>
            </a:pPr>
            <a:r>
              <a:rPr lang="es-ES" sz="3400"/>
              <a:t>Las calles y patios de Córdoba nos recuerdan su pasado musulmán.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srcRect/>
          <a:stretch>
            <a:fillRect/>
          </a:stretch>
        </p:blipFill>
        <p:spPr bwMode="auto">
          <a:xfrm>
            <a:off x="0" y="428625"/>
            <a:ext cx="9144000" cy="6096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94263"/>
            <a:chOff x="-12" y="754"/>
            <a:chExt cx="5780" cy="3083"/>
          </a:xfrm>
        </p:grpSpPr>
        <p:pic>
          <p:nvPicPr>
            <p:cNvPr id="29699"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29700" name="Text Box 3"/>
            <p:cNvSpPr txBox="1">
              <a:spLocks noChangeArrowheads="1"/>
            </p:cNvSpPr>
            <p:nvPr/>
          </p:nvSpPr>
          <p:spPr bwMode="auto">
            <a:xfrm>
              <a:off x="-12" y="754"/>
              <a:ext cx="5760" cy="3083"/>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pPr>
                <a:buFont typeface="Wingdings" pitchFamily="2" charset="2"/>
                <a:buChar char="v"/>
              </a:pPr>
              <a:r>
                <a:rPr lang="es-ES" sz="4000"/>
                <a:t>Primeras taifas (1009-1086).</a:t>
              </a:r>
            </a:p>
            <a:p>
              <a:pPr>
                <a:buFont typeface="Wingdings" pitchFamily="2" charset="2"/>
                <a:buChar char="v"/>
              </a:pPr>
              <a:r>
                <a:rPr lang="es-ES" sz="4000"/>
                <a:t>Almorávides (1086-1144).</a:t>
              </a:r>
            </a:p>
            <a:p>
              <a:pPr>
                <a:buFont typeface="Wingdings" pitchFamily="2" charset="2"/>
                <a:buChar char="v"/>
              </a:pPr>
              <a:r>
                <a:rPr lang="es-ES" sz="4000"/>
                <a:t>Segundas taifas (1144-1172).</a:t>
              </a:r>
            </a:p>
            <a:p>
              <a:pPr>
                <a:buFont typeface="Wingdings" pitchFamily="2" charset="2"/>
                <a:buChar char="v"/>
              </a:pPr>
              <a:r>
                <a:rPr lang="es-ES" sz="4000"/>
                <a:t>Almohades (1147-1228).</a:t>
              </a:r>
            </a:p>
            <a:p>
              <a:pPr>
                <a:buFont typeface="Wingdings" pitchFamily="2" charset="2"/>
                <a:buChar char="v"/>
              </a:pPr>
              <a:r>
                <a:rPr lang="es-ES" sz="4000"/>
                <a:t>Terceras taifas (1224-1287).</a:t>
              </a:r>
            </a:p>
            <a:p>
              <a:pPr>
                <a:buFont typeface="Wingdings" pitchFamily="2" charset="2"/>
                <a:buChar char="v"/>
              </a:pPr>
              <a:r>
                <a:rPr lang="es-ES" sz="4000"/>
                <a:t>Reino nazarí de Granada (1232-1492).</a:t>
              </a:r>
              <a:endParaRPr lang="es-ES_tradnl" sz="4000"/>
            </a:p>
          </p:txBody>
        </p:sp>
      </p:grpSp>
      <p:sp>
        <p:nvSpPr>
          <p:cNvPr id="5" name="4 CuadroTexto"/>
          <p:cNvSpPr txBox="1">
            <a:spLocks noChangeArrowheads="1"/>
          </p:cNvSpPr>
          <p:nvPr/>
        </p:nvSpPr>
        <p:spPr bwMode="auto">
          <a:xfrm>
            <a:off x="0" y="5287963"/>
            <a:ext cx="9144000" cy="1570037"/>
          </a:xfrm>
          <a:prstGeom prst="rect">
            <a:avLst/>
          </a:prstGeom>
          <a:noFill/>
          <a:ln w="9525">
            <a:noFill/>
            <a:miter lim="800000"/>
            <a:headEnd/>
            <a:tailEnd/>
          </a:ln>
        </p:spPr>
        <p:txBody>
          <a:bodyPr>
            <a:spAutoFit/>
          </a:bodyPr>
          <a:lstStyle/>
          <a:p>
            <a:pPr algn="ctr"/>
            <a:r>
              <a:rPr lang="es-ES" sz="3200" dirty="0"/>
              <a:t>Entramos en la Plena y Baja Edad Media. Los reinos cristianos toman la iniciativa y al-Ándalus va a poco recortando sus territorios.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56163"/>
            <a:chOff x="-12" y="754"/>
            <a:chExt cx="5780" cy="3059"/>
          </a:xfrm>
        </p:grpSpPr>
        <p:pic>
          <p:nvPicPr>
            <p:cNvPr id="5124"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5125" name="Text Box 3"/>
            <p:cNvSpPr txBox="1">
              <a:spLocks noChangeArrowheads="1"/>
            </p:cNvSpPr>
            <p:nvPr/>
          </p:nvSpPr>
          <p:spPr bwMode="auto">
            <a:xfrm>
              <a:off x="-12" y="754"/>
              <a:ext cx="5760" cy="1144"/>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pPr>
                <a:buFont typeface="Wingdings" pitchFamily="2" charset="2"/>
                <a:buChar char="v"/>
              </a:pPr>
              <a:r>
                <a:rPr lang="es-ES" sz="4000"/>
                <a:t>Primeras taifas (1009-1086).</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descr="1"/>
          <p:cNvPicPr>
            <a:picLocks noChangeAspect="1" noChangeArrowheads="1"/>
          </p:cNvPicPr>
          <p:nvPr/>
        </p:nvPicPr>
        <p:blipFill>
          <a:blip r:embed="rId3" cstate="print"/>
          <a:srcRect/>
          <a:stretch>
            <a:fillRect/>
          </a:stretch>
        </p:blipFill>
        <p:spPr bwMode="auto">
          <a:xfrm>
            <a:off x="0" y="1928813"/>
            <a:ext cx="9144000" cy="4770437"/>
          </a:xfrm>
          <a:prstGeom prst="rect">
            <a:avLst/>
          </a:prstGeom>
          <a:noFill/>
          <a:ln w="9525">
            <a:noFill/>
            <a:miter lim="800000"/>
            <a:headEnd/>
            <a:tailEnd/>
          </a:ln>
        </p:spPr>
      </p:pic>
      <p:sp>
        <p:nvSpPr>
          <p:cNvPr id="6147"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Muerto Almanzor, los nobles de cada territorio de al-Ándalus no tardaron en mostrar sus ambiciones independistas.</a:t>
            </a:r>
          </a:p>
        </p:txBody>
      </p:sp>
      <p:sp>
        <p:nvSpPr>
          <p:cNvPr id="4" name="3 CuadroTexto"/>
          <p:cNvSpPr txBox="1">
            <a:spLocks noChangeArrowheads="1"/>
          </p:cNvSpPr>
          <p:nvPr/>
        </p:nvSpPr>
        <p:spPr bwMode="auto">
          <a:xfrm>
            <a:off x="0" y="2428875"/>
            <a:ext cx="2786063" cy="2800350"/>
          </a:xfrm>
          <a:prstGeom prst="rect">
            <a:avLst/>
          </a:prstGeom>
          <a:solidFill>
            <a:schemeClr val="accent1">
              <a:lumMod val="20000"/>
              <a:lumOff val="80000"/>
            </a:schemeClr>
          </a:solidFill>
          <a:ln w="9525">
            <a:noFill/>
            <a:miter lim="800000"/>
            <a:headEnd/>
            <a:tailEnd/>
          </a:ln>
        </p:spPr>
        <p:txBody>
          <a:bodyPr>
            <a:spAutoFit/>
          </a:bodyPr>
          <a:lstStyle/>
          <a:p>
            <a:pPr algn="ctr">
              <a:defRPr/>
            </a:pPr>
            <a:r>
              <a:rPr lang="es-ES" dirty="0"/>
              <a:t>Entre los años 1009 y 1015 varios territorios se independizan. Nacen así unos pequeños reinos llamados </a:t>
            </a:r>
            <a:r>
              <a:rPr lang="es-ES" sz="3200" dirty="0">
                <a:solidFill>
                  <a:srgbClr val="FF0000"/>
                </a:solidFill>
              </a:rPr>
              <a:t>taifas</a:t>
            </a:r>
            <a:r>
              <a:rPr lang="es-ES" dirty="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627313" y="1157288"/>
            <a:ext cx="6516687" cy="5700712"/>
          </a:xfrm>
          <a:prstGeom prst="rect">
            <a:avLst/>
          </a:prstGeom>
          <a:noFill/>
          <a:ln w="9525">
            <a:noFill/>
            <a:miter lim="800000"/>
            <a:headEnd/>
            <a:tailEnd/>
          </a:ln>
        </p:spPr>
      </p:pic>
      <p:sp>
        <p:nvSpPr>
          <p:cNvPr id="7171"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En el año 1031 se disolvía oficialmente el califato cordobés.</a:t>
            </a:r>
          </a:p>
        </p:txBody>
      </p:sp>
      <p:sp>
        <p:nvSpPr>
          <p:cNvPr id="7172" name="3 CuadroTexto"/>
          <p:cNvSpPr txBox="1">
            <a:spLocks noChangeArrowheads="1"/>
          </p:cNvSpPr>
          <p:nvPr/>
        </p:nvSpPr>
        <p:spPr bwMode="auto">
          <a:xfrm>
            <a:off x="0" y="2643188"/>
            <a:ext cx="2571750" cy="2308225"/>
          </a:xfrm>
          <a:prstGeom prst="rect">
            <a:avLst/>
          </a:prstGeom>
          <a:noFill/>
          <a:ln w="9525">
            <a:noFill/>
            <a:miter lim="800000"/>
            <a:headEnd/>
            <a:tailEnd/>
          </a:ln>
        </p:spPr>
        <p:txBody>
          <a:bodyPr>
            <a:spAutoFit/>
          </a:bodyPr>
          <a:lstStyle/>
          <a:p>
            <a:pPr algn="ctr"/>
            <a:r>
              <a:rPr lang="es-ES"/>
              <a:t>Las taifas tendrían que pagar grandes tributos (</a:t>
            </a:r>
            <a:r>
              <a:rPr lang="es-ES">
                <a:solidFill>
                  <a:srgbClr val="FF0000"/>
                </a:solidFill>
              </a:rPr>
              <a:t>parias</a:t>
            </a:r>
            <a:r>
              <a:rPr lang="es-ES"/>
              <a:t>) a los reinos cristianos para evitar la invasión.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3276600" y="1739900"/>
            <a:ext cx="5867400" cy="4457700"/>
          </a:xfrm>
          <a:prstGeom prst="rect">
            <a:avLst/>
          </a:prstGeom>
          <a:noFill/>
          <a:ln w="9525">
            <a:noFill/>
            <a:miter lim="800000"/>
            <a:headEnd/>
            <a:tailEnd/>
          </a:ln>
        </p:spPr>
      </p:pic>
      <p:sp>
        <p:nvSpPr>
          <p:cNvPr id="8195"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El origen de las taifas fue diverso contemplando los diferentes grupos sociales andalusíes.</a:t>
            </a:r>
          </a:p>
        </p:txBody>
      </p:sp>
      <p:sp>
        <p:nvSpPr>
          <p:cNvPr id="8196" name="3 CuadroTexto"/>
          <p:cNvSpPr txBox="1">
            <a:spLocks noChangeArrowheads="1"/>
          </p:cNvSpPr>
          <p:nvPr/>
        </p:nvSpPr>
        <p:spPr bwMode="auto">
          <a:xfrm>
            <a:off x="0" y="2349500"/>
            <a:ext cx="3203575" cy="3416300"/>
          </a:xfrm>
          <a:prstGeom prst="rect">
            <a:avLst/>
          </a:prstGeom>
          <a:noFill/>
          <a:ln w="9525">
            <a:noFill/>
            <a:miter lim="800000"/>
            <a:headEnd/>
            <a:tailEnd/>
          </a:ln>
        </p:spPr>
        <p:txBody>
          <a:bodyPr>
            <a:spAutoFit/>
          </a:bodyPr>
          <a:lstStyle/>
          <a:p>
            <a:pPr algn="ctr"/>
            <a:r>
              <a:rPr lang="es-ES"/>
              <a:t>Los bereberes de las primeras oleadas, bereberes posteriores, árabes, antiguos esclavos de origen eslavo y los muladíes (antiguos hispano visigodos convertidos al islam).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143000" y="1357313"/>
            <a:ext cx="7056438" cy="5500687"/>
          </a:xfrm>
          <a:prstGeom prst="rect">
            <a:avLst/>
          </a:prstGeom>
          <a:noFill/>
          <a:ln w="9525">
            <a:noFill/>
            <a:miter lim="800000"/>
            <a:headEnd/>
            <a:tailEnd/>
          </a:ln>
        </p:spPr>
      </p:pic>
      <p:sp>
        <p:nvSpPr>
          <p:cNvPr id="9219" name="Text Box 5"/>
          <p:cNvSpPr txBox="1">
            <a:spLocks noChangeArrowheads="1"/>
          </p:cNvSpPr>
          <p:nvPr/>
        </p:nvSpPr>
        <p:spPr bwMode="auto">
          <a:xfrm>
            <a:off x="0" y="0"/>
            <a:ext cx="9144000" cy="1662113"/>
          </a:xfrm>
          <a:prstGeom prst="rect">
            <a:avLst/>
          </a:prstGeom>
          <a:solidFill>
            <a:srgbClr val="CCFFFF"/>
          </a:solidFill>
          <a:ln w="9525">
            <a:noFill/>
            <a:miter lim="800000"/>
            <a:headEnd/>
            <a:tailEnd/>
          </a:ln>
        </p:spPr>
        <p:txBody>
          <a:bodyPr>
            <a:spAutoFit/>
          </a:bodyPr>
          <a:lstStyle/>
          <a:p>
            <a:pPr algn="ctr">
              <a:spcBef>
                <a:spcPct val="50000"/>
              </a:spcBef>
            </a:pPr>
            <a:r>
              <a:rPr lang="es-ES" sz="3400"/>
              <a:t>Varias taifas conseguirían afianzarse a lo largo del siglo XI manteniendo un precario equilibrio con los cristianos del norte.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0" y="0"/>
            <a:ext cx="9144000" cy="1662113"/>
          </a:xfrm>
          <a:prstGeom prst="rect">
            <a:avLst/>
          </a:prstGeom>
          <a:solidFill>
            <a:srgbClr val="CCFFFF"/>
          </a:solidFill>
          <a:ln w="9525">
            <a:noFill/>
            <a:miter lim="800000"/>
            <a:headEnd/>
            <a:tailEnd/>
          </a:ln>
        </p:spPr>
        <p:txBody>
          <a:bodyPr>
            <a:spAutoFit/>
          </a:bodyPr>
          <a:lstStyle/>
          <a:p>
            <a:pPr algn="ctr">
              <a:spcBef>
                <a:spcPct val="50000"/>
              </a:spcBef>
            </a:pPr>
            <a:r>
              <a:rPr lang="es-ES" sz="3400"/>
              <a:t>El fortalecimiento de las taifas se realizó a costa de enfrentamientos entre ellas que permitieron intervenir a los reyes cristianos.</a:t>
            </a:r>
          </a:p>
        </p:txBody>
      </p:sp>
      <p:pic>
        <p:nvPicPr>
          <p:cNvPr id="10243" name="Picture 3"/>
          <p:cNvPicPr>
            <a:picLocks noChangeAspect="1" noChangeArrowheads="1"/>
          </p:cNvPicPr>
          <p:nvPr/>
        </p:nvPicPr>
        <p:blipFill>
          <a:blip r:embed="rId2" cstate="print"/>
          <a:srcRect/>
          <a:stretch>
            <a:fillRect/>
          </a:stretch>
        </p:blipFill>
        <p:spPr bwMode="auto">
          <a:xfrm>
            <a:off x="6611938" y="1700213"/>
            <a:ext cx="2532062" cy="5157787"/>
          </a:xfrm>
          <a:prstGeom prst="rect">
            <a:avLst/>
          </a:prstGeom>
          <a:noFill/>
          <a:ln w="9525">
            <a:noFill/>
            <a:miter lim="800000"/>
            <a:headEnd/>
            <a:tailEnd/>
          </a:ln>
        </p:spPr>
      </p:pic>
      <p:sp>
        <p:nvSpPr>
          <p:cNvPr id="10244" name="3 CuadroTexto"/>
          <p:cNvSpPr txBox="1">
            <a:spLocks noChangeArrowheads="1"/>
          </p:cNvSpPr>
          <p:nvPr/>
        </p:nvSpPr>
        <p:spPr bwMode="auto">
          <a:xfrm>
            <a:off x="0" y="2060575"/>
            <a:ext cx="6588125" cy="4402138"/>
          </a:xfrm>
          <a:prstGeom prst="rect">
            <a:avLst/>
          </a:prstGeom>
          <a:noFill/>
          <a:ln w="9525">
            <a:noFill/>
            <a:miter lim="800000"/>
            <a:headEnd/>
            <a:tailEnd/>
          </a:ln>
        </p:spPr>
        <p:txBody>
          <a:bodyPr>
            <a:spAutoFit/>
          </a:bodyPr>
          <a:lstStyle/>
          <a:p>
            <a:pPr algn="ctr"/>
            <a:r>
              <a:rPr lang="es-ES" sz="2800"/>
              <a:t>La idea que tenemos hoy en día de cristianos contra musulmanes es inexacta. Es verdad que el tema religioso estaba presente, pero los enfrentamientos tenían en cuenta otras cuestiones que hacían que musulmanes y cristianos pudieran aliarse contra sus correligionarios. A mediados del siglo XI las taifas de Badajoz, Toledo, Sevilla o Valencia estaban enfrentadas entre sí y no era raro que unas ocuparan a otras.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919413" y="0"/>
            <a:ext cx="6224587" cy="6858000"/>
          </a:xfrm>
          <a:prstGeom prst="rect">
            <a:avLst/>
          </a:prstGeom>
          <a:noFill/>
          <a:ln w="9525">
            <a:noFill/>
            <a:miter lim="800000"/>
            <a:headEnd/>
            <a:tailEnd/>
          </a:ln>
        </p:spPr>
      </p:pic>
      <p:sp>
        <p:nvSpPr>
          <p:cNvPr id="3" name="2 CuadroTexto"/>
          <p:cNvSpPr txBox="1">
            <a:spLocks noChangeArrowheads="1"/>
          </p:cNvSpPr>
          <p:nvPr/>
        </p:nvSpPr>
        <p:spPr bwMode="auto">
          <a:xfrm>
            <a:off x="0" y="1268413"/>
            <a:ext cx="2928938" cy="4524375"/>
          </a:xfrm>
          <a:prstGeom prst="rect">
            <a:avLst/>
          </a:prstGeom>
          <a:solidFill>
            <a:schemeClr val="accent1">
              <a:lumMod val="20000"/>
              <a:lumOff val="80000"/>
            </a:schemeClr>
          </a:solidFill>
          <a:ln w="9525">
            <a:noFill/>
            <a:miter lim="800000"/>
            <a:headEnd/>
            <a:tailEnd/>
          </a:ln>
        </p:spPr>
        <p:txBody>
          <a:bodyPr>
            <a:spAutoFit/>
          </a:bodyPr>
          <a:lstStyle/>
          <a:p>
            <a:pPr algn="ctr">
              <a:defRPr/>
            </a:pPr>
            <a:r>
              <a:rPr lang="es-ES" sz="3200" dirty="0"/>
              <a:t>El equilibrio se rompía en el año 1085. Alfonso VI de León aprovechaba los problemas internos de la </a:t>
            </a:r>
            <a:r>
              <a:rPr lang="es-ES" sz="3200" dirty="0">
                <a:solidFill>
                  <a:srgbClr val="FF0000"/>
                </a:solidFill>
              </a:rPr>
              <a:t>taifa de Toledo </a:t>
            </a:r>
            <a:r>
              <a:rPr lang="es-ES" sz="3200" dirty="0"/>
              <a:t>para invadirla.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3 CuadroTexto"/>
          <p:cNvGrpSpPr>
            <a:grpSpLocks/>
          </p:cNvGrpSpPr>
          <p:nvPr/>
        </p:nvGrpSpPr>
        <p:grpSpPr bwMode="auto">
          <a:xfrm>
            <a:off x="-31750" y="1"/>
            <a:ext cx="9175750" cy="4992688"/>
            <a:chOff x="-20" y="0"/>
            <a:chExt cx="5780" cy="3145"/>
          </a:xfrm>
        </p:grpSpPr>
        <p:pic>
          <p:nvPicPr>
            <p:cNvPr id="4099" name="3 CuadroTexto"/>
            <p:cNvPicPr>
              <a:picLocks noChangeArrowheads="1"/>
            </p:cNvPicPr>
            <p:nvPr/>
          </p:nvPicPr>
          <p:blipFill>
            <a:blip r:embed="rId2" cstate="print"/>
            <a:srcRect/>
            <a:stretch>
              <a:fillRect/>
            </a:stretch>
          </p:blipFill>
          <p:spPr bwMode="auto">
            <a:xfrm>
              <a:off x="-20" y="119"/>
              <a:ext cx="5780" cy="3026"/>
            </a:xfrm>
            <a:prstGeom prst="rect">
              <a:avLst/>
            </a:prstGeom>
            <a:noFill/>
            <a:ln w="9525">
              <a:noFill/>
              <a:miter lim="800000"/>
              <a:headEnd/>
              <a:tailEnd/>
            </a:ln>
          </p:spPr>
        </p:pic>
        <p:sp>
          <p:nvSpPr>
            <p:cNvPr id="4100" name="Text Box 3"/>
            <p:cNvSpPr txBox="1">
              <a:spLocks noChangeArrowheads="1"/>
            </p:cNvSpPr>
            <p:nvPr/>
          </p:nvSpPr>
          <p:spPr bwMode="auto">
            <a:xfrm>
              <a:off x="0" y="0"/>
              <a:ext cx="5760" cy="3005"/>
            </a:xfrm>
            <a:prstGeom prst="rect">
              <a:avLst/>
            </a:prstGeom>
            <a:noFill/>
            <a:ln w="9525">
              <a:noFill/>
              <a:miter lim="800000"/>
              <a:headEnd/>
              <a:tailEnd/>
            </a:ln>
          </p:spPr>
          <p:txBody>
            <a:bodyPr>
              <a:spAutoFit/>
            </a:bodyPr>
            <a:lstStyle/>
            <a:p>
              <a:pPr algn="ctr"/>
              <a:r>
                <a:rPr lang="es-ES" sz="6000" dirty="0">
                  <a:solidFill>
                    <a:srgbClr val="FF0000"/>
                  </a:solidFill>
                </a:rPr>
                <a:t>Estudiamos </a:t>
              </a:r>
              <a:r>
                <a:rPr lang="es-ES" sz="6000" dirty="0" smtClean="0">
                  <a:solidFill>
                    <a:srgbClr val="FF0000"/>
                  </a:solidFill>
                </a:rPr>
                <a:t>la</a:t>
              </a:r>
            </a:p>
            <a:p>
              <a:pPr algn="ctr"/>
              <a:r>
                <a:rPr lang="es-ES" sz="6000" dirty="0" smtClean="0">
                  <a:solidFill>
                    <a:srgbClr val="FF0000"/>
                  </a:solidFill>
                </a:rPr>
                <a:t>conquista </a:t>
              </a:r>
              <a:r>
                <a:rPr lang="es-ES" sz="6000" dirty="0">
                  <a:solidFill>
                    <a:srgbClr val="FF0000"/>
                  </a:solidFill>
                </a:rPr>
                <a:t>y tres etapas:</a:t>
              </a:r>
            </a:p>
            <a:p>
              <a:pPr algn="ctr"/>
              <a:endParaRPr lang="es-ES" dirty="0">
                <a:solidFill>
                  <a:srgbClr val="FF0000"/>
                </a:solidFill>
              </a:endParaRPr>
            </a:p>
            <a:p>
              <a:pPr>
                <a:buFont typeface="Wingdings" pitchFamily="2" charset="2"/>
                <a:buChar char="v"/>
              </a:pPr>
              <a:r>
                <a:rPr lang="es-ES" sz="4000" dirty="0"/>
                <a:t>Conquista (711-18).</a:t>
              </a:r>
            </a:p>
            <a:p>
              <a:pPr>
                <a:buFont typeface="Wingdings" pitchFamily="2" charset="2"/>
                <a:buChar char="v"/>
              </a:pPr>
              <a:r>
                <a:rPr lang="es-ES" sz="4000" dirty="0"/>
                <a:t>Emirato dependiente (711-756).</a:t>
              </a:r>
            </a:p>
            <a:p>
              <a:pPr>
                <a:buFont typeface="Wingdings" pitchFamily="2" charset="2"/>
                <a:buChar char="v"/>
              </a:pPr>
              <a:r>
                <a:rPr lang="es-ES" sz="4000" dirty="0"/>
                <a:t>Emirato independiente (756-929).</a:t>
              </a:r>
            </a:p>
            <a:p>
              <a:pPr>
                <a:buFont typeface="Wingdings" pitchFamily="2" charset="2"/>
                <a:buChar char="v"/>
              </a:pPr>
              <a:r>
                <a:rPr lang="es-ES" sz="4000" dirty="0"/>
                <a:t>Califato de Córdoba (929-1031).</a:t>
              </a:r>
              <a:endParaRPr lang="es-ES_tradnl" sz="4000" dirty="0"/>
            </a:p>
          </p:txBody>
        </p:sp>
      </p:grpSp>
      <p:sp>
        <p:nvSpPr>
          <p:cNvPr id="5" name="4 CuadroTexto"/>
          <p:cNvSpPr txBox="1">
            <a:spLocks noChangeArrowheads="1"/>
          </p:cNvSpPr>
          <p:nvPr/>
        </p:nvSpPr>
        <p:spPr bwMode="auto">
          <a:xfrm>
            <a:off x="0" y="5288340"/>
            <a:ext cx="9144000" cy="1569660"/>
          </a:xfrm>
          <a:prstGeom prst="rect">
            <a:avLst/>
          </a:prstGeom>
          <a:noFill/>
          <a:ln w="9525">
            <a:noFill/>
            <a:miter lim="800000"/>
            <a:headEnd/>
            <a:tailEnd/>
          </a:ln>
        </p:spPr>
        <p:txBody>
          <a:bodyPr wrap="square">
            <a:spAutoFit/>
          </a:bodyPr>
          <a:lstStyle/>
          <a:p>
            <a:pPr algn="ctr"/>
            <a:r>
              <a:rPr lang="es-ES" sz="3200" dirty="0" smtClean="0"/>
              <a:t>Estas tres etapas son básicamente lo que se conoce como Alta Edad Media y es el momento en el al-Ándalus es la fuerza dominante en la Península.</a:t>
            </a:r>
            <a:endParaRPr lang="es-E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56163"/>
            <a:chOff x="-12" y="754"/>
            <a:chExt cx="5780" cy="3059"/>
          </a:xfrm>
        </p:grpSpPr>
        <p:pic>
          <p:nvPicPr>
            <p:cNvPr id="12291"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12292" name="Text Box 3"/>
            <p:cNvSpPr txBox="1">
              <a:spLocks noChangeArrowheads="1"/>
            </p:cNvSpPr>
            <p:nvPr/>
          </p:nvSpPr>
          <p:spPr bwMode="auto">
            <a:xfrm>
              <a:off x="-12" y="754"/>
              <a:ext cx="5760" cy="1532"/>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endParaRPr lang="es-ES" sz="4000"/>
            </a:p>
            <a:p>
              <a:pPr>
                <a:buFont typeface="Wingdings" pitchFamily="2" charset="2"/>
                <a:buChar char="v"/>
              </a:pPr>
              <a:r>
                <a:rPr lang="es-ES" sz="4000"/>
                <a:t>Almorávides (1086-1144).</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476250"/>
            <a:ext cx="3995738" cy="6186488"/>
          </a:xfrm>
          <a:prstGeom prst="rect">
            <a:avLst/>
          </a:prstGeom>
          <a:noFill/>
          <a:ln w="9525">
            <a:noFill/>
            <a:miter lim="800000"/>
            <a:headEnd/>
            <a:tailEnd/>
          </a:ln>
        </p:spPr>
        <p:txBody>
          <a:bodyPr>
            <a:spAutoFit/>
          </a:bodyPr>
          <a:lstStyle/>
          <a:p>
            <a:pPr algn="ctr">
              <a:spcBef>
                <a:spcPct val="50000"/>
              </a:spcBef>
            </a:pPr>
            <a:r>
              <a:rPr lang="es-ES" sz="3600"/>
              <a:t>La caída de Toledo en manos cristianas convenció a algunas taifas del peligro del avance cristiano. En el norte de África los </a:t>
            </a:r>
            <a:r>
              <a:rPr lang="es-ES" sz="3600">
                <a:solidFill>
                  <a:srgbClr val="FF0000"/>
                </a:solidFill>
              </a:rPr>
              <a:t>almorávides</a:t>
            </a:r>
            <a:r>
              <a:rPr lang="es-ES" sz="3600"/>
              <a:t> formaban un poderoso reino capaz de socorrer a al-Ándalus</a:t>
            </a:r>
          </a:p>
        </p:txBody>
      </p:sp>
      <p:pic>
        <p:nvPicPr>
          <p:cNvPr id="13315" name="Picture 5" descr="File:ExpansiónAlmorávide.svg"/>
          <p:cNvPicPr>
            <a:picLocks noChangeAspect="1" noChangeArrowheads="1"/>
          </p:cNvPicPr>
          <p:nvPr/>
        </p:nvPicPr>
        <p:blipFill>
          <a:blip r:embed="rId3" cstate="print"/>
          <a:srcRect/>
          <a:stretch>
            <a:fillRect/>
          </a:stretch>
        </p:blipFill>
        <p:spPr bwMode="auto">
          <a:xfrm>
            <a:off x="4019550" y="692150"/>
            <a:ext cx="51244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4338" name="Picture 2" descr="3"/>
          <p:cNvPicPr>
            <a:picLocks noChangeAspect="1" noChangeArrowheads="1"/>
          </p:cNvPicPr>
          <p:nvPr/>
        </p:nvPicPr>
        <p:blipFill>
          <a:blip r:embed="rId3" cstate="print"/>
          <a:srcRect/>
          <a:stretch>
            <a:fillRect/>
          </a:stretch>
        </p:blipFill>
        <p:spPr bwMode="auto">
          <a:xfrm>
            <a:off x="1530350" y="2000250"/>
            <a:ext cx="7613650" cy="4716463"/>
          </a:xfrm>
          <a:prstGeom prst="rect">
            <a:avLst/>
          </a:prstGeom>
          <a:noFill/>
          <a:ln w="9525">
            <a:noFill/>
            <a:miter lim="800000"/>
            <a:headEnd/>
            <a:tailEnd/>
          </a:ln>
        </p:spPr>
      </p:pic>
      <p:sp>
        <p:nvSpPr>
          <p:cNvPr id="14339"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Los almorávides cruzaron Gibraltar y tras duros combates frenan a los cristianos (Sagrajas, 1086) recuperando la ciudad de Valencia.</a:t>
            </a:r>
          </a:p>
        </p:txBody>
      </p:sp>
      <p:sp>
        <p:nvSpPr>
          <p:cNvPr id="4" name="3 CuadroTexto"/>
          <p:cNvSpPr txBox="1"/>
          <p:nvPr/>
        </p:nvSpPr>
        <p:spPr>
          <a:xfrm>
            <a:off x="0" y="2786063"/>
            <a:ext cx="3286125" cy="3046412"/>
          </a:xfrm>
          <a:prstGeom prst="rect">
            <a:avLst/>
          </a:prstGeom>
          <a:solidFill>
            <a:schemeClr val="accent1">
              <a:lumMod val="20000"/>
              <a:lumOff val="80000"/>
            </a:schemeClr>
          </a:solidFill>
        </p:spPr>
        <p:txBody>
          <a:bodyPr>
            <a:spAutoFit/>
          </a:bodyPr>
          <a:lstStyle/>
          <a:p>
            <a:pPr algn="ctr">
              <a:defRPr/>
            </a:pPr>
            <a:r>
              <a:rPr lang="es-ES" dirty="0"/>
              <a:t>Los almorávides unificaron todos los territorios de al-Ándalus e incluso hicieron retroceder a los cristianos. No obstante, fueron incapaces de recuperar Toledo.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285875" y="1214438"/>
            <a:ext cx="6861175" cy="5643562"/>
          </a:xfrm>
          <a:prstGeom prst="rect">
            <a:avLst/>
          </a:prstGeom>
          <a:noFill/>
          <a:ln w="9525">
            <a:noFill/>
            <a:miter lim="800000"/>
            <a:headEnd/>
            <a:tailEnd/>
          </a:ln>
        </p:spPr>
      </p:pic>
      <p:sp>
        <p:nvSpPr>
          <p:cNvPr id="15363" name="Text Box 5"/>
          <p:cNvSpPr txBox="1">
            <a:spLocks noChangeArrowheads="1"/>
          </p:cNvSpPr>
          <p:nvPr/>
        </p:nvSpPr>
        <p:spPr bwMode="auto">
          <a:xfrm>
            <a:off x="0" y="0"/>
            <a:ext cx="9144000" cy="1662113"/>
          </a:xfrm>
          <a:prstGeom prst="rect">
            <a:avLst/>
          </a:prstGeom>
          <a:solidFill>
            <a:srgbClr val="CCFFFF"/>
          </a:solidFill>
          <a:ln w="9525">
            <a:noFill/>
            <a:miter lim="800000"/>
            <a:headEnd/>
            <a:tailEnd/>
          </a:ln>
        </p:spPr>
        <p:txBody>
          <a:bodyPr>
            <a:spAutoFit/>
          </a:bodyPr>
          <a:lstStyle/>
          <a:p>
            <a:pPr algn="ctr">
              <a:spcBef>
                <a:spcPct val="50000"/>
              </a:spcBef>
            </a:pPr>
            <a:r>
              <a:rPr lang="es-ES" sz="3400"/>
              <a:t>Los almorávides tampoco pudieron evitar que los aragoneses ocuparan la </a:t>
            </a:r>
            <a:r>
              <a:rPr lang="es-ES" sz="3400">
                <a:solidFill>
                  <a:srgbClr val="FF0000"/>
                </a:solidFill>
              </a:rPr>
              <a:t>taifa zaragozana</a:t>
            </a:r>
            <a:endParaRPr lang="es-ES" sz="3400"/>
          </a:p>
          <a:p>
            <a:pPr algn="ctr"/>
            <a:r>
              <a:rPr lang="es-ES" sz="3400"/>
              <a:t>(ni la de Lérida).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56163"/>
            <a:chOff x="-12" y="754"/>
            <a:chExt cx="5780" cy="3059"/>
          </a:xfrm>
        </p:grpSpPr>
        <p:pic>
          <p:nvPicPr>
            <p:cNvPr id="16387"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16388" name="Text Box 3"/>
            <p:cNvSpPr txBox="1">
              <a:spLocks noChangeArrowheads="1"/>
            </p:cNvSpPr>
            <p:nvPr/>
          </p:nvSpPr>
          <p:spPr bwMode="auto">
            <a:xfrm>
              <a:off x="-12" y="754"/>
              <a:ext cx="5760" cy="1919"/>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endParaRPr lang="es-ES" sz="4000"/>
            </a:p>
            <a:p>
              <a:endParaRPr lang="es-ES" sz="4000"/>
            </a:p>
            <a:p>
              <a:pPr>
                <a:buFont typeface="Wingdings" pitchFamily="2" charset="2"/>
                <a:buChar char="v"/>
              </a:pPr>
              <a:r>
                <a:rPr lang="es-ES" sz="4000"/>
                <a:t>Segundas taifas (1144-1172).</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23850" y="0"/>
            <a:ext cx="8351838" cy="1323975"/>
          </a:xfrm>
          <a:prstGeom prst="rect">
            <a:avLst/>
          </a:prstGeom>
          <a:noFill/>
          <a:ln w="9525">
            <a:noFill/>
            <a:miter lim="800000"/>
            <a:headEnd/>
            <a:tailEnd/>
          </a:ln>
        </p:spPr>
        <p:txBody>
          <a:bodyPr>
            <a:spAutoFit/>
          </a:bodyPr>
          <a:lstStyle/>
          <a:p>
            <a:pPr algn="ctr">
              <a:spcBef>
                <a:spcPct val="50000"/>
              </a:spcBef>
            </a:pPr>
            <a:r>
              <a:rPr lang="es-ES" sz="4000"/>
              <a:t>Los almorávides se hundieron tras ser derrotados por los </a:t>
            </a:r>
            <a:r>
              <a:rPr lang="es-ES" sz="4000">
                <a:solidFill>
                  <a:srgbClr val="FF0000"/>
                </a:solidFill>
              </a:rPr>
              <a:t>almohades</a:t>
            </a:r>
            <a:r>
              <a:rPr lang="es-ES" sz="4000"/>
              <a:t> en África.</a:t>
            </a:r>
          </a:p>
        </p:txBody>
      </p:sp>
      <p:sp>
        <p:nvSpPr>
          <p:cNvPr id="7172" name="Text Box 4"/>
          <p:cNvSpPr txBox="1">
            <a:spLocks noChangeArrowheads="1"/>
          </p:cNvSpPr>
          <p:nvPr/>
        </p:nvSpPr>
        <p:spPr bwMode="auto">
          <a:xfrm>
            <a:off x="0" y="1412875"/>
            <a:ext cx="3203575" cy="5262563"/>
          </a:xfrm>
          <a:prstGeom prst="rect">
            <a:avLst/>
          </a:prstGeom>
          <a:solidFill>
            <a:schemeClr val="accent1"/>
          </a:solidFill>
          <a:ln w="9525">
            <a:noFill/>
            <a:miter lim="800000"/>
            <a:headEnd/>
            <a:tailEnd/>
          </a:ln>
        </p:spPr>
        <p:txBody>
          <a:bodyPr>
            <a:spAutoFit/>
          </a:bodyPr>
          <a:lstStyle/>
          <a:p>
            <a:pPr algn="ctr">
              <a:spcBef>
                <a:spcPct val="50000"/>
              </a:spcBef>
            </a:pPr>
            <a:r>
              <a:rPr lang="es-ES" sz="2800"/>
              <a:t>En al-Ándalus, donde el descontento con los almorávides ya era patente, se formaron entonces las </a:t>
            </a:r>
            <a:r>
              <a:rPr lang="es-ES" sz="2800">
                <a:solidFill>
                  <a:srgbClr val="FF0000"/>
                </a:solidFill>
              </a:rPr>
              <a:t>segundas taifas</a:t>
            </a:r>
            <a:r>
              <a:rPr lang="es-ES" sz="2800"/>
              <a:t> y los cristianos pasaron al ataque por los almohades no dudaron en desembarcar en la Península en 1147.</a:t>
            </a:r>
          </a:p>
        </p:txBody>
      </p:sp>
      <p:sp>
        <p:nvSpPr>
          <p:cNvPr id="17412" name="Text Box 5"/>
          <p:cNvSpPr txBox="1">
            <a:spLocks noChangeArrowheads="1"/>
          </p:cNvSpPr>
          <p:nvPr/>
        </p:nvSpPr>
        <p:spPr bwMode="auto">
          <a:xfrm>
            <a:off x="3500438" y="1928813"/>
            <a:ext cx="5110162" cy="1384300"/>
          </a:xfrm>
          <a:prstGeom prst="rect">
            <a:avLst/>
          </a:prstGeom>
          <a:noFill/>
          <a:ln w="9525">
            <a:noFill/>
            <a:miter lim="800000"/>
            <a:headEnd/>
            <a:tailEnd/>
          </a:ln>
        </p:spPr>
        <p:txBody>
          <a:bodyPr>
            <a:spAutoFit/>
          </a:bodyPr>
          <a:lstStyle/>
          <a:p>
            <a:pPr algn="ctr">
              <a:spcBef>
                <a:spcPct val="50000"/>
              </a:spcBef>
            </a:pPr>
            <a:r>
              <a:rPr lang="es-ES" sz="2800"/>
              <a:t>Los almohades (1145-1230) habían sustituido a los almorávides en el norte de África.</a:t>
            </a:r>
          </a:p>
        </p:txBody>
      </p:sp>
      <p:pic>
        <p:nvPicPr>
          <p:cNvPr id="17413" name="Picture 6"/>
          <p:cNvPicPr>
            <a:picLocks noChangeAspect="1" noChangeArrowheads="1"/>
          </p:cNvPicPr>
          <p:nvPr/>
        </p:nvPicPr>
        <p:blipFill>
          <a:blip r:embed="rId3" cstate="print"/>
          <a:srcRect/>
          <a:stretch>
            <a:fillRect/>
          </a:stretch>
        </p:blipFill>
        <p:spPr bwMode="auto">
          <a:xfrm>
            <a:off x="3286125" y="3357563"/>
            <a:ext cx="5664200" cy="2862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434" name="Picture 2" descr="http://reyesmedievales.esy.es/geneaalandalus/segundastaifas.jpg"/>
          <p:cNvPicPr>
            <a:picLocks noChangeAspect="1" noChangeArrowheads="1"/>
          </p:cNvPicPr>
          <p:nvPr/>
        </p:nvPicPr>
        <p:blipFill>
          <a:blip r:embed="rId2" cstate="print"/>
          <a:srcRect/>
          <a:stretch>
            <a:fillRect/>
          </a:stretch>
        </p:blipFill>
        <p:spPr bwMode="auto">
          <a:xfrm>
            <a:off x="3486150" y="1916113"/>
            <a:ext cx="5657850" cy="4295775"/>
          </a:xfrm>
          <a:prstGeom prst="rect">
            <a:avLst/>
          </a:prstGeom>
          <a:noFill/>
          <a:ln w="9525">
            <a:noFill/>
            <a:miter lim="800000"/>
            <a:headEnd/>
            <a:tailEnd/>
          </a:ln>
        </p:spPr>
      </p:pic>
      <p:sp>
        <p:nvSpPr>
          <p:cNvPr id="3"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La mayoría de las segundas taifas duraron pocos años.</a:t>
            </a:r>
          </a:p>
        </p:txBody>
      </p:sp>
      <p:sp>
        <p:nvSpPr>
          <p:cNvPr id="18436" name="Text Box 3"/>
          <p:cNvSpPr txBox="1">
            <a:spLocks noChangeArrowheads="1"/>
          </p:cNvSpPr>
          <p:nvPr/>
        </p:nvSpPr>
        <p:spPr bwMode="auto">
          <a:xfrm>
            <a:off x="0" y="2060575"/>
            <a:ext cx="3419475" cy="3416300"/>
          </a:xfrm>
          <a:prstGeom prst="rect">
            <a:avLst/>
          </a:prstGeom>
          <a:noFill/>
          <a:ln w="9525">
            <a:noFill/>
            <a:miter lim="800000"/>
            <a:headEnd/>
            <a:tailEnd/>
          </a:ln>
        </p:spPr>
        <p:txBody>
          <a:bodyPr>
            <a:spAutoFit/>
          </a:bodyPr>
          <a:lstStyle/>
          <a:p>
            <a:pPr algn="ctr">
              <a:spcBef>
                <a:spcPct val="50000"/>
              </a:spcBef>
            </a:pPr>
            <a:r>
              <a:rPr lang="es-ES"/>
              <a:t>Básicamente lo que ocurrió es que el poder almorávides se hundió y fue sustituido por señores locales. Sin embargo, muy pronto fueron sometidos por los almohades salvo Valencia-Murcia (1172) y Baleares (1203).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857500" y="2349500"/>
            <a:ext cx="6286500" cy="3867150"/>
          </a:xfrm>
          <a:prstGeom prst="rect">
            <a:avLst/>
          </a:prstGeom>
          <a:noFill/>
          <a:ln w="9525">
            <a:noFill/>
            <a:miter lim="800000"/>
            <a:headEnd/>
            <a:tailEnd/>
          </a:ln>
        </p:spPr>
      </p:pic>
      <p:sp>
        <p:nvSpPr>
          <p:cNvPr id="4"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La taifa de Valencia-Murcia fue la mayor excepción. Logró rivalizar con los almohades y alcanzar un importante esplendor económico.</a:t>
            </a:r>
          </a:p>
        </p:txBody>
      </p:sp>
      <p:sp>
        <p:nvSpPr>
          <p:cNvPr id="19460" name="Text Box 3"/>
          <p:cNvSpPr txBox="1">
            <a:spLocks noChangeArrowheads="1"/>
          </p:cNvSpPr>
          <p:nvPr/>
        </p:nvSpPr>
        <p:spPr bwMode="auto">
          <a:xfrm>
            <a:off x="0" y="2060575"/>
            <a:ext cx="2843213" cy="4524375"/>
          </a:xfrm>
          <a:prstGeom prst="rect">
            <a:avLst/>
          </a:prstGeom>
          <a:noFill/>
          <a:ln w="9525">
            <a:noFill/>
            <a:miter lim="800000"/>
            <a:headEnd/>
            <a:tailEnd/>
          </a:ln>
        </p:spPr>
        <p:txBody>
          <a:bodyPr>
            <a:spAutoFit/>
          </a:bodyPr>
          <a:lstStyle/>
          <a:p>
            <a:pPr algn="ctr">
              <a:spcBef>
                <a:spcPct val="50000"/>
              </a:spcBef>
            </a:pPr>
            <a:r>
              <a:rPr lang="es-ES"/>
              <a:t>El llamado rey Lobo (ibn Mardanís) no dudó en aliarse con los cristianos frente a los almohades. Sin embargo, fue derrotado y vio cómo se rebelaban sus territorios. Al morir en 1072 su taifa acepta a los almohades.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56163"/>
            <a:chOff x="-12" y="754"/>
            <a:chExt cx="5780" cy="3059"/>
          </a:xfrm>
        </p:grpSpPr>
        <p:pic>
          <p:nvPicPr>
            <p:cNvPr id="20483"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20484" name="Text Box 3"/>
            <p:cNvSpPr txBox="1">
              <a:spLocks noChangeArrowheads="1"/>
            </p:cNvSpPr>
            <p:nvPr/>
          </p:nvSpPr>
          <p:spPr bwMode="auto">
            <a:xfrm>
              <a:off x="-12" y="754"/>
              <a:ext cx="5760" cy="2307"/>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endParaRPr lang="es-ES" sz="4000"/>
            </a:p>
            <a:p>
              <a:endParaRPr lang="es-ES" sz="4000"/>
            </a:p>
            <a:p>
              <a:endParaRPr lang="es-ES" sz="4000"/>
            </a:p>
            <a:p>
              <a:pPr>
                <a:buFont typeface="Wingdings" pitchFamily="2" charset="2"/>
                <a:buChar char="v"/>
              </a:pPr>
              <a:r>
                <a:rPr lang="es-ES" sz="4000"/>
                <a:t>Almohades (1147-1228).</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4000" cy="2554288"/>
          </a:xfrm>
          <a:prstGeom prst="rect">
            <a:avLst/>
          </a:prstGeom>
          <a:noFill/>
          <a:ln w="9525">
            <a:noFill/>
            <a:miter lim="800000"/>
            <a:headEnd/>
            <a:tailEnd/>
          </a:ln>
        </p:spPr>
        <p:txBody>
          <a:bodyPr>
            <a:spAutoFit/>
          </a:bodyPr>
          <a:lstStyle/>
          <a:p>
            <a:pPr algn="ctr">
              <a:spcBef>
                <a:spcPct val="50000"/>
              </a:spcBef>
            </a:pPr>
            <a:r>
              <a:rPr lang="es-ES" sz="3200"/>
              <a:t>Los </a:t>
            </a:r>
            <a:r>
              <a:rPr lang="es-ES" sz="3200">
                <a:solidFill>
                  <a:srgbClr val="FF0000"/>
                </a:solidFill>
              </a:rPr>
              <a:t>almohades</a:t>
            </a:r>
            <a:r>
              <a:rPr lang="es-ES" sz="3200"/>
              <a:t> entraron en la al-Ándalus en el año 1145 (llamados por el señor de Mértola) y pronto reunifican la Península. Finalmente, logran repeler el </a:t>
            </a:r>
            <a:r>
              <a:rPr lang="es-ES" sz="3200">
                <a:solidFill>
                  <a:srgbClr val="FF0000"/>
                </a:solidFill>
              </a:rPr>
              <a:t>ataque cristiano a la ciudad de Almería</a:t>
            </a:r>
            <a:r>
              <a:rPr lang="es-ES" sz="3200"/>
              <a:t> (ocupada entre 1147 y 1157).</a:t>
            </a:r>
          </a:p>
        </p:txBody>
      </p:sp>
      <p:pic>
        <p:nvPicPr>
          <p:cNvPr id="4" name="Picture 2" descr="4"/>
          <p:cNvPicPr>
            <a:picLocks noChangeAspect="1" noChangeArrowheads="1"/>
          </p:cNvPicPr>
          <p:nvPr/>
        </p:nvPicPr>
        <p:blipFill>
          <a:blip r:embed="rId2" cstate="print"/>
          <a:srcRect/>
          <a:stretch>
            <a:fillRect/>
          </a:stretch>
        </p:blipFill>
        <p:spPr bwMode="auto">
          <a:xfrm>
            <a:off x="0" y="2505075"/>
            <a:ext cx="9144000" cy="435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31750" y="1"/>
            <a:ext cx="9175750" cy="4992688"/>
            <a:chOff x="-20" y="0"/>
            <a:chExt cx="5780" cy="3145"/>
          </a:xfrm>
        </p:grpSpPr>
        <p:pic>
          <p:nvPicPr>
            <p:cNvPr id="4099" name="3 CuadroTexto"/>
            <p:cNvPicPr>
              <a:picLocks noChangeArrowheads="1"/>
            </p:cNvPicPr>
            <p:nvPr/>
          </p:nvPicPr>
          <p:blipFill>
            <a:blip r:embed="rId2" cstate="print"/>
            <a:srcRect/>
            <a:stretch>
              <a:fillRect/>
            </a:stretch>
          </p:blipFill>
          <p:spPr bwMode="auto">
            <a:xfrm>
              <a:off x="-20" y="119"/>
              <a:ext cx="5780" cy="3026"/>
            </a:xfrm>
            <a:prstGeom prst="rect">
              <a:avLst/>
            </a:prstGeom>
            <a:noFill/>
            <a:ln w="9525">
              <a:noFill/>
              <a:miter lim="800000"/>
              <a:headEnd/>
              <a:tailEnd/>
            </a:ln>
          </p:spPr>
        </p:pic>
        <p:sp>
          <p:nvSpPr>
            <p:cNvPr id="4100" name="Text Box 3"/>
            <p:cNvSpPr txBox="1">
              <a:spLocks noChangeArrowheads="1"/>
            </p:cNvSpPr>
            <p:nvPr/>
          </p:nvSpPr>
          <p:spPr bwMode="auto">
            <a:xfrm>
              <a:off x="0" y="0"/>
              <a:ext cx="5760" cy="1842"/>
            </a:xfrm>
            <a:prstGeom prst="rect">
              <a:avLst/>
            </a:prstGeom>
            <a:noFill/>
            <a:ln w="9525">
              <a:noFill/>
              <a:miter lim="800000"/>
              <a:headEnd/>
              <a:tailEnd/>
            </a:ln>
          </p:spPr>
          <p:txBody>
            <a:bodyPr>
              <a:spAutoFit/>
            </a:bodyPr>
            <a:lstStyle/>
            <a:p>
              <a:pPr algn="ctr"/>
              <a:r>
                <a:rPr lang="es-ES" sz="6000" dirty="0">
                  <a:solidFill>
                    <a:srgbClr val="FF0000"/>
                  </a:solidFill>
                </a:rPr>
                <a:t>Estudiamos </a:t>
              </a:r>
              <a:r>
                <a:rPr lang="es-ES" sz="6000" dirty="0" smtClean="0">
                  <a:solidFill>
                    <a:srgbClr val="FF0000"/>
                  </a:solidFill>
                </a:rPr>
                <a:t>la</a:t>
              </a:r>
            </a:p>
            <a:p>
              <a:pPr algn="ctr"/>
              <a:r>
                <a:rPr lang="es-ES" sz="6000" dirty="0" smtClean="0">
                  <a:solidFill>
                    <a:srgbClr val="FF0000"/>
                  </a:solidFill>
                </a:rPr>
                <a:t>conquista </a:t>
              </a:r>
              <a:r>
                <a:rPr lang="es-ES" sz="6000" dirty="0">
                  <a:solidFill>
                    <a:srgbClr val="FF0000"/>
                  </a:solidFill>
                </a:rPr>
                <a:t>y tres etapas:</a:t>
              </a:r>
            </a:p>
            <a:p>
              <a:pPr algn="ctr"/>
              <a:endParaRPr lang="es-ES" dirty="0">
                <a:solidFill>
                  <a:srgbClr val="FF0000"/>
                </a:solidFill>
              </a:endParaRPr>
            </a:p>
            <a:p>
              <a:pPr>
                <a:buFont typeface="Wingdings" pitchFamily="2" charset="2"/>
                <a:buChar char="v"/>
              </a:pPr>
              <a:r>
                <a:rPr lang="es-ES" sz="4000" dirty="0"/>
                <a:t>Conquista (711-18</a:t>
              </a:r>
              <a:r>
                <a:rPr lang="es-ES" sz="4000" dirty="0" smtClean="0"/>
                <a:t>).</a:t>
              </a:r>
              <a:endParaRPr lang="es-ES" sz="4000"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2530" name="Picture 2" descr="https://upload.wikimedia.org/wikipedia/commons/thumb/5/5e/Almohad_Expansion-es.svg/800px-Almohad_Expansion-es.svg.png"/>
          <p:cNvPicPr>
            <a:picLocks noChangeAspect="1" noChangeArrowheads="1"/>
          </p:cNvPicPr>
          <p:nvPr/>
        </p:nvPicPr>
        <p:blipFill>
          <a:blip r:embed="rId2" cstate="print"/>
          <a:srcRect/>
          <a:stretch>
            <a:fillRect/>
          </a:stretch>
        </p:blipFill>
        <p:spPr bwMode="auto">
          <a:xfrm>
            <a:off x="1403350" y="1974850"/>
            <a:ext cx="6337300" cy="4883150"/>
          </a:xfrm>
          <a:prstGeom prst="rect">
            <a:avLst/>
          </a:prstGeom>
          <a:noFill/>
          <a:ln w="9525">
            <a:noFill/>
            <a:miter lim="800000"/>
            <a:headEnd/>
            <a:tailEnd/>
          </a:ln>
        </p:spPr>
      </p:pic>
      <p:sp>
        <p:nvSpPr>
          <p:cNvPr id="3" name="Text Box 3"/>
          <p:cNvSpPr txBox="1">
            <a:spLocks noChangeArrowheads="1"/>
          </p:cNvSpPr>
          <p:nvPr/>
        </p:nvSpPr>
        <p:spPr bwMode="auto">
          <a:xfrm>
            <a:off x="323850" y="0"/>
            <a:ext cx="8351838" cy="1938338"/>
          </a:xfrm>
          <a:prstGeom prst="rect">
            <a:avLst/>
          </a:prstGeom>
          <a:noFill/>
          <a:ln w="9525">
            <a:noFill/>
            <a:miter lim="800000"/>
            <a:headEnd/>
            <a:tailEnd/>
          </a:ln>
        </p:spPr>
        <p:txBody>
          <a:bodyPr>
            <a:spAutoFit/>
          </a:bodyPr>
          <a:lstStyle/>
          <a:p>
            <a:pPr algn="ctr">
              <a:spcBef>
                <a:spcPct val="50000"/>
              </a:spcBef>
            </a:pPr>
            <a:r>
              <a:rPr lang="es-ES" sz="4000"/>
              <a:t>A principios del siglo XIII el reino almohade ocupaba territorios desde Mauritania a Libia y el Ebro.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1136650"/>
            <a:ext cx="9144000" cy="5721350"/>
          </a:xfrm>
          <a:prstGeom prst="rect">
            <a:avLst/>
          </a:prstGeom>
          <a:noFill/>
          <a:ln w="9525">
            <a:noFill/>
            <a:miter lim="800000"/>
            <a:headEnd/>
            <a:tailEnd/>
          </a:ln>
        </p:spPr>
      </p:pic>
      <p:sp>
        <p:nvSpPr>
          <p:cNvPr id="23555" name="Text Box 5"/>
          <p:cNvSpPr txBox="1">
            <a:spLocks noChangeArrowheads="1"/>
          </p:cNvSpPr>
          <p:nvPr/>
        </p:nvSpPr>
        <p:spPr bwMode="auto">
          <a:xfrm>
            <a:off x="0" y="0"/>
            <a:ext cx="9144000" cy="1138238"/>
          </a:xfrm>
          <a:prstGeom prst="rect">
            <a:avLst/>
          </a:prstGeom>
          <a:solidFill>
            <a:srgbClr val="CCFFFF"/>
          </a:solidFill>
          <a:ln w="9525">
            <a:noFill/>
            <a:miter lim="800000"/>
            <a:headEnd/>
            <a:tailEnd/>
          </a:ln>
        </p:spPr>
        <p:txBody>
          <a:bodyPr>
            <a:spAutoFit/>
          </a:bodyPr>
          <a:lstStyle/>
          <a:p>
            <a:pPr algn="ctr">
              <a:spcBef>
                <a:spcPct val="50000"/>
              </a:spcBef>
            </a:pPr>
            <a:r>
              <a:rPr lang="es-ES" sz="3400"/>
              <a:t>En el año 1212 los almohades sufrían una gran derrota en la batalla de </a:t>
            </a:r>
            <a:r>
              <a:rPr lang="es-ES" sz="3400">
                <a:solidFill>
                  <a:srgbClr val="FF0000"/>
                </a:solidFill>
              </a:rPr>
              <a:t>Las Navas de Tolosa</a:t>
            </a:r>
            <a:r>
              <a:rPr lang="es-ES" sz="3400"/>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4578" name="Picture 2" descr="Ubicación de Meriníes"/>
          <p:cNvPicPr>
            <a:picLocks noChangeAspect="1" noChangeArrowheads="1"/>
          </p:cNvPicPr>
          <p:nvPr/>
        </p:nvPicPr>
        <p:blipFill>
          <a:blip r:embed="rId2" cstate="print"/>
          <a:srcRect/>
          <a:stretch>
            <a:fillRect/>
          </a:stretch>
        </p:blipFill>
        <p:spPr bwMode="auto">
          <a:xfrm>
            <a:off x="0" y="2122488"/>
            <a:ext cx="9144000" cy="4735512"/>
          </a:xfrm>
          <a:prstGeom prst="rect">
            <a:avLst/>
          </a:prstGeom>
          <a:noFill/>
          <a:ln w="9525">
            <a:noFill/>
            <a:miter lim="800000"/>
            <a:headEnd/>
            <a:tailEnd/>
          </a:ln>
        </p:spPr>
      </p:pic>
      <p:sp>
        <p:nvSpPr>
          <p:cNvPr id="24579" name="Text Box 5"/>
          <p:cNvSpPr txBox="1">
            <a:spLocks noChangeArrowheads="1"/>
          </p:cNvSpPr>
          <p:nvPr/>
        </p:nvSpPr>
        <p:spPr bwMode="auto">
          <a:xfrm>
            <a:off x="0" y="0"/>
            <a:ext cx="9144000" cy="2185988"/>
          </a:xfrm>
          <a:prstGeom prst="rect">
            <a:avLst/>
          </a:prstGeom>
          <a:solidFill>
            <a:srgbClr val="CCFFFF"/>
          </a:solidFill>
          <a:ln w="9525">
            <a:noFill/>
            <a:miter lim="800000"/>
            <a:headEnd/>
            <a:tailEnd/>
          </a:ln>
        </p:spPr>
        <p:txBody>
          <a:bodyPr>
            <a:spAutoFit/>
          </a:bodyPr>
          <a:lstStyle/>
          <a:p>
            <a:pPr algn="ctr">
              <a:spcBef>
                <a:spcPct val="50000"/>
              </a:spcBef>
            </a:pPr>
            <a:r>
              <a:rPr lang="es-ES" sz="3400"/>
              <a:t>A esta derrota no tardaría en unirse el surgimiento de un nuevo poder en el norte de África que terminaría por hundir a los almohades, los </a:t>
            </a:r>
            <a:r>
              <a:rPr lang="es-ES" sz="3400">
                <a:solidFill>
                  <a:srgbClr val="FF0000"/>
                </a:solidFill>
              </a:rPr>
              <a:t>benimerines</a:t>
            </a:r>
            <a:r>
              <a:rPr lang="es-ES" sz="340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56163"/>
            <a:chOff x="-12" y="754"/>
            <a:chExt cx="5780" cy="3059"/>
          </a:xfrm>
        </p:grpSpPr>
        <p:pic>
          <p:nvPicPr>
            <p:cNvPr id="29699"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29700" name="Text Box 3"/>
            <p:cNvSpPr txBox="1">
              <a:spLocks noChangeArrowheads="1"/>
            </p:cNvSpPr>
            <p:nvPr/>
          </p:nvSpPr>
          <p:spPr bwMode="auto">
            <a:xfrm>
              <a:off x="-12" y="754"/>
              <a:ext cx="5760" cy="2695"/>
            </a:xfrm>
            <a:prstGeom prst="rect">
              <a:avLst/>
            </a:prstGeom>
            <a:noFill/>
            <a:ln w="9525">
              <a:noFill/>
              <a:miter lim="800000"/>
              <a:headEnd/>
              <a:tailEnd/>
            </a:ln>
          </p:spPr>
          <p:txBody>
            <a:bodyPr>
              <a:spAutoFit/>
            </a:bodyPr>
            <a:lstStyle/>
            <a:p>
              <a:pPr algn="ctr"/>
              <a:r>
                <a:rPr lang="es-ES" sz="4800" dirty="0">
                  <a:solidFill>
                    <a:srgbClr val="FF0000"/>
                  </a:solidFill>
                </a:rPr>
                <a:t>Estudiamos las siguientes etapas:</a:t>
              </a:r>
            </a:p>
            <a:p>
              <a:pPr algn="ctr"/>
              <a:endParaRPr lang="es-ES" dirty="0">
                <a:solidFill>
                  <a:srgbClr val="FF0000"/>
                </a:solidFill>
              </a:endParaRPr>
            </a:p>
            <a:p>
              <a:endParaRPr lang="es-ES" sz="4000" dirty="0" smtClean="0"/>
            </a:p>
            <a:p>
              <a:endParaRPr lang="es-ES" sz="4000" dirty="0" smtClean="0"/>
            </a:p>
            <a:p>
              <a:endParaRPr lang="es-ES" sz="4000" dirty="0" smtClean="0"/>
            </a:p>
            <a:p>
              <a:endParaRPr lang="es-ES" sz="4000" dirty="0"/>
            </a:p>
            <a:p>
              <a:pPr>
                <a:buFont typeface="Wingdings" pitchFamily="2" charset="2"/>
                <a:buChar char="v"/>
              </a:pPr>
              <a:r>
                <a:rPr lang="es-ES" sz="4000" dirty="0"/>
                <a:t>Terceras taifas (1224-1287</a:t>
              </a:r>
              <a:r>
                <a:rPr lang="es-ES" sz="4000" dirty="0" smtClean="0"/>
                <a:t>).</a:t>
              </a:r>
              <a:endParaRPr lang="es-ES" sz="4000" dirty="0"/>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6626" name="Picture 2" descr="http://reyesmedievales.esy.es/geneaalandalus/tercerastaifas.jpg"/>
          <p:cNvPicPr>
            <a:picLocks noChangeAspect="1" noChangeArrowheads="1"/>
          </p:cNvPicPr>
          <p:nvPr/>
        </p:nvPicPr>
        <p:blipFill>
          <a:blip r:embed="rId3" cstate="print"/>
          <a:srcRect/>
          <a:stretch>
            <a:fillRect/>
          </a:stretch>
        </p:blipFill>
        <p:spPr bwMode="auto">
          <a:xfrm>
            <a:off x="2759075" y="2130425"/>
            <a:ext cx="6384925" cy="4727575"/>
          </a:xfrm>
          <a:prstGeom prst="rect">
            <a:avLst/>
          </a:prstGeom>
          <a:noFill/>
          <a:ln w="9525">
            <a:noFill/>
            <a:miter lim="800000"/>
            <a:headEnd/>
            <a:tailEnd/>
          </a:ln>
        </p:spPr>
      </p:pic>
      <p:sp>
        <p:nvSpPr>
          <p:cNvPr id="3" name="Text Box 3"/>
          <p:cNvSpPr txBox="1">
            <a:spLocks noChangeArrowheads="1"/>
          </p:cNvSpPr>
          <p:nvPr/>
        </p:nvSpPr>
        <p:spPr bwMode="auto">
          <a:xfrm>
            <a:off x="0" y="0"/>
            <a:ext cx="9144000" cy="2062163"/>
          </a:xfrm>
          <a:prstGeom prst="rect">
            <a:avLst/>
          </a:prstGeom>
          <a:solidFill>
            <a:schemeClr val="accent3">
              <a:lumMod val="95000"/>
            </a:schemeClr>
          </a:solidFill>
          <a:ln w="9525">
            <a:noFill/>
            <a:miter lim="800000"/>
            <a:headEnd/>
            <a:tailEnd/>
          </a:ln>
        </p:spPr>
        <p:txBody>
          <a:bodyPr>
            <a:spAutoFit/>
          </a:bodyPr>
          <a:lstStyle/>
          <a:p>
            <a:pPr algn="ctr">
              <a:spcBef>
                <a:spcPct val="50000"/>
              </a:spcBef>
              <a:defRPr/>
            </a:pPr>
            <a:r>
              <a:rPr lang="es-ES" sz="3200" dirty="0"/>
              <a:t>En al-Ándalus se formaban las terceras taifas, de significado y duración parecidos a las segundas. La diferencia es que ahora ya no van a ser ocupadas por un poder musulmán.</a:t>
            </a:r>
          </a:p>
        </p:txBody>
      </p:sp>
      <p:sp>
        <p:nvSpPr>
          <p:cNvPr id="26628" name="Text Box 3"/>
          <p:cNvSpPr txBox="1">
            <a:spLocks noChangeArrowheads="1"/>
          </p:cNvSpPr>
          <p:nvPr/>
        </p:nvSpPr>
        <p:spPr bwMode="auto">
          <a:xfrm>
            <a:off x="0" y="2924175"/>
            <a:ext cx="2771775" cy="3109913"/>
          </a:xfrm>
          <a:prstGeom prst="rect">
            <a:avLst/>
          </a:prstGeom>
          <a:noFill/>
          <a:ln w="9525">
            <a:noFill/>
            <a:miter lim="800000"/>
            <a:headEnd/>
            <a:tailEnd/>
          </a:ln>
        </p:spPr>
        <p:txBody>
          <a:bodyPr>
            <a:spAutoFit/>
          </a:bodyPr>
          <a:lstStyle/>
          <a:p>
            <a:pPr algn="ctr">
              <a:spcBef>
                <a:spcPct val="50000"/>
              </a:spcBef>
            </a:pPr>
            <a:r>
              <a:rPr lang="es-ES" sz="2800"/>
              <a:t>En 1264, cae Lorca, última taifa cristiana peninsular (salvo Granada). En 1287 caía además Menorca.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7650" name="Picture 2" descr="5"/>
          <p:cNvPicPr>
            <a:picLocks noChangeAspect="1" noChangeArrowheads="1"/>
          </p:cNvPicPr>
          <p:nvPr/>
        </p:nvPicPr>
        <p:blipFill>
          <a:blip r:embed="rId3" cstate="print"/>
          <a:srcRect/>
          <a:stretch>
            <a:fillRect/>
          </a:stretch>
        </p:blipFill>
        <p:spPr bwMode="auto">
          <a:xfrm>
            <a:off x="0" y="1708150"/>
            <a:ext cx="9144000" cy="5149850"/>
          </a:xfrm>
          <a:prstGeom prst="rect">
            <a:avLst/>
          </a:prstGeom>
          <a:noFill/>
          <a:ln w="9525">
            <a:noFill/>
            <a:miter lim="800000"/>
            <a:headEnd/>
            <a:tailEnd/>
          </a:ln>
        </p:spPr>
      </p:pic>
      <p:sp>
        <p:nvSpPr>
          <p:cNvPr id="35843" name="Text Box 3"/>
          <p:cNvSpPr txBox="1">
            <a:spLocks noChangeArrowheads="1"/>
          </p:cNvSpPr>
          <p:nvPr/>
        </p:nvSpPr>
        <p:spPr bwMode="auto">
          <a:xfrm>
            <a:off x="0" y="0"/>
            <a:ext cx="9144000" cy="1816100"/>
          </a:xfrm>
          <a:prstGeom prst="rect">
            <a:avLst/>
          </a:prstGeom>
          <a:solidFill>
            <a:schemeClr val="accent3">
              <a:lumMod val="95000"/>
            </a:schemeClr>
          </a:solidFill>
          <a:ln w="9525">
            <a:noFill/>
            <a:miter lim="800000"/>
            <a:headEnd/>
            <a:tailEnd/>
          </a:ln>
        </p:spPr>
        <p:txBody>
          <a:bodyPr>
            <a:spAutoFit/>
          </a:bodyPr>
          <a:lstStyle/>
          <a:p>
            <a:pPr algn="ctr">
              <a:spcBef>
                <a:spcPct val="50000"/>
              </a:spcBef>
              <a:defRPr/>
            </a:pPr>
            <a:r>
              <a:rPr lang="es-ES" sz="2800" dirty="0"/>
              <a:t>En poco más de tres décadas el poder musulmán se hundió perdiendo todo el sur de Portugal, Extremadura, buena pare de Andalucía, Valencia, Baleares, Murcia y lo que le quedaba de Castilla La-Mancha.</a:t>
            </a:r>
          </a:p>
        </p:txBody>
      </p:sp>
      <p:sp>
        <p:nvSpPr>
          <p:cNvPr id="5" name="4 Flecha abajo"/>
          <p:cNvSpPr/>
          <p:nvPr/>
        </p:nvSpPr>
        <p:spPr>
          <a:xfrm>
            <a:off x="3708400" y="3573463"/>
            <a:ext cx="785813" cy="12144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Flecha abajo"/>
          <p:cNvSpPr/>
          <p:nvPr/>
        </p:nvSpPr>
        <p:spPr>
          <a:xfrm>
            <a:off x="4716463" y="3933825"/>
            <a:ext cx="785812" cy="12144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Flecha abajo"/>
          <p:cNvSpPr/>
          <p:nvPr/>
        </p:nvSpPr>
        <p:spPr>
          <a:xfrm>
            <a:off x="6156325" y="3429000"/>
            <a:ext cx="785813" cy="12144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Flecha abajo"/>
          <p:cNvSpPr/>
          <p:nvPr/>
        </p:nvSpPr>
        <p:spPr>
          <a:xfrm rot="18959122">
            <a:off x="7454900" y="3103563"/>
            <a:ext cx="785813" cy="12144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abajo"/>
          <p:cNvSpPr/>
          <p:nvPr/>
        </p:nvSpPr>
        <p:spPr>
          <a:xfrm rot="18134175">
            <a:off x="5622925" y="4414838"/>
            <a:ext cx="785813" cy="12144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Flecha abajo"/>
          <p:cNvSpPr/>
          <p:nvPr/>
        </p:nvSpPr>
        <p:spPr>
          <a:xfrm>
            <a:off x="2843213" y="4005263"/>
            <a:ext cx="785812" cy="12144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Flecha abajo"/>
          <p:cNvSpPr/>
          <p:nvPr/>
        </p:nvSpPr>
        <p:spPr>
          <a:xfrm rot="2592071">
            <a:off x="3873500" y="4541838"/>
            <a:ext cx="785813" cy="12144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3000" fill="hold"/>
                                        <p:tgtEl>
                                          <p:spTgt spid="5"/>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grpId="0" nodeType="withEffect">
                                  <p:stCondLst>
                                    <p:cond delay="0"/>
                                  </p:stCondLst>
                                  <p:childTnLst>
                                    <p:anim calcmode="discrete" valueType="str">
                                      <p:cBhvr>
                                        <p:cTn id="8" dur="3000" fill="hold"/>
                                        <p:tgtEl>
                                          <p:spTgt spid="6"/>
                                        </p:tgtEl>
                                        <p:attrNameLst>
                                          <p:attrName>style.visibility</p:attrName>
                                        </p:attrNameLst>
                                      </p:cBhvr>
                                      <p:tavLst>
                                        <p:tav tm="0">
                                          <p:val>
                                            <p:strVal val="hidden"/>
                                          </p:val>
                                        </p:tav>
                                        <p:tav tm="50000">
                                          <p:val>
                                            <p:strVal val="visible"/>
                                          </p:val>
                                        </p:tav>
                                      </p:tavLst>
                                    </p:anim>
                                  </p:childTnLst>
                                </p:cTn>
                              </p:par>
                              <p:par>
                                <p:cTn id="9" presetID="35" presetClass="emph" presetSubtype="0" repeatCount="5000" fill="hold" grpId="0" nodeType="withEffect">
                                  <p:stCondLst>
                                    <p:cond delay="0"/>
                                  </p:stCondLst>
                                  <p:childTnLst>
                                    <p:anim calcmode="discrete" valueType="str">
                                      <p:cBhvr>
                                        <p:cTn id="10" dur="3000" fill="hold"/>
                                        <p:tgtEl>
                                          <p:spTgt spid="7"/>
                                        </p:tgtEl>
                                        <p:attrNameLst>
                                          <p:attrName>style.visibility</p:attrName>
                                        </p:attrNameLst>
                                      </p:cBhvr>
                                      <p:tavLst>
                                        <p:tav tm="0">
                                          <p:val>
                                            <p:strVal val="hidden"/>
                                          </p:val>
                                        </p:tav>
                                        <p:tav tm="50000">
                                          <p:val>
                                            <p:strVal val="visible"/>
                                          </p:val>
                                        </p:tav>
                                      </p:tavLst>
                                    </p:anim>
                                  </p:childTnLst>
                                </p:cTn>
                              </p:par>
                              <p:par>
                                <p:cTn id="11" presetID="35" presetClass="emph" presetSubtype="0" repeatCount="5000" fill="hold" grpId="0" nodeType="withEffect">
                                  <p:stCondLst>
                                    <p:cond delay="0"/>
                                  </p:stCondLst>
                                  <p:childTnLst>
                                    <p:anim calcmode="discrete" valueType="str">
                                      <p:cBhvr>
                                        <p:cTn id="12" dur="3000" fill="hold"/>
                                        <p:tgtEl>
                                          <p:spTgt spid="8"/>
                                        </p:tgtEl>
                                        <p:attrNameLst>
                                          <p:attrName>style.visibility</p:attrName>
                                        </p:attrNameLst>
                                      </p:cBhvr>
                                      <p:tavLst>
                                        <p:tav tm="0">
                                          <p:val>
                                            <p:strVal val="hidden"/>
                                          </p:val>
                                        </p:tav>
                                        <p:tav tm="50000">
                                          <p:val>
                                            <p:strVal val="visible"/>
                                          </p:val>
                                        </p:tav>
                                      </p:tavLst>
                                    </p:anim>
                                  </p:childTnLst>
                                </p:cTn>
                              </p:par>
                              <p:par>
                                <p:cTn id="13" presetID="35" presetClass="emph" presetSubtype="0" repeatCount="5000" fill="hold" grpId="0" nodeType="withEffect">
                                  <p:stCondLst>
                                    <p:cond delay="0"/>
                                  </p:stCondLst>
                                  <p:childTnLst>
                                    <p:anim calcmode="discrete" valueType="str">
                                      <p:cBhvr>
                                        <p:cTn id="14" dur="3000" fill="hold"/>
                                        <p:tgtEl>
                                          <p:spTgt spid="9"/>
                                        </p:tgtEl>
                                        <p:attrNameLst>
                                          <p:attrName>style.visibility</p:attrName>
                                        </p:attrNameLst>
                                      </p:cBhvr>
                                      <p:tavLst>
                                        <p:tav tm="0">
                                          <p:val>
                                            <p:strVal val="hidden"/>
                                          </p:val>
                                        </p:tav>
                                        <p:tav tm="50000">
                                          <p:val>
                                            <p:strVal val="visible"/>
                                          </p:val>
                                        </p:tav>
                                      </p:tavLst>
                                    </p:anim>
                                  </p:childTnLst>
                                </p:cTn>
                              </p:par>
                              <p:par>
                                <p:cTn id="15" presetID="35" presetClass="emph" presetSubtype="0" repeatCount="5000" fill="hold" grpId="0" nodeType="withEffect">
                                  <p:stCondLst>
                                    <p:cond delay="0"/>
                                  </p:stCondLst>
                                  <p:childTnLst>
                                    <p:anim calcmode="discrete" valueType="str">
                                      <p:cBhvr>
                                        <p:cTn id="16" dur="3000" fill="hold"/>
                                        <p:tgtEl>
                                          <p:spTgt spid="10"/>
                                        </p:tgtEl>
                                        <p:attrNameLst>
                                          <p:attrName>style.visibility</p:attrName>
                                        </p:attrNameLst>
                                      </p:cBhvr>
                                      <p:tavLst>
                                        <p:tav tm="0">
                                          <p:val>
                                            <p:strVal val="hidden"/>
                                          </p:val>
                                        </p:tav>
                                        <p:tav tm="50000">
                                          <p:val>
                                            <p:strVal val="visible"/>
                                          </p:val>
                                        </p:tav>
                                      </p:tavLst>
                                    </p:anim>
                                  </p:childTnLst>
                                </p:cTn>
                              </p:par>
                              <p:par>
                                <p:cTn id="17" presetID="35" presetClass="emph" presetSubtype="0" repeatCount="5000" fill="hold" grpId="0" nodeType="withEffect">
                                  <p:stCondLst>
                                    <p:cond delay="0"/>
                                  </p:stCondLst>
                                  <p:childTnLst>
                                    <p:anim calcmode="discrete" valueType="str">
                                      <p:cBhvr>
                                        <p:cTn id="18"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8674" name="Picture 2" descr="Resultado de imagen de batalla del salado"/>
          <p:cNvPicPr>
            <a:picLocks noChangeAspect="1" noChangeArrowheads="1"/>
          </p:cNvPicPr>
          <p:nvPr/>
        </p:nvPicPr>
        <p:blipFill>
          <a:blip r:embed="rId2" cstate="print"/>
          <a:srcRect/>
          <a:stretch>
            <a:fillRect/>
          </a:stretch>
        </p:blipFill>
        <p:spPr bwMode="auto">
          <a:xfrm>
            <a:off x="4319588" y="1916113"/>
            <a:ext cx="4824412" cy="4519612"/>
          </a:xfrm>
          <a:prstGeom prst="rect">
            <a:avLst/>
          </a:prstGeom>
          <a:noFill/>
          <a:ln w="9525">
            <a:noFill/>
            <a:miter lim="800000"/>
            <a:headEnd/>
            <a:tailEnd/>
          </a:ln>
        </p:spPr>
      </p:pic>
      <p:sp>
        <p:nvSpPr>
          <p:cNvPr id="28675"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Los </a:t>
            </a:r>
            <a:r>
              <a:rPr lang="es-ES" sz="3600">
                <a:solidFill>
                  <a:srgbClr val="FF0000"/>
                </a:solidFill>
              </a:rPr>
              <a:t>benimerines</a:t>
            </a:r>
            <a:r>
              <a:rPr lang="es-ES" sz="3600"/>
              <a:t> tratarían de recuperar la influencia bereber en al-Ándalus. Para ello se aliaron frecuentemente con los granadinos.</a:t>
            </a:r>
          </a:p>
        </p:txBody>
      </p:sp>
      <p:sp>
        <p:nvSpPr>
          <p:cNvPr id="28676" name="Text Box 3"/>
          <p:cNvSpPr txBox="1">
            <a:spLocks noChangeArrowheads="1"/>
          </p:cNvSpPr>
          <p:nvPr/>
        </p:nvSpPr>
        <p:spPr bwMode="auto">
          <a:xfrm>
            <a:off x="0" y="2708275"/>
            <a:ext cx="4284663" cy="2678113"/>
          </a:xfrm>
          <a:prstGeom prst="rect">
            <a:avLst/>
          </a:prstGeom>
          <a:noFill/>
          <a:ln w="9525">
            <a:noFill/>
            <a:miter lim="800000"/>
            <a:headEnd/>
            <a:tailEnd/>
          </a:ln>
        </p:spPr>
        <p:txBody>
          <a:bodyPr>
            <a:spAutoFit/>
          </a:bodyPr>
          <a:lstStyle/>
          <a:p>
            <a:pPr algn="ctr">
              <a:spcBef>
                <a:spcPct val="50000"/>
              </a:spcBef>
            </a:pPr>
            <a:r>
              <a:rPr lang="es-ES" sz="2800"/>
              <a:t>En 1340 sufrieron la derrota en la batalla del Salado. Desde entonces ya no volverían a intentar desembarcar en territorio peninsular.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CuadroTexto"/>
          <p:cNvGrpSpPr>
            <a:grpSpLocks/>
          </p:cNvGrpSpPr>
          <p:nvPr/>
        </p:nvGrpSpPr>
        <p:grpSpPr bwMode="auto">
          <a:xfrm>
            <a:off x="0" y="0"/>
            <a:ext cx="9175750" cy="4894263"/>
            <a:chOff x="-12" y="754"/>
            <a:chExt cx="5780" cy="3083"/>
          </a:xfrm>
        </p:grpSpPr>
        <p:pic>
          <p:nvPicPr>
            <p:cNvPr id="25603" name="3 CuadroTexto"/>
            <p:cNvPicPr>
              <a:picLocks noChangeArrowheads="1"/>
            </p:cNvPicPr>
            <p:nvPr/>
          </p:nvPicPr>
          <p:blipFill>
            <a:blip r:embed="rId2" cstate="print"/>
            <a:srcRect/>
            <a:stretch>
              <a:fillRect/>
            </a:stretch>
          </p:blipFill>
          <p:spPr bwMode="auto">
            <a:xfrm>
              <a:off x="-12" y="787"/>
              <a:ext cx="5780" cy="3026"/>
            </a:xfrm>
            <a:prstGeom prst="rect">
              <a:avLst/>
            </a:prstGeom>
            <a:noFill/>
            <a:ln w="9525">
              <a:noFill/>
              <a:miter lim="800000"/>
              <a:headEnd/>
              <a:tailEnd/>
            </a:ln>
          </p:spPr>
        </p:pic>
        <p:sp>
          <p:nvSpPr>
            <p:cNvPr id="25604" name="Text Box 3"/>
            <p:cNvSpPr txBox="1">
              <a:spLocks noChangeArrowheads="1"/>
            </p:cNvSpPr>
            <p:nvPr/>
          </p:nvSpPr>
          <p:spPr bwMode="auto">
            <a:xfrm>
              <a:off x="-12" y="754"/>
              <a:ext cx="5760" cy="3083"/>
            </a:xfrm>
            <a:prstGeom prst="rect">
              <a:avLst/>
            </a:prstGeom>
            <a:noFill/>
            <a:ln w="9525">
              <a:noFill/>
              <a:miter lim="800000"/>
              <a:headEnd/>
              <a:tailEnd/>
            </a:ln>
          </p:spPr>
          <p:txBody>
            <a:bodyPr>
              <a:spAutoFit/>
            </a:bodyPr>
            <a:lstStyle/>
            <a:p>
              <a:pPr algn="ctr"/>
              <a:r>
                <a:rPr lang="es-ES" sz="4800">
                  <a:solidFill>
                    <a:srgbClr val="FF0000"/>
                  </a:solidFill>
                </a:rPr>
                <a:t>Estudiamos las siguientes etapas:</a:t>
              </a:r>
            </a:p>
            <a:p>
              <a:pPr algn="ctr"/>
              <a:endParaRPr lang="es-ES">
                <a:solidFill>
                  <a:srgbClr val="FF0000"/>
                </a:solidFill>
              </a:endParaRPr>
            </a:p>
            <a:p>
              <a:endParaRPr lang="es-ES" sz="4000"/>
            </a:p>
            <a:p>
              <a:endParaRPr lang="es-ES" sz="4000"/>
            </a:p>
            <a:p>
              <a:endParaRPr lang="es-ES" sz="4000"/>
            </a:p>
            <a:p>
              <a:endParaRPr lang="es-ES" sz="4000"/>
            </a:p>
            <a:p>
              <a:endParaRPr lang="es-ES" sz="4000"/>
            </a:p>
            <a:p>
              <a:pPr>
                <a:buFont typeface="Wingdings" pitchFamily="2" charset="2"/>
                <a:buChar char="v"/>
              </a:pPr>
              <a:r>
                <a:rPr lang="es-ES" sz="4000"/>
                <a:t>Reino nazarí de Granada (1232-1492).</a:t>
              </a:r>
              <a:endParaRPr lang="es-ES_tradnl" sz="4000"/>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22" name="Picture 2" descr="7"/>
          <p:cNvPicPr>
            <a:picLocks noChangeAspect="1" noChangeArrowheads="1"/>
          </p:cNvPicPr>
          <p:nvPr/>
        </p:nvPicPr>
        <p:blipFill>
          <a:blip r:embed="rId3" cstate="print"/>
          <a:srcRect/>
          <a:stretch>
            <a:fillRect/>
          </a:stretch>
        </p:blipFill>
        <p:spPr bwMode="auto">
          <a:xfrm>
            <a:off x="142875" y="2228850"/>
            <a:ext cx="8785225" cy="4629150"/>
          </a:xfrm>
          <a:prstGeom prst="rect">
            <a:avLst/>
          </a:prstGeom>
          <a:noFill/>
          <a:ln w="9525">
            <a:noFill/>
            <a:miter lim="800000"/>
            <a:headEnd/>
            <a:tailEnd/>
          </a:ln>
        </p:spPr>
      </p:pic>
      <p:sp>
        <p:nvSpPr>
          <p:cNvPr id="30723" name="Text Box 3"/>
          <p:cNvSpPr txBox="1">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a:spcBef>
                <a:spcPct val="50000"/>
              </a:spcBef>
            </a:pPr>
            <a:r>
              <a:rPr lang="es-ES" sz="3200"/>
              <a:t>Sólo una pequeña taifa en el sur se salvó de la conquista, el </a:t>
            </a:r>
            <a:r>
              <a:rPr lang="es-ES" sz="3200">
                <a:solidFill>
                  <a:srgbClr val="FF0000"/>
                </a:solidFill>
              </a:rPr>
              <a:t>reino nazarí de Granada</a:t>
            </a:r>
            <a:r>
              <a:rPr lang="es-ES" sz="3200"/>
              <a:t> (1232-1492), gracias a los problemas cristianos y al escabroso territorio que lo rodeaba.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El origen de esta taifa se encuentra en la localidad jienense de Arjona, donde nacería en 1194 Muhammad </a:t>
            </a:r>
            <a:r>
              <a:rPr lang="es-ES" sz="3600">
                <a:solidFill>
                  <a:srgbClr val="FF0000"/>
                </a:solidFill>
              </a:rPr>
              <a:t>ibn Nasr</a:t>
            </a:r>
            <a:r>
              <a:rPr lang="es-ES" sz="3600"/>
              <a:t> o Alhamar (el Rojo).</a:t>
            </a:r>
          </a:p>
        </p:txBody>
      </p:sp>
      <p:pic>
        <p:nvPicPr>
          <p:cNvPr id="31747" name="Picture 2" descr="Resultado de imagen de arjona jaen"/>
          <p:cNvPicPr>
            <a:picLocks noChangeAspect="1" noChangeArrowheads="1"/>
          </p:cNvPicPr>
          <p:nvPr/>
        </p:nvPicPr>
        <p:blipFill>
          <a:blip r:embed="rId2" cstate="print"/>
          <a:srcRect/>
          <a:stretch>
            <a:fillRect/>
          </a:stretch>
        </p:blipFill>
        <p:spPr bwMode="auto">
          <a:xfrm>
            <a:off x="1042988" y="1773238"/>
            <a:ext cx="7134225" cy="4176712"/>
          </a:xfrm>
          <a:prstGeom prst="rect">
            <a:avLst/>
          </a:prstGeom>
          <a:noFill/>
          <a:ln w="9525">
            <a:noFill/>
            <a:miter lim="800000"/>
            <a:headEnd/>
            <a:tailEnd/>
          </a:ln>
        </p:spPr>
      </p:pic>
      <p:sp>
        <p:nvSpPr>
          <p:cNvPr id="31748" name="3 CuadroTexto"/>
          <p:cNvSpPr txBox="1">
            <a:spLocks noChangeArrowheads="1"/>
          </p:cNvSpPr>
          <p:nvPr/>
        </p:nvSpPr>
        <p:spPr bwMode="auto">
          <a:xfrm>
            <a:off x="0" y="5949950"/>
            <a:ext cx="9144000" cy="830263"/>
          </a:xfrm>
          <a:prstGeom prst="rect">
            <a:avLst/>
          </a:prstGeom>
          <a:noFill/>
          <a:ln w="9525">
            <a:noFill/>
            <a:miter lim="800000"/>
            <a:headEnd/>
            <a:tailEnd/>
          </a:ln>
        </p:spPr>
        <p:txBody>
          <a:bodyPr>
            <a:spAutoFit/>
          </a:bodyPr>
          <a:lstStyle/>
          <a:p>
            <a:pPr algn="ctr"/>
            <a:r>
              <a:rPr lang="es-ES"/>
              <a:t>Pese a ser el germen del reino de Granada, en 1244 caía definitivamente en manos cristianas.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0" y="0"/>
            <a:ext cx="9144000" cy="1200150"/>
          </a:xfrm>
          <a:prstGeom prst="rect">
            <a:avLst/>
          </a:prstGeom>
          <a:solidFill>
            <a:srgbClr val="FFFF99"/>
          </a:solidFill>
          <a:ln w="9525">
            <a:noFill/>
            <a:miter lim="800000"/>
            <a:headEnd/>
            <a:tailEnd/>
          </a:ln>
        </p:spPr>
        <p:txBody>
          <a:bodyPr>
            <a:spAutoFit/>
          </a:bodyPr>
          <a:lstStyle/>
          <a:p>
            <a:pPr algn="ctr">
              <a:spcBef>
                <a:spcPct val="50000"/>
              </a:spcBef>
            </a:pPr>
            <a:r>
              <a:rPr lang="es-ES" sz="3600"/>
              <a:t>En el año 700 el califato omeya había alcanzado ya la actual Marruecos.</a:t>
            </a:r>
          </a:p>
        </p:txBody>
      </p:sp>
      <p:pic>
        <p:nvPicPr>
          <p:cNvPr id="5123" name="Picture 4" descr="C:\Users\Enrique\Desktop\Dibujo.jpg"/>
          <p:cNvPicPr>
            <a:picLocks noChangeAspect="1" noChangeArrowheads="1"/>
          </p:cNvPicPr>
          <p:nvPr/>
        </p:nvPicPr>
        <p:blipFill>
          <a:blip r:embed="rId3" cstate="print"/>
          <a:srcRect/>
          <a:stretch>
            <a:fillRect/>
          </a:stretch>
        </p:blipFill>
        <p:spPr bwMode="auto">
          <a:xfrm>
            <a:off x="2214563" y="1181100"/>
            <a:ext cx="6929437" cy="5676900"/>
          </a:xfrm>
          <a:prstGeom prst="rect">
            <a:avLst/>
          </a:prstGeom>
          <a:noFill/>
          <a:ln w="9525">
            <a:noFill/>
            <a:miter lim="800000"/>
            <a:headEnd/>
            <a:tailEnd/>
          </a:ln>
        </p:spPr>
      </p:pic>
      <p:sp>
        <p:nvSpPr>
          <p:cNvPr id="5124" name="4 CuadroTexto"/>
          <p:cNvSpPr txBox="1">
            <a:spLocks noChangeArrowheads="1"/>
          </p:cNvSpPr>
          <p:nvPr/>
        </p:nvSpPr>
        <p:spPr bwMode="auto">
          <a:xfrm>
            <a:off x="0" y="2286000"/>
            <a:ext cx="2214563" cy="3416300"/>
          </a:xfrm>
          <a:prstGeom prst="rect">
            <a:avLst/>
          </a:prstGeom>
          <a:noFill/>
          <a:ln w="9525">
            <a:noFill/>
            <a:miter lim="800000"/>
            <a:headEnd/>
            <a:tailEnd/>
          </a:ln>
        </p:spPr>
        <p:txBody>
          <a:bodyPr>
            <a:spAutoFit/>
          </a:bodyPr>
          <a:lstStyle/>
          <a:p>
            <a:pPr algn="ctr"/>
            <a:r>
              <a:rPr lang="es-ES" dirty="0"/>
              <a:t>Los musulmanes organizaron la provincia del norte de África (</a:t>
            </a:r>
            <a:r>
              <a:rPr lang="es-ES" dirty="0" err="1"/>
              <a:t>Ifriqiya</a:t>
            </a:r>
            <a:r>
              <a:rPr lang="es-ES" dirty="0"/>
              <a:t>) con capital en </a:t>
            </a:r>
            <a:r>
              <a:rPr lang="es-ES" dirty="0" err="1"/>
              <a:t>Kairuán</a:t>
            </a:r>
            <a:r>
              <a:rPr lang="es-ES" dirty="0"/>
              <a:t> (en la actual Túnez).</a:t>
            </a:r>
          </a:p>
        </p:txBody>
      </p:sp>
      <p:sp>
        <p:nvSpPr>
          <p:cNvPr id="5125" name="4 CuadroTexto"/>
          <p:cNvSpPr txBox="1">
            <a:spLocks noChangeArrowheads="1"/>
          </p:cNvSpPr>
          <p:nvPr/>
        </p:nvSpPr>
        <p:spPr bwMode="auto">
          <a:xfrm>
            <a:off x="4067175" y="5229225"/>
            <a:ext cx="792163" cy="307975"/>
          </a:xfrm>
          <a:prstGeom prst="rect">
            <a:avLst/>
          </a:prstGeom>
          <a:solidFill>
            <a:schemeClr val="bg1"/>
          </a:solidFill>
          <a:ln w="9525">
            <a:noFill/>
            <a:miter lim="800000"/>
            <a:headEnd/>
            <a:tailEnd/>
          </a:ln>
        </p:spPr>
        <p:txBody>
          <a:bodyPr>
            <a:spAutoFit/>
          </a:bodyPr>
          <a:lstStyle/>
          <a:p>
            <a:pPr algn="ctr"/>
            <a:r>
              <a:rPr lang="es-ES" sz="1400"/>
              <a:t>Ifriqiya</a:t>
            </a:r>
            <a:endParaRPr lang="es-ES_tradnl" sz="1400"/>
          </a:p>
        </p:txBody>
      </p:sp>
      <p:cxnSp>
        <p:nvCxnSpPr>
          <p:cNvPr id="8" name="7 Conector recto de flecha"/>
          <p:cNvCxnSpPr>
            <a:stCxn id="5125" idx="3"/>
          </p:cNvCxnSpPr>
          <p:nvPr/>
        </p:nvCxnSpPr>
        <p:spPr>
          <a:xfrm>
            <a:off x="4859338" y="5383213"/>
            <a:ext cx="433387" cy="998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5125" idx="2"/>
          </p:cNvCxnSpPr>
          <p:nvPr/>
        </p:nvCxnSpPr>
        <p:spPr>
          <a:xfrm>
            <a:off x="4464050" y="5537200"/>
            <a:ext cx="323850" cy="123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5125" idx="1"/>
          </p:cNvCxnSpPr>
          <p:nvPr/>
        </p:nvCxnSpPr>
        <p:spPr>
          <a:xfrm flipH="1">
            <a:off x="3995738" y="5383213"/>
            <a:ext cx="71437" cy="277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5125" idx="1"/>
          </p:cNvCxnSpPr>
          <p:nvPr/>
        </p:nvCxnSpPr>
        <p:spPr>
          <a:xfrm flipH="1">
            <a:off x="2916238" y="5383213"/>
            <a:ext cx="1150937" cy="56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2770" name="Picture 2" descr="CSM 185 (187).jpg"/>
          <p:cNvPicPr>
            <a:picLocks noChangeAspect="1" noChangeArrowheads="1"/>
          </p:cNvPicPr>
          <p:nvPr/>
        </p:nvPicPr>
        <p:blipFill>
          <a:blip r:embed="rId2" cstate="print"/>
          <a:srcRect/>
          <a:stretch>
            <a:fillRect/>
          </a:stretch>
        </p:blipFill>
        <p:spPr bwMode="auto">
          <a:xfrm>
            <a:off x="3671888" y="1828800"/>
            <a:ext cx="5472112" cy="5029200"/>
          </a:xfrm>
          <a:prstGeom prst="rect">
            <a:avLst/>
          </a:prstGeom>
          <a:noFill/>
          <a:ln w="9525">
            <a:noFill/>
            <a:miter lim="800000"/>
            <a:headEnd/>
            <a:tailEnd/>
          </a:ln>
        </p:spPr>
      </p:pic>
      <p:sp>
        <p:nvSpPr>
          <p:cNvPr id="32771"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Ibn Nasr se convierte en sultán de Arjona en 1232. En 1238 gana relevancia con la toma de Almería, Málaga y Granada.</a:t>
            </a:r>
          </a:p>
        </p:txBody>
      </p:sp>
      <p:sp>
        <p:nvSpPr>
          <p:cNvPr id="32772" name="3 CuadroTexto"/>
          <p:cNvSpPr txBox="1">
            <a:spLocks noChangeArrowheads="1"/>
          </p:cNvSpPr>
          <p:nvPr/>
        </p:nvSpPr>
        <p:spPr bwMode="auto">
          <a:xfrm>
            <a:off x="0" y="2636838"/>
            <a:ext cx="3635375" cy="3046412"/>
          </a:xfrm>
          <a:prstGeom prst="rect">
            <a:avLst/>
          </a:prstGeom>
          <a:noFill/>
          <a:ln w="9525">
            <a:noFill/>
            <a:miter lim="800000"/>
            <a:headEnd/>
            <a:tailEnd/>
          </a:ln>
        </p:spPr>
        <p:txBody>
          <a:bodyPr>
            <a:spAutoFit/>
          </a:bodyPr>
          <a:lstStyle/>
          <a:p>
            <a:pPr algn="ctr"/>
            <a:r>
              <a:rPr lang="es-ES"/>
              <a:t>Reinará como sultán de Granada (es el de túnica rosada) desde 1238 hasta su muerte en 1273 con nada menos que 78 años. Gracias a él se conforma el único reino musulmán capaz de resistir a los cristianos.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3794" name="Picture 2" descr="Ubicación de"/>
          <p:cNvPicPr>
            <a:picLocks noChangeAspect="1" noChangeArrowheads="1"/>
          </p:cNvPicPr>
          <p:nvPr/>
        </p:nvPicPr>
        <p:blipFill>
          <a:blip r:embed="rId2" cstate="print"/>
          <a:srcRect/>
          <a:stretch>
            <a:fillRect/>
          </a:stretch>
        </p:blipFill>
        <p:spPr bwMode="auto">
          <a:xfrm>
            <a:off x="900113" y="2428875"/>
            <a:ext cx="7416800" cy="4429125"/>
          </a:xfrm>
          <a:prstGeom prst="rect">
            <a:avLst/>
          </a:prstGeom>
          <a:noFill/>
          <a:ln w="9525">
            <a:noFill/>
            <a:miter lim="800000"/>
            <a:headEnd/>
            <a:tailEnd/>
          </a:ln>
        </p:spPr>
      </p:pic>
      <p:sp>
        <p:nvSpPr>
          <p:cNvPr id="33795" name="Text Box 3"/>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spcBef>
                <a:spcPct val="50000"/>
              </a:spcBef>
            </a:pPr>
            <a:r>
              <a:rPr lang="es-ES" sz="3600"/>
              <a:t>Pese a los éxitos de ibn Nasr, no pudo evitar la pérdida de territorios como Jaén. La crisis cristianas del siglo XIV hizo que las fronteras se mantuvieran bastante estables.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4818" name="Picture 2" descr="Resultado de imagen de torre de comares"/>
          <p:cNvPicPr>
            <a:picLocks noChangeAspect="1" noChangeArrowheads="1"/>
          </p:cNvPicPr>
          <p:nvPr/>
        </p:nvPicPr>
        <p:blipFill>
          <a:blip r:embed="rId2" cstate="print"/>
          <a:srcRect/>
          <a:stretch>
            <a:fillRect/>
          </a:stretch>
        </p:blipFill>
        <p:spPr bwMode="auto">
          <a:xfrm>
            <a:off x="4211638" y="1806575"/>
            <a:ext cx="4932362" cy="4776788"/>
          </a:xfrm>
          <a:prstGeom prst="rect">
            <a:avLst/>
          </a:prstGeom>
          <a:noFill/>
          <a:ln w="9525">
            <a:noFill/>
            <a:miter lim="800000"/>
            <a:headEnd/>
            <a:tailEnd/>
          </a:ln>
        </p:spPr>
      </p:pic>
      <p:sp>
        <p:nvSpPr>
          <p:cNvPr id="34819" name="Text Box 3"/>
          <p:cNvSpPr txBox="1">
            <a:spLocks noChangeArrowheads="1"/>
          </p:cNvSpPr>
          <p:nvPr/>
        </p:nvSpPr>
        <p:spPr bwMode="auto">
          <a:xfrm>
            <a:off x="0" y="0"/>
            <a:ext cx="9144000" cy="1662113"/>
          </a:xfrm>
          <a:prstGeom prst="rect">
            <a:avLst/>
          </a:prstGeom>
          <a:noFill/>
          <a:ln w="9525">
            <a:noFill/>
            <a:miter lim="800000"/>
            <a:headEnd/>
            <a:tailEnd/>
          </a:ln>
        </p:spPr>
        <p:txBody>
          <a:bodyPr>
            <a:spAutoFit/>
          </a:bodyPr>
          <a:lstStyle/>
          <a:p>
            <a:pPr algn="ctr">
              <a:spcBef>
                <a:spcPct val="50000"/>
              </a:spcBef>
            </a:pPr>
            <a:r>
              <a:rPr lang="es-ES" sz="3400"/>
              <a:t>La mayor estabilidad la alcanzó Granada durante el siglo XIV, momento en que se construyó la Alhambra como símbolo de su poder.</a:t>
            </a:r>
          </a:p>
        </p:txBody>
      </p:sp>
      <p:sp>
        <p:nvSpPr>
          <p:cNvPr id="34820" name="3 CuadroTexto"/>
          <p:cNvSpPr txBox="1">
            <a:spLocks noChangeArrowheads="1"/>
          </p:cNvSpPr>
          <p:nvPr/>
        </p:nvSpPr>
        <p:spPr bwMode="auto">
          <a:xfrm>
            <a:off x="0" y="2636838"/>
            <a:ext cx="4211638" cy="3416300"/>
          </a:xfrm>
          <a:prstGeom prst="rect">
            <a:avLst/>
          </a:prstGeom>
          <a:noFill/>
          <a:ln w="9525">
            <a:noFill/>
            <a:miter lim="800000"/>
            <a:headEnd/>
            <a:tailEnd/>
          </a:ln>
        </p:spPr>
        <p:txBody>
          <a:bodyPr>
            <a:spAutoFit/>
          </a:bodyPr>
          <a:lstStyle/>
          <a:p>
            <a:pPr algn="ctr"/>
            <a:r>
              <a:rPr lang="es-ES"/>
              <a:t>La sucesión de una serie de poderosos sultanes no fue impedimento para que muchos de ellos acabaran asesinados o lo intentaron (Ismail I, Muhammad IV, Yusuf I, Muhammad V). El éxito de estos sultanes se basó más en la diplomacia que en las armas.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0" y="0"/>
            <a:ext cx="9144000" cy="1138238"/>
          </a:xfrm>
          <a:prstGeom prst="rect">
            <a:avLst/>
          </a:prstGeom>
          <a:noFill/>
          <a:ln w="9525">
            <a:noFill/>
            <a:miter lim="800000"/>
            <a:headEnd/>
            <a:tailEnd/>
          </a:ln>
        </p:spPr>
        <p:txBody>
          <a:bodyPr>
            <a:spAutoFit/>
          </a:bodyPr>
          <a:lstStyle/>
          <a:p>
            <a:pPr algn="ctr">
              <a:spcBef>
                <a:spcPct val="50000"/>
              </a:spcBef>
            </a:pPr>
            <a:r>
              <a:rPr lang="es-ES" sz="3400"/>
              <a:t>El siglo XV estuvo marcado por las luchas internas entre nobles granadinos.</a:t>
            </a:r>
          </a:p>
        </p:txBody>
      </p:sp>
      <p:sp>
        <p:nvSpPr>
          <p:cNvPr id="35843" name="3 CuadroTexto"/>
          <p:cNvSpPr txBox="1">
            <a:spLocks noChangeArrowheads="1"/>
          </p:cNvSpPr>
          <p:nvPr/>
        </p:nvSpPr>
        <p:spPr bwMode="auto">
          <a:xfrm>
            <a:off x="0" y="5445125"/>
            <a:ext cx="9144000" cy="831850"/>
          </a:xfrm>
          <a:prstGeom prst="rect">
            <a:avLst/>
          </a:prstGeom>
          <a:noFill/>
          <a:ln w="9525">
            <a:noFill/>
            <a:miter lim="800000"/>
            <a:headEnd/>
            <a:tailEnd/>
          </a:ln>
        </p:spPr>
        <p:txBody>
          <a:bodyPr>
            <a:spAutoFit/>
          </a:bodyPr>
          <a:lstStyle/>
          <a:p>
            <a:pPr algn="ctr"/>
            <a:r>
              <a:rPr lang="es-ES"/>
              <a:t>Si visitas la Alhambra, entrarás en el salón de los Abencerrajes. Era  la sala de música para el invierno dentro del palacio nazarí.</a:t>
            </a:r>
          </a:p>
        </p:txBody>
      </p:sp>
      <p:pic>
        <p:nvPicPr>
          <p:cNvPr id="35844" name="Picture 2" descr="Resultado de imagen de salon de los abencerrajes"/>
          <p:cNvPicPr>
            <a:picLocks noChangeAspect="1" noChangeArrowheads="1"/>
          </p:cNvPicPr>
          <p:nvPr/>
        </p:nvPicPr>
        <p:blipFill>
          <a:blip r:embed="rId2" cstate="print"/>
          <a:srcRect/>
          <a:stretch>
            <a:fillRect/>
          </a:stretch>
        </p:blipFill>
        <p:spPr bwMode="auto">
          <a:xfrm>
            <a:off x="1763713" y="1268413"/>
            <a:ext cx="5616575" cy="3744912"/>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6866" name="Picture 2" descr="Resultado de imagen de salon de los abencerrajes"/>
          <p:cNvPicPr>
            <a:picLocks noChangeAspect="1" noChangeArrowheads="1"/>
          </p:cNvPicPr>
          <p:nvPr/>
        </p:nvPicPr>
        <p:blipFill>
          <a:blip r:embed="rId2" cstate="print"/>
          <a:srcRect/>
          <a:stretch>
            <a:fillRect/>
          </a:stretch>
        </p:blipFill>
        <p:spPr bwMode="auto">
          <a:xfrm>
            <a:off x="2925763" y="1557338"/>
            <a:ext cx="6218237" cy="4683125"/>
          </a:xfrm>
          <a:prstGeom prst="rect">
            <a:avLst/>
          </a:prstGeom>
          <a:noFill/>
          <a:ln w="9525">
            <a:noFill/>
            <a:miter lim="800000"/>
            <a:headEnd/>
            <a:tailEnd/>
          </a:ln>
        </p:spPr>
      </p:pic>
      <p:sp>
        <p:nvSpPr>
          <p:cNvPr id="36867"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Los </a:t>
            </a:r>
            <a:r>
              <a:rPr lang="es-ES" sz="3600">
                <a:solidFill>
                  <a:srgbClr val="FF0000"/>
                </a:solidFill>
              </a:rPr>
              <a:t>abencerrajes</a:t>
            </a:r>
            <a:r>
              <a:rPr lang="es-ES" sz="3600"/>
              <a:t> era una familia de nobles enfrentada a la de los zegríes.</a:t>
            </a:r>
          </a:p>
        </p:txBody>
      </p:sp>
      <p:sp>
        <p:nvSpPr>
          <p:cNvPr id="36868" name="3 CuadroTexto"/>
          <p:cNvSpPr txBox="1">
            <a:spLocks noChangeArrowheads="1"/>
          </p:cNvSpPr>
          <p:nvPr/>
        </p:nvSpPr>
        <p:spPr bwMode="auto">
          <a:xfrm>
            <a:off x="0" y="2060575"/>
            <a:ext cx="2916238" cy="3786188"/>
          </a:xfrm>
          <a:prstGeom prst="rect">
            <a:avLst/>
          </a:prstGeom>
          <a:noFill/>
          <a:ln w="9525">
            <a:noFill/>
            <a:miter lim="800000"/>
            <a:headEnd/>
            <a:tailEnd/>
          </a:ln>
        </p:spPr>
        <p:txBody>
          <a:bodyPr>
            <a:spAutoFit/>
          </a:bodyPr>
          <a:lstStyle/>
          <a:p>
            <a:pPr algn="ctr"/>
            <a:r>
              <a:rPr lang="es-ES"/>
              <a:t>El nombre de la sala procede de que, según la leyenda, allí fueron asesinados los líderes de esta familia por orden del sultán Mulhacén (que a su vez da nombre al pico más alto de la Península).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Los enfrentamientos internos debilitaron al reino de Granada. Encima, en el norte de África desaparecían los benimerines.</a:t>
            </a:r>
          </a:p>
        </p:txBody>
      </p:sp>
      <p:sp>
        <p:nvSpPr>
          <p:cNvPr id="37891" name="3 CuadroTexto"/>
          <p:cNvSpPr txBox="1">
            <a:spLocks noChangeArrowheads="1"/>
          </p:cNvSpPr>
          <p:nvPr/>
        </p:nvSpPr>
        <p:spPr bwMode="auto">
          <a:xfrm>
            <a:off x="0" y="2205038"/>
            <a:ext cx="3779838" cy="3416300"/>
          </a:xfrm>
          <a:prstGeom prst="rect">
            <a:avLst/>
          </a:prstGeom>
          <a:noFill/>
          <a:ln w="9525">
            <a:noFill/>
            <a:miter lim="800000"/>
            <a:headEnd/>
            <a:tailEnd/>
          </a:ln>
        </p:spPr>
        <p:txBody>
          <a:bodyPr>
            <a:spAutoFit/>
          </a:bodyPr>
          <a:lstStyle/>
          <a:p>
            <a:pPr algn="ctr"/>
            <a:r>
              <a:rPr lang="es-ES"/>
              <a:t>Los nazaríes seguían vivos gracias a que los cristianos estaban sumidos también en luchas internas. En la imagen, la guerra civil que durante el siglo XIV enfrentó a las tropas de Enrique II y de Pedro I, ambos reyes de Castilla.</a:t>
            </a:r>
          </a:p>
        </p:txBody>
      </p:sp>
      <p:pic>
        <p:nvPicPr>
          <p:cNvPr id="37892" name="Picture 2" descr="Resultado de imagen de guerra civil castellana"/>
          <p:cNvPicPr>
            <a:picLocks noChangeAspect="1" noChangeArrowheads="1"/>
          </p:cNvPicPr>
          <p:nvPr/>
        </p:nvPicPr>
        <p:blipFill>
          <a:blip r:embed="rId2" cstate="print"/>
          <a:srcRect/>
          <a:stretch>
            <a:fillRect/>
          </a:stretch>
        </p:blipFill>
        <p:spPr bwMode="auto">
          <a:xfrm>
            <a:off x="3851275" y="1844675"/>
            <a:ext cx="5292725" cy="471011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571500" y="1641475"/>
            <a:ext cx="7929563" cy="5216525"/>
          </a:xfrm>
          <a:prstGeom prst="rect">
            <a:avLst/>
          </a:prstGeom>
          <a:noFill/>
          <a:ln w="9525">
            <a:noFill/>
            <a:miter lim="800000"/>
            <a:headEnd/>
            <a:tailEnd/>
          </a:ln>
        </p:spPr>
      </p:pic>
      <p:sp>
        <p:nvSpPr>
          <p:cNvPr id="38915" name="Text Box 5"/>
          <p:cNvSpPr txBox="1">
            <a:spLocks noChangeArrowheads="1"/>
          </p:cNvSpPr>
          <p:nvPr/>
        </p:nvSpPr>
        <p:spPr bwMode="auto">
          <a:xfrm>
            <a:off x="0" y="0"/>
            <a:ext cx="9144000" cy="1662113"/>
          </a:xfrm>
          <a:prstGeom prst="rect">
            <a:avLst/>
          </a:prstGeom>
          <a:solidFill>
            <a:srgbClr val="CCFFFF"/>
          </a:solidFill>
          <a:ln w="9525">
            <a:noFill/>
            <a:miter lim="800000"/>
            <a:headEnd/>
            <a:tailEnd/>
          </a:ln>
        </p:spPr>
        <p:txBody>
          <a:bodyPr>
            <a:spAutoFit/>
          </a:bodyPr>
          <a:lstStyle/>
          <a:p>
            <a:pPr algn="ctr">
              <a:spcBef>
                <a:spcPct val="50000"/>
              </a:spcBef>
            </a:pPr>
            <a:r>
              <a:rPr lang="es-ES" sz="3400"/>
              <a:t>En 1492 la taifa de Granada era conquistada por los Reyes Católicos. De este modo desaparecía el último reino musulmán peninsular.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6146" name="Picture 3" descr="C:\Users\Enrique\Desktop\Imagen1.png"/>
          <p:cNvPicPr>
            <a:picLocks noChangeAspect="1" noChangeArrowheads="1"/>
          </p:cNvPicPr>
          <p:nvPr/>
        </p:nvPicPr>
        <p:blipFill>
          <a:blip r:embed="rId2" cstate="print"/>
          <a:srcRect/>
          <a:stretch>
            <a:fillRect/>
          </a:stretch>
        </p:blipFill>
        <p:spPr bwMode="auto">
          <a:xfrm>
            <a:off x="2070100" y="1643063"/>
            <a:ext cx="7073900" cy="5214937"/>
          </a:xfrm>
          <a:prstGeom prst="rect">
            <a:avLst/>
          </a:prstGeom>
          <a:noFill/>
          <a:ln w="9525">
            <a:noFill/>
            <a:miter lim="800000"/>
            <a:headEnd/>
            <a:tailEnd/>
          </a:ln>
        </p:spPr>
      </p:pic>
      <p:sp>
        <p:nvSpPr>
          <p:cNvPr id="6147" name="Text Box 5"/>
          <p:cNvSpPr txBox="1">
            <a:spLocks noChangeArrowheads="1"/>
          </p:cNvSpPr>
          <p:nvPr/>
        </p:nvSpPr>
        <p:spPr bwMode="auto">
          <a:xfrm>
            <a:off x="0" y="0"/>
            <a:ext cx="9144000" cy="1754188"/>
          </a:xfrm>
          <a:prstGeom prst="rect">
            <a:avLst/>
          </a:prstGeom>
          <a:solidFill>
            <a:srgbClr val="FFFF99"/>
          </a:solidFill>
          <a:ln w="9525">
            <a:noFill/>
            <a:miter lim="800000"/>
            <a:headEnd/>
            <a:tailEnd/>
          </a:ln>
        </p:spPr>
        <p:txBody>
          <a:bodyPr>
            <a:spAutoFit/>
          </a:bodyPr>
          <a:lstStyle/>
          <a:p>
            <a:pPr algn="ctr">
              <a:spcBef>
                <a:spcPct val="50000"/>
              </a:spcBef>
            </a:pPr>
            <a:r>
              <a:rPr lang="es-ES" sz="3600"/>
              <a:t>En 710 los musulmanes enviaron una pequeña fuerza expedicionaria al mando del general Tarif.</a:t>
            </a:r>
          </a:p>
        </p:txBody>
      </p:sp>
      <p:sp>
        <p:nvSpPr>
          <p:cNvPr id="5" name="4 Flecha derecha"/>
          <p:cNvSpPr/>
          <p:nvPr/>
        </p:nvSpPr>
        <p:spPr>
          <a:xfrm>
            <a:off x="2071688" y="6000750"/>
            <a:ext cx="2786062" cy="2857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149" name="5 CuadroTexto"/>
          <p:cNvSpPr txBox="1">
            <a:spLocks noChangeArrowheads="1"/>
          </p:cNvSpPr>
          <p:nvPr/>
        </p:nvSpPr>
        <p:spPr bwMode="auto">
          <a:xfrm>
            <a:off x="0" y="2500313"/>
            <a:ext cx="2071688" cy="3416300"/>
          </a:xfrm>
          <a:prstGeom prst="rect">
            <a:avLst/>
          </a:prstGeom>
          <a:noFill/>
          <a:ln w="9525">
            <a:noFill/>
            <a:miter lim="800000"/>
            <a:headEnd/>
            <a:tailEnd/>
          </a:ln>
        </p:spPr>
        <p:txBody>
          <a:bodyPr>
            <a:spAutoFit/>
          </a:bodyPr>
          <a:lstStyle/>
          <a:p>
            <a:pPr algn="ctr"/>
            <a:r>
              <a:rPr lang="es-ES"/>
              <a:t>Tarif desembarcó en la actual Tarifa dándole nombre a esta ciudad. Pasó allí el invierno reconociendo el lugar.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1200150"/>
          </a:xfrm>
          <a:prstGeom prst="rect">
            <a:avLst/>
          </a:prstGeom>
          <a:solidFill>
            <a:srgbClr val="FFFF99"/>
          </a:solidFill>
          <a:ln w="9525">
            <a:noFill/>
            <a:miter lim="800000"/>
            <a:headEnd/>
            <a:tailEnd/>
          </a:ln>
        </p:spPr>
        <p:txBody>
          <a:bodyPr>
            <a:spAutoFit/>
          </a:bodyPr>
          <a:lstStyle/>
          <a:p>
            <a:pPr algn="ctr">
              <a:spcBef>
                <a:spcPct val="50000"/>
              </a:spcBef>
            </a:pPr>
            <a:r>
              <a:rPr lang="es-ES" sz="3600"/>
              <a:t>En 711 el superior de Tarif, Tariq, cruzó el estrecho de Gibraltar con 7.000 hombres.</a:t>
            </a:r>
          </a:p>
        </p:txBody>
      </p:sp>
      <p:pic>
        <p:nvPicPr>
          <p:cNvPr id="7171" name="Picture 2"/>
          <p:cNvPicPr>
            <a:picLocks noChangeAspect="1" noChangeArrowheads="1"/>
          </p:cNvPicPr>
          <p:nvPr/>
        </p:nvPicPr>
        <p:blipFill>
          <a:blip r:embed="rId2" cstate="print"/>
          <a:srcRect/>
          <a:stretch>
            <a:fillRect/>
          </a:stretch>
        </p:blipFill>
        <p:spPr bwMode="auto">
          <a:xfrm>
            <a:off x="4786313" y="1195388"/>
            <a:ext cx="4357687" cy="5662612"/>
          </a:xfrm>
          <a:prstGeom prst="rect">
            <a:avLst/>
          </a:prstGeom>
          <a:noFill/>
          <a:ln w="9525">
            <a:noFill/>
            <a:miter lim="800000"/>
            <a:headEnd/>
            <a:tailEnd/>
          </a:ln>
        </p:spPr>
      </p:pic>
      <p:pic>
        <p:nvPicPr>
          <p:cNvPr id="7172" name="Picture 3"/>
          <p:cNvPicPr>
            <a:picLocks noChangeAspect="1" noChangeArrowheads="1"/>
          </p:cNvPicPr>
          <p:nvPr/>
        </p:nvPicPr>
        <p:blipFill>
          <a:blip r:embed="rId3" cstate="print"/>
          <a:srcRect/>
          <a:stretch>
            <a:fillRect/>
          </a:stretch>
        </p:blipFill>
        <p:spPr bwMode="auto">
          <a:xfrm>
            <a:off x="0" y="1214438"/>
            <a:ext cx="4822825" cy="3714750"/>
          </a:xfrm>
          <a:prstGeom prst="rect">
            <a:avLst/>
          </a:prstGeom>
          <a:noFill/>
          <a:ln w="9525">
            <a:noFill/>
            <a:miter lim="800000"/>
            <a:headEnd/>
            <a:tailEnd/>
          </a:ln>
        </p:spPr>
      </p:pic>
      <p:sp>
        <p:nvSpPr>
          <p:cNvPr id="7173" name="4 CuadroTexto"/>
          <p:cNvSpPr txBox="1">
            <a:spLocks noChangeArrowheads="1"/>
          </p:cNvSpPr>
          <p:nvPr/>
        </p:nvSpPr>
        <p:spPr bwMode="auto">
          <a:xfrm>
            <a:off x="0" y="5000625"/>
            <a:ext cx="4786313" cy="1938338"/>
          </a:xfrm>
          <a:prstGeom prst="rect">
            <a:avLst/>
          </a:prstGeom>
          <a:noFill/>
          <a:ln w="9525">
            <a:noFill/>
            <a:miter lim="800000"/>
            <a:headEnd/>
            <a:tailEnd/>
          </a:ln>
        </p:spPr>
        <p:txBody>
          <a:bodyPr>
            <a:spAutoFit/>
          </a:bodyPr>
          <a:lstStyle/>
          <a:p>
            <a:pPr algn="ctr"/>
            <a:r>
              <a:rPr lang="es-ES"/>
              <a:t>Don Rodrigo no tardó en presentar batalla. Tariq (derecha) logró una sorprendente y aplastante victoria debido a la traición de parte de los visigodos a su rey.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Words>2790</Words>
  <Application>Microsoft Office PowerPoint</Application>
  <PresentationFormat>Presentación en pantalla (4:3)</PresentationFormat>
  <Paragraphs>201</Paragraphs>
  <Slides>76</Slides>
  <Notes>19</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dc:creator>
  <cp:lastModifiedBy>San Justo</cp:lastModifiedBy>
  <cp:revision>68</cp:revision>
  <dcterms:created xsi:type="dcterms:W3CDTF">1601-01-01T00:00:00Z</dcterms:created>
  <dcterms:modified xsi:type="dcterms:W3CDTF">2020-07-29T04:08:20Z</dcterms:modified>
</cp:coreProperties>
</file>