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404" r:id="rId2"/>
    <p:sldId id="434" r:id="rId3"/>
    <p:sldId id="406" r:id="rId4"/>
    <p:sldId id="433" r:id="rId5"/>
    <p:sldId id="332" r:id="rId6"/>
    <p:sldId id="333" r:id="rId7"/>
    <p:sldId id="336" r:id="rId8"/>
    <p:sldId id="337" r:id="rId9"/>
    <p:sldId id="338" r:id="rId10"/>
    <p:sldId id="339" r:id="rId11"/>
    <p:sldId id="340" r:id="rId12"/>
    <p:sldId id="341" r:id="rId13"/>
    <p:sldId id="342" r:id="rId14"/>
    <p:sldId id="343" r:id="rId15"/>
    <p:sldId id="344" r:id="rId16"/>
    <p:sldId id="407" r:id="rId17"/>
    <p:sldId id="345" r:id="rId18"/>
    <p:sldId id="411" r:id="rId19"/>
    <p:sldId id="412" r:id="rId20"/>
    <p:sldId id="346" r:id="rId21"/>
    <p:sldId id="347" r:id="rId22"/>
    <p:sldId id="348" r:id="rId23"/>
    <p:sldId id="413" r:id="rId24"/>
    <p:sldId id="408" r:id="rId25"/>
    <p:sldId id="415" r:id="rId26"/>
    <p:sldId id="414" r:id="rId27"/>
    <p:sldId id="416" r:id="rId28"/>
    <p:sldId id="417" r:id="rId29"/>
    <p:sldId id="418" r:id="rId30"/>
    <p:sldId id="410" r:id="rId31"/>
    <p:sldId id="423" r:id="rId32"/>
    <p:sldId id="419" r:id="rId33"/>
    <p:sldId id="350" r:id="rId34"/>
    <p:sldId id="351" r:id="rId35"/>
    <p:sldId id="352" r:id="rId36"/>
    <p:sldId id="353" r:id="rId37"/>
    <p:sldId id="354" r:id="rId38"/>
    <p:sldId id="420" r:id="rId39"/>
    <p:sldId id="356" r:id="rId40"/>
    <p:sldId id="358" r:id="rId41"/>
    <p:sldId id="421" r:id="rId42"/>
    <p:sldId id="422" r:id="rId43"/>
    <p:sldId id="355" r:id="rId44"/>
    <p:sldId id="424" r:id="rId45"/>
    <p:sldId id="425" r:id="rId46"/>
    <p:sldId id="426" r:id="rId47"/>
    <p:sldId id="427" r:id="rId48"/>
    <p:sldId id="360" r:id="rId49"/>
    <p:sldId id="361" r:id="rId50"/>
    <p:sldId id="362" r:id="rId51"/>
    <p:sldId id="428" r:id="rId52"/>
    <p:sldId id="363" r:id="rId53"/>
    <p:sldId id="365" r:id="rId54"/>
    <p:sldId id="364" r:id="rId55"/>
    <p:sldId id="366" r:id="rId56"/>
    <p:sldId id="368" r:id="rId57"/>
    <p:sldId id="367" r:id="rId58"/>
    <p:sldId id="369" r:id="rId59"/>
    <p:sldId id="370" r:id="rId60"/>
    <p:sldId id="371" r:id="rId61"/>
    <p:sldId id="372" r:id="rId62"/>
    <p:sldId id="373" r:id="rId63"/>
    <p:sldId id="374" r:id="rId64"/>
    <p:sldId id="375" r:id="rId65"/>
    <p:sldId id="376" r:id="rId66"/>
    <p:sldId id="377" r:id="rId67"/>
    <p:sldId id="380" r:id="rId68"/>
    <p:sldId id="381" r:id="rId69"/>
    <p:sldId id="378" r:id="rId70"/>
    <p:sldId id="379" r:id="rId71"/>
    <p:sldId id="382" r:id="rId72"/>
    <p:sldId id="384" r:id="rId73"/>
    <p:sldId id="383" r:id="rId74"/>
    <p:sldId id="385" r:id="rId75"/>
    <p:sldId id="429" r:id="rId76"/>
    <p:sldId id="386" r:id="rId77"/>
    <p:sldId id="387" r:id="rId78"/>
    <p:sldId id="388" r:id="rId79"/>
    <p:sldId id="389" r:id="rId80"/>
    <p:sldId id="390" r:id="rId81"/>
    <p:sldId id="392" r:id="rId82"/>
    <p:sldId id="393" r:id="rId83"/>
    <p:sldId id="394" r:id="rId84"/>
    <p:sldId id="395" r:id="rId85"/>
    <p:sldId id="396" r:id="rId86"/>
    <p:sldId id="403" r:id="rId87"/>
    <p:sldId id="402" r:id="rId88"/>
    <p:sldId id="397" r:id="rId89"/>
    <p:sldId id="398" r:id="rId90"/>
    <p:sldId id="399" r:id="rId91"/>
    <p:sldId id="400" r:id="rId92"/>
    <p:sldId id="401" r:id="rId93"/>
    <p:sldId id="430" r:id="rId94"/>
    <p:sldId id="431" r:id="rId95"/>
    <p:sldId id="432" r:id="rId9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BE098-40E3-4921-B0A3-21D0248255A4}" type="datetimeFigureOut">
              <a:rPr lang="es-ES_tradnl" smtClean="0"/>
              <a:pPr/>
              <a:t>29/07/2020</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1D298-8AC1-44E7-8C9D-F69FAAFDD6C9}"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p:spPr>
        <p:txBody>
          <a:bodyPr/>
          <a:lstStyle/>
          <a:p>
            <a:pPr eaLnBrk="1" hangingPunct="1">
              <a:spcBef>
                <a:spcPct val="0"/>
              </a:spcBef>
            </a:pPr>
            <a:endParaRPr lang="es-ES" smtClean="0"/>
          </a:p>
        </p:txBody>
      </p:sp>
      <p:sp>
        <p:nvSpPr>
          <p:cNvPr id="44036" name="3 Marcador de número de diapositiva"/>
          <p:cNvSpPr>
            <a:spLocks noGrp="1"/>
          </p:cNvSpPr>
          <p:nvPr>
            <p:ph type="sldNum" sz="quarter" idx="5"/>
          </p:nvPr>
        </p:nvSpPr>
        <p:spPr>
          <a:noFill/>
        </p:spPr>
        <p:txBody>
          <a:bodyPr/>
          <a:lstStyle/>
          <a:p>
            <a:fld id="{FF53F95C-2845-47CC-91D5-7E324E7D9C4B}" type="slidenum">
              <a:rPr lang="es-ES" smtClean="0"/>
              <a:pPr/>
              <a:t>5</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17</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19</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21</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22</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30</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33</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34</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6C60BBC-ECE9-4A86-AB96-D8287187BC6C}" type="slidenum">
              <a:rPr lang="es-ES" smtClean="0"/>
              <a:pPr/>
              <a:t>39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6C60BBC-ECE9-4A86-AB96-D8287187BC6C}" type="slidenum">
              <a:rPr lang="es-ES" smtClean="0"/>
              <a:pPr/>
              <a:t>40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6C60BBC-ECE9-4A86-AB96-D8287187BC6C}" type="slidenum">
              <a:rPr lang="es-ES" smtClean="0"/>
              <a:pPr/>
              <a:t>7</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43</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48</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6C60BBC-ECE9-4A86-AB96-D8287187BC6C}" type="slidenum">
              <a:rPr lang="es-ES" smtClean="0"/>
              <a:pPr/>
              <a:t>49</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50</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52</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6C60BBC-ECE9-4A86-AB96-D8287187BC6C}" type="slidenum">
              <a:rPr lang="es-ES" smtClean="0"/>
              <a:pPr/>
              <a:t>55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56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6C60BBC-ECE9-4A86-AB96-D8287187BC6C}" type="slidenum">
              <a:rPr lang="es-ES" smtClean="0"/>
              <a:pPr/>
              <a:t>63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12</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717DB3-05EA-4C25-8BD9-641D8FD1096F}" type="datetimeFigureOut">
              <a:rPr lang="es-ES_tradnl" smtClean="0"/>
              <a:pPr/>
              <a:t>29/07/2020</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9E1AEFE-8D90-4504-A489-18174213C4DD}"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17DB3-05EA-4C25-8BD9-641D8FD1096F}" type="datetimeFigureOut">
              <a:rPr lang="es-ES_tradnl" smtClean="0"/>
              <a:pPr/>
              <a:t>29/07/2020</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1AEFE-8D90-4504-A489-18174213C4DD}"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452431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Define el concepto de “unión dinástica” aplicado a Castilla y Aragón en tiempo de los Reyes Católicos y describe las características del nuevo Estado.</a:t>
            </a:r>
          </a:p>
          <a:p>
            <a:pPr marL="360363" indent="-360363" algn="just">
              <a:buFont typeface="Wingdings" pitchFamily="2" charset="2"/>
              <a:buChar char="Ø"/>
            </a:pPr>
            <a:endParaRPr lang="es-ES" sz="32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las causas y consecuencias de los hechos más relevantes de 1492.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982153" y="0"/>
            <a:ext cx="4161847" cy="6858000"/>
          </a:xfrm>
          <a:prstGeom prst="rect">
            <a:avLst/>
          </a:prstGeom>
          <a:noFill/>
          <a:ln w="9525">
            <a:noFill/>
            <a:miter lim="800000"/>
            <a:headEnd/>
            <a:tailEnd/>
          </a:ln>
          <a:effectLst/>
        </p:spPr>
      </p:pic>
      <p:sp>
        <p:nvSpPr>
          <p:cNvPr id="3" name="2 CuadroTexto"/>
          <p:cNvSpPr txBox="1"/>
          <p:nvPr/>
        </p:nvSpPr>
        <p:spPr>
          <a:xfrm>
            <a:off x="0" y="0"/>
            <a:ext cx="4929190" cy="6494085"/>
          </a:xfrm>
          <a:prstGeom prst="rect">
            <a:avLst/>
          </a:prstGeom>
          <a:noFill/>
        </p:spPr>
        <p:txBody>
          <a:bodyPr wrap="square" rtlCol="0">
            <a:spAutoFit/>
          </a:bodyPr>
          <a:lstStyle/>
          <a:p>
            <a:pPr algn="ctr"/>
            <a:r>
              <a:rPr lang="es-ES" sz="3200" dirty="0" smtClean="0"/>
              <a:t>El reinado de </a:t>
            </a:r>
            <a:r>
              <a:rPr lang="es-ES" sz="3200" dirty="0" smtClean="0">
                <a:solidFill>
                  <a:srgbClr val="FF0000"/>
                </a:solidFill>
              </a:rPr>
              <a:t>Enrique IV </a:t>
            </a:r>
            <a:r>
              <a:rPr lang="es-ES" sz="3200" dirty="0" smtClean="0"/>
              <a:t>(1454-1474) estuvo marcado por las luchas entre los nobles. No dudaron incluso en sugerir la impotencia de Enrique para apartarle del trono y negar la sucesión en la figura de su hija Juana “la Beltraneja”, así llamada porque sus enemigos aseguraban que era hija de Beltrán de la Cueva.</a:t>
            </a:r>
            <a:endParaRPr lang="es-E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000100" y="1956383"/>
            <a:ext cx="7450458" cy="4901617"/>
          </a:xfrm>
          <a:prstGeom prst="rect">
            <a:avLst/>
          </a:prstGeom>
          <a:noFill/>
          <a:ln w="9525">
            <a:noFill/>
            <a:miter lim="800000"/>
            <a:headEnd/>
            <a:tailEnd/>
          </a:ln>
          <a:effectLst/>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3000" dirty="0" smtClean="0"/>
              <a:t>La falta de un heredero varón había convertido a </a:t>
            </a:r>
            <a:r>
              <a:rPr lang="es-ES" sz="3000" dirty="0" smtClean="0">
                <a:solidFill>
                  <a:srgbClr val="FF0000"/>
                </a:solidFill>
              </a:rPr>
              <a:t>Isabel</a:t>
            </a:r>
            <a:r>
              <a:rPr lang="es-ES" sz="3000" dirty="0" smtClean="0"/>
              <a:t> (izquierda), hermana de Enrique y a </a:t>
            </a:r>
            <a:r>
              <a:rPr lang="es-ES" sz="3000" dirty="0" smtClean="0">
                <a:solidFill>
                  <a:srgbClr val="FF0000"/>
                </a:solidFill>
              </a:rPr>
              <a:t>Juana</a:t>
            </a:r>
            <a:r>
              <a:rPr lang="es-ES" sz="3000" dirty="0" smtClean="0"/>
              <a:t> (derecha), su sobrina e hija de Enrique, en las posibles sucesoras. Los nobles se dividieron a la hora de apoyar a una u a otra.</a:t>
            </a:r>
            <a:endParaRPr lang="es-E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928802"/>
            <a:ext cx="2749216" cy="4929198"/>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5072066" y="1952055"/>
            <a:ext cx="4071934" cy="4905945"/>
          </a:xfrm>
          <a:prstGeom prst="rect">
            <a:avLst/>
          </a:prstGeom>
          <a:noFill/>
          <a:ln w="9525">
            <a:noFill/>
            <a:miter lim="800000"/>
            <a:headEnd/>
            <a:tailEnd/>
          </a:ln>
          <a:effectLst/>
        </p:spPr>
      </p:pic>
      <p:sp>
        <p:nvSpPr>
          <p:cNvPr id="4" name="3 CuadroTexto"/>
          <p:cNvSpPr txBox="1"/>
          <p:nvPr/>
        </p:nvSpPr>
        <p:spPr>
          <a:xfrm>
            <a:off x="0" y="0"/>
            <a:ext cx="9144000" cy="1938992"/>
          </a:xfrm>
          <a:prstGeom prst="rect">
            <a:avLst/>
          </a:prstGeom>
          <a:noFill/>
        </p:spPr>
        <p:txBody>
          <a:bodyPr wrap="square" rtlCol="0">
            <a:spAutoFit/>
          </a:bodyPr>
          <a:lstStyle/>
          <a:p>
            <a:pPr algn="ctr"/>
            <a:r>
              <a:rPr lang="es-ES" sz="3000" dirty="0" smtClean="0"/>
              <a:t>En la sucesión de la corona de Castilla estaba en juego quién sería el futuro aliado. </a:t>
            </a:r>
            <a:r>
              <a:rPr lang="es-ES" sz="3000" dirty="0" smtClean="0">
                <a:solidFill>
                  <a:srgbClr val="FF0000"/>
                </a:solidFill>
              </a:rPr>
              <a:t>Isabel se alió con Juan II de Aragón</a:t>
            </a:r>
            <a:r>
              <a:rPr lang="es-ES" sz="3000" dirty="0" smtClean="0"/>
              <a:t> (izquierda) y </a:t>
            </a:r>
            <a:r>
              <a:rPr lang="es-ES" sz="3000" dirty="0" smtClean="0">
                <a:solidFill>
                  <a:srgbClr val="FF0000"/>
                </a:solidFill>
              </a:rPr>
              <a:t>Juana buscó el apoyo de Alfonso V de Portugal</a:t>
            </a:r>
            <a:r>
              <a:rPr lang="es-ES" sz="3000" dirty="0" smtClean="0"/>
              <a:t> (derecha). </a:t>
            </a:r>
            <a:endParaRPr lang="es-E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214811" y="-13437"/>
            <a:ext cx="4929190" cy="6871438"/>
          </a:xfrm>
          <a:prstGeom prst="rect">
            <a:avLst/>
          </a:prstGeom>
          <a:noFill/>
          <a:ln w="9525">
            <a:noFill/>
            <a:miter lim="800000"/>
            <a:headEnd/>
            <a:tailEnd/>
          </a:ln>
          <a:effectLst/>
        </p:spPr>
      </p:pic>
      <p:sp>
        <p:nvSpPr>
          <p:cNvPr id="3" name="2 CuadroTexto"/>
          <p:cNvSpPr txBox="1"/>
          <p:nvPr/>
        </p:nvSpPr>
        <p:spPr>
          <a:xfrm>
            <a:off x="0" y="500042"/>
            <a:ext cx="4214810" cy="5632311"/>
          </a:xfrm>
          <a:prstGeom prst="rect">
            <a:avLst/>
          </a:prstGeom>
          <a:noFill/>
        </p:spPr>
        <p:txBody>
          <a:bodyPr wrap="square" rtlCol="0">
            <a:spAutoFit/>
          </a:bodyPr>
          <a:lstStyle/>
          <a:p>
            <a:pPr algn="ctr"/>
            <a:r>
              <a:rPr lang="es-ES" sz="3600" dirty="0" smtClean="0"/>
              <a:t>La alianza entre Juan de Aragón e Isabel se selló a través del </a:t>
            </a:r>
            <a:r>
              <a:rPr lang="es-ES" sz="3600" dirty="0" smtClean="0">
                <a:solidFill>
                  <a:srgbClr val="FF0000"/>
                </a:solidFill>
              </a:rPr>
              <a:t>matrimonio</a:t>
            </a:r>
            <a:r>
              <a:rPr lang="es-ES" sz="3600" dirty="0" smtClean="0"/>
              <a:t> entre el infante Fernando de Aragón e Isabel. Fernando era el primogénito de Juan y, por tanto, su sucesor.</a:t>
            </a:r>
            <a:endParaRPr lang="es-E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1142984"/>
            <a:ext cx="8643966" cy="5715016"/>
          </a:xfrm>
          <a:prstGeom prst="rect">
            <a:avLst/>
          </a:prstGeom>
          <a:noFill/>
          <a:ln w="9525">
            <a:noFill/>
            <a:miter lim="800000"/>
            <a:headEnd/>
            <a:tailEnd/>
          </a:ln>
          <a:effectLst/>
        </p:spPr>
      </p:pic>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En </a:t>
            </a:r>
            <a:r>
              <a:rPr lang="es-ES" sz="3600" dirty="0" smtClean="0">
                <a:solidFill>
                  <a:srgbClr val="FF0000"/>
                </a:solidFill>
              </a:rPr>
              <a:t>1469</a:t>
            </a:r>
            <a:r>
              <a:rPr lang="es-ES" sz="3600" dirty="0" smtClean="0"/>
              <a:t> se celebró la </a:t>
            </a:r>
            <a:r>
              <a:rPr lang="es-ES" sz="3600" dirty="0" smtClean="0">
                <a:solidFill>
                  <a:srgbClr val="FF0000"/>
                </a:solidFill>
              </a:rPr>
              <a:t>boda entre Isabel y Fernando</a:t>
            </a:r>
            <a:r>
              <a:rPr lang="es-ES" sz="3600" dirty="0" smtClean="0"/>
              <a:t> en la ciudad de Valladolid.</a:t>
            </a:r>
            <a:endParaRPr lang="es-ES" sz="3600" dirty="0"/>
          </a:p>
        </p:txBody>
      </p:sp>
      <p:pic>
        <p:nvPicPr>
          <p:cNvPr id="8195" name="Picture 3"/>
          <p:cNvPicPr>
            <a:picLocks noChangeAspect="1" noChangeArrowheads="1"/>
          </p:cNvPicPr>
          <p:nvPr/>
        </p:nvPicPr>
        <p:blipFill>
          <a:blip r:embed="rId4" cstate="print"/>
          <a:srcRect/>
          <a:stretch>
            <a:fillRect/>
          </a:stretch>
        </p:blipFill>
        <p:spPr bwMode="auto">
          <a:xfrm>
            <a:off x="5072067" y="1118969"/>
            <a:ext cx="4071934" cy="573903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4352688" y="3429000"/>
            <a:ext cx="4791312" cy="3429000"/>
          </a:xfrm>
          <a:prstGeom prst="rect">
            <a:avLst/>
          </a:prstGeom>
          <a:noFill/>
          <a:ln w="9525">
            <a:noFill/>
            <a:miter lim="800000"/>
            <a:headEnd/>
            <a:tailEnd/>
          </a:ln>
          <a:effectLst/>
        </p:spPr>
      </p:pic>
      <p:sp>
        <p:nvSpPr>
          <p:cNvPr id="3" name="2 CuadroTexto"/>
          <p:cNvSpPr txBox="1"/>
          <p:nvPr/>
        </p:nvSpPr>
        <p:spPr>
          <a:xfrm>
            <a:off x="0" y="1071546"/>
            <a:ext cx="4357686" cy="4524315"/>
          </a:xfrm>
          <a:prstGeom prst="rect">
            <a:avLst/>
          </a:prstGeom>
          <a:noFill/>
        </p:spPr>
        <p:txBody>
          <a:bodyPr wrap="square" rtlCol="0">
            <a:spAutoFit/>
          </a:bodyPr>
          <a:lstStyle/>
          <a:p>
            <a:pPr algn="ctr"/>
            <a:r>
              <a:rPr lang="es-ES" sz="3200" dirty="0" smtClean="0"/>
              <a:t>En 1474 moría Enrique. Las tropas de Isabel y Fernando derrotaron a las de Juana y Alfonso de Portugal en la definitiva </a:t>
            </a:r>
            <a:r>
              <a:rPr lang="es-ES" sz="3200" dirty="0" smtClean="0">
                <a:solidFill>
                  <a:srgbClr val="FF0000"/>
                </a:solidFill>
              </a:rPr>
              <a:t>batalla de Toro </a:t>
            </a:r>
            <a:r>
              <a:rPr lang="es-ES" sz="3200" dirty="0" smtClean="0"/>
              <a:t>en 1476. A partir de entonces Isabel es la indiscutible reina de Castilla.</a:t>
            </a:r>
            <a:endParaRPr lang="es-ES" sz="3200" dirty="0"/>
          </a:p>
        </p:txBody>
      </p:sp>
      <p:pic>
        <p:nvPicPr>
          <p:cNvPr id="9219" name="Picture 3"/>
          <p:cNvPicPr>
            <a:picLocks noChangeAspect="1" noChangeArrowheads="1"/>
          </p:cNvPicPr>
          <p:nvPr/>
        </p:nvPicPr>
        <p:blipFill>
          <a:blip r:embed="rId4" cstate="print"/>
          <a:srcRect/>
          <a:stretch>
            <a:fillRect/>
          </a:stretch>
        </p:blipFill>
        <p:spPr bwMode="auto">
          <a:xfrm>
            <a:off x="4357686" y="1"/>
            <a:ext cx="4786313" cy="3500438"/>
          </a:xfrm>
          <a:prstGeom prst="rect">
            <a:avLst/>
          </a:prstGeom>
          <a:noFill/>
          <a:ln w="9525">
            <a:noFill/>
            <a:miter lim="800000"/>
            <a:headEnd/>
            <a:tailEnd/>
          </a:ln>
          <a:effectLst/>
        </p:spPr>
      </p:pic>
      <p:sp>
        <p:nvSpPr>
          <p:cNvPr id="5" name="4 CuadroTexto"/>
          <p:cNvSpPr txBox="1"/>
          <p:nvPr/>
        </p:nvSpPr>
        <p:spPr>
          <a:xfrm>
            <a:off x="0" y="285728"/>
            <a:ext cx="4357686" cy="369332"/>
          </a:xfrm>
          <a:prstGeom prst="rect">
            <a:avLst/>
          </a:prstGeom>
          <a:noFill/>
        </p:spPr>
        <p:txBody>
          <a:bodyPr wrap="square" rtlCol="0">
            <a:spAutoFit/>
          </a:bodyPr>
          <a:lstStyle/>
          <a:p>
            <a:pPr algn="ctr"/>
            <a:r>
              <a:rPr lang="es-ES" dirty="0" smtClean="0"/>
              <a:t>Colegiata de la población de Toro (Zamora)</a:t>
            </a:r>
            <a:endParaRPr lang="es-ES" dirty="0"/>
          </a:p>
        </p:txBody>
      </p:sp>
      <p:sp>
        <p:nvSpPr>
          <p:cNvPr id="6" name="5 CuadroTexto"/>
          <p:cNvSpPr txBox="1"/>
          <p:nvPr/>
        </p:nvSpPr>
        <p:spPr>
          <a:xfrm>
            <a:off x="0" y="6072206"/>
            <a:ext cx="4357686" cy="369332"/>
          </a:xfrm>
          <a:prstGeom prst="rect">
            <a:avLst/>
          </a:prstGeom>
          <a:noFill/>
        </p:spPr>
        <p:txBody>
          <a:bodyPr wrap="square" rtlCol="0">
            <a:spAutoFit/>
          </a:bodyPr>
          <a:lstStyle/>
          <a:p>
            <a:pPr algn="ctr"/>
            <a:r>
              <a:rPr lang="es-ES" dirty="0" smtClean="0"/>
              <a:t>Fernando II de Aragón e Isabel I de Castilla</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988840"/>
            <a:ext cx="9144000" cy="4572000"/>
          </a:xfrm>
          <a:prstGeom prst="rect">
            <a:avLst/>
          </a:prstGeom>
          <a:noFill/>
          <a:ln w="9525">
            <a:noFill/>
            <a:miter lim="800000"/>
            <a:headEnd/>
            <a:tailEnd/>
          </a:ln>
        </p:spPr>
      </p:pic>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Un año antes Isabel y Fernando habían firmado la </a:t>
            </a:r>
            <a:r>
              <a:rPr lang="es-ES" sz="3400" dirty="0" smtClean="0">
                <a:solidFill>
                  <a:srgbClr val="FF0000"/>
                </a:solidFill>
              </a:rPr>
              <a:t>Concordia de Segovia </a:t>
            </a:r>
            <a:r>
              <a:rPr lang="es-ES" sz="3400" dirty="0" smtClean="0"/>
              <a:t>por la cual se fijaba que el aragonés actuaría como corregente en Castilla.</a:t>
            </a:r>
            <a:endParaRPr lang="es-ES" sz="3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5262762" y="1"/>
            <a:ext cx="3881239" cy="6858000"/>
          </a:xfrm>
          <a:prstGeom prst="rect">
            <a:avLst/>
          </a:prstGeom>
          <a:noFill/>
          <a:ln w="9525">
            <a:noFill/>
            <a:miter lim="800000"/>
            <a:headEnd/>
            <a:tailEnd/>
          </a:ln>
          <a:effectLst/>
        </p:spPr>
      </p:pic>
      <p:sp>
        <p:nvSpPr>
          <p:cNvPr id="3" name="2 CuadroTexto"/>
          <p:cNvSpPr txBox="1"/>
          <p:nvPr/>
        </p:nvSpPr>
        <p:spPr>
          <a:xfrm>
            <a:off x="0" y="0"/>
            <a:ext cx="5214942" cy="4031873"/>
          </a:xfrm>
          <a:prstGeom prst="rect">
            <a:avLst/>
          </a:prstGeom>
          <a:noFill/>
        </p:spPr>
        <p:txBody>
          <a:bodyPr wrap="square" rtlCol="0">
            <a:spAutoFit/>
          </a:bodyPr>
          <a:lstStyle/>
          <a:p>
            <a:pPr algn="ctr"/>
            <a:r>
              <a:rPr lang="es-ES" sz="3150" dirty="0" smtClean="0"/>
              <a:t>En 1479 moría Juan II tras un largo reinado. Su hijo </a:t>
            </a:r>
            <a:r>
              <a:rPr lang="es-ES" sz="3150" dirty="0" smtClean="0">
                <a:solidFill>
                  <a:srgbClr val="FF0000"/>
                </a:solidFill>
              </a:rPr>
              <a:t>Fernando se convertía en rey de Aragón</a:t>
            </a:r>
            <a:r>
              <a:rPr lang="es-ES" sz="3150" dirty="0" smtClean="0"/>
              <a:t>. En 1481 la unión dinástica se completa con la </a:t>
            </a:r>
            <a:r>
              <a:rPr lang="es-ES" sz="3150" dirty="0" smtClean="0">
                <a:solidFill>
                  <a:srgbClr val="FF0000"/>
                </a:solidFill>
              </a:rPr>
              <a:t>Concordia de Calatayud </a:t>
            </a:r>
            <a:r>
              <a:rPr lang="es-ES" sz="3150" dirty="0" smtClean="0"/>
              <a:t>que convertía a Isabel en corregente de Aragón.</a:t>
            </a:r>
            <a:endParaRPr lang="es-ES" sz="3150" dirty="0"/>
          </a:p>
        </p:txBody>
      </p:sp>
      <p:pic>
        <p:nvPicPr>
          <p:cNvPr id="3074" name="Picture 2"/>
          <p:cNvPicPr>
            <a:picLocks noChangeAspect="1" noChangeArrowheads="1"/>
          </p:cNvPicPr>
          <p:nvPr/>
        </p:nvPicPr>
        <p:blipFill>
          <a:blip r:embed="rId4" cstate="print"/>
          <a:srcRect/>
          <a:stretch>
            <a:fillRect/>
          </a:stretch>
        </p:blipFill>
        <p:spPr bwMode="auto">
          <a:xfrm>
            <a:off x="0" y="3881204"/>
            <a:ext cx="5292080" cy="29767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661993"/>
          </a:xfrm>
          <a:prstGeom prst="rect">
            <a:avLst/>
          </a:prstGeom>
          <a:noFill/>
        </p:spPr>
        <p:txBody>
          <a:bodyPr wrap="square" rtlCol="0">
            <a:spAutoFit/>
          </a:bodyPr>
          <a:lstStyle/>
          <a:p>
            <a:pPr algn="ctr"/>
            <a:r>
              <a:rPr lang="es-ES" sz="3400" dirty="0" smtClean="0"/>
              <a:t>Además, en 1479 se firmaba el </a:t>
            </a:r>
            <a:r>
              <a:rPr lang="es-ES" sz="3400" dirty="0" smtClean="0">
                <a:solidFill>
                  <a:srgbClr val="FF0000"/>
                </a:solidFill>
              </a:rPr>
              <a:t>tratado de </a:t>
            </a:r>
            <a:r>
              <a:rPr lang="es-ES" sz="3400" dirty="0" err="1" smtClean="0">
                <a:solidFill>
                  <a:srgbClr val="FF0000"/>
                </a:solidFill>
              </a:rPr>
              <a:t>Alcazovas</a:t>
            </a:r>
            <a:r>
              <a:rPr lang="es-ES" sz="3400" dirty="0" smtClean="0"/>
              <a:t> por el que Alfonso V de Portugal reconocía a la monarquía de Isabel y Fernando.</a:t>
            </a:r>
            <a:endParaRPr lang="es-ES" sz="3400" dirty="0"/>
          </a:p>
        </p:txBody>
      </p:sp>
      <p:pic>
        <p:nvPicPr>
          <p:cNvPr id="1028" name="Picture 4"/>
          <p:cNvPicPr>
            <a:picLocks noChangeAspect="1" noChangeArrowheads="1"/>
          </p:cNvPicPr>
          <p:nvPr/>
        </p:nvPicPr>
        <p:blipFill>
          <a:blip r:embed="rId2" cstate="print"/>
          <a:srcRect/>
          <a:stretch>
            <a:fillRect/>
          </a:stretch>
        </p:blipFill>
        <p:spPr bwMode="auto">
          <a:xfrm>
            <a:off x="5423556" y="1714488"/>
            <a:ext cx="3720443" cy="5143512"/>
          </a:xfrm>
          <a:prstGeom prst="rect">
            <a:avLst/>
          </a:prstGeom>
          <a:noFill/>
          <a:ln w="9525">
            <a:noFill/>
            <a:miter lim="800000"/>
            <a:headEnd/>
            <a:tailEnd/>
          </a:ln>
          <a:effectLst/>
        </p:spPr>
      </p:pic>
      <p:sp>
        <p:nvSpPr>
          <p:cNvPr id="6" name="5 CuadroTexto"/>
          <p:cNvSpPr txBox="1"/>
          <p:nvPr/>
        </p:nvSpPr>
        <p:spPr>
          <a:xfrm>
            <a:off x="0" y="2571744"/>
            <a:ext cx="5429256" cy="2677656"/>
          </a:xfrm>
          <a:prstGeom prst="rect">
            <a:avLst/>
          </a:prstGeom>
          <a:noFill/>
        </p:spPr>
        <p:txBody>
          <a:bodyPr wrap="square" rtlCol="0">
            <a:spAutoFit/>
          </a:bodyPr>
          <a:lstStyle/>
          <a:p>
            <a:pPr algn="ctr"/>
            <a:r>
              <a:rPr lang="es-ES" sz="2400" dirty="0" smtClean="0"/>
              <a:t>El tratado fue ratificado en Toledo, de ahí que se llame tratado de </a:t>
            </a:r>
            <a:r>
              <a:rPr lang="es-ES" sz="2400" dirty="0" err="1" smtClean="0"/>
              <a:t>Alcazovas</a:t>
            </a:r>
            <a:r>
              <a:rPr lang="es-ES" sz="2400" dirty="0" smtClean="0"/>
              <a:t>-Toledo. Se firmó la paz poniendo fin a la guerra civil castellana (1475-79) y además sirvió para repartir las zonas de influencia en el Atlántico. España se aseguró de este modo el dominio de las Canarias.</a:t>
            </a:r>
            <a:endParaRPr lang="es-E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4461553" y="0"/>
            <a:ext cx="4682447" cy="6858000"/>
          </a:xfrm>
          <a:prstGeom prst="rect">
            <a:avLst/>
          </a:prstGeom>
          <a:noFill/>
          <a:ln w="9525">
            <a:noFill/>
            <a:miter lim="800000"/>
            <a:headEnd/>
            <a:tailEnd/>
          </a:ln>
          <a:effectLst/>
        </p:spPr>
      </p:pic>
      <p:sp>
        <p:nvSpPr>
          <p:cNvPr id="3" name="2 CuadroTexto"/>
          <p:cNvSpPr txBox="1"/>
          <p:nvPr/>
        </p:nvSpPr>
        <p:spPr>
          <a:xfrm>
            <a:off x="0" y="214290"/>
            <a:ext cx="4429124" cy="6440225"/>
          </a:xfrm>
          <a:prstGeom prst="rect">
            <a:avLst/>
          </a:prstGeom>
          <a:noFill/>
        </p:spPr>
        <p:txBody>
          <a:bodyPr wrap="square" rtlCol="0">
            <a:spAutoFit/>
          </a:bodyPr>
          <a:lstStyle/>
          <a:p>
            <a:pPr algn="ctr"/>
            <a:r>
              <a:rPr lang="es-ES" sz="2750" dirty="0" smtClean="0"/>
              <a:t>Pese a todo, la unión dinástica no será completa hasta 1516 con Carlos I (ya hablaremos de esto). Un paso decisivo era conseguir que los Reyes Católicos tuvieran un </a:t>
            </a:r>
            <a:r>
              <a:rPr lang="es-ES" sz="2750" dirty="0" smtClean="0">
                <a:solidFill>
                  <a:srgbClr val="FF0000"/>
                </a:solidFill>
              </a:rPr>
              <a:t>único heredero</a:t>
            </a:r>
            <a:r>
              <a:rPr lang="es-ES" sz="2750" dirty="0" smtClean="0"/>
              <a:t>. Juana, hija del matrimonio, se convirtió en reina de Castilla en 1505 tras la muerte de Isabel. Sin embargo, en Aragón no fue reconocida, por lo que será su hijo Carlos quien reciba ambas coronas al morir Fernando.</a:t>
            </a:r>
            <a:endParaRPr lang="es-ES" sz="2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1628800"/>
            <a:ext cx="9144000" cy="403187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Tratado de </a:t>
            </a:r>
            <a:r>
              <a:rPr lang="es-ES" sz="3200" dirty="0" err="1" smtClean="0">
                <a:solidFill>
                  <a:schemeClr val="tx2">
                    <a:lumMod val="75000"/>
                  </a:schemeClr>
                </a:solidFill>
                <a:latin typeface="Arial Black" pitchFamily="34" charset="0"/>
              </a:rPr>
              <a:t>Alcágovas</a:t>
            </a:r>
            <a:r>
              <a:rPr lang="es-ES" sz="3200" dirty="0" smtClean="0">
                <a:solidFill>
                  <a:schemeClr val="tx2">
                    <a:lumMod val="75000"/>
                  </a:schemeClr>
                </a:solidFill>
                <a:latin typeface="Arial Black" pitchFamily="34" charset="0"/>
              </a:rPr>
              <a:t>.</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Inquisición.</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Expulsión de los judíos.</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Colón.</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Capitulaciones de Santa Fe.</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Tratado de </a:t>
            </a:r>
            <a:r>
              <a:rPr lang="es-ES" sz="3200" dirty="0" err="1" smtClean="0">
                <a:solidFill>
                  <a:schemeClr val="tx2">
                    <a:lumMod val="75000"/>
                  </a:schemeClr>
                </a:solidFill>
                <a:latin typeface="Arial Black" pitchFamily="34" charset="0"/>
              </a:rPr>
              <a:t>Tordesillas</a:t>
            </a:r>
            <a:r>
              <a:rPr lang="es-ES" sz="3200" dirty="0" smtClean="0">
                <a:solidFill>
                  <a:schemeClr val="tx2">
                    <a:lumMod val="75000"/>
                  </a:schemeClr>
                </a:solidFill>
                <a:latin typeface="Arial Black" pitchFamily="34" charset="0"/>
              </a:rPr>
              <a:t>.</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Casa de Contratación.</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Leyes de Burgos.</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0" y="1556792"/>
            <a:ext cx="9144000" cy="3139321"/>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Hacia la poderosa monarquía de los Reyes Católicos</a:t>
            </a:r>
            <a:endParaRPr lang="es-ES" sz="4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00108"/>
            <a:ext cx="5072066" cy="3785652"/>
          </a:xfrm>
          <a:prstGeom prst="rect">
            <a:avLst/>
          </a:prstGeom>
          <a:noFill/>
        </p:spPr>
        <p:txBody>
          <a:bodyPr wrap="square" rtlCol="0">
            <a:spAutoFit/>
          </a:bodyPr>
          <a:lstStyle/>
          <a:p>
            <a:pPr algn="ctr"/>
            <a:r>
              <a:rPr lang="es-ES" sz="4000" dirty="0" smtClean="0">
                <a:latin typeface="Times New Roman" pitchFamily="18" charset="0"/>
                <a:cs typeface="Times New Roman" pitchFamily="18" charset="0"/>
              </a:rPr>
              <a:t>Veremos que España es la principal potencia militar del siglo XVI. Ello se debe en gran medida a la labor de estos reyes.</a:t>
            </a:r>
            <a:endParaRPr lang="es-ES" sz="40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cstate="print"/>
          <a:srcRect/>
          <a:stretch>
            <a:fillRect/>
          </a:stretch>
        </p:blipFill>
        <p:spPr bwMode="auto">
          <a:xfrm>
            <a:off x="5072034" y="-27324"/>
            <a:ext cx="4071966" cy="688532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71802" y="1571612"/>
            <a:ext cx="3251732" cy="5286388"/>
          </a:xfrm>
          <a:prstGeom prst="rect">
            <a:avLst/>
          </a:prstGeom>
          <a:noFill/>
          <a:ln w="9525">
            <a:noFill/>
            <a:miter lim="800000"/>
            <a:headEnd/>
            <a:tailEnd/>
          </a:ln>
          <a:effectLst/>
        </p:spPr>
      </p:pic>
      <p:sp>
        <p:nvSpPr>
          <p:cNvPr id="5" name="4 CuadroTexto"/>
          <p:cNvSpPr txBox="1"/>
          <p:nvPr/>
        </p:nvSpPr>
        <p:spPr>
          <a:xfrm>
            <a:off x="0" y="0"/>
            <a:ext cx="9144000" cy="1569660"/>
          </a:xfrm>
          <a:prstGeom prst="rect">
            <a:avLst/>
          </a:prstGeom>
          <a:noFill/>
        </p:spPr>
        <p:txBody>
          <a:bodyPr wrap="square" rtlCol="0">
            <a:spAutoFit/>
          </a:bodyPr>
          <a:lstStyle/>
          <a:p>
            <a:pPr algn="ctr"/>
            <a:r>
              <a:rPr lang="es-ES" sz="3200" dirty="0" smtClean="0"/>
              <a:t>Los Reyes Católicos iniciaron el </a:t>
            </a:r>
            <a:r>
              <a:rPr lang="es-ES" sz="3200" dirty="0" smtClean="0">
                <a:solidFill>
                  <a:srgbClr val="FF0000"/>
                </a:solidFill>
              </a:rPr>
              <a:t>reforzamiento de su monarquía</a:t>
            </a:r>
            <a:r>
              <a:rPr lang="es-ES" sz="3200" dirty="0" smtClean="0"/>
              <a:t> al igual que hicieron otros reyes de Europa occidental.</a:t>
            </a:r>
            <a:endParaRPr lang="es-ES" sz="3200" dirty="0"/>
          </a:p>
        </p:txBody>
      </p:sp>
      <p:sp>
        <p:nvSpPr>
          <p:cNvPr id="6" name="5 CuadroTexto"/>
          <p:cNvSpPr txBox="1"/>
          <p:nvPr/>
        </p:nvSpPr>
        <p:spPr>
          <a:xfrm>
            <a:off x="0" y="4826675"/>
            <a:ext cx="2500330" cy="2031325"/>
          </a:xfrm>
          <a:prstGeom prst="rect">
            <a:avLst/>
          </a:prstGeom>
          <a:noFill/>
        </p:spPr>
        <p:txBody>
          <a:bodyPr wrap="square" rtlCol="0">
            <a:spAutoFit/>
          </a:bodyPr>
          <a:lstStyle/>
          <a:p>
            <a:pPr algn="ctr"/>
            <a:r>
              <a:rPr lang="es-ES" dirty="0" smtClean="0"/>
              <a:t>El yugo de Fernando, símbolo que se refiere al nudo gordiano de Alejandro Magno. Indicaba las pretensiones de conquistar Oriente.</a:t>
            </a:r>
            <a:endParaRPr lang="es-ES" dirty="0"/>
          </a:p>
        </p:txBody>
      </p:sp>
      <p:sp>
        <p:nvSpPr>
          <p:cNvPr id="7" name="6 CuadroTexto"/>
          <p:cNvSpPr txBox="1"/>
          <p:nvPr/>
        </p:nvSpPr>
        <p:spPr>
          <a:xfrm>
            <a:off x="6357950" y="5286388"/>
            <a:ext cx="2500330" cy="1200329"/>
          </a:xfrm>
          <a:prstGeom prst="rect">
            <a:avLst/>
          </a:prstGeom>
          <a:noFill/>
        </p:spPr>
        <p:txBody>
          <a:bodyPr wrap="square" rtlCol="0">
            <a:spAutoFit/>
          </a:bodyPr>
          <a:lstStyle/>
          <a:p>
            <a:pPr algn="ctr"/>
            <a:r>
              <a:rPr lang="es-ES" dirty="0" smtClean="0"/>
              <a:t>Las flechas de Isabel, símbolo que alude a la idea de que la unión hace la fuerza.</a:t>
            </a:r>
            <a:endParaRPr lang="es-ES" dirty="0"/>
          </a:p>
        </p:txBody>
      </p:sp>
      <p:sp>
        <p:nvSpPr>
          <p:cNvPr id="8" name="7 CuadroTexto"/>
          <p:cNvSpPr txBox="1"/>
          <p:nvPr/>
        </p:nvSpPr>
        <p:spPr>
          <a:xfrm>
            <a:off x="6357950" y="1500174"/>
            <a:ext cx="2500330" cy="1200329"/>
          </a:xfrm>
          <a:prstGeom prst="rect">
            <a:avLst/>
          </a:prstGeom>
          <a:noFill/>
        </p:spPr>
        <p:txBody>
          <a:bodyPr wrap="square" rtlCol="0">
            <a:spAutoFit/>
          </a:bodyPr>
          <a:lstStyle/>
          <a:p>
            <a:pPr algn="ctr"/>
            <a:r>
              <a:rPr lang="es-ES" dirty="0" smtClean="0"/>
              <a:t>El águila de San Juan es un símbolo del evangelista San Juan del cual era devota Isabel.</a:t>
            </a:r>
            <a:endParaRPr lang="es-ES" dirty="0"/>
          </a:p>
        </p:txBody>
      </p:sp>
      <p:sp>
        <p:nvSpPr>
          <p:cNvPr id="9" name="8 CuadroTexto"/>
          <p:cNvSpPr txBox="1"/>
          <p:nvPr/>
        </p:nvSpPr>
        <p:spPr>
          <a:xfrm>
            <a:off x="6500826" y="3143248"/>
            <a:ext cx="2500330" cy="923330"/>
          </a:xfrm>
          <a:prstGeom prst="rect">
            <a:avLst/>
          </a:prstGeom>
          <a:noFill/>
        </p:spPr>
        <p:txBody>
          <a:bodyPr wrap="square" rtlCol="0">
            <a:spAutoFit/>
          </a:bodyPr>
          <a:lstStyle/>
          <a:p>
            <a:pPr algn="ctr"/>
            <a:r>
              <a:rPr lang="es-ES" dirty="0" smtClean="0"/>
              <a:t>El león y el castillo eran los símbolos de armas de la Corona de Castilla.</a:t>
            </a:r>
            <a:endParaRPr lang="es-ES" dirty="0"/>
          </a:p>
        </p:txBody>
      </p:sp>
      <p:sp>
        <p:nvSpPr>
          <p:cNvPr id="10" name="9 CuadroTexto"/>
          <p:cNvSpPr txBox="1"/>
          <p:nvPr/>
        </p:nvSpPr>
        <p:spPr>
          <a:xfrm>
            <a:off x="214282" y="1928802"/>
            <a:ext cx="2500330" cy="923330"/>
          </a:xfrm>
          <a:prstGeom prst="rect">
            <a:avLst/>
          </a:prstGeom>
          <a:noFill/>
        </p:spPr>
        <p:txBody>
          <a:bodyPr wrap="square" rtlCol="0">
            <a:spAutoFit/>
          </a:bodyPr>
          <a:lstStyle/>
          <a:p>
            <a:pPr algn="ctr"/>
            <a:r>
              <a:rPr lang="es-ES" dirty="0" smtClean="0"/>
              <a:t>Las barras eran el símbolo de armas de la Corona de Aragón.</a:t>
            </a:r>
            <a:endParaRPr lang="es-ES" dirty="0"/>
          </a:p>
        </p:txBody>
      </p:sp>
      <p:sp>
        <p:nvSpPr>
          <p:cNvPr id="11" name="10 CuadroTexto"/>
          <p:cNvSpPr txBox="1"/>
          <p:nvPr/>
        </p:nvSpPr>
        <p:spPr>
          <a:xfrm>
            <a:off x="0" y="3357562"/>
            <a:ext cx="2928926" cy="1200329"/>
          </a:xfrm>
          <a:prstGeom prst="rect">
            <a:avLst/>
          </a:prstGeom>
          <a:noFill/>
        </p:spPr>
        <p:txBody>
          <a:bodyPr wrap="square" rtlCol="0">
            <a:spAutoFit/>
          </a:bodyPr>
          <a:lstStyle/>
          <a:p>
            <a:pPr algn="ctr"/>
            <a:r>
              <a:rPr lang="es-ES" dirty="0" smtClean="0"/>
              <a:t>La fruta de la granada es el símbolo del Reino de Granada que los Reyes Católicos invadieron en 1492.</a:t>
            </a:r>
            <a:endParaRPr lang="es-ES" dirty="0"/>
          </a:p>
        </p:txBody>
      </p:sp>
      <p:cxnSp>
        <p:nvCxnSpPr>
          <p:cNvPr id="13" name="12 Conector recto de flecha"/>
          <p:cNvCxnSpPr>
            <a:stCxn id="11" idx="3"/>
          </p:cNvCxnSpPr>
          <p:nvPr/>
        </p:nvCxnSpPr>
        <p:spPr>
          <a:xfrm>
            <a:off x="2928926" y="3957727"/>
            <a:ext cx="1643074" cy="5428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10800000" flipV="1">
            <a:off x="5214942" y="3643314"/>
            <a:ext cx="1214446"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6200000" flipH="1">
            <a:off x="2643174" y="2357430"/>
            <a:ext cx="1571636" cy="15716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643174" y="5715016"/>
            <a:ext cx="714380"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10800000">
            <a:off x="5929322" y="5857892"/>
            <a:ext cx="785818" cy="4572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10800000" flipV="1">
            <a:off x="4786314" y="2000240"/>
            <a:ext cx="1714512"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p:cNvPicPr>
            <a:picLocks noChangeAspect="1" noChangeArrowheads="1"/>
          </p:cNvPicPr>
          <p:nvPr/>
        </p:nvPicPr>
        <p:blipFill>
          <a:blip r:embed="rId2" cstate="print"/>
          <a:srcRect/>
          <a:stretch>
            <a:fillRect/>
          </a:stretch>
        </p:blipFill>
        <p:spPr bwMode="auto">
          <a:xfrm>
            <a:off x="3500430" y="571480"/>
            <a:ext cx="5643570" cy="5448964"/>
          </a:xfrm>
          <a:prstGeom prst="rect">
            <a:avLst/>
          </a:prstGeom>
          <a:noFill/>
          <a:ln w="9525">
            <a:noFill/>
            <a:miter lim="800000"/>
            <a:headEnd/>
            <a:tailEnd/>
          </a:ln>
          <a:effectLst/>
        </p:spPr>
      </p:pic>
      <p:sp>
        <p:nvSpPr>
          <p:cNvPr id="4" name="3 CuadroTexto"/>
          <p:cNvSpPr txBox="1"/>
          <p:nvPr/>
        </p:nvSpPr>
        <p:spPr>
          <a:xfrm>
            <a:off x="0" y="1000108"/>
            <a:ext cx="3571868" cy="4524315"/>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Lo que vamos a estudiar se puede contar de varias maneras. El caso es que aparezcan los principales logros de los Reyes Católicos.</a:t>
            </a:r>
            <a:endParaRPr lang="es-ES" sz="36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2132856"/>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2.- Unidad religiosa.</a:t>
            </a:r>
            <a:endParaRPr lang="es-ES_tradnl" sz="4000" dirty="0"/>
          </a:p>
        </p:txBody>
      </p:sp>
      <p:sp>
        <p:nvSpPr>
          <p:cNvPr id="5" name="Text Box 5"/>
          <p:cNvSpPr txBox="1">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pPr algn="ctr"/>
            <a:r>
              <a:rPr lang="es-ES" sz="3100" dirty="0" smtClean="0"/>
              <a:t>Los Reyes Católicos crean un </a:t>
            </a:r>
            <a:r>
              <a:rPr lang="es-ES" sz="3100" dirty="0" smtClean="0">
                <a:solidFill>
                  <a:srgbClr val="FF0000"/>
                </a:solidFill>
              </a:rPr>
              <a:t>Estado moderno </a:t>
            </a:r>
            <a:r>
              <a:rPr lang="es-ES" sz="3100" dirty="0" smtClean="0"/>
              <a:t>en torno a una </a:t>
            </a:r>
            <a:r>
              <a:rPr lang="es-ES" sz="3100" dirty="0" smtClean="0">
                <a:solidFill>
                  <a:srgbClr val="FF0000"/>
                </a:solidFill>
              </a:rPr>
              <a:t>monarquía autoritaria </a:t>
            </a:r>
            <a:r>
              <a:rPr lang="es-ES" sz="3100" dirty="0" smtClean="0"/>
              <a:t>basada en </a:t>
            </a:r>
            <a:r>
              <a:rPr lang="es-ES" sz="3100" dirty="0" smtClean="0">
                <a:solidFill>
                  <a:srgbClr val="FF0000"/>
                </a:solidFill>
              </a:rPr>
              <a:t>6 pilares</a:t>
            </a:r>
            <a:r>
              <a:rPr lang="es-ES" sz="3100" dirty="0" smtClean="0"/>
              <a:t>:</a:t>
            </a:r>
          </a:p>
        </p:txBody>
      </p:sp>
      <p:sp>
        <p:nvSpPr>
          <p:cNvPr id="7" name="6 CuadroTexto"/>
          <p:cNvSpPr txBox="1"/>
          <p:nvPr/>
        </p:nvSpPr>
        <p:spPr>
          <a:xfrm>
            <a:off x="827584" y="1124744"/>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1.- Sometimiento de la sociedad.</a:t>
            </a:r>
            <a:endParaRPr lang="es-ES_tradnl" sz="4000" dirty="0"/>
          </a:p>
        </p:txBody>
      </p:sp>
      <p:sp>
        <p:nvSpPr>
          <p:cNvPr id="6" name="5 CuadroTexto"/>
          <p:cNvSpPr txBox="1"/>
          <p:nvPr/>
        </p:nvSpPr>
        <p:spPr>
          <a:xfrm>
            <a:off x="827584" y="3140968"/>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3.- Expansión territorial.</a:t>
            </a:r>
            <a:endParaRPr lang="es-ES_tradnl" sz="4000" dirty="0"/>
          </a:p>
        </p:txBody>
      </p:sp>
      <p:sp>
        <p:nvSpPr>
          <p:cNvPr id="8" name="7 CuadroTexto"/>
          <p:cNvSpPr txBox="1"/>
          <p:nvPr/>
        </p:nvSpPr>
        <p:spPr>
          <a:xfrm>
            <a:off x="827584" y="5142002"/>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5.- Peculiaridades de cada reino.</a:t>
            </a:r>
            <a:endParaRPr lang="es-ES_tradnl" sz="4000" dirty="0"/>
          </a:p>
        </p:txBody>
      </p:sp>
      <p:sp>
        <p:nvSpPr>
          <p:cNvPr id="9" name="8 CuadroTexto"/>
          <p:cNvSpPr txBox="1"/>
          <p:nvPr/>
        </p:nvSpPr>
        <p:spPr>
          <a:xfrm>
            <a:off x="827584" y="4149080"/>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4.- Refuerzo institucional.</a:t>
            </a:r>
            <a:endParaRPr lang="es-ES_tradnl" sz="4000" dirty="0"/>
          </a:p>
        </p:txBody>
      </p:sp>
      <p:sp>
        <p:nvSpPr>
          <p:cNvPr id="10" name="9 CuadroTexto"/>
          <p:cNvSpPr txBox="1"/>
          <p:nvPr/>
        </p:nvSpPr>
        <p:spPr>
          <a:xfrm>
            <a:off x="827584" y="6150114"/>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6.- Política exterior activa.</a:t>
            </a:r>
            <a:endParaRPr lang="es-ES_tradnl"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pPr algn="ctr"/>
            <a:r>
              <a:rPr lang="es-ES" sz="3100" dirty="0" smtClean="0"/>
              <a:t>Los Reyes Católicos crean un </a:t>
            </a:r>
            <a:r>
              <a:rPr lang="es-ES" sz="3100" dirty="0" smtClean="0">
                <a:solidFill>
                  <a:srgbClr val="FF0000"/>
                </a:solidFill>
              </a:rPr>
              <a:t>Estado moderno </a:t>
            </a:r>
            <a:r>
              <a:rPr lang="es-ES" sz="3100" dirty="0" smtClean="0"/>
              <a:t>en torno a una </a:t>
            </a:r>
            <a:r>
              <a:rPr lang="es-ES" sz="3100" dirty="0" smtClean="0">
                <a:solidFill>
                  <a:srgbClr val="FF0000"/>
                </a:solidFill>
              </a:rPr>
              <a:t>monarquía autoritaria </a:t>
            </a:r>
            <a:r>
              <a:rPr lang="es-ES" sz="3100" dirty="0" smtClean="0"/>
              <a:t>basada en </a:t>
            </a:r>
            <a:r>
              <a:rPr lang="es-ES" sz="3100" dirty="0" smtClean="0">
                <a:solidFill>
                  <a:srgbClr val="FF0000"/>
                </a:solidFill>
              </a:rPr>
              <a:t>6 pilares</a:t>
            </a:r>
            <a:r>
              <a:rPr lang="es-ES" sz="3100" dirty="0" smtClean="0"/>
              <a:t>:</a:t>
            </a:r>
          </a:p>
        </p:txBody>
      </p:sp>
      <p:sp>
        <p:nvSpPr>
          <p:cNvPr id="7" name="6 CuadroTexto"/>
          <p:cNvSpPr txBox="1"/>
          <p:nvPr/>
        </p:nvSpPr>
        <p:spPr>
          <a:xfrm>
            <a:off x="827584" y="1124744"/>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1.- Sometimiento de la sociedad.</a:t>
            </a:r>
            <a:endParaRPr lang="es-ES_tradnl"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4500562" y="-49113"/>
            <a:ext cx="4643438" cy="6907114"/>
          </a:xfrm>
          <a:prstGeom prst="rect">
            <a:avLst/>
          </a:prstGeom>
          <a:noFill/>
          <a:ln w="9525">
            <a:noFill/>
            <a:miter lim="800000"/>
            <a:headEnd/>
            <a:tailEnd/>
          </a:ln>
          <a:effectLst/>
        </p:spPr>
      </p:pic>
      <p:sp>
        <p:nvSpPr>
          <p:cNvPr id="5" name="4 CuadroTexto"/>
          <p:cNvSpPr txBox="1"/>
          <p:nvPr/>
        </p:nvSpPr>
        <p:spPr>
          <a:xfrm>
            <a:off x="0" y="357166"/>
            <a:ext cx="4500562" cy="6124754"/>
          </a:xfrm>
          <a:prstGeom prst="rect">
            <a:avLst/>
          </a:prstGeom>
          <a:noFill/>
        </p:spPr>
        <p:txBody>
          <a:bodyPr wrap="square" rtlCol="0">
            <a:spAutoFit/>
          </a:bodyPr>
          <a:lstStyle/>
          <a:p>
            <a:pPr algn="ctr"/>
            <a:r>
              <a:rPr lang="es-ES" sz="2800" dirty="0" smtClean="0"/>
              <a:t>La guerra entre Isabel y Juana supuso asegurarse el </a:t>
            </a:r>
            <a:r>
              <a:rPr lang="es-ES" sz="2800" dirty="0" smtClean="0">
                <a:solidFill>
                  <a:srgbClr val="FF0000"/>
                </a:solidFill>
              </a:rPr>
              <a:t>apoyo de la alta nobleza</a:t>
            </a:r>
            <a:r>
              <a:rPr lang="es-ES" sz="2800" dirty="0" smtClean="0"/>
              <a:t>, que junto con la </a:t>
            </a:r>
            <a:r>
              <a:rPr lang="es-ES" sz="2800" dirty="0" smtClean="0">
                <a:solidFill>
                  <a:srgbClr val="FF0000"/>
                </a:solidFill>
              </a:rPr>
              <a:t>Iglesia</a:t>
            </a:r>
            <a:r>
              <a:rPr lang="es-ES" sz="2800" dirty="0" smtClean="0"/>
              <a:t> serían dos pilares fundamentales para los Reyes Católicos. En contrapartida, en 1505 se dictaron las </a:t>
            </a:r>
            <a:r>
              <a:rPr lang="es-ES" sz="2800" dirty="0" smtClean="0">
                <a:solidFill>
                  <a:srgbClr val="FF0000"/>
                </a:solidFill>
              </a:rPr>
              <a:t>Leyes de Toro </a:t>
            </a:r>
            <a:r>
              <a:rPr lang="es-ES" sz="2800" dirty="0" smtClean="0"/>
              <a:t>por las cuales se recopilaba el derecho medieval regulando entre otras cuestiones los </a:t>
            </a:r>
            <a:r>
              <a:rPr lang="es-ES" sz="2800" dirty="0" smtClean="0">
                <a:solidFill>
                  <a:srgbClr val="FF0000"/>
                </a:solidFill>
              </a:rPr>
              <a:t>mayorazgos</a:t>
            </a:r>
            <a:r>
              <a:rPr lang="es-ES" sz="2800" dirty="0" smtClean="0"/>
              <a:t>. Es decir, los nobles aseguraban sus tierras.</a:t>
            </a:r>
            <a:endParaRPr lang="es-E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El 99% de las cosas que se dicen sobre la Inquisición española son falsas o  mitos - Hispanidad Católica"/>
          <p:cNvPicPr>
            <a:picLocks noChangeAspect="1" noChangeArrowheads="1"/>
          </p:cNvPicPr>
          <p:nvPr/>
        </p:nvPicPr>
        <p:blipFill>
          <a:blip r:embed="rId2" cstate="print"/>
          <a:srcRect/>
          <a:stretch>
            <a:fillRect/>
          </a:stretch>
        </p:blipFill>
        <p:spPr bwMode="auto">
          <a:xfrm>
            <a:off x="3357522" y="1714488"/>
            <a:ext cx="5786478" cy="4339859"/>
          </a:xfrm>
          <a:prstGeom prst="rect">
            <a:avLst/>
          </a:prstGeom>
          <a:noFill/>
        </p:spPr>
      </p:pic>
      <p:sp>
        <p:nvSpPr>
          <p:cNvPr id="5" name="4 CuadroTexto"/>
          <p:cNvSpPr txBox="1"/>
          <p:nvPr/>
        </p:nvSpPr>
        <p:spPr>
          <a:xfrm>
            <a:off x="0" y="0"/>
            <a:ext cx="9144000" cy="1077218"/>
          </a:xfrm>
          <a:prstGeom prst="rect">
            <a:avLst/>
          </a:prstGeom>
          <a:noFill/>
        </p:spPr>
        <p:txBody>
          <a:bodyPr wrap="square" rtlCol="0">
            <a:spAutoFit/>
          </a:bodyPr>
          <a:lstStyle/>
          <a:p>
            <a:pPr algn="ctr"/>
            <a:r>
              <a:rPr lang="es-ES" sz="3200" dirty="0" smtClean="0"/>
              <a:t>La segunda alianza de los Reyes Católicos fue con la </a:t>
            </a:r>
            <a:r>
              <a:rPr lang="es-ES" sz="3200" dirty="0" smtClean="0">
                <a:solidFill>
                  <a:srgbClr val="FF0000"/>
                </a:solidFill>
              </a:rPr>
              <a:t>Iglesia</a:t>
            </a:r>
            <a:r>
              <a:rPr lang="es-ES" sz="3200" dirty="0" smtClean="0"/>
              <a:t>. Esta ganó poder pero también los monarcas.</a:t>
            </a:r>
            <a:endParaRPr lang="es-ES" sz="3200" dirty="0"/>
          </a:p>
        </p:txBody>
      </p:sp>
      <p:sp>
        <p:nvSpPr>
          <p:cNvPr id="6" name="5 CuadroTexto"/>
          <p:cNvSpPr txBox="1"/>
          <p:nvPr/>
        </p:nvSpPr>
        <p:spPr>
          <a:xfrm>
            <a:off x="0" y="2000240"/>
            <a:ext cx="3357554" cy="3416320"/>
          </a:xfrm>
          <a:prstGeom prst="rect">
            <a:avLst/>
          </a:prstGeom>
          <a:noFill/>
        </p:spPr>
        <p:txBody>
          <a:bodyPr wrap="square" rtlCol="0">
            <a:spAutoFit/>
          </a:bodyPr>
          <a:lstStyle/>
          <a:p>
            <a:pPr algn="ctr"/>
            <a:r>
              <a:rPr lang="es-ES" sz="2400" dirty="0" smtClean="0"/>
              <a:t>El tema religioso sirvió para justificar la evangelización de Granada, Canarias y América, lugares donde se instauró el </a:t>
            </a:r>
            <a:r>
              <a:rPr lang="es-ES" sz="2400" dirty="0" smtClean="0">
                <a:solidFill>
                  <a:srgbClr val="FF0000"/>
                </a:solidFill>
              </a:rPr>
              <a:t>Patronato Regio</a:t>
            </a:r>
            <a:r>
              <a:rPr lang="es-ES" sz="2400" dirty="0" smtClean="0"/>
              <a:t>, es decir, los reyes influían en la elección de cargos eclesiásticos.</a:t>
            </a:r>
            <a:endParaRPr lang="es-E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Las razones por las que la Inquisición española no fue la bestia sádica que  te ha contado la Leyenda Negra"/>
          <p:cNvPicPr>
            <a:picLocks noChangeAspect="1" noChangeArrowheads="1"/>
          </p:cNvPicPr>
          <p:nvPr/>
        </p:nvPicPr>
        <p:blipFill>
          <a:blip r:embed="rId2" cstate="print"/>
          <a:srcRect/>
          <a:stretch>
            <a:fillRect/>
          </a:stretch>
        </p:blipFill>
        <p:spPr bwMode="auto">
          <a:xfrm>
            <a:off x="3552764" y="1"/>
            <a:ext cx="5591236" cy="6858000"/>
          </a:xfrm>
          <a:prstGeom prst="rect">
            <a:avLst/>
          </a:prstGeom>
          <a:noFill/>
        </p:spPr>
      </p:pic>
      <p:sp>
        <p:nvSpPr>
          <p:cNvPr id="5" name="4 CuadroTexto"/>
          <p:cNvSpPr txBox="1"/>
          <p:nvPr/>
        </p:nvSpPr>
        <p:spPr>
          <a:xfrm>
            <a:off x="0" y="1500174"/>
            <a:ext cx="3571868" cy="3970318"/>
          </a:xfrm>
          <a:prstGeom prst="rect">
            <a:avLst/>
          </a:prstGeom>
          <a:noFill/>
        </p:spPr>
        <p:txBody>
          <a:bodyPr wrap="square" rtlCol="0">
            <a:spAutoFit/>
          </a:bodyPr>
          <a:lstStyle/>
          <a:p>
            <a:pPr algn="ctr"/>
            <a:r>
              <a:rPr lang="es-ES" sz="2800" dirty="0" smtClean="0"/>
              <a:t>En ese mismo sentido se entiende la recuperación de la </a:t>
            </a:r>
            <a:r>
              <a:rPr lang="es-ES" sz="2800" dirty="0" smtClean="0">
                <a:solidFill>
                  <a:srgbClr val="FF0000"/>
                </a:solidFill>
              </a:rPr>
              <a:t>Inquisición</a:t>
            </a:r>
            <a:r>
              <a:rPr lang="es-ES" sz="2800" dirty="0" smtClean="0"/>
              <a:t> a partir de 1478, que además también actuaría en Aragón siendo la única institución común en ambos territorios.</a:t>
            </a:r>
            <a:endParaRPr lang="es-E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Órdenes militares en España durante la Edad Media"/>
          <p:cNvPicPr>
            <a:picLocks noChangeAspect="1" noChangeArrowheads="1"/>
          </p:cNvPicPr>
          <p:nvPr/>
        </p:nvPicPr>
        <p:blipFill>
          <a:blip r:embed="rId2" cstate="print"/>
          <a:srcRect/>
          <a:stretch>
            <a:fillRect/>
          </a:stretch>
        </p:blipFill>
        <p:spPr bwMode="auto">
          <a:xfrm>
            <a:off x="4071934" y="1857364"/>
            <a:ext cx="5072066" cy="4402835"/>
          </a:xfrm>
          <a:prstGeom prst="rect">
            <a:avLst/>
          </a:prstGeom>
          <a:noFill/>
        </p:spPr>
      </p:pic>
      <p:sp>
        <p:nvSpPr>
          <p:cNvPr id="5" name="4 CuadroTexto"/>
          <p:cNvSpPr txBox="1"/>
          <p:nvPr/>
        </p:nvSpPr>
        <p:spPr>
          <a:xfrm>
            <a:off x="0" y="0"/>
            <a:ext cx="9144000" cy="1569660"/>
          </a:xfrm>
          <a:prstGeom prst="rect">
            <a:avLst/>
          </a:prstGeom>
          <a:noFill/>
        </p:spPr>
        <p:txBody>
          <a:bodyPr wrap="square" rtlCol="0">
            <a:spAutoFit/>
          </a:bodyPr>
          <a:lstStyle/>
          <a:p>
            <a:pPr algn="ctr"/>
            <a:r>
              <a:rPr lang="es-ES" sz="3200" dirty="0" smtClean="0"/>
              <a:t>Otra piedra más en ese control de nobleza e Iglesia fue la unificación del </a:t>
            </a:r>
            <a:r>
              <a:rPr lang="es-ES" sz="3200" dirty="0" smtClean="0">
                <a:solidFill>
                  <a:srgbClr val="FF0000"/>
                </a:solidFill>
              </a:rPr>
              <a:t>mando de las órdenes militares </a:t>
            </a:r>
            <a:r>
              <a:rPr lang="es-ES" sz="3200" dirty="0" smtClean="0"/>
              <a:t>bajo la batuta de Fernando.</a:t>
            </a:r>
            <a:endParaRPr lang="es-ES" sz="3200" dirty="0"/>
          </a:p>
        </p:txBody>
      </p:sp>
      <p:sp>
        <p:nvSpPr>
          <p:cNvPr id="6" name="5 CuadroTexto"/>
          <p:cNvSpPr txBox="1"/>
          <p:nvPr/>
        </p:nvSpPr>
        <p:spPr>
          <a:xfrm>
            <a:off x="0" y="2643182"/>
            <a:ext cx="3643306" cy="2677656"/>
          </a:xfrm>
          <a:prstGeom prst="rect">
            <a:avLst/>
          </a:prstGeom>
          <a:noFill/>
        </p:spPr>
        <p:txBody>
          <a:bodyPr wrap="square" rtlCol="0">
            <a:spAutoFit/>
          </a:bodyPr>
          <a:lstStyle/>
          <a:p>
            <a:pPr algn="ctr"/>
            <a:r>
              <a:rPr lang="es-ES" sz="2400" dirty="0" smtClean="0"/>
              <a:t>El Papa reconoció a Fernando como el  </a:t>
            </a:r>
            <a:r>
              <a:rPr lang="es-ES" sz="2400" dirty="0" smtClean="0">
                <a:solidFill>
                  <a:srgbClr val="FF0000"/>
                </a:solidFill>
              </a:rPr>
              <a:t>gran maestre</a:t>
            </a:r>
            <a:r>
              <a:rPr lang="es-ES" sz="2400" dirty="0" smtClean="0"/>
              <a:t> de todas las órdenes. Evitaba así su influencia política y quedaban a su disposición grandes riquezas.</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1124744"/>
            <a:ext cx="9144000" cy="3785652"/>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chemeClr val="tx2">
                    <a:lumMod val="75000"/>
                  </a:schemeClr>
                </a:solidFill>
                <a:latin typeface="Arial Black" pitchFamily="34" charset="0"/>
              </a:rPr>
              <a:t>Edad Media: </a:t>
            </a:r>
            <a:r>
              <a:rPr lang="es-ES" sz="2000" dirty="0" smtClean="0">
                <a:solidFill>
                  <a:schemeClr val="tx2">
                    <a:lumMod val="75000"/>
                  </a:schemeClr>
                </a:solidFill>
                <a:latin typeface="Arial Black" pitchFamily="34" charset="0"/>
              </a:rPr>
              <a:t>(415 d.C. – 1492 d.C.).</a:t>
            </a:r>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Reinos cristianos (</a:t>
            </a:r>
            <a:r>
              <a:rPr lang="es-ES" sz="2000" dirty="0" smtClean="0">
                <a:solidFill>
                  <a:schemeClr val="tx2">
                    <a:lumMod val="75000"/>
                  </a:schemeClr>
                </a:solidFill>
                <a:latin typeface="Arial Black" pitchFamily="34" charset="0"/>
              </a:rPr>
              <a:t>722 d.C. – 1492 d.C.).</a:t>
            </a:r>
          </a:p>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rgbClr val="FF0000"/>
                </a:solidFill>
                <a:latin typeface="Arial Black" pitchFamily="34" charset="0"/>
              </a:rPr>
              <a:t>Edad Moderna: </a:t>
            </a:r>
            <a:r>
              <a:rPr lang="es-ES" sz="2000" dirty="0" smtClean="0">
                <a:solidFill>
                  <a:schemeClr val="tx2">
                    <a:lumMod val="75000"/>
                  </a:schemeClr>
                </a:solidFill>
                <a:latin typeface="Arial Black" pitchFamily="34" charset="0"/>
              </a:rPr>
              <a:t>(1492 – 1789).</a:t>
            </a:r>
          </a:p>
          <a:p>
            <a:pPr marL="720725" indent="-360363" algn="just">
              <a:buFont typeface="Wingdings" pitchFamily="2" charset="2"/>
              <a:buChar char="v"/>
            </a:pPr>
            <a:r>
              <a:rPr lang="es-ES" sz="3200" dirty="0" smtClean="0">
                <a:solidFill>
                  <a:srgbClr val="FF0000"/>
                </a:solidFill>
                <a:latin typeface="Arial Black" pitchFamily="34" charset="0"/>
              </a:rPr>
              <a:t>Reyes Católicos </a:t>
            </a:r>
            <a:r>
              <a:rPr lang="es-ES" sz="2000" dirty="0" smtClean="0">
                <a:solidFill>
                  <a:srgbClr val="FF0000"/>
                </a:solidFill>
                <a:latin typeface="Arial Black" pitchFamily="34" charset="0"/>
              </a:rPr>
              <a:t>(1469 – 1516).</a:t>
            </a:r>
          </a:p>
          <a:p>
            <a:pPr marL="720725" indent="-360363" algn="just">
              <a:buFont typeface="Wingdings" pitchFamily="2" charset="2"/>
              <a:buChar char="v"/>
            </a:pPr>
            <a:r>
              <a:rPr lang="es-ES" sz="3200" dirty="0" err="1" smtClean="0">
                <a:solidFill>
                  <a:schemeClr val="tx2">
                    <a:lumMod val="75000"/>
                  </a:schemeClr>
                </a:solidFill>
                <a:latin typeface="Arial Black" pitchFamily="34" charset="0"/>
              </a:rPr>
              <a:t>Austrias</a:t>
            </a:r>
            <a:r>
              <a:rPr lang="es-ES" sz="2000" dirty="0" smtClean="0">
                <a:solidFill>
                  <a:schemeClr val="tx2">
                    <a:lumMod val="75000"/>
                  </a:schemeClr>
                </a:solidFill>
                <a:latin typeface="Arial Black" pitchFamily="34" charset="0"/>
              </a:rPr>
              <a:t> (1516-1700).</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Borbones</a:t>
            </a:r>
            <a:r>
              <a:rPr lang="es-ES" sz="2000" dirty="0" smtClean="0">
                <a:solidFill>
                  <a:schemeClr val="tx2">
                    <a:lumMod val="75000"/>
                  </a:schemeClr>
                </a:solidFill>
                <a:latin typeface="Arial Black" pitchFamily="34" charset="0"/>
              </a:rPr>
              <a:t> (1700-1788).</a:t>
            </a:r>
          </a:p>
        </p:txBody>
      </p:sp>
      <p:sp>
        <p:nvSpPr>
          <p:cNvPr id="5" name="4 CuadroTexto"/>
          <p:cNvSpPr txBox="1"/>
          <p:nvPr/>
        </p:nvSpPr>
        <p:spPr>
          <a:xfrm>
            <a:off x="0" y="5429264"/>
            <a:ext cx="9144000" cy="830997"/>
          </a:xfrm>
          <a:prstGeom prst="rect">
            <a:avLst/>
          </a:prstGeom>
          <a:noFill/>
        </p:spPr>
        <p:txBody>
          <a:bodyPr wrap="square" rtlCol="0">
            <a:spAutoFit/>
          </a:bodyPr>
          <a:lstStyle/>
          <a:p>
            <a:pPr algn="ctr"/>
            <a:r>
              <a:rPr lang="es-ES" sz="2400" dirty="0" smtClean="0"/>
              <a:t>Fíjate que los Reyes Católicos son la transición de la Edad Media a la Edad Moderna, lo cual da una idea de su importancia.</a:t>
            </a:r>
            <a:endParaRPr lang="es-E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2062103"/>
          </a:xfrm>
          <a:prstGeom prst="rect">
            <a:avLst/>
          </a:prstGeom>
          <a:noFill/>
        </p:spPr>
        <p:txBody>
          <a:bodyPr wrap="square" rtlCol="0">
            <a:spAutoFit/>
          </a:bodyPr>
          <a:lstStyle/>
          <a:p>
            <a:pPr algn="ctr"/>
            <a:r>
              <a:rPr lang="es-ES" sz="3200" dirty="0" smtClean="0"/>
              <a:t>Los Reyes Católicos no dudaron en </a:t>
            </a:r>
            <a:r>
              <a:rPr lang="es-ES" sz="3200" dirty="0" smtClean="0">
                <a:solidFill>
                  <a:srgbClr val="FF0000"/>
                </a:solidFill>
              </a:rPr>
              <a:t>intervenir en los problemas entre nobles y campesinos </a:t>
            </a:r>
            <a:r>
              <a:rPr lang="es-ES" sz="3200" dirty="0" smtClean="0"/>
              <a:t>y en las ciudades. Famosas fueron las revueltas de los payeses de </a:t>
            </a:r>
            <a:r>
              <a:rPr lang="es-ES" sz="3200" dirty="0" err="1" smtClean="0"/>
              <a:t>remensa</a:t>
            </a:r>
            <a:r>
              <a:rPr lang="es-ES" sz="3200" dirty="0" smtClean="0"/>
              <a:t>.</a:t>
            </a:r>
            <a:endParaRPr lang="es-ES" sz="3200" dirty="0"/>
          </a:p>
        </p:txBody>
      </p:sp>
      <p:sp>
        <p:nvSpPr>
          <p:cNvPr id="6" name="5 CuadroTexto"/>
          <p:cNvSpPr txBox="1"/>
          <p:nvPr/>
        </p:nvSpPr>
        <p:spPr>
          <a:xfrm>
            <a:off x="0" y="2500306"/>
            <a:ext cx="5643570" cy="3046988"/>
          </a:xfrm>
          <a:prstGeom prst="rect">
            <a:avLst/>
          </a:prstGeom>
          <a:noFill/>
        </p:spPr>
        <p:txBody>
          <a:bodyPr wrap="square" rtlCol="0">
            <a:spAutoFit/>
          </a:bodyPr>
          <a:lstStyle/>
          <a:p>
            <a:pPr algn="ctr"/>
            <a:r>
              <a:rPr lang="es-ES" sz="2400" dirty="0" smtClean="0"/>
              <a:t>Los payeses de </a:t>
            </a:r>
            <a:r>
              <a:rPr lang="es-ES" sz="2400" dirty="0" err="1" smtClean="0"/>
              <a:t>remensa</a:t>
            </a:r>
            <a:r>
              <a:rPr lang="es-ES" sz="2400" dirty="0" smtClean="0"/>
              <a:t> eran los campesinos dependientes de un señor en la Corona de Aragón. Estos campesinos se habían enfrentado a sus señores en varias ocasiones. En 1486 Fernando impuso la </a:t>
            </a:r>
            <a:r>
              <a:rPr lang="es-ES" sz="2400" dirty="0" smtClean="0">
                <a:solidFill>
                  <a:srgbClr val="FF0000"/>
                </a:solidFill>
              </a:rPr>
              <a:t>Sentencia Arbitral de Guadalupe </a:t>
            </a:r>
            <a:r>
              <a:rPr lang="es-ES" sz="2400" dirty="0" smtClean="0"/>
              <a:t>que resolvía el problema aplicando medidas conciliadoras y la mano dura.</a:t>
            </a:r>
            <a:endParaRPr lang="es-ES" sz="2400" dirty="0"/>
          </a:p>
        </p:txBody>
      </p:sp>
      <p:pic>
        <p:nvPicPr>
          <p:cNvPr id="20485" name="Picture 5"/>
          <p:cNvPicPr>
            <a:picLocks noChangeAspect="1" noChangeArrowheads="1"/>
          </p:cNvPicPr>
          <p:nvPr/>
        </p:nvPicPr>
        <p:blipFill>
          <a:blip r:embed="rId3" cstate="print"/>
          <a:srcRect/>
          <a:stretch>
            <a:fillRect/>
          </a:stretch>
        </p:blipFill>
        <p:spPr bwMode="auto">
          <a:xfrm>
            <a:off x="5643570" y="1770708"/>
            <a:ext cx="3500430" cy="508729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2071670" y="1571612"/>
            <a:ext cx="5238756" cy="3371026"/>
          </a:xfrm>
          <a:prstGeom prst="rect">
            <a:avLst/>
          </a:prstGeom>
          <a:noFill/>
          <a:ln w="9525">
            <a:noFill/>
            <a:miter lim="800000"/>
            <a:headEnd/>
            <a:tailEnd/>
          </a:ln>
          <a:effectLst/>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Una pieza importante para conseguir el orden interno fue la creación en Castilla en 1476 de la </a:t>
            </a:r>
            <a:r>
              <a:rPr lang="es-ES" sz="3200" dirty="0" smtClean="0">
                <a:solidFill>
                  <a:srgbClr val="FF0000"/>
                </a:solidFill>
              </a:rPr>
              <a:t>Santa Hermandad</a:t>
            </a:r>
            <a:r>
              <a:rPr lang="es-ES" sz="3200" dirty="0" smtClean="0"/>
              <a:t>.</a:t>
            </a:r>
            <a:endParaRPr lang="es-ES" sz="3200" dirty="0"/>
          </a:p>
        </p:txBody>
      </p:sp>
      <p:sp>
        <p:nvSpPr>
          <p:cNvPr id="4" name="3 CuadroTexto"/>
          <p:cNvSpPr txBox="1"/>
          <p:nvPr/>
        </p:nvSpPr>
        <p:spPr>
          <a:xfrm>
            <a:off x="0" y="5286388"/>
            <a:ext cx="9144000" cy="1569660"/>
          </a:xfrm>
          <a:prstGeom prst="rect">
            <a:avLst/>
          </a:prstGeom>
          <a:noFill/>
        </p:spPr>
        <p:txBody>
          <a:bodyPr wrap="square" rtlCol="0">
            <a:spAutoFit/>
          </a:bodyPr>
          <a:lstStyle/>
          <a:p>
            <a:pPr algn="ctr"/>
            <a:r>
              <a:rPr lang="es-ES" sz="2400" dirty="0" smtClean="0"/>
              <a:t>Se trataba de una especie de policía pagada por los municipios para mantener el orden público fuera de las ciudades. Sin embargo, serviría también como milicia para los reyes, por lo que es un embrión del Ejército permanente.</a:t>
            </a:r>
            <a:endParaRPr lang="es-E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2132856"/>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2.- Unidad religiosa.</a:t>
            </a:r>
            <a:endParaRPr lang="es-ES_tradnl" sz="4000" dirty="0"/>
          </a:p>
        </p:txBody>
      </p:sp>
      <p:sp>
        <p:nvSpPr>
          <p:cNvPr id="5" name="Text Box 5"/>
          <p:cNvSpPr txBox="1">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pPr algn="ctr"/>
            <a:r>
              <a:rPr lang="es-ES" sz="3100" dirty="0" smtClean="0"/>
              <a:t>Los Reyes Católicos crean un </a:t>
            </a:r>
            <a:r>
              <a:rPr lang="es-ES" sz="3100" dirty="0" smtClean="0">
                <a:solidFill>
                  <a:srgbClr val="FF0000"/>
                </a:solidFill>
              </a:rPr>
              <a:t>Estado moderno </a:t>
            </a:r>
            <a:r>
              <a:rPr lang="es-ES" sz="3100" dirty="0" smtClean="0"/>
              <a:t>en torno a una </a:t>
            </a:r>
            <a:r>
              <a:rPr lang="es-ES" sz="3100" dirty="0" smtClean="0">
                <a:solidFill>
                  <a:srgbClr val="FF0000"/>
                </a:solidFill>
              </a:rPr>
              <a:t>monarquía autoritaria </a:t>
            </a:r>
            <a:r>
              <a:rPr lang="es-ES" sz="3100" dirty="0" smtClean="0"/>
              <a:t>basada en </a:t>
            </a:r>
            <a:r>
              <a:rPr lang="es-ES" sz="3100" dirty="0" smtClean="0">
                <a:solidFill>
                  <a:srgbClr val="FF0000"/>
                </a:solidFill>
              </a:rPr>
              <a:t>6 pilares</a:t>
            </a:r>
            <a:r>
              <a:rPr lang="es-ES" sz="3100" dirty="0"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00364" y="-19204"/>
            <a:ext cx="6143636" cy="6877204"/>
          </a:xfrm>
          <a:prstGeom prst="rect">
            <a:avLst/>
          </a:prstGeom>
          <a:noFill/>
          <a:ln w="9525">
            <a:noFill/>
            <a:miter lim="800000"/>
            <a:headEnd/>
            <a:tailEnd/>
          </a:ln>
          <a:effectLst/>
        </p:spPr>
      </p:pic>
      <p:sp>
        <p:nvSpPr>
          <p:cNvPr id="3" name="2 CuadroTexto"/>
          <p:cNvSpPr txBox="1"/>
          <p:nvPr/>
        </p:nvSpPr>
        <p:spPr>
          <a:xfrm>
            <a:off x="0" y="0"/>
            <a:ext cx="3000364" cy="6986528"/>
          </a:xfrm>
          <a:prstGeom prst="rect">
            <a:avLst/>
          </a:prstGeom>
          <a:noFill/>
        </p:spPr>
        <p:txBody>
          <a:bodyPr wrap="square" rtlCol="0">
            <a:spAutoFit/>
          </a:bodyPr>
          <a:lstStyle/>
          <a:p>
            <a:pPr algn="ctr"/>
            <a:r>
              <a:rPr lang="es-ES" sz="3200" dirty="0" smtClean="0"/>
              <a:t>Isabel y Fernando utilizaron la religión como argumento para </a:t>
            </a:r>
            <a:r>
              <a:rPr lang="es-ES" sz="3200" dirty="0" smtClean="0">
                <a:solidFill>
                  <a:srgbClr val="FF0000"/>
                </a:solidFill>
              </a:rPr>
              <a:t>justificar su poder</a:t>
            </a:r>
            <a:r>
              <a:rPr lang="es-ES" sz="3200" dirty="0" smtClean="0"/>
              <a:t>. Su defensa de la fe cristiana les valió el </a:t>
            </a:r>
            <a:r>
              <a:rPr lang="es-ES" sz="3200" dirty="0" smtClean="0">
                <a:solidFill>
                  <a:srgbClr val="FF0000"/>
                </a:solidFill>
              </a:rPr>
              <a:t>título de Reyes Católicos </a:t>
            </a:r>
            <a:r>
              <a:rPr lang="es-ES" sz="3200" dirty="0" smtClean="0"/>
              <a:t>concedido por el papa Alejandro VI.</a:t>
            </a:r>
            <a:endParaRPr lang="es-E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428596" y="1527587"/>
            <a:ext cx="8286776" cy="5330413"/>
          </a:xfrm>
          <a:prstGeom prst="rect">
            <a:avLst/>
          </a:prstGeom>
          <a:noFill/>
          <a:ln w="9525">
            <a:noFill/>
            <a:miter lim="800000"/>
            <a:headEnd/>
            <a:tailEnd/>
          </a:ln>
          <a:effectLst/>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La </a:t>
            </a:r>
            <a:r>
              <a:rPr lang="es-ES" sz="3200" dirty="0" smtClean="0">
                <a:solidFill>
                  <a:srgbClr val="FF0000"/>
                </a:solidFill>
              </a:rPr>
              <a:t>unidad religiosa </a:t>
            </a:r>
            <a:r>
              <a:rPr lang="es-ES" sz="3200" dirty="0" smtClean="0"/>
              <a:t>justificó tanto la </a:t>
            </a:r>
            <a:r>
              <a:rPr lang="es-ES" sz="3200" dirty="0" smtClean="0">
                <a:solidFill>
                  <a:srgbClr val="FF0000"/>
                </a:solidFill>
              </a:rPr>
              <a:t>conquista del reino musulmán</a:t>
            </a:r>
            <a:r>
              <a:rPr lang="es-ES" sz="3200" dirty="0" smtClean="0"/>
              <a:t> de Granada como la </a:t>
            </a:r>
            <a:r>
              <a:rPr lang="es-ES" sz="3200" dirty="0" smtClean="0">
                <a:solidFill>
                  <a:srgbClr val="FF0000"/>
                </a:solidFill>
              </a:rPr>
              <a:t>expulsión de los judíos</a:t>
            </a:r>
            <a:r>
              <a:rPr lang="es-ES" sz="3200" dirty="0" smtClean="0"/>
              <a:t> (1492) y la </a:t>
            </a:r>
            <a:r>
              <a:rPr lang="es-ES" sz="3200" dirty="0" smtClean="0">
                <a:solidFill>
                  <a:srgbClr val="FF0000"/>
                </a:solidFill>
              </a:rPr>
              <a:t>conversión de los mudéjares</a:t>
            </a:r>
            <a:r>
              <a:rPr lang="es-ES" sz="3200" dirty="0" smtClean="0"/>
              <a:t> (1502).</a:t>
            </a:r>
            <a:endParaRPr lang="es-E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e/Expulsi%C3%B3n_jud%C3%ADos.svg/570px-Expulsi%C3%B3n_jud%C3%ADos.svg.png"/>
          <p:cNvPicPr>
            <a:picLocks noChangeAspect="1" noChangeArrowheads="1"/>
          </p:cNvPicPr>
          <p:nvPr/>
        </p:nvPicPr>
        <p:blipFill>
          <a:blip r:embed="rId2" cstate="print"/>
          <a:srcRect/>
          <a:stretch>
            <a:fillRect/>
          </a:stretch>
        </p:blipFill>
        <p:spPr bwMode="auto">
          <a:xfrm>
            <a:off x="2483768" y="1556792"/>
            <a:ext cx="6660232" cy="4673847"/>
          </a:xfrm>
          <a:prstGeom prst="rect">
            <a:avLst/>
          </a:prstGeom>
          <a:noFill/>
        </p:spPr>
      </p:pic>
      <p:sp>
        <p:nvSpPr>
          <p:cNvPr id="3" name="2 CuadroTexto"/>
          <p:cNvSpPr txBox="1"/>
          <p:nvPr/>
        </p:nvSpPr>
        <p:spPr>
          <a:xfrm>
            <a:off x="0" y="0"/>
            <a:ext cx="9144000" cy="1077218"/>
          </a:xfrm>
          <a:prstGeom prst="rect">
            <a:avLst/>
          </a:prstGeom>
          <a:noFill/>
        </p:spPr>
        <p:txBody>
          <a:bodyPr wrap="square" rtlCol="0">
            <a:spAutoFit/>
          </a:bodyPr>
          <a:lstStyle/>
          <a:p>
            <a:pPr algn="ctr"/>
            <a:r>
              <a:rPr lang="es-ES" sz="3200" dirty="0" smtClean="0"/>
              <a:t>En realidad, las coronas peninsulares fueron de las últimas en </a:t>
            </a:r>
            <a:r>
              <a:rPr lang="es-ES" sz="3200" dirty="0" smtClean="0">
                <a:solidFill>
                  <a:srgbClr val="FF0000"/>
                </a:solidFill>
              </a:rPr>
              <a:t>expulsar a los judíos </a:t>
            </a:r>
            <a:r>
              <a:rPr lang="es-ES" sz="3200" dirty="0" smtClean="0"/>
              <a:t>de sus territorios.</a:t>
            </a:r>
            <a:endParaRPr lang="es-ES" sz="3200" dirty="0"/>
          </a:p>
        </p:txBody>
      </p:sp>
      <p:sp>
        <p:nvSpPr>
          <p:cNvPr id="4" name="3 CuadroTexto"/>
          <p:cNvSpPr txBox="1"/>
          <p:nvPr/>
        </p:nvSpPr>
        <p:spPr>
          <a:xfrm>
            <a:off x="0" y="1484784"/>
            <a:ext cx="2483768" cy="4893647"/>
          </a:xfrm>
          <a:prstGeom prst="rect">
            <a:avLst/>
          </a:prstGeom>
          <a:noFill/>
        </p:spPr>
        <p:txBody>
          <a:bodyPr wrap="square" rtlCol="0">
            <a:spAutoFit/>
          </a:bodyPr>
          <a:lstStyle/>
          <a:p>
            <a:pPr algn="ctr"/>
            <a:r>
              <a:rPr lang="es-ES" sz="2400" dirty="0" smtClean="0"/>
              <a:t>Las razones dadas hacían referencia tanto a la unidad religiosa como a la dedicación a la usura. Lo cierto es que los judíos eran impopulares y de este modo los Reyes Católicos conseguían más apoyo del pueblo.</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569660"/>
          </a:xfrm>
          <a:prstGeom prst="rect">
            <a:avLst/>
          </a:prstGeom>
          <a:noFill/>
        </p:spPr>
        <p:txBody>
          <a:bodyPr wrap="square" rtlCol="0">
            <a:spAutoFit/>
          </a:bodyPr>
          <a:lstStyle/>
          <a:p>
            <a:pPr algn="ctr"/>
            <a:r>
              <a:rPr lang="es-ES" sz="3200" dirty="0" smtClean="0"/>
              <a:t>En cuanto a la </a:t>
            </a:r>
            <a:r>
              <a:rPr lang="es-ES" sz="3200" dirty="0" smtClean="0">
                <a:solidFill>
                  <a:srgbClr val="FF0000"/>
                </a:solidFill>
              </a:rPr>
              <a:t>conversión de los mudéjares</a:t>
            </a:r>
            <a:r>
              <a:rPr lang="es-ES" sz="3200" dirty="0" smtClean="0"/>
              <a:t>, fue el resultado de una creciente impaciencia ante el mantenimiento de la religión musulmana en Granada. </a:t>
            </a:r>
            <a:endParaRPr lang="es-ES" sz="3200" dirty="0"/>
          </a:p>
        </p:txBody>
      </p:sp>
      <p:pic>
        <p:nvPicPr>
          <p:cNvPr id="75778" name="Picture 2" descr="Íñigo López de Mendoza, primer marqués de Mondéjar (Museo del Prado).jpg"/>
          <p:cNvPicPr>
            <a:picLocks noChangeAspect="1" noChangeArrowheads="1"/>
          </p:cNvPicPr>
          <p:nvPr/>
        </p:nvPicPr>
        <p:blipFill>
          <a:blip r:embed="rId2" cstate="print"/>
          <a:srcRect/>
          <a:stretch>
            <a:fillRect/>
          </a:stretch>
        </p:blipFill>
        <p:spPr bwMode="auto">
          <a:xfrm>
            <a:off x="5724128" y="2420888"/>
            <a:ext cx="3419872" cy="3740921"/>
          </a:xfrm>
          <a:prstGeom prst="rect">
            <a:avLst/>
          </a:prstGeom>
          <a:noFill/>
        </p:spPr>
      </p:pic>
      <p:sp>
        <p:nvSpPr>
          <p:cNvPr id="4" name="3 CuadroTexto"/>
          <p:cNvSpPr txBox="1"/>
          <p:nvPr/>
        </p:nvSpPr>
        <p:spPr>
          <a:xfrm>
            <a:off x="0" y="2276872"/>
            <a:ext cx="5724128" cy="3785652"/>
          </a:xfrm>
          <a:prstGeom prst="rect">
            <a:avLst/>
          </a:prstGeom>
          <a:noFill/>
        </p:spPr>
        <p:txBody>
          <a:bodyPr wrap="square" rtlCol="0">
            <a:spAutoFit/>
          </a:bodyPr>
          <a:lstStyle/>
          <a:p>
            <a:pPr algn="ctr"/>
            <a:r>
              <a:rPr lang="es-ES" sz="2400" dirty="0" smtClean="0"/>
              <a:t>En 1492 los Reyes Católicos entran en Granada tras asegurar a los conquistados el mantenimiento de su cultura. Los musulmanes pasan pues a ser mudéjares. Mientras, los nobles cristianos que habían luchado en la guerra recibieron grandes cantidades de tierras, como el caso del marqués de </a:t>
            </a:r>
            <a:r>
              <a:rPr lang="es-ES" sz="2400" dirty="0" err="1" smtClean="0"/>
              <a:t>Mondéjar</a:t>
            </a:r>
            <a:r>
              <a:rPr lang="es-ES" sz="2400" dirty="0" smtClean="0"/>
              <a:t> (derecha). Los mudéjares quedaron así en una situación de servidumbre</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upload.wikimedia.org/wikipedia/commons/thumb/c/c9/El_cardenal_Francisco_Jim%C3%A9nez_de_Cisneros_%28Museo_del_Prado%29.jpg/800px-El_cardenal_Francisco_Jim%C3%A9nez_de_Cisneros_%28Museo_del_Prado%29.jpg"/>
          <p:cNvPicPr>
            <a:picLocks noChangeAspect="1" noChangeArrowheads="1"/>
          </p:cNvPicPr>
          <p:nvPr/>
        </p:nvPicPr>
        <p:blipFill>
          <a:blip r:embed="rId2" cstate="print"/>
          <a:srcRect/>
          <a:stretch>
            <a:fillRect/>
          </a:stretch>
        </p:blipFill>
        <p:spPr bwMode="auto">
          <a:xfrm>
            <a:off x="5953125" y="1609725"/>
            <a:ext cx="3190875" cy="5248275"/>
          </a:xfrm>
          <a:prstGeom prst="rect">
            <a:avLst/>
          </a:prstGeom>
          <a:noFill/>
        </p:spPr>
      </p:pic>
      <p:sp>
        <p:nvSpPr>
          <p:cNvPr id="3" name="2 CuadroTexto"/>
          <p:cNvSpPr txBox="1"/>
          <p:nvPr/>
        </p:nvSpPr>
        <p:spPr>
          <a:xfrm>
            <a:off x="0" y="0"/>
            <a:ext cx="9144000" cy="1477328"/>
          </a:xfrm>
          <a:prstGeom prst="rect">
            <a:avLst/>
          </a:prstGeom>
          <a:noFill/>
        </p:spPr>
        <p:txBody>
          <a:bodyPr wrap="square" rtlCol="0">
            <a:spAutoFit/>
          </a:bodyPr>
          <a:lstStyle/>
          <a:p>
            <a:pPr algn="ctr"/>
            <a:r>
              <a:rPr lang="es-ES" sz="3000" dirty="0" smtClean="0"/>
              <a:t>Los cristianos impusieron fuertes tributos a los mudéjares para permitirles mantener su religión. Pronto rompieron el acuerdo e iniciaron conversiones forzosas.</a:t>
            </a:r>
            <a:endParaRPr lang="es-ES" sz="3000" dirty="0"/>
          </a:p>
        </p:txBody>
      </p:sp>
      <p:sp>
        <p:nvSpPr>
          <p:cNvPr id="4" name="3 CuadroTexto"/>
          <p:cNvSpPr txBox="1"/>
          <p:nvPr/>
        </p:nvSpPr>
        <p:spPr>
          <a:xfrm>
            <a:off x="0" y="2276872"/>
            <a:ext cx="5940152" cy="2893100"/>
          </a:xfrm>
          <a:prstGeom prst="rect">
            <a:avLst/>
          </a:prstGeom>
          <a:noFill/>
        </p:spPr>
        <p:txBody>
          <a:bodyPr wrap="square" rtlCol="0">
            <a:spAutoFit/>
          </a:bodyPr>
          <a:lstStyle/>
          <a:p>
            <a:pPr algn="ctr"/>
            <a:r>
              <a:rPr lang="es-ES" sz="2600" dirty="0" smtClean="0"/>
              <a:t>En 1499 llegada Cisneros como nuevo arzobispo de Granada. Inició una oleada de conversiones forzosas. Los mudéjares reaccionaron tomando las armas. Fracasaron y en 1502 Isabel decretó la </a:t>
            </a:r>
            <a:r>
              <a:rPr lang="es-ES" sz="2600" dirty="0" smtClean="0">
                <a:solidFill>
                  <a:srgbClr val="FF0000"/>
                </a:solidFill>
              </a:rPr>
              <a:t>conversión forzosa </a:t>
            </a:r>
            <a:r>
              <a:rPr lang="es-ES" sz="2600" dirty="0" smtClean="0"/>
              <a:t>de todos los mudéjares o su expulsión del país.</a:t>
            </a:r>
            <a:endParaRPr lang="es-ES" sz="2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pPr algn="ctr"/>
            <a:r>
              <a:rPr lang="es-ES" sz="3100" dirty="0" smtClean="0"/>
              <a:t>Los Reyes Católicos crean un </a:t>
            </a:r>
            <a:r>
              <a:rPr lang="es-ES" sz="3100" dirty="0" smtClean="0">
                <a:solidFill>
                  <a:srgbClr val="FF0000"/>
                </a:solidFill>
              </a:rPr>
              <a:t>Estado moderno </a:t>
            </a:r>
            <a:r>
              <a:rPr lang="es-ES" sz="3100" dirty="0" smtClean="0"/>
              <a:t>en torno a una </a:t>
            </a:r>
            <a:r>
              <a:rPr lang="es-ES" sz="3100" dirty="0" smtClean="0">
                <a:solidFill>
                  <a:srgbClr val="FF0000"/>
                </a:solidFill>
              </a:rPr>
              <a:t>monarquía autoritaria </a:t>
            </a:r>
            <a:r>
              <a:rPr lang="es-ES" sz="3100" dirty="0" smtClean="0"/>
              <a:t>basada en </a:t>
            </a:r>
            <a:r>
              <a:rPr lang="es-ES" sz="3100" dirty="0" smtClean="0">
                <a:solidFill>
                  <a:srgbClr val="FF0000"/>
                </a:solidFill>
              </a:rPr>
              <a:t>6 pilares</a:t>
            </a:r>
            <a:r>
              <a:rPr lang="es-ES" sz="3100" dirty="0" smtClean="0"/>
              <a:t>:</a:t>
            </a:r>
          </a:p>
        </p:txBody>
      </p:sp>
      <p:sp>
        <p:nvSpPr>
          <p:cNvPr id="6" name="5 CuadroTexto"/>
          <p:cNvSpPr txBox="1"/>
          <p:nvPr/>
        </p:nvSpPr>
        <p:spPr>
          <a:xfrm>
            <a:off x="827584" y="3140968"/>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3.- Expansión territorial.</a:t>
            </a:r>
            <a:endParaRPr lang="es-ES_tradnl"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
          <p:cNvPicPr>
            <a:picLocks noChangeAspect="1" noChangeArrowheads="1"/>
          </p:cNvPicPr>
          <p:nvPr/>
        </p:nvPicPr>
        <p:blipFill>
          <a:blip r:embed="rId3" cstate="print"/>
          <a:srcRect/>
          <a:stretch>
            <a:fillRect/>
          </a:stretch>
        </p:blipFill>
        <p:spPr bwMode="auto">
          <a:xfrm>
            <a:off x="0" y="1928802"/>
            <a:ext cx="4390678" cy="3286148"/>
          </a:xfrm>
          <a:prstGeom prst="rect">
            <a:avLst/>
          </a:prstGeom>
          <a:noFill/>
        </p:spPr>
      </p:pic>
      <p:sp>
        <p:nvSpPr>
          <p:cNvPr id="3" name="2 CuadroTexto"/>
          <p:cNvSpPr txBox="1"/>
          <p:nvPr/>
        </p:nvSpPr>
        <p:spPr>
          <a:xfrm>
            <a:off x="0" y="5657671"/>
            <a:ext cx="9144000" cy="1200329"/>
          </a:xfrm>
          <a:prstGeom prst="rect">
            <a:avLst/>
          </a:prstGeom>
          <a:noFill/>
        </p:spPr>
        <p:txBody>
          <a:bodyPr wrap="square" rtlCol="0">
            <a:spAutoFit/>
          </a:bodyPr>
          <a:lstStyle/>
          <a:p>
            <a:pPr algn="ctr"/>
            <a:r>
              <a:rPr lang="es-ES" sz="2400" dirty="0" smtClean="0"/>
              <a:t>El </a:t>
            </a:r>
            <a:r>
              <a:rPr lang="es-ES" sz="2400" dirty="0" smtClean="0">
                <a:solidFill>
                  <a:srgbClr val="FF0000"/>
                </a:solidFill>
              </a:rPr>
              <a:t>territorio</a:t>
            </a:r>
            <a:r>
              <a:rPr lang="es-ES" sz="2400" dirty="0" smtClean="0"/>
              <a:t> de la actual España se formó entonces. En 1492 se ocupó </a:t>
            </a:r>
            <a:r>
              <a:rPr lang="es-ES" sz="2400" dirty="0" smtClean="0">
                <a:solidFill>
                  <a:srgbClr val="FF0000"/>
                </a:solidFill>
              </a:rPr>
              <a:t>Granada</a:t>
            </a:r>
            <a:r>
              <a:rPr lang="es-ES" sz="2400" dirty="0" smtClean="0"/>
              <a:t>, en 1512 fue </a:t>
            </a:r>
            <a:r>
              <a:rPr lang="es-ES" sz="2400" dirty="0" smtClean="0">
                <a:solidFill>
                  <a:srgbClr val="FF0000"/>
                </a:solidFill>
              </a:rPr>
              <a:t>Navarra</a:t>
            </a:r>
            <a:r>
              <a:rPr lang="es-ES" sz="2400" dirty="0" smtClean="0"/>
              <a:t>. Además, en 1497 se ocupó </a:t>
            </a:r>
            <a:r>
              <a:rPr lang="es-ES" sz="2400" dirty="0" smtClean="0">
                <a:solidFill>
                  <a:srgbClr val="FF0000"/>
                </a:solidFill>
              </a:rPr>
              <a:t>Melilla</a:t>
            </a:r>
            <a:r>
              <a:rPr lang="es-ES" sz="2400" dirty="0" smtClean="0"/>
              <a:t> y se completó la conquista de </a:t>
            </a:r>
            <a:r>
              <a:rPr lang="es-ES" sz="2400" dirty="0" smtClean="0">
                <a:solidFill>
                  <a:srgbClr val="FF0000"/>
                </a:solidFill>
              </a:rPr>
              <a:t>Canarias</a:t>
            </a:r>
            <a:r>
              <a:rPr lang="es-ES" sz="2400" dirty="0" smtClean="0"/>
              <a:t> iniciada casi un siglo antes. </a:t>
            </a:r>
            <a:endParaRPr lang="es-ES" sz="2400" dirty="0"/>
          </a:p>
        </p:txBody>
      </p:sp>
      <p:pic>
        <p:nvPicPr>
          <p:cNvPr id="4" name="Picture 2" descr="4"/>
          <p:cNvPicPr>
            <a:picLocks noChangeAspect="1" noChangeArrowheads="1"/>
          </p:cNvPicPr>
          <p:nvPr/>
        </p:nvPicPr>
        <p:blipFill>
          <a:blip r:embed="rId4" cstate="print"/>
          <a:srcRect/>
          <a:stretch>
            <a:fillRect/>
          </a:stretch>
        </p:blipFill>
        <p:spPr bwMode="auto">
          <a:xfrm>
            <a:off x="4452994" y="1928802"/>
            <a:ext cx="4691006" cy="3286148"/>
          </a:xfrm>
          <a:prstGeom prst="rect">
            <a:avLst/>
          </a:prstGeom>
          <a:noFill/>
        </p:spPr>
      </p:pic>
      <p:sp>
        <p:nvSpPr>
          <p:cNvPr id="5" name="Text Box 5"/>
          <p:cNvSpPr txBox="1">
            <a:spLocks noChangeArrowheads="1"/>
          </p:cNvSpPr>
          <p:nvPr/>
        </p:nvSpPr>
        <p:spPr bwMode="auto">
          <a:xfrm>
            <a:off x="0" y="0"/>
            <a:ext cx="9144000" cy="1446550"/>
          </a:xfrm>
          <a:prstGeom prst="rect">
            <a:avLst/>
          </a:prstGeom>
          <a:noFill/>
          <a:ln w="9525">
            <a:noFill/>
            <a:miter lim="800000"/>
            <a:headEnd/>
            <a:tailEnd/>
          </a:ln>
          <a:effectLst/>
        </p:spPr>
        <p:txBody>
          <a:bodyPr>
            <a:spAutoFit/>
          </a:bodyPr>
          <a:lstStyle/>
          <a:p>
            <a:pPr algn="ctr">
              <a:spcBef>
                <a:spcPct val="50000"/>
              </a:spcBef>
            </a:pPr>
            <a:r>
              <a:rPr lang="es-ES" sz="4400" dirty="0" smtClean="0"/>
              <a:t>Los Reyes Católicos engrandecieron territorialmente sus dominios.</a:t>
            </a:r>
            <a:endParaRPr lang="es-E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083704"/>
            <a:ext cx="9144000" cy="202311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3"/>
          <p:cNvPicPr>
            <a:picLocks noChangeAspect="1" noChangeArrowheads="1"/>
          </p:cNvPicPr>
          <p:nvPr/>
        </p:nvPicPr>
        <p:blipFill>
          <a:blip r:embed="rId3" cstate="print"/>
          <a:srcRect/>
          <a:stretch>
            <a:fillRect/>
          </a:stretch>
        </p:blipFill>
        <p:spPr bwMode="auto">
          <a:xfrm>
            <a:off x="357158" y="1543331"/>
            <a:ext cx="8572528" cy="5314669"/>
          </a:xfrm>
          <a:prstGeom prst="rect">
            <a:avLst/>
          </a:prstGeom>
          <a:noFill/>
        </p:spPr>
      </p:pic>
      <p:sp>
        <p:nvSpPr>
          <p:cNvPr id="12293" name="Text Box 5"/>
          <p:cNvSpPr txBox="1">
            <a:spLocks noChangeArrowheads="1"/>
          </p:cNvSpPr>
          <p:nvPr/>
        </p:nvSpPr>
        <p:spPr bwMode="auto">
          <a:xfrm>
            <a:off x="0" y="0"/>
            <a:ext cx="9144000" cy="1446550"/>
          </a:xfrm>
          <a:prstGeom prst="rect">
            <a:avLst/>
          </a:prstGeom>
          <a:noFill/>
          <a:ln w="9525">
            <a:noFill/>
            <a:miter lim="800000"/>
            <a:headEnd/>
            <a:tailEnd/>
          </a:ln>
          <a:effectLst/>
        </p:spPr>
        <p:txBody>
          <a:bodyPr>
            <a:spAutoFit/>
          </a:bodyPr>
          <a:lstStyle/>
          <a:p>
            <a:pPr algn="ctr">
              <a:spcBef>
                <a:spcPct val="50000"/>
              </a:spcBef>
            </a:pPr>
            <a:r>
              <a:rPr lang="es-ES" sz="4400" dirty="0" smtClean="0"/>
              <a:t>La conquista de Granada fue el momento decisivo.</a:t>
            </a:r>
            <a:endParaRPr lang="es-ES" sz="4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3857621" y="-32113"/>
            <a:ext cx="5286380" cy="6890113"/>
          </a:xfrm>
          <a:prstGeom prst="rect">
            <a:avLst/>
          </a:prstGeom>
          <a:noFill/>
          <a:ln w="9525">
            <a:noFill/>
            <a:miter lim="800000"/>
            <a:headEnd/>
            <a:tailEnd/>
          </a:ln>
          <a:effectLst/>
        </p:spPr>
      </p:pic>
      <p:sp>
        <p:nvSpPr>
          <p:cNvPr id="3" name="2 CuadroTexto"/>
          <p:cNvSpPr txBox="1"/>
          <p:nvPr/>
        </p:nvSpPr>
        <p:spPr>
          <a:xfrm>
            <a:off x="0" y="571480"/>
            <a:ext cx="3857620" cy="5693866"/>
          </a:xfrm>
          <a:prstGeom prst="rect">
            <a:avLst/>
          </a:prstGeom>
          <a:noFill/>
        </p:spPr>
        <p:txBody>
          <a:bodyPr wrap="square" rtlCol="0">
            <a:spAutoFit/>
          </a:bodyPr>
          <a:lstStyle/>
          <a:p>
            <a:pPr algn="ctr"/>
            <a:r>
              <a:rPr lang="es-ES" sz="2800" dirty="0" smtClean="0"/>
              <a:t>El otro momento clave llegaría con el descubrimiento de América y los repartos del mundo con Portugal. Por el </a:t>
            </a:r>
            <a:r>
              <a:rPr lang="es-ES" sz="2800" dirty="0" smtClean="0">
                <a:solidFill>
                  <a:srgbClr val="FF0000"/>
                </a:solidFill>
              </a:rPr>
              <a:t>tratado de </a:t>
            </a:r>
            <a:r>
              <a:rPr lang="es-ES" sz="2800" dirty="0" err="1" smtClean="0">
                <a:solidFill>
                  <a:srgbClr val="FF0000"/>
                </a:solidFill>
              </a:rPr>
              <a:t>Tordesillas</a:t>
            </a:r>
            <a:r>
              <a:rPr lang="es-ES" sz="2800" dirty="0" smtClean="0">
                <a:solidFill>
                  <a:srgbClr val="FF0000"/>
                </a:solidFill>
              </a:rPr>
              <a:t> </a:t>
            </a:r>
            <a:r>
              <a:rPr lang="es-ES" sz="2800" dirty="0" smtClean="0"/>
              <a:t>(1494) se resolvían los problemas con Portugal completando el tratado de </a:t>
            </a:r>
            <a:r>
              <a:rPr lang="es-ES" sz="2800" dirty="0" err="1" smtClean="0"/>
              <a:t>Alcazovas</a:t>
            </a:r>
            <a:r>
              <a:rPr lang="es-ES" sz="2800" dirty="0" smtClean="0"/>
              <a:t>. España se aseguraba el dominio de América.</a:t>
            </a:r>
            <a:endParaRPr lang="es-E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pPr algn="ctr"/>
            <a:r>
              <a:rPr lang="es-ES" sz="3100" dirty="0" smtClean="0"/>
              <a:t>Los Reyes Católicos crean un </a:t>
            </a:r>
            <a:r>
              <a:rPr lang="es-ES" sz="3100" dirty="0" smtClean="0">
                <a:solidFill>
                  <a:srgbClr val="FF0000"/>
                </a:solidFill>
              </a:rPr>
              <a:t>Estado moderno </a:t>
            </a:r>
            <a:r>
              <a:rPr lang="es-ES" sz="3100" dirty="0" smtClean="0"/>
              <a:t>en torno a una </a:t>
            </a:r>
            <a:r>
              <a:rPr lang="es-ES" sz="3100" dirty="0" smtClean="0">
                <a:solidFill>
                  <a:srgbClr val="FF0000"/>
                </a:solidFill>
              </a:rPr>
              <a:t>monarquía autoritaria </a:t>
            </a:r>
            <a:r>
              <a:rPr lang="es-ES" sz="3100" dirty="0" smtClean="0"/>
              <a:t>basada en </a:t>
            </a:r>
            <a:r>
              <a:rPr lang="es-ES" sz="3100" dirty="0" smtClean="0">
                <a:solidFill>
                  <a:srgbClr val="FF0000"/>
                </a:solidFill>
              </a:rPr>
              <a:t>6 pilares</a:t>
            </a:r>
            <a:r>
              <a:rPr lang="es-ES" sz="3100" dirty="0" smtClean="0"/>
              <a:t>:</a:t>
            </a:r>
          </a:p>
        </p:txBody>
      </p:sp>
      <p:sp>
        <p:nvSpPr>
          <p:cNvPr id="9" name="8 CuadroTexto"/>
          <p:cNvSpPr txBox="1"/>
          <p:nvPr/>
        </p:nvSpPr>
        <p:spPr>
          <a:xfrm>
            <a:off x="827584" y="4149080"/>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4.- Refuerzo institucional.</a:t>
            </a:r>
            <a:endParaRPr lang="es-ES_tradnl"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5121000" y="0"/>
            <a:ext cx="4023000" cy="6858000"/>
          </a:xfrm>
          <a:prstGeom prst="rect">
            <a:avLst/>
          </a:prstGeom>
          <a:noFill/>
          <a:ln w="9525">
            <a:noFill/>
            <a:miter lim="800000"/>
            <a:headEnd/>
            <a:tailEnd/>
          </a:ln>
          <a:effectLst/>
        </p:spPr>
      </p:pic>
      <p:sp>
        <p:nvSpPr>
          <p:cNvPr id="3" name="2 CuadroTexto"/>
          <p:cNvSpPr txBox="1"/>
          <p:nvPr/>
        </p:nvSpPr>
        <p:spPr>
          <a:xfrm>
            <a:off x="0" y="0"/>
            <a:ext cx="5072066" cy="6863417"/>
          </a:xfrm>
          <a:prstGeom prst="rect">
            <a:avLst/>
          </a:prstGeom>
          <a:noFill/>
        </p:spPr>
        <p:txBody>
          <a:bodyPr wrap="square" rtlCol="0">
            <a:spAutoFit/>
          </a:bodyPr>
          <a:lstStyle/>
          <a:p>
            <a:pPr algn="ctr"/>
            <a:r>
              <a:rPr lang="es-ES" sz="3200" spc="-100" dirty="0" smtClean="0"/>
              <a:t>Se llevó a cabo una </a:t>
            </a:r>
            <a:r>
              <a:rPr lang="es-ES" sz="3200" spc="-100" dirty="0" smtClean="0">
                <a:solidFill>
                  <a:srgbClr val="FF0000"/>
                </a:solidFill>
              </a:rPr>
              <a:t>reorganización institucional </a:t>
            </a:r>
            <a:r>
              <a:rPr lang="es-ES" sz="3200" spc="-100" dirty="0" smtClean="0"/>
              <a:t>que diera más poder a los reyes:</a:t>
            </a:r>
          </a:p>
          <a:p>
            <a:pPr algn="ctr"/>
            <a:endParaRPr lang="es-ES" sz="2000" spc="-100" dirty="0" smtClean="0"/>
          </a:p>
          <a:p>
            <a:pPr marL="273050" indent="-273050" algn="just">
              <a:buFont typeface="Arial" charset="0"/>
              <a:buChar char="•"/>
            </a:pPr>
            <a:r>
              <a:rPr lang="es-ES" sz="2700" dirty="0" smtClean="0"/>
              <a:t>Crean la </a:t>
            </a:r>
            <a:r>
              <a:rPr lang="es-ES" sz="2700" dirty="0" smtClean="0">
                <a:solidFill>
                  <a:srgbClr val="FF0000"/>
                </a:solidFill>
              </a:rPr>
              <a:t>Santa Hermandad </a:t>
            </a:r>
            <a:r>
              <a:rPr lang="es-ES" sz="2700" dirty="0" smtClean="0"/>
              <a:t>como cuerpo de policía unificando las existentes en cada ciudad.</a:t>
            </a:r>
          </a:p>
          <a:p>
            <a:pPr marL="273050" indent="-273050" algn="just">
              <a:buFont typeface="Arial" charset="0"/>
              <a:buChar char="•"/>
            </a:pPr>
            <a:r>
              <a:rPr lang="es-ES" sz="2700" dirty="0" smtClean="0"/>
              <a:t>Restablecen la </a:t>
            </a:r>
            <a:r>
              <a:rPr lang="es-ES" sz="2700" dirty="0" smtClean="0">
                <a:solidFill>
                  <a:srgbClr val="FF0000"/>
                </a:solidFill>
              </a:rPr>
              <a:t>Inquisición</a:t>
            </a:r>
            <a:r>
              <a:rPr lang="es-ES" sz="2700" dirty="0" smtClean="0"/>
              <a:t>.</a:t>
            </a:r>
          </a:p>
          <a:p>
            <a:pPr marL="273050" indent="-273050" algn="just">
              <a:buFont typeface="Arial" charset="0"/>
              <a:buChar char="•"/>
            </a:pPr>
            <a:r>
              <a:rPr lang="es-ES" sz="2700" dirty="0" smtClean="0"/>
              <a:t>Fernando acapara el mando de todas las </a:t>
            </a:r>
            <a:r>
              <a:rPr lang="es-ES" sz="2700" dirty="0" smtClean="0">
                <a:solidFill>
                  <a:srgbClr val="FF0000"/>
                </a:solidFill>
              </a:rPr>
              <a:t>Órdenes Militares</a:t>
            </a:r>
            <a:r>
              <a:rPr lang="es-ES" sz="2700" dirty="0" smtClean="0"/>
              <a:t>.</a:t>
            </a:r>
          </a:p>
          <a:p>
            <a:pPr marL="273050" indent="-273050" algn="just">
              <a:buFont typeface="Arial" charset="0"/>
              <a:buChar char="•"/>
            </a:pPr>
            <a:r>
              <a:rPr lang="es-ES" sz="2700" dirty="0" smtClean="0"/>
              <a:t>Se potencia el </a:t>
            </a:r>
            <a:r>
              <a:rPr lang="es-ES" sz="2700" dirty="0" smtClean="0">
                <a:solidFill>
                  <a:srgbClr val="FF0000"/>
                </a:solidFill>
              </a:rPr>
              <a:t>Consejo de Castilla</a:t>
            </a:r>
            <a:r>
              <a:rPr lang="es-ES" sz="2700" dirty="0" smtClean="0"/>
              <a:t> y se crea el de Aragón.</a:t>
            </a:r>
          </a:p>
          <a:p>
            <a:pPr marL="273050" indent="-273050" algn="just">
              <a:buFont typeface="Arial" charset="0"/>
              <a:buChar char="•"/>
            </a:pPr>
            <a:r>
              <a:rPr lang="es-ES" sz="2700" dirty="0" smtClean="0"/>
              <a:t>Se crean la </a:t>
            </a:r>
            <a:r>
              <a:rPr lang="es-ES" sz="2700" dirty="0" smtClean="0">
                <a:solidFill>
                  <a:srgbClr val="FF0000"/>
                </a:solidFill>
              </a:rPr>
              <a:t>Casa de Contratación </a:t>
            </a:r>
            <a:r>
              <a:rPr lang="es-ES" sz="2700" dirty="0" smtClean="0"/>
              <a:t>y la </a:t>
            </a:r>
            <a:r>
              <a:rPr lang="es-ES" sz="2700" dirty="0" smtClean="0">
                <a:solidFill>
                  <a:srgbClr val="FF0000"/>
                </a:solidFill>
              </a:rPr>
              <a:t>Junta de Indias </a:t>
            </a:r>
            <a:r>
              <a:rPr lang="es-ES" sz="2700" dirty="0" smtClean="0"/>
              <a:t>para dirigir los asuntos americanos.</a:t>
            </a:r>
          </a:p>
          <a:p>
            <a:pPr marL="273050" indent="-273050" algn="just">
              <a:buFont typeface="Arial" charset="0"/>
              <a:buChar char="•"/>
            </a:pPr>
            <a:r>
              <a:rPr lang="es-ES" sz="2700" dirty="0" smtClean="0"/>
              <a:t>Crean las </a:t>
            </a:r>
            <a:r>
              <a:rPr lang="es-ES" sz="2700" dirty="0" smtClean="0">
                <a:solidFill>
                  <a:srgbClr val="FF0000"/>
                </a:solidFill>
              </a:rPr>
              <a:t>secretarías</a:t>
            </a:r>
            <a:r>
              <a:rPr lang="es-ES" sz="2700" dirty="0" smtClean="0"/>
              <a:t>.</a:t>
            </a:r>
            <a:endParaRPr lang="es-ES" sz="27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2" cstate="print"/>
          <a:srcRect/>
          <a:stretch>
            <a:fillRect/>
          </a:stretch>
        </p:blipFill>
        <p:spPr bwMode="auto">
          <a:xfrm>
            <a:off x="4874004" y="2348880"/>
            <a:ext cx="4269996" cy="3106541"/>
          </a:xfrm>
          <a:prstGeom prst="rect">
            <a:avLst/>
          </a:prstGeom>
          <a:noFill/>
          <a:ln w="9525">
            <a:noFill/>
            <a:miter lim="800000"/>
            <a:headEnd/>
            <a:tailEnd/>
          </a:ln>
        </p:spPr>
      </p:pic>
      <p:sp>
        <p:nvSpPr>
          <p:cNvPr id="4" name="3 Rectángulo"/>
          <p:cNvSpPr/>
          <p:nvPr/>
        </p:nvSpPr>
        <p:spPr>
          <a:xfrm>
            <a:off x="0" y="0"/>
            <a:ext cx="9144000" cy="1138773"/>
          </a:xfrm>
          <a:prstGeom prst="rect">
            <a:avLst/>
          </a:prstGeom>
        </p:spPr>
        <p:txBody>
          <a:bodyPr wrap="square">
            <a:spAutoFit/>
          </a:bodyPr>
          <a:lstStyle/>
          <a:p>
            <a:pPr algn="ctr"/>
            <a:r>
              <a:rPr lang="es-ES" sz="3400" spc="-100" dirty="0" smtClean="0"/>
              <a:t>Se llevó a cabo una </a:t>
            </a:r>
            <a:r>
              <a:rPr lang="es-ES" sz="3400" spc="-100" dirty="0" smtClean="0">
                <a:solidFill>
                  <a:srgbClr val="FF0000"/>
                </a:solidFill>
              </a:rPr>
              <a:t>reorganización institucional </a:t>
            </a:r>
            <a:r>
              <a:rPr lang="es-ES" sz="3400" spc="-100" dirty="0" smtClean="0"/>
              <a:t>que diera más poder a los reyes:</a:t>
            </a:r>
          </a:p>
        </p:txBody>
      </p:sp>
      <p:sp>
        <p:nvSpPr>
          <p:cNvPr id="5" name="4 CuadroTexto"/>
          <p:cNvSpPr txBox="1"/>
          <p:nvPr/>
        </p:nvSpPr>
        <p:spPr>
          <a:xfrm>
            <a:off x="0" y="948690"/>
            <a:ext cx="4788024" cy="5909310"/>
          </a:xfrm>
          <a:prstGeom prst="rect">
            <a:avLst/>
          </a:prstGeom>
          <a:noFill/>
        </p:spPr>
        <p:txBody>
          <a:bodyPr wrap="square" rtlCol="0">
            <a:spAutoFit/>
          </a:bodyPr>
          <a:lstStyle/>
          <a:p>
            <a:pPr marL="273050" indent="-273050" algn="just">
              <a:buFont typeface="Arial" charset="0"/>
              <a:buChar char="•"/>
            </a:pPr>
            <a:r>
              <a:rPr lang="es-ES" sz="2700" dirty="0" smtClean="0"/>
              <a:t>Envían </a:t>
            </a:r>
            <a:r>
              <a:rPr lang="es-ES" sz="2700" dirty="0" smtClean="0">
                <a:solidFill>
                  <a:srgbClr val="FF0000"/>
                </a:solidFill>
              </a:rPr>
              <a:t>representantes a los territorios</a:t>
            </a:r>
            <a:r>
              <a:rPr lang="es-ES" sz="2700" dirty="0" smtClean="0"/>
              <a:t>, caso del capitán general de Granada, los virreyes de Galicia o Nápoles o los corregidores.</a:t>
            </a:r>
          </a:p>
          <a:p>
            <a:pPr marL="273050" indent="-273050" algn="just">
              <a:buFont typeface="Arial" charset="0"/>
              <a:buChar char="•"/>
            </a:pPr>
            <a:r>
              <a:rPr lang="es-ES" sz="2700" dirty="0" smtClean="0"/>
              <a:t>Se empieza a crear lo que se conoce como </a:t>
            </a:r>
            <a:r>
              <a:rPr lang="es-ES" sz="2700" dirty="0" smtClean="0">
                <a:solidFill>
                  <a:srgbClr val="FF0000"/>
                </a:solidFill>
              </a:rPr>
              <a:t>sistema </a:t>
            </a:r>
            <a:r>
              <a:rPr lang="es-ES" sz="2700" dirty="0" err="1" smtClean="0">
                <a:solidFill>
                  <a:srgbClr val="FF0000"/>
                </a:solidFill>
              </a:rPr>
              <a:t>polisinodial</a:t>
            </a:r>
            <a:r>
              <a:rPr lang="es-ES" sz="2700" dirty="0" smtClean="0"/>
              <a:t>. Por ejemplo, crean el Consejo de Aragón.</a:t>
            </a:r>
          </a:p>
          <a:p>
            <a:pPr marL="273050" indent="-273050" algn="just">
              <a:buFont typeface="Arial" charset="0"/>
              <a:buChar char="•"/>
            </a:pPr>
            <a:r>
              <a:rPr lang="es-ES" sz="2700" dirty="0" smtClean="0"/>
              <a:t>Potencian la </a:t>
            </a:r>
            <a:r>
              <a:rPr lang="es-ES" sz="2700" dirty="0" smtClean="0">
                <a:solidFill>
                  <a:srgbClr val="FF0000"/>
                </a:solidFill>
              </a:rPr>
              <a:t>hacienda real</a:t>
            </a:r>
            <a:r>
              <a:rPr lang="es-ES" sz="2700" dirty="0" smtClean="0"/>
              <a:t>.</a:t>
            </a:r>
          </a:p>
          <a:p>
            <a:pPr marL="273050" indent="-273050" algn="just">
              <a:buFont typeface="Arial" charset="0"/>
              <a:buChar char="•"/>
            </a:pPr>
            <a:r>
              <a:rPr lang="es-ES" sz="2700" dirty="0" smtClean="0">
                <a:solidFill>
                  <a:srgbClr val="FF0000"/>
                </a:solidFill>
              </a:rPr>
              <a:t>Reforman la justicia</a:t>
            </a:r>
            <a:r>
              <a:rPr lang="es-ES" sz="2700" dirty="0" smtClean="0"/>
              <a:t>. Por ejemplo, crean la Chancillería de Granada.</a:t>
            </a:r>
          </a:p>
          <a:p>
            <a:pPr marL="273050" indent="-273050" algn="just">
              <a:buFont typeface="Arial" charset="0"/>
              <a:buChar char="•"/>
            </a:pPr>
            <a:r>
              <a:rPr lang="es-ES" sz="2700" dirty="0" smtClean="0"/>
              <a:t>Reducen el peso de las Cortes.</a:t>
            </a:r>
            <a:endParaRPr lang="es-ES" sz="27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pPr algn="ctr"/>
            <a:r>
              <a:rPr lang="es-ES" sz="3100" dirty="0" smtClean="0"/>
              <a:t>Los Reyes Católicos crean un </a:t>
            </a:r>
            <a:r>
              <a:rPr lang="es-ES" sz="3100" dirty="0" smtClean="0">
                <a:solidFill>
                  <a:srgbClr val="FF0000"/>
                </a:solidFill>
              </a:rPr>
              <a:t>Estado moderno </a:t>
            </a:r>
            <a:r>
              <a:rPr lang="es-ES" sz="3100" dirty="0" smtClean="0"/>
              <a:t>en torno a una </a:t>
            </a:r>
            <a:r>
              <a:rPr lang="es-ES" sz="3100" dirty="0" smtClean="0">
                <a:solidFill>
                  <a:srgbClr val="FF0000"/>
                </a:solidFill>
              </a:rPr>
              <a:t>monarquía autoritaria </a:t>
            </a:r>
            <a:r>
              <a:rPr lang="es-ES" sz="3100" dirty="0" smtClean="0"/>
              <a:t>basada en </a:t>
            </a:r>
            <a:r>
              <a:rPr lang="es-ES" sz="3100" dirty="0" smtClean="0">
                <a:solidFill>
                  <a:srgbClr val="FF0000"/>
                </a:solidFill>
              </a:rPr>
              <a:t>6 pilares</a:t>
            </a:r>
            <a:r>
              <a:rPr lang="es-ES" sz="3100" dirty="0" smtClean="0"/>
              <a:t>:</a:t>
            </a:r>
          </a:p>
        </p:txBody>
      </p:sp>
      <p:sp>
        <p:nvSpPr>
          <p:cNvPr id="8" name="7 CuadroTexto"/>
          <p:cNvSpPr txBox="1"/>
          <p:nvPr/>
        </p:nvSpPr>
        <p:spPr>
          <a:xfrm>
            <a:off x="827584" y="5142002"/>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5.- Peculiaridades de cada reino.</a:t>
            </a:r>
            <a:endParaRPr lang="es-ES_tradnl"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2" cstate="print"/>
          <a:srcRect/>
          <a:stretch>
            <a:fillRect/>
          </a:stretch>
        </p:blipFill>
        <p:spPr bwMode="auto">
          <a:xfrm>
            <a:off x="3048000" y="1196752"/>
            <a:ext cx="6096000" cy="4572000"/>
          </a:xfrm>
          <a:prstGeom prst="rect">
            <a:avLst/>
          </a:prstGeom>
          <a:noFill/>
          <a:ln w="9525">
            <a:noFill/>
            <a:miter lim="800000"/>
            <a:headEnd/>
            <a:tailEnd/>
          </a:ln>
        </p:spPr>
      </p:pic>
      <p:sp>
        <p:nvSpPr>
          <p:cNvPr id="6" name="Text Box 5"/>
          <p:cNvSpPr txBox="1">
            <a:spLocks noChangeArrowheads="1"/>
          </p:cNvSpPr>
          <p:nvPr/>
        </p:nvSpPr>
        <p:spPr bwMode="auto">
          <a:xfrm>
            <a:off x="0" y="0"/>
            <a:ext cx="9144000" cy="1064907"/>
          </a:xfrm>
          <a:prstGeom prst="rect">
            <a:avLst/>
          </a:prstGeom>
          <a:noFill/>
          <a:ln w="9525">
            <a:noFill/>
            <a:miter lim="800000"/>
            <a:headEnd/>
            <a:tailEnd/>
          </a:ln>
          <a:effectLst/>
        </p:spPr>
        <p:txBody>
          <a:bodyPr>
            <a:spAutoFit/>
          </a:bodyPr>
          <a:lstStyle/>
          <a:p>
            <a:pPr algn="ctr">
              <a:spcBef>
                <a:spcPct val="50000"/>
              </a:spcBef>
            </a:pPr>
            <a:r>
              <a:rPr lang="es-ES" sz="3160" dirty="0" smtClean="0"/>
              <a:t>Es importante tener en cuenta que los Reyes Católicos </a:t>
            </a:r>
            <a:r>
              <a:rPr lang="es-ES" sz="3160" dirty="0" smtClean="0">
                <a:solidFill>
                  <a:srgbClr val="FF0000"/>
                </a:solidFill>
              </a:rPr>
              <a:t>respetaron las instituciones y fueros de cada territorio</a:t>
            </a:r>
            <a:r>
              <a:rPr lang="es-ES" sz="3160" dirty="0" smtClean="0"/>
              <a:t>.</a:t>
            </a:r>
            <a:endParaRPr lang="es-ES" sz="3160" dirty="0"/>
          </a:p>
        </p:txBody>
      </p:sp>
      <p:sp>
        <p:nvSpPr>
          <p:cNvPr id="7" name="6 CuadroTexto"/>
          <p:cNvSpPr txBox="1"/>
          <p:nvPr/>
        </p:nvSpPr>
        <p:spPr>
          <a:xfrm>
            <a:off x="0" y="2276872"/>
            <a:ext cx="2915816" cy="3000821"/>
          </a:xfrm>
          <a:prstGeom prst="rect">
            <a:avLst/>
          </a:prstGeom>
          <a:noFill/>
        </p:spPr>
        <p:txBody>
          <a:bodyPr wrap="square" rtlCol="0">
            <a:spAutoFit/>
          </a:bodyPr>
          <a:lstStyle/>
          <a:p>
            <a:pPr algn="ctr"/>
            <a:r>
              <a:rPr lang="es-ES" sz="2700" dirty="0" smtClean="0"/>
              <a:t>Esta cuestión es importante porque más adelante veremos que tiene gran trascendencia en la historia de España.</a:t>
            </a:r>
          </a:p>
        </p:txBody>
      </p:sp>
      <p:sp>
        <p:nvSpPr>
          <p:cNvPr id="8" name="7 CuadroTexto"/>
          <p:cNvSpPr txBox="1"/>
          <p:nvPr/>
        </p:nvSpPr>
        <p:spPr>
          <a:xfrm>
            <a:off x="3059832" y="5842337"/>
            <a:ext cx="6084168" cy="1015663"/>
          </a:xfrm>
          <a:prstGeom prst="rect">
            <a:avLst/>
          </a:prstGeom>
          <a:noFill/>
        </p:spPr>
        <p:txBody>
          <a:bodyPr wrap="square" rtlCol="0">
            <a:spAutoFit/>
          </a:bodyPr>
          <a:lstStyle/>
          <a:p>
            <a:pPr algn="ctr"/>
            <a:r>
              <a:rPr lang="es-ES" sz="2000" dirty="0" smtClean="0"/>
              <a:t>Las actuaciones de los Reyes Católicos afectaron a todos los territorios pero fue en </a:t>
            </a:r>
            <a:r>
              <a:rPr lang="es-ES" sz="2000" dirty="0" smtClean="0">
                <a:solidFill>
                  <a:srgbClr val="FF0000"/>
                </a:solidFill>
              </a:rPr>
              <a:t>Castilla</a:t>
            </a:r>
            <a:r>
              <a:rPr lang="es-ES" sz="2000" dirty="0" smtClean="0"/>
              <a:t>, con una monarquía más afianzada, donde </a:t>
            </a:r>
            <a:r>
              <a:rPr lang="es-ES" sz="2000" dirty="0" smtClean="0">
                <a:solidFill>
                  <a:srgbClr val="FF0000"/>
                </a:solidFill>
              </a:rPr>
              <a:t>más intervinieron</a:t>
            </a:r>
            <a:r>
              <a:rPr lang="es-ES" sz="2000" dirty="0" smtClean="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0"/>
            <a:ext cx="9144000" cy="1046440"/>
          </a:xfrm>
          <a:prstGeom prst="rect">
            <a:avLst/>
          </a:prstGeom>
          <a:noFill/>
          <a:ln w="9525">
            <a:noFill/>
            <a:miter lim="800000"/>
            <a:headEnd/>
            <a:tailEnd/>
          </a:ln>
        </p:spPr>
        <p:txBody>
          <a:bodyPr wrap="square">
            <a:spAutoFit/>
          </a:bodyPr>
          <a:lstStyle/>
          <a:p>
            <a:pPr algn="ctr"/>
            <a:r>
              <a:rPr lang="es-ES" sz="3100" dirty="0" smtClean="0"/>
              <a:t>Los Reyes Católicos crean un </a:t>
            </a:r>
            <a:r>
              <a:rPr lang="es-ES" sz="3100" dirty="0" smtClean="0">
                <a:solidFill>
                  <a:srgbClr val="FF0000"/>
                </a:solidFill>
              </a:rPr>
              <a:t>Estado moderno </a:t>
            </a:r>
            <a:r>
              <a:rPr lang="es-ES" sz="3100" dirty="0" smtClean="0"/>
              <a:t>en torno a una </a:t>
            </a:r>
            <a:r>
              <a:rPr lang="es-ES" sz="3100" dirty="0" smtClean="0">
                <a:solidFill>
                  <a:srgbClr val="FF0000"/>
                </a:solidFill>
              </a:rPr>
              <a:t>monarquía autoritaria </a:t>
            </a:r>
            <a:r>
              <a:rPr lang="es-ES" sz="3100" dirty="0" smtClean="0"/>
              <a:t>basada en </a:t>
            </a:r>
            <a:r>
              <a:rPr lang="es-ES" sz="3100" dirty="0" smtClean="0">
                <a:solidFill>
                  <a:srgbClr val="FF0000"/>
                </a:solidFill>
              </a:rPr>
              <a:t>6 pilares</a:t>
            </a:r>
            <a:r>
              <a:rPr lang="es-ES" sz="3100" dirty="0" smtClean="0"/>
              <a:t>:</a:t>
            </a:r>
          </a:p>
        </p:txBody>
      </p:sp>
      <p:sp>
        <p:nvSpPr>
          <p:cNvPr id="10" name="9 CuadroTexto"/>
          <p:cNvSpPr txBox="1"/>
          <p:nvPr/>
        </p:nvSpPr>
        <p:spPr>
          <a:xfrm>
            <a:off x="827584" y="6150114"/>
            <a:ext cx="7632848" cy="707886"/>
          </a:xfrm>
          <a:prstGeom prst="rect">
            <a:avLst/>
          </a:prstGeom>
          <a:solidFill>
            <a:schemeClr val="bg2">
              <a:lumMod val="90000"/>
            </a:schemeClr>
          </a:solidFill>
          <a:ln w="25400">
            <a:solidFill>
              <a:srgbClr val="FF0000"/>
            </a:solidFill>
          </a:ln>
        </p:spPr>
        <p:txBody>
          <a:bodyPr wrap="square" rtlCol="0">
            <a:spAutoFit/>
          </a:bodyPr>
          <a:lstStyle/>
          <a:p>
            <a:r>
              <a:rPr lang="es-ES" sz="4000" dirty="0" smtClean="0"/>
              <a:t>6.- Política exterior activa.</a:t>
            </a:r>
            <a:endParaRPr lang="es-ES_tradnl"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571480"/>
            <a:ext cx="3500430" cy="5509200"/>
          </a:xfrm>
          <a:prstGeom prst="rect">
            <a:avLst/>
          </a:prstGeom>
          <a:noFill/>
        </p:spPr>
        <p:txBody>
          <a:bodyPr wrap="square" rtlCol="0">
            <a:spAutoFit/>
          </a:bodyPr>
          <a:lstStyle/>
          <a:p>
            <a:pPr algn="ctr"/>
            <a:r>
              <a:rPr lang="es-ES" sz="3200" dirty="0" smtClean="0"/>
              <a:t>La monarquía hispánica luchó activamente en todas sus fronteras y estableció alianzas con Inglaterra, el Imperio y Portugal. </a:t>
            </a:r>
            <a:r>
              <a:rPr lang="es-ES" sz="3200" dirty="0" smtClean="0">
                <a:solidFill>
                  <a:srgbClr val="FF0000"/>
                </a:solidFill>
              </a:rPr>
              <a:t>Francia</a:t>
            </a:r>
            <a:r>
              <a:rPr lang="es-ES" sz="3200" dirty="0" smtClean="0"/>
              <a:t> se convierte en el gran </a:t>
            </a:r>
            <a:r>
              <a:rPr lang="es-ES" sz="3200" dirty="0" smtClean="0">
                <a:solidFill>
                  <a:srgbClr val="FF0000"/>
                </a:solidFill>
              </a:rPr>
              <a:t>enemigo</a:t>
            </a:r>
            <a:r>
              <a:rPr lang="es-ES" sz="3200" dirty="0" smtClean="0"/>
              <a:t> a batir.</a:t>
            </a:r>
            <a:endParaRPr lang="es-ES" sz="3200" dirty="0"/>
          </a:p>
        </p:txBody>
      </p:sp>
      <p:pic>
        <p:nvPicPr>
          <p:cNvPr id="3" name="Picture 3"/>
          <p:cNvPicPr>
            <a:picLocks noChangeAspect="1" noChangeArrowheads="1"/>
          </p:cNvPicPr>
          <p:nvPr/>
        </p:nvPicPr>
        <p:blipFill>
          <a:blip r:embed="rId3" cstate="print"/>
          <a:srcRect/>
          <a:stretch>
            <a:fillRect/>
          </a:stretch>
        </p:blipFill>
        <p:spPr bwMode="auto">
          <a:xfrm>
            <a:off x="3500430" y="428604"/>
            <a:ext cx="5643570" cy="60160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
          <p:cNvPicPr>
            <a:picLocks noChangeAspect="1" noChangeArrowheads="1"/>
          </p:cNvPicPr>
          <p:nvPr/>
        </p:nvPicPr>
        <p:blipFill>
          <a:blip r:embed="rId3" cstate="print"/>
          <a:srcRect/>
          <a:stretch>
            <a:fillRect/>
          </a:stretch>
        </p:blipFill>
        <p:spPr bwMode="auto">
          <a:xfrm>
            <a:off x="755576" y="1536608"/>
            <a:ext cx="7596336" cy="5321392"/>
          </a:xfrm>
          <a:prstGeom prst="rect">
            <a:avLst/>
          </a:prstGeom>
          <a:noFill/>
        </p:spPr>
      </p:pic>
      <p:sp>
        <p:nvSpPr>
          <p:cNvPr id="3" name="Text Box 5"/>
          <p:cNvSpPr txBox="1">
            <a:spLocks noChangeArrowheads="1"/>
          </p:cNvSpPr>
          <p:nvPr/>
        </p:nvSpPr>
        <p:spPr bwMode="auto">
          <a:xfrm>
            <a:off x="0" y="0"/>
            <a:ext cx="9144000" cy="1569660"/>
          </a:xfrm>
          <a:prstGeom prst="rect">
            <a:avLst/>
          </a:prstGeom>
          <a:noFill/>
          <a:ln w="9525">
            <a:noFill/>
            <a:miter lim="800000"/>
            <a:headEnd/>
            <a:tailEnd/>
          </a:ln>
          <a:effectLst/>
        </p:spPr>
        <p:txBody>
          <a:bodyPr>
            <a:spAutoFit/>
          </a:bodyPr>
          <a:lstStyle/>
          <a:p>
            <a:pPr algn="ctr">
              <a:spcBef>
                <a:spcPct val="50000"/>
              </a:spcBef>
            </a:pPr>
            <a:r>
              <a:rPr lang="es-ES" sz="3200" dirty="0" smtClean="0"/>
              <a:t>En juego estaba convertirse en la mayor potencia de su tiempo. Sin embargo, Francia ambicionaba los </a:t>
            </a:r>
            <a:r>
              <a:rPr lang="es-ES" sz="3200" dirty="0" smtClean="0">
                <a:solidFill>
                  <a:srgbClr val="FF0000"/>
                </a:solidFill>
              </a:rPr>
              <a:t>territorios centroeuropeos</a:t>
            </a:r>
            <a:r>
              <a:rPr lang="es-ES" sz="3200" dirty="0" smtClean="0"/>
              <a:t>, especialmente </a:t>
            </a:r>
            <a:r>
              <a:rPr lang="es-ES" sz="3200" dirty="0" smtClean="0">
                <a:solidFill>
                  <a:srgbClr val="FF0000"/>
                </a:solidFill>
              </a:rPr>
              <a:t>Italia</a:t>
            </a:r>
            <a:r>
              <a:rPr lang="es-ES" sz="3200" dirty="0" smtClean="0"/>
              <a:t>.</a:t>
            </a:r>
            <a:endParaRPr lang="es-E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cstate="print"/>
          <a:srcRect/>
          <a:stretch>
            <a:fillRect/>
          </a:stretch>
        </p:blipFill>
        <p:spPr bwMode="auto">
          <a:xfrm>
            <a:off x="6215063" y="3140075"/>
            <a:ext cx="2928937" cy="3717925"/>
          </a:xfrm>
          <a:prstGeom prst="rect">
            <a:avLst/>
          </a:prstGeom>
          <a:noFill/>
          <a:ln w="9525">
            <a:noFill/>
            <a:miter lim="800000"/>
            <a:headEnd/>
            <a:tailEnd/>
          </a:ln>
        </p:spPr>
      </p:pic>
      <p:pic>
        <p:nvPicPr>
          <p:cNvPr id="3075" name="Picture 5"/>
          <p:cNvPicPr>
            <a:picLocks noChangeAspect="1" noChangeArrowheads="1"/>
          </p:cNvPicPr>
          <p:nvPr/>
        </p:nvPicPr>
        <p:blipFill>
          <a:blip r:embed="rId4" cstate="print"/>
          <a:srcRect/>
          <a:stretch>
            <a:fillRect/>
          </a:stretch>
        </p:blipFill>
        <p:spPr bwMode="auto">
          <a:xfrm>
            <a:off x="3571875" y="2873375"/>
            <a:ext cx="2800350" cy="3984625"/>
          </a:xfrm>
          <a:prstGeom prst="rect">
            <a:avLst/>
          </a:prstGeom>
          <a:noFill/>
          <a:ln w="9525">
            <a:noFill/>
            <a:miter lim="800000"/>
            <a:headEnd/>
            <a:tailEnd/>
          </a:ln>
        </p:spPr>
      </p:pic>
      <p:pic>
        <p:nvPicPr>
          <p:cNvPr id="3076" name="Picture 6"/>
          <p:cNvPicPr>
            <a:picLocks noChangeAspect="1" noChangeArrowheads="1"/>
          </p:cNvPicPr>
          <p:nvPr/>
        </p:nvPicPr>
        <p:blipFill>
          <a:blip r:embed="rId5" cstate="print"/>
          <a:srcRect/>
          <a:stretch>
            <a:fillRect/>
          </a:stretch>
        </p:blipFill>
        <p:spPr bwMode="auto">
          <a:xfrm>
            <a:off x="0" y="0"/>
            <a:ext cx="3181350" cy="3810000"/>
          </a:xfrm>
          <a:prstGeom prst="rect">
            <a:avLst/>
          </a:prstGeom>
          <a:noFill/>
          <a:ln w="9525">
            <a:noFill/>
            <a:miter lim="800000"/>
            <a:headEnd/>
            <a:tailEnd/>
          </a:ln>
        </p:spPr>
      </p:pic>
      <p:pic>
        <p:nvPicPr>
          <p:cNvPr id="3077" name="Picture 7"/>
          <p:cNvPicPr>
            <a:picLocks noChangeAspect="1" noChangeArrowheads="1"/>
          </p:cNvPicPr>
          <p:nvPr/>
        </p:nvPicPr>
        <p:blipFill>
          <a:blip r:embed="rId6" cstate="print"/>
          <a:srcRect/>
          <a:stretch>
            <a:fillRect/>
          </a:stretch>
        </p:blipFill>
        <p:spPr bwMode="auto">
          <a:xfrm>
            <a:off x="3143250" y="0"/>
            <a:ext cx="3227388" cy="3495675"/>
          </a:xfrm>
          <a:prstGeom prst="rect">
            <a:avLst/>
          </a:prstGeom>
          <a:noFill/>
          <a:ln w="9525">
            <a:noFill/>
            <a:miter lim="800000"/>
            <a:headEnd/>
            <a:tailEnd/>
          </a:ln>
        </p:spPr>
      </p:pic>
      <p:pic>
        <p:nvPicPr>
          <p:cNvPr id="3078" name="Picture 8" descr="C:\Users\Enrique\AppData\Local\Temp\Fernando 3.jpg"/>
          <p:cNvPicPr>
            <a:picLocks noChangeAspect="1" noChangeArrowheads="1"/>
          </p:cNvPicPr>
          <p:nvPr/>
        </p:nvPicPr>
        <p:blipFill>
          <a:blip r:embed="rId7" cstate="print"/>
          <a:srcRect/>
          <a:stretch>
            <a:fillRect/>
          </a:stretch>
        </p:blipFill>
        <p:spPr bwMode="auto">
          <a:xfrm>
            <a:off x="5334000" y="0"/>
            <a:ext cx="3810000" cy="3181350"/>
          </a:xfrm>
          <a:prstGeom prst="rect">
            <a:avLst/>
          </a:prstGeom>
          <a:noFill/>
          <a:ln w="9525">
            <a:noFill/>
            <a:miter lim="800000"/>
            <a:headEnd/>
            <a:tailEnd/>
          </a:ln>
        </p:spPr>
      </p:pic>
      <p:pic>
        <p:nvPicPr>
          <p:cNvPr id="3079" name="Picture 4"/>
          <p:cNvPicPr>
            <a:picLocks noChangeAspect="1" noChangeArrowheads="1"/>
          </p:cNvPicPr>
          <p:nvPr/>
        </p:nvPicPr>
        <p:blipFill>
          <a:blip r:embed="rId8" cstate="print"/>
          <a:srcRect/>
          <a:stretch>
            <a:fillRect/>
          </a:stretch>
        </p:blipFill>
        <p:spPr bwMode="auto">
          <a:xfrm>
            <a:off x="0" y="3429000"/>
            <a:ext cx="3970338" cy="3429000"/>
          </a:xfrm>
          <a:prstGeom prst="rect">
            <a:avLst/>
          </a:prstGeom>
          <a:noFill/>
          <a:ln w="9525">
            <a:noFill/>
            <a:miter lim="800000"/>
            <a:headEnd/>
            <a:tailEnd/>
          </a:ln>
        </p:spPr>
      </p:pic>
      <p:sp>
        <p:nvSpPr>
          <p:cNvPr id="11" name="10 CuadroTexto"/>
          <p:cNvSpPr txBox="1"/>
          <p:nvPr/>
        </p:nvSpPr>
        <p:spPr>
          <a:xfrm>
            <a:off x="1071538" y="2285992"/>
            <a:ext cx="7429552" cy="1754326"/>
          </a:xfrm>
          <a:prstGeom prst="rect">
            <a:avLst/>
          </a:prstGeom>
          <a:solidFill>
            <a:srgbClr val="FF99FF"/>
          </a:solidFill>
          <a:scene3d>
            <a:camera prst="orthographicFront"/>
            <a:lightRig rig="threePt" dir="t"/>
          </a:scene3d>
          <a:sp3d contourW="127000">
            <a:bevelT prst="relaxedInset"/>
          </a:sp3d>
        </p:spPr>
        <p:txBody>
          <a:bodyPr>
            <a:spAutoFit/>
          </a:bodyPr>
          <a:lstStyle/>
          <a:p>
            <a:pPr algn="ctr">
              <a:defRPr/>
            </a:pPr>
            <a:r>
              <a:rPr lang="es-ES" sz="5400" dirty="0" smtClean="0"/>
              <a:t>Los Reyes Católicos</a:t>
            </a:r>
          </a:p>
          <a:p>
            <a:pPr algn="ctr">
              <a:defRPr/>
            </a:pPr>
            <a:r>
              <a:rPr lang="es-ES" sz="5400" dirty="0" smtClean="0"/>
              <a:t>(1469-1516)</a:t>
            </a:r>
            <a:endParaRPr lang="es-ES" sz="5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428596" y="1428713"/>
            <a:ext cx="8143932" cy="5429288"/>
          </a:xfrm>
          <a:prstGeom prst="rect">
            <a:avLst/>
          </a:prstGeom>
          <a:noFill/>
          <a:ln w="9525">
            <a:noFill/>
            <a:miter lim="800000"/>
            <a:headEnd/>
            <a:tailEnd/>
          </a:ln>
          <a:effectLst/>
        </p:spPr>
      </p:pic>
      <p:sp>
        <p:nvSpPr>
          <p:cNvPr id="3" name="2 CuadroTexto"/>
          <p:cNvSpPr txBox="1"/>
          <p:nvPr/>
        </p:nvSpPr>
        <p:spPr>
          <a:xfrm>
            <a:off x="0" y="0"/>
            <a:ext cx="9144000" cy="1477328"/>
          </a:xfrm>
          <a:prstGeom prst="rect">
            <a:avLst/>
          </a:prstGeom>
          <a:noFill/>
        </p:spPr>
        <p:txBody>
          <a:bodyPr wrap="square" rtlCol="0">
            <a:spAutoFit/>
          </a:bodyPr>
          <a:lstStyle/>
          <a:p>
            <a:pPr algn="ctr"/>
            <a:r>
              <a:rPr lang="es-ES" sz="3000" dirty="0" smtClean="0"/>
              <a:t>Las luchas en Italia se tradujeron en la creación de unos cuerpos de infantería que dominarían durante dos siglos los campos de batalla de Europa, los </a:t>
            </a:r>
            <a:r>
              <a:rPr lang="es-ES" sz="3000" dirty="0" smtClean="0">
                <a:solidFill>
                  <a:srgbClr val="FF0000"/>
                </a:solidFill>
              </a:rPr>
              <a:t>tercios viejos</a:t>
            </a:r>
            <a:r>
              <a:rPr lang="es-ES" sz="3000" dirty="0" smtClean="0"/>
              <a:t>.</a:t>
            </a:r>
            <a:endParaRPr lang="es-ES" sz="3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srcRect/>
          <a:stretch>
            <a:fillRect/>
          </a:stretch>
        </p:blipFill>
        <p:spPr bwMode="auto">
          <a:xfrm>
            <a:off x="3740150" y="1484784"/>
            <a:ext cx="5403850" cy="4654550"/>
          </a:xfrm>
          <a:prstGeom prst="rect">
            <a:avLst/>
          </a:prstGeom>
          <a:noFill/>
          <a:ln w="9525">
            <a:noFill/>
            <a:miter lim="800000"/>
            <a:headEnd/>
            <a:tailEnd/>
          </a:ln>
        </p:spPr>
      </p:pic>
      <p:sp>
        <p:nvSpPr>
          <p:cNvPr id="3" name="2 CuadroTexto"/>
          <p:cNvSpPr txBox="1"/>
          <p:nvPr/>
        </p:nvSpPr>
        <p:spPr>
          <a:xfrm>
            <a:off x="0" y="0"/>
            <a:ext cx="9144000" cy="1138773"/>
          </a:xfrm>
          <a:prstGeom prst="rect">
            <a:avLst/>
          </a:prstGeom>
          <a:noFill/>
        </p:spPr>
        <p:txBody>
          <a:bodyPr wrap="square" rtlCol="0">
            <a:spAutoFit/>
          </a:bodyPr>
          <a:lstStyle/>
          <a:p>
            <a:pPr algn="ctr"/>
            <a:r>
              <a:rPr lang="es-ES" sz="3400" dirty="0" smtClean="0"/>
              <a:t>La </a:t>
            </a:r>
            <a:r>
              <a:rPr lang="es-ES" sz="3400" dirty="0" smtClean="0">
                <a:solidFill>
                  <a:srgbClr val="FF0000"/>
                </a:solidFill>
              </a:rPr>
              <a:t>política matrimonial </a:t>
            </a:r>
            <a:r>
              <a:rPr lang="es-ES" sz="3400" dirty="0" smtClean="0"/>
              <a:t>y la </a:t>
            </a:r>
            <a:r>
              <a:rPr lang="es-ES" sz="3400" dirty="0" smtClean="0">
                <a:solidFill>
                  <a:srgbClr val="FF0000"/>
                </a:solidFill>
              </a:rPr>
              <a:t>diplomacia</a:t>
            </a:r>
            <a:r>
              <a:rPr lang="es-ES" sz="3400" dirty="0" smtClean="0"/>
              <a:t> fueron piezas clave de la actuación de los Reyes Católicos.</a:t>
            </a:r>
            <a:endParaRPr lang="es-ES" sz="3400" dirty="0"/>
          </a:p>
        </p:txBody>
      </p:sp>
      <p:sp>
        <p:nvSpPr>
          <p:cNvPr id="4" name="3 CuadroTexto"/>
          <p:cNvSpPr txBox="1"/>
          <p:nvPr/>
        </p:nvSpPr>
        <p:spPr>
          <a:xfrm>
            <a:off x="0" y="2132856"/>
            <a:ext cx="3707904" cy="3831818"/>
          </a:xfrm>
          <a:prstGeom prst="rect">
            <a:avLst/>
          </a:prstGeom>
          <a:noFill/>
        </p:spPr>
        <p:txBody>
          <a:bodyPr wrap="square" rtlCol="0">
            <a:spAutoFit/>
          </a:bodyPr>
          <a:lstStyle/>
          <a:p>
            <a:pPr algn="ctr"/>
            <a:r>
              <a:rPr lang="es-ES" sz="2700" dirty="0" smtClean="0"/>
              <a:t>El matrimonio más trascendente será el de Juana con Felipe de Austria que introduce una nueva dinastía en España. El de Manuel de Portugal con María permitirá a Felipe II ser rey de Portugal.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3143248"/>
            <a:ext cx="6286512" cy="371475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cstate="print"/>
          <a:srcRect/>
          <a:stretch>
            <a:fillRect/>
          </a:stretch>
        </p:blipFill>
        <p:spPr bwMode="auto">
          <a:xfrm>
            <a:off x="6143636" y="3143248"/>
            <a:ext cx="3000364" cy="3714752"/>
          </a:xfrm>
          <a:prstGeom prst="rect">
            <a:avLst/>
          </a:prstGeom>
          <a:noFill/>
          <a:ln w="9525">
            <a:noFill/>
            <a:miter lim="800000"/>
            <a:headEnd/>
            <a:tailEnd/>
          </a:ln>
          <a:effectLst/>
        </p:spPr>
      </p:pic>
      <p:sp>
        <p:nvSpPr>
          <p:cNvPr id="4" name="3 CuadroTexto"/>
          <p:cNvSpPr txBox="1"/>
          <p:nvPr/>
        </p:nvSpPr>
        <p:spPr>
          <a:xfrm>
            <a:off x="0" y="0"/>
            <a:ext cx="9144000" cy="2062103"/>
          </a:xfrm>
          <a:prstGeom prst="rect">
            <a:avLst/>
          </a:prstGeom>
          <a:noFill/>
        </p:spPr>
        <p:txBody>
          <a:bodyPr wrap="square" rtlCol="0">
            <a:spAutoFit/>
          </a:bodyPr>
          <a:lstStyle/>
          <a:p>
            <a:pPr algn="ctr"/>
            <a:r>
              <a:rPr lang="es-ES" sz="3200" dirty="0" smtClean="0"/>
              <a:t>Sin embargo, el hecho más trascendental del gobierno de los Reyes Católicos fue el </a:t>
            </a:r>
            <a:r>
              <a:rPr lang="es-ES" sz="3200" dirty="0" smtClean="0">
                <a:solidFill>
                  <a:srgbClr val="FF0000"/>
                </a:solidFill>
              </a:rPr>
              <a:t>descubrimiento</a:t>
            </a:r>
            <a:r>
              <a:rPr lang="es-ES" sz="3200" dirty="0" smtClean="0"/>
              <a:t> accidental de un nuevo continente que pronto recibió el nombre de </a:t>
            </a:r>
            <a:r>
              <a:rPr lang="es-ES" sz="3200" dirty="0" smtClean="0">
                <a:solidFill>
                  <a:srgbClr val="FF0000"/>
                </a:solidFill>
              </a:rPr>
              <a:t>América</a:t>
            </a:r>
            <a:r>
              <a:rPr lang="es-ES" sz="3200" dirty="0" smtClean="0"/>
              <a:t>.</a:t>
            </a:r>
            <a:endParaRPr lang="es-ES" sz="3200" dirty="0"/>
          </a:p>
        </p:txBody>
      </p:sp>
      <p:sp>
        <p:nvSpPr>
          <p:cNvPr id="5" name="4 CuadroTexto"/>
          <p:cNvSpPr txBox="1"/>
          <p:nvPr/>
        </p:nvSpPr>
        <p:spPr>
          <a:xfrm>
            <a:off x="857224" y="2214554"/>
            <a:ext cx="7715304" cy="923330"/>
          </a:xfrm>
          <a:prstGeom prst="rect">
            <a:avLst/>
          </a:prstGeom>
          <a:noFill/>
        </p:spPr>
        <p:txBody>
          <a:bodyPr wrap="square" rtlCol="0">
            <a:spAutoFit/>
          </a:bodyPr>
          <a:lstStyle/>
          <a:p>
            <a:pPr algn="ctr"/>
            <a:r>
              <a:rPr lang="es-ES" dirty="0" smtClean="0"/>
              <a:t>Cristóbal Colón presentó su proyecto de alcanzar la India por el oeste, primero al rey de Portugal y después a los Reyes Católicos. Éstos le dieron una nao y dos carabelas. El 12 de octubre de 1492 Colón alcanzó las islas Bahamas.</a:t>
            </a:r>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1571625"/>
            <a:ext cx="9144000" cy="3046988"/>
          </a:xfrm>
          <a:prstGeom prst="rect">
            <a:avLst/>
          </a:prstGeom>
          <a:noFill/>
          <a:ln w="9525">
            <a:noFill/>
            <a:miter lim="800000"/>
            <a:headEnd/>
            <a:tailEnd/>
          </a:ln>
        </p:spPr>
        <p:txBody>
          <a:bodyPr>
            <a:spAutoFit/>
          </a:bodyPr>
          <a:lstStyle/>
          <a:p>
            <a:pPr algn="ctr"/>
            <a:r>
              <a:rPr lang="es-ES" sz="4800" dirty="0" smtClean="0">
                <a:solidFill>
                  <a:srgbClr val="FF0000"/>
                </a:solidFill>
                <a:latin typeface="Arial Black" pitchFamily="34" charset="0"/>
              </a:rPr>
              <a:t>El significado de1492. La guerra de Granada y el descubrimiento de América.</a:t>
            </a:r>
            <a:endParaRPr lang="es-ES" sz="4800" dirty="0">
              <a:solidFill>
                <a:srgbClr val="FF0000"/>
              </a:solidFill>
              <a:latin typeface="Arial Black"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0" y="1556792"/>
            <a:ext cx="9144000" cy="2123658"/>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El significado de 1492</a:t>
            </a:r>
            <a:endParaRPr lang="es-ES" sz="4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
          <p:cNvPicPr>
            <a:picLocks noChangeAspect="1" noChangeArrowheads="1"/>
          </p:cNvPicPr>
          <p:nvPr/>
        </p:nvPicPr>
        <p:blipFill>
          <a:blip r:embed="rId3" cstate="print"/>
          <a:srcRect/>
          <a:stretch>
            <a:fillRect/>
          </a:stretch>
        </p:blipFill>
        <p:spPr bwMode="auto">
          <a:xfrm>
            <a:off x="0" y="155575"/>
            <a:ext cx="9144000" cy="6543675"/>
          </a:xfrm>
          <a:prstGeom prst="rect">
            <a:avLst/>
          </a:prstGeom>
          <a:noFill/>
        </p:spPr>
      </p:pic>
      <p:sp>
        <p:nvSpPr>
          <p:cNvPr id="3" name="2 CuadroTexto"/>
          <p:cNvSpPr txBox="1"/>
          <p:nvPr/>
        </p:nvSpPr>
        <p:spPr>
          <a:xfrm>
            <a:off x="0" y="404664"/>
            <a:ext cx="9144000" cy="1200329"/>
          </a:xfrm>
          <a:prstGeom prst="rect">
            <a:avLst/>
          </a:prstGeom>
          <a:noFill/>
        </p:spPr>
        <p:txBody>
          <a:bodyPr wrap="square" rtlCol="0">
            <a:spAutoFit/>
          </a:bodyPr>
          <a:lstStyle/>
          <a:p>
            <a:pPr algn="ctr"/>
            <a:r>
              <a:rPr lang="es-ES" sz="3600" dirty="0" smtClean="0">
                <a:solidFill>
                  <a:schemeClr val="bg1"/>
                </a:solidFill>
              </a:rPr>
              <a:t>1492 es un año especialmente simbólico tanto para España como para Europa.</a:t>
            </a:r>
            <a:endParaRPr lang="es-ES_tradnl" sz="360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En definitiva, 1492 es importantes porque fue un año clave en la </a:t>
            </a:r>
            <a:r>
              <a:rPr lang="es-ES" sz="3600" dirty="0" smtClean="0">
                <a:solidFill>
                  <a:srgbClr val="FF0000"/>
                </a:solidFill>
              </a:rPr>
              <a:t>conformación del Estado moderno</a:t>
            </a:r>
            <a:r>
              <a:rPr lang="es-ES" sz="3600" dirty="0" smtClean="0"/>
              <a:t> más poderoso del siglo XVI.</a:t>
            </a:r>
            <a:endParaRPr lang="es-ES" sz="3600" dirty="0"/>
          </a:p>
        </p:txBody>
      </p:sp>
      <p:pic>
        <p:nvPicPr>
          <p:cNvPr id="77826" name="Picture 2" descr="Resultado de imagen de reyes católicos"/>
          <p:cNvPicPr>
            <a:picLocks noChangeAspect="1" noChangeArrowheads="1"/>
          </p:cNvPicPr>
          <p:nvPr/>
        </p:nvPicPr>
        <p:blipFill>
          <a:blip r:embed="rId3" cstate="print"/>
          <a:srcRect/>
          <a:stretch>
            <a:fillRect/>
          </a:stretch>
        </p:blipFill>
        <p:spPr bwMode="auto">
          <a:xfrm>
            <a:off x="-1" y="2209087"/>
            <a:ext cx="4058382" cy="3582640"/>
          </a:xfrm>
          <a:prstGeom prst="rect">
            <a:avLst/>
          </a:prstGeom>
          <a:noFill/>
        </p:spPr>
      </p:pic>
      <p:pic>
        <p:nvPicPr>
          <p:cNvPr id="77828" name="Picture 4" descr="Resultado de imagen de imperio reyes católicos"/>
          <p:cNvPicPr>
            <a:picLocks noChangeAspect="1" noChangeArrowheads="1"/>
          </p:cNvPicPr>
          <p:nvPr/>
        </p:nvPicPr>
        <p:blipFill>
          <a:blip r:embed="rId4" cstate="print"/>
          <a:srcRect/>
          <a:stretch>
            <a:fillRect/>
          </a:stretch>
        </p:blipFill>
        <p:spPr bwMode="auto">
          <a:xfrm>
            <a:off x="3995936" y="2204864"/>
            <a:ext cx="5148064" cy="360462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1492"/>
          <p:cNvPicPr>
            <a:picLocks noChangeAspect="1" noChangeArrowheads="1"/>
          </p:cNvPicPr>
          <p:nvPr/>
        </p:nvPicPr>
        <p:blipFill>
          <a:blip r:embed="rId2" cstate="print"/>
          <a:srcRect/>
          <a:stretch>
            <a:fillRect/>
          </a:stretch>
        </p:blipFill>
        <p:spPr bwMode="auto">
          <a:xfrm>
            <a:off x="0" y="404664"/>
            <a:ext cx="9144000" cy="6090500"/>
          </a:xfrm>
          <a:prstGeom prst="rect">
            <a:avLst/>
          </a:prstGeom>
          <a:noFill/>
        </p:spPr>
      </p:pic>
      <p:sp>
        <p:nvSpPr>
          <p:cNvPr id="3" name="2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1.- Descubrimiento de América.</a:t>
            </a:r>
            <a:endParaRPr lang="es-ES_tradnl" sz="4000" dirty="0"/>
          </a:p>
        </p:txBody>
      </p:sp>
      <p:sp>
        <p:nvSpPr>
          <p:cNvPr id="4" name="3 CuadroTexto"/>
          <p:cNvSpPr txBox="1"/>
          <p:nvPr/>
        </p:nvSpPr>
        <p:spPr>
          <a:xfrm>
            <a:off x="0" y="90872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2.- Fin de la Reconquista.</a:t>
            </a:r>
            <a:endParaRPr lang="es-ES_tradnl" sz="4000" dirty="0"/>
          </a:p>
        </p:txBody>
      </p:sp>
      <p:sp>
        <p:nvSpPr>
          <p:cNvPr id="5" name="4 CuadroTexto"/>
          <p:cNvSpPr txBox="1"/>
          <p:nvPr/>
        </p:nvSpPr>
        <p:spPr>
          <a:xfrm>
            <a:off x="0" y="6150114"/>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4.- Publicación de la gramática de Nebrija.</a:t>
            </a:r>
            <a:endParaRPr lang="es-ES_tradnl" sz="4000" dirty="0"/>
          </a:p>
        </p:txBody>
      </p:sp>
      <p:sp>
        <p:nvSpPr>
          <p:cNvPr id="6" name="5 CuadroTexto"/>
          <p:cNvSpPr txBox="1"/>
          <p:nvPr/>
        </p:nvSpPr>
        <p:spPr>
          <a:xfrm>
            <a:off x="0" y="5301208"/>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3.- Expulsión de los judíos.</a:t>
            </a:r>
            <a:endParaRPr lang="es-ES_tradnl" sz="4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1492"/>
          <p:cNvPicPr>
            <a:picLocks noChangeAspect="1" noChangeArrowheads="1"/>
          </p:cNvPicPr>
          <p:nvPr/>
        </p:nvPicPr>
        <p:blipFill>
          <a:blip r:embed="rId2" cstate="print"/>
          <a:srcRect/>
          <a:stretch>
            <a:fillRect/>
          </a:stretch>
        </p:blipFill>
        <p:spPr bwMode="auto">
          <a:xfrm>
            <a:off x="0" y="404664"/>
            <a:ext cx="9144000" cy="6090500"/>
          </a:xfrm>
          <a:prstGeom prst="rect">
            <a:avLst/>
          </a:prstGeom>
          <a:noFill/>
        </p:spPr>
      </p:pic>
      <p:sp>
        <p:nvSpPr>
          <p:cNvPr id="3" name="2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1.- Descubrimiento de América.</a:t>
            </a:r>
            <a:endParaRPr lang="es-ES_tradnl" sz="4000" dirty="0"/>
          </a:p>
        </p:txBody>
      </p:sp>
      <p:sp>
        <p:nvSpPr>
          <p:cNvPr id="7" name="6 CuadroTexto"/>
          <p:cNvSpPr txBox="1"/>
          <p:nvPr/>
        </p:nvSpPr>
        <p:spPr>
          <a:xfrm>
            <a:off x="0" y="5103674"/>
            <a:ext cx="9144000" cy="1754326"/>
          </a:xfrm>
          <a:prstGeom prst="rect">
            <a:avLst/>
          </a:prstGeom>
          <a:solidFill>
            <a:schemeClr val="bg2">
              <a:lumMod val="90000"/>
            </a:schemeClr>
          </a:solidFill>
          <a:ln w="25400">
            <a:solidFill>
              <a:srgbClr val="FF0000"/>
            </a:solidFill>
          </a:ln>
        </p:spPr>
        <p:txBody>
          <a:bodyPr wrap="square" rtlCol="0">
            <a:spAutoFit/>
          </a:bodyPr>
          <a:lstStyle/>
          <a:p>
            <a:pPr algn="ctr"/>
            <a:r>
              <a:rPr lang="es-ES" sz="3600" dirty="0" smtClean="0">
                <a:solidFill>
                  <a:srgbClr val="FF0000"/>
                </a:solidFill>
              </a:rPr>
              <a:t>Significado</a:t>
            </a:r>
            <a:r>
              <a:rPr lang="es-ES" sz="3600" dirty="0" smtClean="0"/>
              <a:t>: se sientan las bases para conformar un gran imperio además de iniciar una expansión de Europa sin precedentes.</a:t>
            </a:r>
            <a:endParaRPr lang="es-ES_tradnl" sz="3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1492"/>
          <p:cNvPicPr>
            <a:picLocks noChangeAspect="1" noChangeArrowheads="1"/>
          </p:cNvPicPr>
          <p:nvPr/>
        </p:nvPicPr>
        <p:blipFill>
          <a:blip r:embed="rId2" cstate="print"/>
          <a:srcRect/>
          <a:stretch>
            <a:fillRect/>
          </a:stretch>
        </p:blipFill>
        <p:spPr bwMode="auto">
          <a:xfrm>
            <a:off x="0" y="404664"/>
            <a:ext cx="9144000" cy="6090500"/>
          </a:xfrm>
          <a:prstGeom prst="rect">
            <a:avLst/>
          </a:prstGeom>
          <a:noFill/>
        </p:spPr>
      </p:pic>
      <p:sp>
        <p:nvSpPr>
          <p:cNvPr id="7" name="6 CuadroTexto"/>
          <p:cNvSpPr txBox="1"/>
          <p:nvPr/>
        </p:nvSpPr>
        <p:spPr>
          <a:xfrm>
            <a:off x="0" y="5103674"/>
            <a:ext cx="9144000" cy="1754326"/>
          </a:xfrm>
          <a:prstGeom prst="rect">
            <a:avLst/>
          </a:prstGeom>
          <a:solidFill>
            <a:schemeClr val="bg2">
              <a:lumMod val="90000"/>
            </a:schemeClr>
          </a:solidFill>
          <a:ln w="25400">
            <a:solidFill>
              <a:srgbClr val="FF0000"/>
            </a:solidFill>
          </a:ln>
        </p:spPr>
        <p:txBody>
          <a:bodyPr wrap="square" rtlCol="0">
            <a:spAutoFit/>
          </a:bodyPr>
          <a:lstStyle/>
          <a:p>
            <a:pPr algn="ctr"/>
            <a:r>
              <a:rPr lang="es-ES" sz="3600" dirty="0" smtClean="0">
                <a:solidFill>
                  <a:srgbClr val="FF0000"/>
                </a:solidFill>
              </a:rPr>
              <a:t>Significado</a:t>
            </a:r>
            <a:r>
              <a:rPr lang="es-ES" sz="3600" dirty="0" smtClean="0"/>
              <a:t>: culmina un proceso de casi ocho siglos que forma parte de la justificación religiosa del poder de los Reyes Católicos.</a:t>
            </a:r>
            <a:endParaRPr lang="es-ES_tradnl" sz="3600" dirty="0"/>
          </a:p>
        </p:txBody>
      </p:sp>
      <p:sp>
        <p:nvSpPr>
          <p:cNvPr id="5" name="4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2.- Fin de la Reconquista.</a:t>
            </a:r>
            <a:endParaRPr lang="es-ES_tradnl"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0" y="1484784"/>
            <a:ext cx="9144000" cy="3139321"/>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El ascenso de los Reyes Católicos: la unión dinástica.</a:t>
            </a:r>
            <a:endParaRPr lang="es-ES" sz="4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1492"/>
          <p:cNvPicPr>
            <a:picLocks noChangeAspect="1" noChangeArrowheads="1"/>
          </p:cNvPicPr>
          <p:nvPr/>
        </p:nvPicPr>
        <p:blipFill>
          <a:blip r:embed="rId2" cstate="print"/>
          <a:srcRect/>
          <a:stretch>
            <a:fillRect/>
          </a:stretch>
        </p:blipFill>
        <p:spPr bwMode="auto">
          <a:xfrm>
            <a:off x="0" y="404664"/>
            <a:ext cx="9144000" cy="6090500"/>
          </a:xfrm>
          <a:prstGeom prst="rect">
            <a:avLst/>
          </a:prstGeom>
          <a:noFill/>
        </p:spPr>
      </p:pic>
      <p:sp>
        <p:nvSpPr>
          <p:cNvPr id="7" name="6 CuadroTexto"/>
          <p:cNvSpPr txBox="1"/>
          <p:nvPr/>
        </p:nvSpPr>
        <p:spPr>
          <a:xfrm>
            <a:off x="0" y="5103674"/>
            <a:ext cx="9144000" cy="1754326"/>
          </a:xfrm>
          <a:prstGeom prst="rect">
            <a:avLst/>
          </a:prstGeom>
          <a:solidFill>
            <a:schemeClr val="bg2">
              <a:lumMod val="90000"/>
            </a:schemeClr>
          </a:solidFill>
          <a:ln w="25400">
            <a:solidFill>
              <a:srgbClr val="FF0000"/>
            </a:solidFill>
          </a:ln>
        </p:spPr>
        <p:txBody>
          <a:bodyPr wrap="square" rtlCol="0">
            <a:spAutoFit/>
          </a:bodyPr>
          <a:lstStyle/>
          <a:p>
            <a:pPr algn="ctr"/>
            <a:r>
              <a:rPr lang="es-ES" sz="3600" dirty="0" smtClean="0">
                <a:solidFill>
                  <a:srgbClr val="FF0000"/>
                </a:solidFill>
              </a:rPr>
              <a:t>Significado</a:t>
            </a:r>
            <a:r>
              <a:rPr lang="es-ES" sz="3600" dirty="0" smtClean="0"/>
              <a:t>: un paso más en la unificación religiosa. El significado negativo es que es un reflejo de la intolerancia de la época.</a:t>
            </a:r>
            <a:endParaRPr lang="es-ES_tradnl" sz="3600" dirty="0"/>
          </a:p>
        </p:txBody>
      </p:sp>
      <p:sp>
        <p:nvSpPr>
          <p:cNvPr id="5" name="4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3.- Expulsión de los judíos.</a:t>
            </a:r>
            <a:endParaRPr lang="es-ES_tradnl" sz="4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1492"/>
          <p:cNvPicPr>
            <a:picLocks noChangeAspect="1" noChangeArrowheads="1"/>
          </p:cNvPicPr>
          <p:nvPr/>
        </p:nvPicPr>
        <p:blipFill>
          <a:blip r:embed="rId2" cstate="print"/>
          <a:srcRect/>
          <a:stretch>
            <a:fillRect/>
          </a:stretch>
        </p:blipFill>
        <p:spPr bwMode="auto">
          <a:xfrm>
            <a:off x="0" y="404664"/>
            <a:ext cx="9144000" cy="6090500"/>
          </a:xfrm>
          <a:prstGeom prst="rect">
            <a:avLst/>
          </a:prstGeom>
          <a:noFill/>
        </p:spPr>
      </p:pic>
      <p:sp>
        <p:nvSpPr>
          <p:cNvPr id="7" name="6 CuadroTexto"/>
          <p:cNvSpPr txBox="1"/>
          <p:nvPr/>
        </p:nvSpPr>
        <p:spPr>
          <a:xfrm>
            <a:off x="0" y="5103674"/>
            <a:ext cx="9144000" cy="1754326"/>
          </a:xfrm>
          <a:prstGeom prst="rect">
            <a:avLst/>
          </a:prstGeom>
          <a:solidFill>
            <a:schemeClr val="bg2">
              <a:lumMod val="90000"/>
            </a:schemeClr>
          </a:solidFill>
          <a:ln w="25400">
            <a:solidFill>
              <a:srgbClr val="FF0000"/>
            </a:solidFill>
          </a:ln>
        </p:spPr>
        <p:txBody>
          <a:bodyPr wrap="square" rtlCol="0">
            <a:spAutoFit/>
          </a:bodyPr>
          <a:lstStyle/>
          <a:p>
            <a:pPr algn="ctr"/>
            <a:r>
              <a:rPr lang="es-ES" sz="3600" dirty="0" smtClean="0">
                <a:solidFill>
                  <a:srgbClr val="FF0000"/>
                </a:solidFill>
              </a:rPr>
              <a:t>Significado</a:t>
            </a:r>
            <a:r>
              <a:rPr lang="es-ES" sz="3600" dirty="0" smtClean="0"/>
              <a:t>: esplendor cultural y tendencia a la unificación de un castellano que se extiende como base de un imperio.</a:t>
            </a:r>
            <a:endParaRPr lang="es-ES_tradnl" sz="3600" dirty="0"/>
          </a:p>
        </p:txBody>
      </p:sp>
      <p:sp>
        <p:nvSpPr>
          <p:cNvPr id="6" name="5 CuadroTexto"/>
          <p:cNvSpPr txBox="1"/>
          <p:nvPr/>
        </p:nvSpPr>
        <p:spPr>
          <a:xfrm>
            <a:off x="0" y="0"/>
            <a:ext cx="9144000" cy="707886"/>
          </a:xfrm>
          <a:prstGeom prst="rect">
            <a:avLst/>
          </a:prstGeom>
          <a:solidFill>
            <a:schemeClr val="bg2">
              <a:lumMod val="90000"/>
            </a:schemeClr>
          </a:solidFill>
          <a:ln w="25400">
            <a:solidFill>
              <a:srgbClr val="FF0000"/>
            </a:solidFill>
          </a:ln>
        </p:spPr>
        <p:txBody>
          <a:bodyPr wrap="square" rtlCol="0">
            <a:spAutoFit/>
          </a:bodyPr>
          <a:lstStyle/>
          <a:p>
            <a:pPr algn="ctr"/>
            <a:r>
              <a:rPr lang="es-ES" sz="4000" dirty="0" smtClean="0"/>
              <a:t>4.- Publicación de la gramática de Nebrija.</a:t>
            </a:r>
            <a:endParaRPr lang="es-ES_tradnl" sz="4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0" y="1556792"/>
            <a:ext cx="9144000" cy="1107996"/>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Guerra de Granada</a:t>
            </a:r>
            <a:endParaRPr lang="es-ES" sz="4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260648"/>
            <a:ext cx="3923928" cy="6247864"/>
          </a:xfrm>
          <a:prstGeom prst="rect">
            <a:avLst/>
          </a:prstGeom>
          <a:noFill/>
          <a:ln w="9525">
            <a:noFill/>
            <a:miter lim="800000"/>
            <a:headEnd/>
            <a:tailEnd/>
          </a:ln>
          <a:effectLst/>
        </p:spPr>
        <p:txBody>
          <a:bodyPr wrap="square">
            <a:spAutoFit/>
          </a:bodyPr>
          <a:lstStyle/>
          <a:p>
            <a:pPr algn="ctr">
              <a:spcBef>
                <a:spcPct val="50000"/>
              </a:spcBef>
            </a:pPr>
            <a:r>
              <a:rPr lang="es-ES" sz="4000" dirty="0" smtClean="0"/>
              <a:t>Durante el siglo XV los reyes castellanos se habían propuesto conquistar Granada pero no se daban las circunstancias políticas necesarias.</a:t>
            </a:r>
            <a:endParaRPr lang="es-ES" sz="4000" dirty="0"/>
          </a:p>
        </p:txBody>
      </p:sp>
      <p:pic>
        <p:nvPicPr>
          <p:cNvPr id="79874" name="Picture 2" descr="Higueruela.jpg"/>
          <p:cNvPicPr>
            <a:picLocks noChangeAspect="1" noChangeArrowheads="1"/>
          </p:cNvPicPr>
          <p:nvPr/>
        </p:nvPicPr>
        <p:blipFill>
          <a:blip r:embed="rId3" cstate="print"/>
          <a:srcRect/>
          <a:stretch>
            <a:fillRect/>
          </a:stretch>
        </p:blipFill>
        <p:spPr bwMode="auto">
          <a:xfrm>
            <a:off x="3931527" y="0"/>
            <a:ext cx="5212473" cy="5805264"/>
          </a:xfrm>
          <a:prstGeom prst="rect">
            <a:avLst/>
          </a:prstGeom>
          <a:noFill/>
        </p:spPr>
      </p:pic>
      <p:sp>
        <p:nvSpPr>
          <p:cNvPr id="5" name="4 CuadroTexto"/>
          <p:cNvSpPr txBox="1"/>
          <p:nvPr/>
        </p:nvSpPr>
        <p:spPr>
          <a:xfrm>
            <a:off x="3923928" y="5805264"/>
            <a:ext cx="5220072" cy="1015663"/>
          </a:xfrm>
          <a:prstGeom prst="rect">
            <a:avLst/>
          </a:prstGeom>
          <a:noFill/>
        </p:spPr>
        <p:txBody>
          <a:bodyPr wrap="square" rtlCol="0">
            <a:spAutoFit/>
          </a:bodyPr>
          <a:lstStyle/>
          <a:p>
            <a:pPr algn="ctr"/>
            <a:r>
              <a:rPr lang="es-ES" sz="2000" dirty="0" smtClean="0"/>
              <a:t>La batalla de Higueruela (1431, en imagen) fue el mayor éxito cristiano antes de la guerra de Granada. Sin embargo, no se pudo explotar.</a:t>
            </a:r>
            <a:endParaRPr lang="es-E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s://upload.wikimedia.org/wikipedia/commons/thumb/d/d2/Reino_de_Granada.svg/1024px-Reino_de_Granada.svg.png"/>
          <p:cNvPicPr>
            <a:picLocks noChangeAspect="1" noChangeArrowheads="1"/>
          </p:cNvPicPr>
          <p:nvPr/>
        </p:nvPicPr>
        <p:blipFill>
          <a:blip r:embed="rId2" cstate="print"/>
          <a:srcRect/>
          <a:stretch>
            <a:fillRect/>
          </a:stretch>
        </p:blipFill>
        <p:spPr bwMode="auto">
          <a:xfrm>
            <a:off x="323528" y="1810179"/>
            <a:ext cx="8460432" cy="5047821"/>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De las conquistas, la más destacables es la de Antequera en 1410 y la de Gibraltar en 1462. Granada conservaba las ciudades importantes.</a:t>
            </a:r>
            <a:endParaRPr lang="es-ES"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Resultado de imagen de fortalezas andalusíes"/>
          <p:cNvPicPr>
            <a:picLocks noChangeAspect="1" noChangeArrowheads="1"/>
          </p:cNvPicPr>
          <p:nvPr/>
        </p:nvPicPr>
        <p:blipFill>
          <a:blip r:embed="rId2" cstate="print"/>
          <a:srcRect/>
          <a:stretch>
            <a:fillRect/>
          </a:stretch>
        </p:blipFill>
        <p:spPr bwMode="auto">
          <a:xfrm>
            <a:off x="827584" y="1837244"/>
            <a:ext cx="7524328" cy="5020756"/>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La conquista no iba a ser fácil pues en frente de los cristianos se encontraban imponentes fortalezas en un terreno escarpado.</a:t>
            </a:r>
            <a:endParaRPr lang="es-ES" sz="3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Pero la debilidad de los granadinos se encontraba en su propia </a:t>
            </a:r>
            <a:r>
              <a:rPr lang="es-ES" sz="3600" dirty="0" smtClean="0">
                <a:solidFill>
                  <a:srgbClr val="FF0000"/>
                </a:solidFill>
              </a:rPr>
              <a:t>división interna</a:t>
            </a:r>
            <a:r>
              <a:rPr lang="es-ES" sz="3600" dirty="0" smtClean="0"/>
              <a:t>.</a:t>
            </a:r>
            <a:endParaRPr lang="es-ES" sz="3600" dirty="0"/>
          </a:p>
        </p:txBody>
      </p:sp>
      <p:pic>
        <p:nvPicPr>
          <p:cNvPr id="90116" name="Picture 4" descr="Resultado de imagen de muley hacen el zagal"/>
          <p:cNvPicPr>
            <a:picLocks noChangeAspect="1" noChangeArrowheads="1"/>
          </p:cNvPicPr>
          <p:nvPr/>
        </p:nvPicPr>
        <p:blipFill>
          <a:blip r:embed="rId2" cstate="print"/>
          <a:srcRect/>
          <a:stretch>
            <a:fillRect/>
          </a:stretch>
        </p:blipFill>
        <p:spPr bwMode="auto">
          <a:xfrm>
            <a:off x="1043608" y="1196752"/>
            <a:ext cx="6912768" cy="3456384"/>
          </a:xfrm>
          <a:prstGeom prst="rect">
            <a:avLst/>
          </a:prstGeom>
          <a:noFill/>
        </p:spPr>
      </p:pic>
      <p:sp>
        <p:nvSpPr>
          <p:cNvPr id="5" name="4 CuadroTexto"/>
          <p:cNvSpPr txBox="1"/>
          <p:nvPr/>
        </p:nvSpPr>
        <p:spPr>
          <a:xfrm>
            <a:off x="0" y="4919008"/>
            <a:ext cx="9144000" cy="1938992"/>
          </a:xfrm>
          <a:prstGeom prst="rect">
            <a:avLst/>
          </a:prstGeom>
          <a:noFill/>
        </p:spPr>
        <p:txBody>
          <a:bodyPr wrap="square" rtlCol="0">
            <a:spAutoFit/>
          </a:bodyPr>
          <a:lstStyle/>
          <a:p>
            <a:pPr algn="ctr"/>
            <a:r>
              <a:rPr lang="es-ES" sz="2400" dirty="0" smtClean="0"/>
              <a:t>Hasta 1482 Granada había vivido envuelto en enfrentamientos nobiliarios (Abencerrajes). Desde ese año se desata una guerra civil entre </a:t>
            </a:r>
            <a:r>
              <a:rPr lang="es-ES" sz="2400" dirty="0" err="1" smtClean="0"/>
              <a:t>Mulhacén</a:t>
            </a:r>
            <a:r>
              <a:rPr lang="es-ES" sz="2400" dirty="0" smtClean="0"/>
              <a:t> (izquierda) y su hijo </a:t>
            </a:r>
            <a:r>
              <a:rPr lang="es-ES" sz="2400" dirty="0" err="1" smtClean="0"/>
              <a:t>Boabdil</a:t>
            </a:r>
            <a:r>
              <a:rPr lang="es-ES" sz="2400" dirty="0" smtClean="0"/>
              <a:t> (centro). Muerto </a:t>
            </a:r>
            <a:r>
              <a:rPr lang="es-ES" sz="2400" dirty="0" err="1" smtClean="0"/>
              <a:t>Mulhacén</a:t>
            </a:r>
            <a:r>
              <a:rPr lang="es-ES" sz="2400" dirty="0" smtClean="0"/>
              <a:t> le sucedería su otro hijo, El Zagal (derecha), en el enfrentamiento. La imagen pertenece a la serie </a:t>
            </a:r>
            <a:r>
              <a:rPr lang="es-ES" sz="2400" i="1" dirty="0" smtClean="0"/>
              <a:t>Isabel</a:t>
            </a:r>
            <a:r>
              <a:rPr lang="es-ES" sz="2400" dirty="0" smtClean="0"/>
              <a:t>.</a:t>
            </a:r>
            <a:endParaRPr lang="es-E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Resultado de imagen de ottoman empire 1480 map"/>
          <p:cNvPicPr>
            <a:picLocks noChangeAspect="1" noChangeArrowheads="1"/>
          </p:cNvPicPr>
          <p:nvPr/>
        </p:nvPicPr>
        <p:blipFill>
          <a:blip r:embed="rId2" cstate="print"/>
          <a:srcRect/>
          <a:stretch>
            <a:fillRect/>
          </a:stretch>
        </p:blipFill>
        <p:spPr bwMode="auto">
          <a:xfrm>
            <a:off x="755576" y="1988840"/>
            <a:ext cx="7600638" cy="4869160"/>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3000" dirty="0" smtClean="0"/>
              <a:t>Hacia 1480 el </a:t>
            </a:r>
            <a:r>
              <a:rPr lang="es-ES" sz="3000" dirty="0" smtClean="0">
                <a:solidFill>
                  <a:srgbClr val="FF0000"/>
                </a:solidFill>
              </a:rPr>
              <a:t>Imperio otomano </a:t>
            </a:r>
            <a:r>
              <a:rPr lang="es-ES" sz="3000" dirty="0" smtClean="0"/>
              <a:t>era una amenaza cada vez mayor para Europa. Los Reyes Católicos no podían permitirse que los granadinos se aliaran con este emergente poder.</a:t>
            </a:r>
            <a:endParaRPr lang="es-ES" sz="3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Zahara día.jpg"/>
          <p:cNvPicPr>
            <a:picLocks noChangeAspect="1" noChangeArrowheads="1"/>
          </p:cNvPicPr>
          <p:nvPr/>
        </p:nvPicPr>
        <p:blipFill>
          <a:blip r:embed="rId2" cstate="print"/>
          <a:srcRect/>
          <a:stretch>
            <a:fillRect/>
          </a:stretch>
        </p:blipFill>
        <p:spPr bwMode="auto">
          <a:xfrm>
            <a:off x="3142425" y="2060848"/>
            <a:ext cx="6001575" cy="4509120"/>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La disculpa para empezar la guerra se produjo cuando los granadinos tomaron la localidad de </a:t>
            </a:r>
            <a:r>
              <a:rPr lang="es-ES" sz="3200" dirty="0" err="1" smtClean="0"/>
              <a:t>Zahara</a:t>
            </a:r>
            <a:r>
              <a:rPr lang="es-ES" sz="3200" dirty="0" smtClean="0"/>
              <a:t> (Cádiz, en la imagen) a finales de 1481.</a:t>
            </a:r>
            <a:endParaRPr lang="es-ES" sz="3200" dirty="0"/>
          </a:p>
        </p:txBody>
      </p:sp>
      <p:sp>
        <p:nvSpPr>
          <p:cNvPr id="4" name="3 CuadroTexto"/>
          <p:cNvSpPr txBox="1"/>
          <p:nvPr/>
        </p:nvSpPr>
        <p:spPr>
          <a:xfrm>
            <a:off x="0" y="2204864"/>
            <a:ext cx="3131840" cy="4154984"/>
          </a:xfrm>
          <a:prstGeom prst="rect">
            <a:avLst/>
          </a:prstGeom>
          <a:noFill/>
        </p:spPr>
        <p:txBody>
          <a:bodyPr wrap="square" rtlCol="0">
            <a:spAutoFit/>
          </a:bodyPr>
          <a:lstStyle/>
          <a:p>
            <a:pPr algn="ctr"/>
            <a:r>
              <a:rPr lang="es-ES" sz="2400" dirty="0" smtClean="0"/>
              <a:t>En realidad, los hostigamientos fronterizos mutuos eran algo frecuente, lo cual sugiere que los Reyes Católicos ya habían meditado lanzar operaciones a gran escala y les faltaba un motivo para justificar la agresión.</a:t>
            </a:r>
            <a:endParaRPr lang="es-E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LOMBARDA"/>
          <p:cNvPicPr>
            <a:picLocks noChangeAspect="1" noChangeArrowheads="1"/>
          </p:cNvPicPr>
          <p:nvPr/>
        </p:nvPicPr>
        <p:blipFill>
          <a:blip r:embed="rId2" cstate="print"/>
          <a:srcRect/>
          <a:stretch>
            <a:fillRect/>
          </a:stretch>
        </p:blipFill>
        <p:spPr bwMode="auto">
          <a:xfrm>
            <a:off x="3724275" y="2708920"/>
            <a:ext cx="5419725" cy="3543300"/>
          </a:xfrm>
          <a:prstGeom prst="rect">
            <a:avLst/>
          </a:prstGeom>
          <a:noFill/>
        </p:spPr>
      </p:pic>
      <p:sp>
        <p:nvSpPr>
          <p:cNvPr id="3" name="2 CuadroTexto"/>
          <p:cNvSpPr txBox="1"/>
          <p:nvPr/>
        </p:nvSpPr>
        <p:spPr>
          <a:xfrm>
            <a:off x="0" y="0"/>
            <a:ext cx="9144000" cy="2185214"/>
          </a:xfrm>
          <a:prstGeom prst="rect">
            <a:avLst/>
          </a:prstGeom>
          <a:noFill/>
        </p:spPr>
        <p:txBody>
          <a:bodyPr wrap="square" rtlCol="0">
            <a:spAutoFit/>
          </a:bodyPr>
          <a:lstStyle/>
          <a:p>
            <a:pPr algn="ctr"/>
            <a:r>
              <a:rPr lang="es-ES" sz="3400" dirty="0" smtClean="0"/>
              <a:t>Se iniciaba así una larga guerra (1481-1492). Los cristianos iban a utilizar numerosas novedades que suponían convertir esta guerra en la última de la Edad Media y la primera de la Edad Moderna.</a:t>
            </a:r>
            <a:endParaRPr lang="es-ES" sz="3400" dirty="0"/>
          </a:p>
        </p:txBody>
      </p:sp>
      <p:sp>
        <p:nvSpPr>
          <p:cNvPr id="4" name="3 CuadroTexto"/>
          <p:cNvSpPr txBox="1"/>
          <p:nvPr/>
        </p:nvSpPr>
        <p:spPr>
          <a:xfrm>
            <a:off x="0" y="2636912"/>
            <a:ext cx="3563888" cy="1200329"/>
          </a:xfrm>
          <a:prstGeom prst="rect">
            <a:avLst/>
          </a:prstGeom>
          <a:noFill/>
        </p:spPr>
        <p:txBody>
          <a:bodyPr wrap="square" rtlCol="0">
            <a:spAutoFit/>
          </a:bodyPr>
          <a:lstStyle/>
          <a:p>
            <a:pPr algn="ctr"/>
            <a:r>
              <a:rPr lang="es-ES" sz="2400" dirty="0" smtClean="0"/>
              <a:t>El uso de la artillería se iba a generalizar en la toma de fortalezas.</a:t>
            </a:r>
            <a:endParaRPr lang="es-E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
          <p:cNvPicPr>
            <a:picLocks noChangeAspect="1" noChangeArrowheads="1"/>
          </p:cNvPicPr>
          <p:nvPr/>
        </p:nvPicPr>
        <p:blipFill>
          <a:blip r:embed="rId3" cstate="print"/>
          <a:srcRect/>
          <a:stretch>
            <a:fillRect/>
          </a:stretch>
        </p:blipFill>
        <p:spPr bwMode="auto">
          <a:xfrm>
            <a:off x="0" y="155575"/>
            <a:ext cx="9144000" cy="6543675"/>
          </a:xfrm>
          <a:prstGeom prst="rect">
            <a:avLst/>
          </a:prstGeom>
          <a:noFill/>
        </p:spPr>
      </p:pic>
      <p:sp>
        <p:nvSpPr>
          <p:cNvPr id="3" name="2 CuadroTexto"/>
          <p:cNvSpPr txBox="1"/>
          <p:nvPr/>
        </p:nvSpPr>
        <p:spPr>
          <a:xfrm>
            <a:off x="0" y="404664"/>
            <a:ext cx="9144000" cy="1200329"/>
          </a:xfrm>
          <a:prstGeom prst="rect">
            <a:avLst/>
          </a:prstGeom>
          <a:noFill/>
        </p:spPr>
        <p:txBody>
          <a:bodyPr wrap="square" rtlCol="0">
            <a:spAutoFit/>
          </a:bodyPr>
          <a:lstStyle/>
          <a:p>
            <a:pPr algn="ctr"/>
            <a:r>
              <a:rPr lang="es-ES" sz="3600" dirty="0" smtClean="0">
                <a:solidFill>
                  <a:schemeClr val="bg1"/>
                </a:solidFill>
              </a:rPr>
              <a:t>Los llamados Reyes Católicos son Fernando II de Aragón e Isabel I de Castilla.</a:t>
            </a:r>
            <a:endParaRPr lang="es-ES_tradnl" sz="3600"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s://upload.wikimedia.org/wikipedia/commons/6/6d/AsaltoaMontefr%C3%ADo.jpg"/>
          <p:cNvPicPr>
            <a:picLocks noChangeAspect="1" noChangeArrowheads="1"/>
          </p:cNvPicPr>
          <p:nvPr/>
        </p:nvPicPr>
        <p:blipFill>
          <a:blip r:embed="rId2" cstate="print"/>
          <a:srcRect/>
          <a:stretch>
            <a:fillRect/>
          </a:stretch>
        </p:blipFill>
        <p:spPr bwMode="auto">
          <a:xfrm>
            <a:off x="0" y="-23145"/>
            <a:ext cx="5076056" cy="6881145"/>
          </a:xfrm>
          <a:prstGeom prst="rect">
            <a:avLst/>
          </a:prstGeom>
          <a:noFill/>
        </p:spPr>
      </p:pic>
      <p:sp>
        <p:nvSpPr>
          <p:cNvPr id="3" name="2 CuadroTexto"/>
          <p:cNvSpPr txBox="1"/>
          <p:nvPr/>
        </p:nvSpPr>
        <p:spPr>
          <a:xfrm>
            <a:off x="5076056" y="260648"/>
            <a:ext cx="4067944" cy="6370975"/>
          </a:xfrm>
          <a:prstGeom prst="rect">
            <a:avLst/>
          </a:prstGeom>
          <a:noFill/>
        </p:spPr>
        <p:txBody>
          <a:bodyPr wrap="square" rtlCol="0">
            <a:spAutoFit/>
          </a:bodyPr>
          <a:lstStyle/>
          <a:p>
            <a:pPr algn="ctr"/>
            <a:r>
              <a:rPr lang="es-ES" sz="3400" dirty="0" smtClean="0"/>
              <a:t>Suele considerarse a Gonzalo Fernández de Córdoba, el Gran Capitán (imagen), el padre de los tercios españoles que combatirían en Italia y toda Europa durante los siglos XVI y XVII. Su fama comenzó a forjarse en la guerra de Granada.</a:t>
            </a:r>
            <a:endParaRPr lang="es-ES" sz="3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Resultado de imagen de mercenarios toma granada"/>
          <p:cNvPicPr>
            <a:picLocks noChangeAspect="1" noChangeArrowheads="1"/>
          </p:cNvPicPr>
          <p:nvPr/>
        </p:nvPicPr>
        <p:blipFill>
          <a:blip r:embed="rId2" cstate="print"/>
          <a:srcRect/>
          <a:stretch>
            <a:fillRect/>
          </a:stretch>
        </p:blipFill>
        <p:spPr bwMode="auto">
          <a:xfrm>
            <a:off x="1043608" y="1913196"/>
            <a:ext cx="7236296" cy="4944804"/>
          </a:xfrm>
          <a:prstGeom prst="rect">
            <a:avLst/>
          </a:prstGeom>
          <a:noFill/>
        </p:spPr>
      </p:pic>
      <p:sp>
        <p:nvSpPr>
          <p:cNvPr id="4" name="3 CuadroTexto"/>
          <p:cNvSpPr txBox="1"/>
          <p:nvPr/>
        </p:nvSpPr>
        <p:spPr>
          <a:xfrm>
            <a:off x="0" y="0"/>
            <a:ext cx="9144000" cy="1661993"/>
          </a:xfrm>
          <a:prstGeom prst="rect">
            <a:avLst/>
          </a:prstGeom>
          <a:noFill/>
        </p:spPr>
        <p:txBody>
          <a:bodyPr wrap="square" rtlCol="0">
            <a:spAutoFit/>
          </a:bodyPr>
          <a:lstStyle/>
          <a:p>
            <a:pPr algn="ctr"/>
            <a:r>
              <a:rPr lang="es-ES" sz="3400" dirty="0" smtClean="0"/>
              <a:t>La guerra cobra mayor fuerza a partir de 1485. Caen los territorios occidentales (Roda, Marbella) y finalmente Málaga en 1487.</a:t>
            </a:r>
            <a:endParaRPr lang="es-ES" sz="3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Resultado de imagen de mercenarios toma granada"/>
          <p:cNvPicPr>
            <a:picLocks noChangeAspect="1" noChangeArrowheads="1"/>
          </p:cNvPicPr>
          <p:nvPr/>
        </p:nvPicPr>
        <p:blipFill>
          <a:blip r:embed="rId2" cstate="print"/>
          <a:srcRect/>
          <a:stretch>
            <a:fillRect/>
          </a:stretch>
        </p:blipFill>
        <p:spPr bwMode="auto">
          <a:xfrm>
            <a:off x="1043608" y="1913196"/>
            <a:ext cx="7236296" cy="4944804"/>
          </a:xfrm>
          <a:prstGeom prst="rect">
            <a:avLst/>
          </a:prstGeom>
          <a:noFill/>
        </p:spPr>
      </p:pic>
      <p:sp>
        <p:nvSpPr>
          <p:cNvPr id="4" name="3 CuadroTexto"/>
          <p:cNvSpPr txBox="1"/>
          <p:nvPr/>
        </p:nvSpPr>
        <p:spPr>
          <a:xfrm>
            <a:off x="0" y="0"/>
            <a:ext cx="9144000" cy="1661993"/>
          </a:xfrm>
          <a:prstGeom prst="rect">
            <a:avLst/>
          </a:prstGeom>
          <a:noFill/>
        </p:spPr>
        <p:txBody>
          <a:bodyPr wrap="square" rtlCol="0">
            <a:spAutoFit/>
          </a:bodyPr>
          <a:lstStyle/>
          <a:p>
            <a:pPr algn="ctr"/>
            <a:r>
              <a:rPr lang="es-ES" sz="3400" dirty="0" smtClean="0"/>
              <a:t>En 1488 empezó la conquista de la parte oriental. Baza y Almería resistirían hasta que finalmente capitulan con El Zagal al frente entre 1489 y 1490.</a:t>
            </a:r>
            <a:endParaRPr lang="es-ES" sz="3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de santa fe granada"/>
          <p:cNvPicPr>
            <a:picLocks noChangeAspect="1" noChangeArrowheads="1"/>
          </p:cNvPicPr>
          <p:nvPr/>
        </p:nvPicPr>
        <p:blipFill>
          <a:blip r:embed="rId2" cstate="print"/>
          <a:srcRect/>
          <a:stretch>
            <a:fillRect/>
          </a:stretch>
        </p:blipFill>
        <p:spPr bwMode="auto">
          <a:xfrm>
            <a:off x="0" y="1714499"/>
            <a:ext cx="9144000" cy="5143501"/>
          </a:xfrm>
          <a:prstGeom prst="rect">
            <a:avLst/>
          </a:prstGeom>
          <a:noFill/>
        </p:spPr>
      </p:pic>
      <p:sp>
        <p:nvSpPr>
          <p:cNvPr id="3" name="2 CuadroTexto"/>
          <p:cNvSpPr txBox="1"/>
          <p:nvPr/>
        </p:nvSpPr>
        <p:spPr>
          <a:xfrm>
            <a:off x="0" y="0"/>
            <a:ext cx="9144000" cy="1661993"/>
          </a:xfrm>
          <a:prstGeom prst="rect">
            <a:avLst/>
          </a:prstGeom>
          <a:noFill/>
        </p:spPr>
        <p:txBody>
          <a:bodyPr wrap="square" rtlCol="0">
            <a:spAutoFit/>
          </a:bodyPr>
          <a:lstStyle/>
          <a:p>
            <a:pPr algn="ctr"/>
            <a:r>
              <a:rPr lang="es-ES" sz="3400" dirty="0" smtClean="0"/>
              <a:t>Los Reyes Católicos fundaron entonces una nueva ciudad (Santa Fe) a pocos kilómetros de Granada para lanzar la ofensiva definitiva.</a:t>
            </a:r>
            <a:endParaRPr lang="es-ES" sz="3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upload.wikimedia.org/wikipedia/commons/thumb/3/31/La_Rendici%C3%B3n_de_Granada_-_Pradilla.jpg/1024px-La_Rendici%C3%B3n_de_Granada_-_Pradilla.jpg"/>
          <p:cNvPicPr>
            <a:picLocks noChangeAspect="1" noChangeArrowheads="1"/>
          </p:cNvPicPr>
          <p:nvPr/>
        </p:nvPicPr>
        <p:blipFill>
          <a:blip r:embed="rId2" cstate="print"/>
          <a:srcRect/>
          <a:stretch>
            <a:fillRect/>
          </a:stretch>
        </p:blipFill>
        <p:spPr bwMode="auto">
          <a:xfrm>
            <a:off x="2376263" y="1772816"/>
            <a:ext cx="6767737" cy="4328913"/>
          </a:xfrm>
          <a:prstGeom prst="rect">
            <a:avLst/>
          </a:prstGeom>
          <a:noFill/>
        </p:spPr>
      </p:pic>
      <p:sp>
        <p:nvSpPr>
          <p:cNvPr id="3" name="2 CuadroTexto"/>
          <p:cNvSpPr txBox="1"/>
          <p:nvPr/>
        </p:nvSpPr>
        <p:spPr>
          <a:xfrm>
            <a:off x="0" y="0"/>
            <a:ext cx="9144000" cy="1138773"/>
          </a:xfrm>
          <a:prstGeom prst="rect">
            <a:avLst/>
          </a:prstGeom>
          <a:noFill/>
        </p:spPr>
        <p:txBody>
          <a:bodyPr wrap="square" rtlCol="0">
            <a:spAutoFit/>
          </a:bodyPr>
          <a:lstStyle/>
          <a:p>
            <a:pPr algn="ctr"/>
            <a:r>
              <a:rPr lang="es-ES" sz="3400" dirty="0" smtClean="0"/>
              <a:t>Esta última fase fue ante todo de negociaciones para conseguir la rendición pacífica de Granada.</a:t>
            </a:r>
            <a:endParaRPr lang="es-ES" sz="3400" dirty="0"/>
          </a:p>
        </p:txBody>
      </p:sp>
      <p:sp>
        <p:nvSpPr>
          <p:cNvPr id="4" name="3 CuadroTexto"/>
          <p:cNvSpPr txBox="1"/>
          <p:nvPr/>
        </p:nvSpPr>
        <p:spPr>
          <a:xfrm>
            <a:off x="0" y="2132856"/>
            <a:ext cx="2411760" cy="3785652"/>
          </a:xfrm>
          <a:prstGeom prst="rect">
            <a:avLst/>
          </a:prstGeom>
          <a:noFill/>
        </p:spPr>
        <p:txBody>
          <a:bodyPr wrap="square" rtlCol="0">
            <a:spAutoFit/>
          </a:bodyPr>
          <a:lstStyle/>
          <a:p>
            <a:pPr algn="ctr"/>
            <a:r>
              <a:rPr lang="es-ES" sz="2400" dirty="0" smtClean="0"/>
              <a:t>La fecha oficial de entrega de la ciudad fue el 2 de enero de 1492 aunque en realidad la rendición se había producido más de un mes antes.</a:t>
            </a:r>
            <a:endParaRPr lang="es-ES"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5478423"/>
          </a:xfrm>
          <a:prstGeom prst="rect">
            <a:avLst/>
          </a:prstGeom>
          <a:noFill/>
        </p:spPr>
        <p:txBody>
          <a:bodyPr wrap="square" rtlCol="0">
            <a:spAutoFit/>
          </a:bodyPr>
          <a:lstStyle/>
          <a:p>
            <a:pPr algn="ctr"/>
            <a:r>
              <a:rPr lang="es-ES" sz="4400" dirty="0" smtClean="0"/>
              <a:t>Esta guerra tuvo varias </a:t>
            </a:r>
            <a:r>
              <a:rPr lang="es-ES" sz="4400" dirty="0" smtClean="0">
                <a:solidFill>
                  <a:srgbClr val="FF0000"/>
                </a:solidFill>
              </a:rPr>
              <a:t>consecuencias</a:t>
            </a:r>
            <a:r>
              <a:rPr lang="es-ES" sz="4400" dirty="0" smtClean="0"/>
              <a:t>:</a:t>
            </a:r>
          </a:p>
          <a:p>
            <a:pPr marL="263525" indent="-263525" algn="just">
              <a:buFont typeface="Arial" pitchFamily="34" charset="0"/>
              <a:buChar char="•"/>
            </a:pPr>
            <a:endParaRPr lang="es-ES" sz="3400" dirty="0" smtClean="0"/>
          </a:p>
          <a:p>
            <a:pPr marL="263525" indent="-263525" algn="just">
              <a:buFont typeface="Arial" pitchFamily="34" charset="0"/>
              <a:buChar char="•"/>
            </a:pPr>
            <a:r>
              <a:rPr lang="es-ES" sz="3400" dirty="0" smtClean="0"/>
              <a:t>Puso el foco de atención castellano en el norte de África.</a:t>
            </a:r>
          </a:p>
          <a:p>
            <a:pPr marL="263525" indent="-263525" algn="just">
              <a:buFont typeface="Arial" pitchFamily="34" charset="0"/>
              <a:buChar char="•"/>
            </a:pPr>
            <a:r>
              <a:rPr lang="es-ES" sz="3400" dirty="0" smtClean="0"/>
              <a:t>Ayudó a conformar el Ejército de los tercios con tácticas y armamentos modernizados. Es la base de los ejércitos permanentes.</a:t>
            </a:r>
          </a:p>
          <a:p>
            <a:pPr marL="263525" indent="-263525" algn="just">
              <a:buFont typeface="Arial" pitchFamily="34" charset="0"/>
              <a:buChar char="•"/>
            </a:pPr>
            <a:r>
              <a:rPr lang="es-ES" sz="3400" dirty="0" smtClean="0"/>
              <a:t>Activó los repartimientos de tierras.</a:t>
            </a:r>
          </a:p>
          <a:p>
            <a:pPr marL="263525" indent="-263525" algn="just">
              <a:buFont typeface="Arial" pitchFamily="34" charset="0"/>
              <a:buChar char="•"/>
            </a:pPr>
            <a:r>
              <a:rPr lang="es-ES" sz="3400" dirty="0" smtClean="0"/>
              <a:t>Generó el problema de la población mudéjar granadina que naturalmente era muy abundante.</a:t>
            </a:r>
            <a:endParaRPr lang="es-ES" sz="3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0" y="2132856"/>
            <a:ext cx="9144000" cy="2123658"/>
          </a:xfrm>
          <a:prstGeom prst="rect">
            <a:avLst/>
          </a:prstGeom>
          <a:noFill/>
          <a:ln w="9525">
            <a:noFill/>
            <a:miter lim="800000"/>
            <a:headEnd/>
            <a:tailEnd/>
          </a:ln>
        </p:spPr>
        <p:txBody>
          <a:bodyPr>
            <a:spAutoFit/>
          </a:bodyPr>
          <a:lstStyle/>
          <a:p>
            <a:pPr algn="ctr"/>
            <a:r>
              <a:rPr lang="es-ES" sz="6600" dirty="0" smtClean="0">
                <a:solidFill>
                  <a:srgbClr val="FF0000"/>
                </a:solidFill>
                <a:latin typeface="Arial Black" pitchFamily="34" charset="0"/>
              </a:rPr>
              <a:t>Descubrimiento de América</a:t>
            </a:r>
            <a:endParaRPr lang="es-ES" sz="48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Durante la Plena Edad Media la navegación por el Atlántico se intensificó. Además, los turcos cortaban con su avance las rutas comerciales hacia Oriente desde finales del siglo XIV.</a:t>
            </a:r>
            <a:endParaRPr lang="es-ES" sz="3600" dirty="0"/>
          </a:p>
        </p:txBody>
      </p:sp>
      <p:pic>
        <p:nvPicPr>
          <p:cNvPr id="1028" name="Picture 4" descr="Resultado de imagen de imperio turco"/>
          <p:cNvPicPr>
            <a:picLocks noChangeAspect="1" noChangeArrowheads="1"/>
          </p:cNvPicPr>
          <p:nvPr/>
        </p:nvPicPr>
        <p:blipFill>
          <a:blip r:embed="rId2" cstate="print"/>
          <a:srcRect/>
          <a:stretch>
            <a:fillRect/>
          </a:stretch>
        </p:blipFill>
        <p:spPr bwMode="auto">
          <a:xfrm>
            <a:off x="2828925" y="2708920"/>
            <a:ext cx="6315075" cy="3743325"/>
          </a:xfrm>
          <a:prstGeom prst="rect">
            <a:avLst/>
          </a:prstGeom>
          <a:noFill/>
        </p:spPr>
      </p:pic>
      <p:sp>
        <p:nvSpPr>
          <p:cNvPr id="5" name="4 CuadroTexto"/>
          <p:cNvSpPr txBox="1"/>
          <p:nvPr/>
        </p:nvSpPr>
        <p:spPr>
          <a:xfrm>
            <a:off x="0" y="3068960"/>
            <a:ext cx="2771800" cy="3108543"/>
          </a:xfrm>
          <a:prstGeom prst="rect">
            <a:avLst/>
          </a:prstGeom>
          <a:noFill/>
        </p:spPr>
        <p:txBody>
          <a:bodyPr wrap="square" rtlCol="0">
            <a:spAutoFit/>
          </a:bodyPr>
          <a:lstStyle/>
          <a:p>
            <a:pPr algn="ctr"/>
            <a:r>
              <a:rPr lang="es-ES" sz="2800" dirty="0" smtClean="0"/>
              <a:t>¿Cómo podemos alcanzar las riquezas de la India con estos infieles controlando las rutas?</a:t>
            </a:r>
            <a:endParaRPr lang="es-ES_tradnl" sz="2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2220913"/>
            <a:ext cx="9144000" cy="4637087"/>
          </a:xfrm>
          <a:prstGeom prst="rect">
            <a:avLst/>
          </a:prstGeom>
          <a:noFill/>
          <a:ln w="9525">
            <a:noFill/>
            <a:miter lim="800000"/>
            <a:headEnd/>
            <a:tailEnd/>
          </a:ln>
        </p:spPr>
      </p:pic>
      <p:cxnSp>
        <p:nvCxnSpPr>
          <p:cNvPr id="5" name="4 Conector recto de flecha"/>
          <p:cNvCxnSpPr/>
          <p:nvPr/>
        </p:nvCxnSpPr>
        <p:spPr>
          <a:xfrm>
            <a:off x="4500563" y="3429000"/>
            <a:ext cx="1714500" cy="71437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412" name="5 CuadroTexto"/>
          <p:cNvSpPr txBox="1">
            <a:spLocks noChangeArrowheads="1"/>
          </p:cNvSpPr>
          <p:nvPr/>
        </p:nvSpPr>
        <p:spPr bwMode="auto">
          <a:xfrm>
            <a:off x="0" y="0"/>
            <a:ext cx="9144000" cy="1570038"/>
          </a:xfrm>
          <a:prstGeom prst="rect">
            <a:avLst/>
          </a:prstGeom>
          <a:noFill/>
          <a:ln w="9525">
            <a:noFill/>
            <a:miter lim="800000"/>
            <a:headEnd/>
            <a:tailEnd/>
          </a:ln>
        </p:spPr>
        <p:txBody>
          <a:bodyPr>
            <a:spAutoFit/>
          </a:bodyPr>
          <a:lstStyle/>
          <a:p>
            <a:pPr algn="ctr"/>
            <a:r>
              <a:rPr lang="es-ES" sz="3200">
                <a:latin typeface="Calibri" pitchFamily="34" charset="0"/>
              </a:rPr>
              <a:t>La tradicional ruta de las especias y de la seda hacia Oriente estaban controladas por los otomanos. Había que buscar otras alternativas.</a:t>
            </a:r>
          </a:p>
        </p:txBody>
      </p:sp>
      <p:cxnSp>
        <p:nvCxnSpPr>
          <p:cNvPr id="7" name="6 Conector recto de flecha"/>
          <p:cNvCxnSpPr/>
          <p:nvPr/>
        </p:nvCxnSpPr>
        <p:spPr>
          <a:xfrm rot="5400000">
            <a:off x="3571876" y="3571875"/>
            <a:ext cx="571500" cy="4286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16200000" flipH="1">
            <a:off x="3607594" y="4179094"/>
            <a:ext cx="642937" cy="4286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16200000" flipH="1">
            <a:off x="4036219" y="4822031"/>
            <a:ext cx="642938" cy="4286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16200000" flipH="1">
            <a:off x="4536281" y="5393532"/>
            <a:ext cx="357187" cy="285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4857751" y="5143500"/>
            <a:ext cx="571500" cy="4286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flipH="1" flipV="1">
            <a:off x="5250656" y="4536282"/>
            <a:ext cx="642937" cy="285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5715000" y="4143375"/>
            <a:ext cx="500063" cy="285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10800000" flipV="1">
            <a:off x="285750" y="3357563"/>
            <a:ext cx="3643313" cy="428625"/>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10800000" flipV="1">
            <a:off x="6357938" y="3357563"/>
            <a:ext cx="2786062" cy="85725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4714875" y="1785938"/>
            <a:ext cx="928688" cy="15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0" y="1857375"/>
            <a:ext cx="928688"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571750" y="6572250"/>
            <a:ext cx="928688"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25" name="31 CuadroTexto"/>
          <p:cNvSpPr txBox="1">
            <a:spLocks noChangeArrowheads="1"/>
          </p:cNvSpPr>
          <p:nvPr/>
        </p:nvSpPr>
        <p:spPr bwMode="auto">
          <a:xfrm>
            <a:off x="1000125" y="1500188"/>
            <a:ext cx="2643188" cy="646112"/>
          </a:xfrm>
          <a:prstGeom prst="rect">
            <a:avLst/>
          </a:prstGeom>
          <a:noFill/>
          <a:ln w="9525">
            <a:noFill/>
            <a:miter lim="800000"/>
            <a:headEnd/>
            <a:tailEnd/>
          </a:ln>
        </p:spPr>
        <p:txBody>
          <a:bodyPr>
            <a:spAutoFit/>
          </a:bodyPr>
          <a:lstStyle/>
          <a:p>
            <a:pPr algn="ctr"/>
            <a:r>
              <a:rPr lang="es-ES">
                <a:latin typeface="Calibri" pitchFamily="34" charset="0"/>
              </a:rPr>
              <a:t>Ruta tradicional por el Mediterráneo y el Índico.</a:t>
            </a:r>
          </a:p>
        </p:txBody>
      </p:sp>
      <p:sp>
        <p:nvSpPr>
          <p:cNvPr id="17426" name="32 CuadroTexto"/>
          <p:cNvSpPr txBox="1">
            <a:spLocks noChangeArrowheads="1"/>
          </p:cNvSpPr>
          <p:nvPr/>
        </p:nvSpPr>
        <p:spPr bwMode="auto">
          <a:xfrm>
            <a:off x="5715000" y="1500188"/>
            <a:ext cx="2643188" cy="646112"/>
          </a:xfrm>
          <a:prstGeom prst="rect">
            <a:avLst/>
          </a:prstGeom>
          <a:noFill/>
          <a:ln w="9525">
            <a:noFill/>
            <a:miter lim="800000"/>
            <a:headEnd/>
            <a:tailEnd/>
          </a:ln>
        </p:spPr>
        <p:txBody>
          <a:bodyPr>
            <a:spAutoFit/>
          </a:bodyPr>
          <a:lstStyle/>
          <a:p>
            <a:pPr algn="ctr"/>
            <a:r>
              <a:rPr lang="es-ES">
                <a:latin typeface="Calibri" pitchFamily="34" charset="0"/>
              </a:rPr>
              <a:t>Ruta explorada por los portugueses.</a:t>
            </a:r>
          </a:p>
        </p:txBody>
      </p:sp>
      <p:sp>
        <p:nvSpPr>
          <p:cNvPr id="17427" name="33 CuadroTexto"/>
          <p:cNvSpPr txBox="1">
            <a:spLocks noChangeArrowheads="1"/>
          </p:cNvSpPr>
          <p:nvPr/>
        </p:nvSpPr>
        <p:spPr bwMode="auto">
          <a:xfrm>
            <a:off x="3571875" y="6027738"/>
            <a:ext cx="2643188" cy="830262"/>
          </a:xfrm>
          <a:prstGeom prst="rect">
            <a:avLst/>
          </a:prstGeom>
          <a:noFill/>
          <a:ln w="9525">
            <a:noFill/>
            <a:miter lim="800000"/>
            <a:headEnd/>
            <a:tailEnd/>
          </a:ln>
        </p:spPr>
        <p:txBody>
          <a:bodyPr>
            <a:spAutoFit/>
          </a:bodyPr>
          <a:lstStyle/>
          <a:p>
            <a:pPr algn="ctr"/>
            <a:r>
              <a:rPr lang="es-ES">
                <a:latin typeface="Calibri" pitchFamily="34" charset="0"/>
              </a:rPr>
              <a:t>RUTA PROPUESTA POR COLÓN.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enrique el navegante"/>
          <p:cNvPicPr>
            <a:picLocks noChangeAspect="1" noChangeArrowheads="1"/>
          </p:cNvPicPr>
          <p:nvPr/>
        </p:nvPicPr>
        <p:blipFill>
          <a:blip r:embed="rId2" cstate="print"/>
          <a:srcRect/>
          <a:stretch>
            <a:fillRect/>
          </a:stretch>
        </p:blipFill>
        <p:spPr bwMode="auto">
          <a:xfrm>
            <a:off x="5436096" y="2060848"/>
            <a:ext cx="3707904" cy="4226334"/>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Fueron los portugueses los primeros en tomarse en serio el objetivo de alcanzar una ruta alternativa hacia Oriente.</a:t>
            </a:r>
            <a:endParaRPr lang="es-ES" sz="3600" dirty="0"/>
          </a:p>
        </p:txBody>
      </p:sp>
      <p:sp>
        <p:nvSpPr>
          <p:cNvPr id="4" name="3 CuadroTexto"/>
          <p:cNvSpPr txBox="1"/>
          <p:nvPr/>
        </p:nvSpPr>
        <p:spPr>
          <a:xfrm>
            <a:off x="0" y="2420888"/>
            <a:ext cx="5436096" cy="3108543"/>
          </a:xfrm>
          <a:prstGeom prst="rect">
            <a:avLst/>
          </a:prstGeom>
          <a:noFill/>
        </p:spPr>
        <p:txBody>
          <a:bodyPr wrap="square" rtlCol="0">
            <a:spAutoFit/>
          </a:bodyPr>
          <a:lstStyle/>
          <a:p>
            <a:pPr algn="ctr"/>
            <a:r>
              <a:rPr lang="es-ES" sz="2800" dirty="0" smtClean="0"/>
              <a:t>El infante Enrique, apodado  actualmente </a:t>
            </a:r>
            <a:r>
              <a:rPr lang="es-ES" sz="2800" i="1" dirty="0" smtClean="0"/>
              <a:t>el Navegante</a:t>
            </a:r>
            <a:r>
              <a:rPr lang="es-ES" sz="2800" dirty="0" smtClean="0"/>
              <a:t>, se mostró especialmente interesado en esta empresa. En 1415 encabezó la conquista de la ciudad de Ceuta y fue el impulsor de las navegaciones por la costa africana.</a:t>
            </a:r>
            <a:endParaRPr lang="es-ES_tradnl"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85786" y="1143000"/>
            <a:ext cx="7620000" cy="5715000"/>
          </a:xfrm>
          <a:prstGeom prst="rect">
            <a:avLst/>
          </a:prstGeom>
          <a:noFill/>
          <a:ln w="9525">
            <a:noFill/>
            <a:miter lim="800000"/>
            <a:headEnd/>
            <a:tailEnd/>
          </a:ln>
          <a:effectLst/>
        </p:spPr>
      </p:pic>
      <p:sp>
        <p:nvSpPr>
          <p:cNvPr id="3" name="2 CuadroTexto"/>
          <p:cNvSpPr txBox="1"/>
          <p:nvPr/>
        </p:nvSpPr>
        <p:spPr>
          <a:xfrm>
            <a:off x="0" y="0"/>
            <a:ext cx="9144000" cy="1015663"/>
          </a:xfrm>
          <a:prstGeom prst="rect">
            <a:avLst/>
          </a:prstGeom>
          <a:noFill/>
        </p:spPr>
        <p:txBody>
          <a:bodyPr wrap="square" rtlCol="0">
            <a:spAutoFit/>
          </a:bodyPr>
          <a:lstStyle/>
          <a:p>
            <a:pPr algn="ctr"/>
            <a:r>
              <a:rPr lang="es-ES" sz="3000" dirty="0" smtClean="0"/>
              <a:t>Estos reyes con claves en la historia de España por </a:t>
            </a:r>
            <a:r>
              <a:rPr lang="es-ES" sz="3000" dirty="0" smtClean="0">
                <a:solidFill>
                  <a:srgbClr val="FF0000"/>
                </a:solidFill>
              </a:rPr>
              <a:t>unificar las coronas de Castilla y Aragón</a:t>
            </a:r>
            <a:r>
              <a:rPr lang="es-ES" sz="3000" dirty="0" smtClean="0"/>
              <a:t>.</a:t>
            </a:r>
            <a:endParaRPr lang="es-ES" sz="3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Resultado de imagen de portugueses descubrimientos africa"/>
          <p:cNvPicPr>
            <a:picLocks noChangeAspect="1" noChangeArrowheads="1"/>
          </p:cNvPicPr>
          <p:nvPr/>
        </p:nvPicPr>
        <p:blipFill>
          <a:blip r:embed="rId2" cstate="print"/>
          <a:srcRect/>
          <a:stretch>
            <a:fillRect/>
          </a:stretch>
        </p:blipFill>
        <p:spPr bwMode="auto">
          <a:xfrm>
            <a:off x="1475656" y="2274711"/>
            <a:ext cx="6192688" cy="4583289"/>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Los avances llevaron a Bartolomé Díaz a alcanzar el cabo de Buena Esperanza. Con estos conocimientos, Vasco de Gama logró avanzar por el Índico hasta llegar a Calcuta en la India.</a:t>
            </a:r>
            <a:endParaRPr lang="es-ES" sz="3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Resultado de imagen de conquista canarias"/>
          <p:cNvPicPr>
            <a:picLocks noChangeAspect="1" noChangeArrowheads="1"/>
          </p:cNvPicPr>
          <p:nvPr/>
        </p:nvPicPr>
        <p:blipFill>
          <a:blip r:embed="rId2" cstate="print"/>
          <a:srcRect/>
          <a:stretch>
            <a:fillRect/>
          </a:stretch>
        </p:blipFill>
        <p:spPr bwMode="auto">
          <a:xfrm>
            <a:off x="1115616" y="2133358"/>
            <a:ext cx="6984776" cy="4724642"/>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Castilla también mostraba interés por la conquista del Atlántico. Habían iniciado la conquista de Canarias en 1402 y van a completarla a finales del siglo XV.</a:t>
            </a:r>
            <a:endParaRPr lang="es-ES" sz="3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Resultado de imagen de tratado de alcazobas"/>
          <p:cNvPicPr>
            <a:picLocks noChangeAspect="1" noChangeArrowheads="1"/>
          </p:cNvPicPr>
          <p:nvPr/>
        </p:nvPicPr>
        <p:blipFill>
          <a:blip r:embed="rId2" cstate="print"/>
          <a:srcRect/>
          <a:stretch>
            <a:fillRect/>
          </a:stretch>
        </p:blipFill>
        <p:spPr bwMode="auto">
          <a:xfrm>
            <a:off x="2699793" y="-5343"/>
            <a:ext cx="6444208" cy="6863343"/>
          </a:xfrm>
          <a:prstGeom prst="rect">
            <a:avLst/>
          </a:prstGeom>
          <a:noFill/>
        </p:spPr>
      </p:pic>
      <p:sp>
        <p:nvSpPr>
          <p:cNvPr id="3" name="2 CuadroTexto"/>
          <p:cNvSpPr txBox="1"/>
          <p:nvPr/>
        </p:nvSpPr>
        <p:spPr>
          <a:xfrm>
            <a:off x="0" y="0"/>
            <a:ext cx="2699792" cy="6986528"/>
          </a:xfrm>
          <a:prstGeom prst="rect">
            <a:avLst/>
          </a:prstGeom>
          <a:noFill/>
        </p:spPr>
        <p:txBody>
          <a:bodyPr wrap="square" rtlCol="0">
            <a:spAutoFit/>
          </a:bodyPr>
          <a:lstStyle/>
          <a:p>
            <a:pPr algn="ctr"/>
            <a:r>
              <a:rPr lang="es-ES" sz="2800" dirty="0" smtClean="0"/>
              <a:t>Para resolver el problema y tras varios enfrentamientos, se firmaron varios tratados hasta llegar al definitivo de </a:t>
            </a:r>
            <a:r>
              <a:rPr lang="es-ES" sz="2800" dirty="0" err="1" smtClean="0">
                <a:solidFill>
                  <a:srgbClr val="FF0000"/>
                </a:solidFill>
              </a:rPr>
              <a:t>Tordesillas</a:t>
            </a:r>
            <a:r>
              <a:rPr lang="es-ES" sz="2800" dirty="0" smtClean="0"/>
              <a:t> (1494). Es más que probable que los portugueses ya conocieran la existencia de Brasil.</a:t>
            </a:r>
            <a:endParaRPr lang="es-ES_tradnl" sz="2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Resultado de imagen de cristobal colon"/>
          <p:cNvPicPr>
            <a:picLocks noChangeAspect="1" noChangeArrowheads="1"/>
          </p:cNvPicPr>
          <p:nvPr/>
        </p:nvPicPr>
        <p:blipFill>
          <a:blip r:embed="rId2" cstate="print"/>
          <a:srcRect/>
          <a:stretch>
            <a:fillRect/>
          </a:stretch>
        </p:blipFill>
        <p:spPr bwMode="auto">
          <a:xfrm>
            <a:off x="3800805" y="1844824"/>
            <a:ext cx="5343195" cy="5013176"/>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Sin embargo, el momento más trascendental se produjo de forma accidental gracias a la ambición y tozudez de Cristóbal Colón.</a:t>
            </a:r>
            <a:endParaRPr lang="es-ES" sz="3600" dirty="0"/>
          </a:p>
        </p:txBody>
      </p:sp>
      <p:sp>
        <p:nvSpPr>
          <p:cNvPr id="4" name="3 CuadroTexto"/>
          <p:cNvSpPr txBox="1"/>
          <p:nvPr/>
        </p:nvSpPr>
        <p:spPr>
          <a:xfrm>
            <a:off x="0" y="2348880"/>
            <a:ext cx="3779912" cy="3970318"/>
          </a:xfrm>
          <a:prstGeom prst="rect">
            <a:avLst/>
          </a:prstGeom>
          <a:noFill/>
        </p:spPr>
        <p:txBody>
          <a:bodyPr wrap="square" rtlCol="0">
            <a:spAutoFit/>
          </a:bodyPr>
          <a:lstStyle/>
          <a:p>
            <a:pPr algn="ctr"/>
            <a:r>
              <a:rPr lang="es-ES" sz="2800" dirty="0" smtClean="0"/>
              <a:t>Este marino genovés buscaba una ruta alternativa hacia la India. Por fortuna, pensaba que el planeta era mucho más pequeño y gracias a eso se lanzó a un viaje hacia lo desconocido.</a:t>
            </a:r>
            <a:endParaRPr lang="es-ES_tradnl"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054225" y="1785938"/>
            <a:ext cx="7089775" cy="4643437"/>
          </a:xfrm>
          <a:prstGeom prst="rect">
            <a:avLst/>
          </a:prstGeom>
          <a:noFill/>
          <a:ln w="9525">
            <a:noFill/>
            <a:miter lim="800000"/>
            <a:headEnd/>
            <a:tailEnd/>
          </a:ln>
        </p:spPr>
      </p:pic>
      <p:sp>
        <p:nvSpPr>
          <p:cNvPr id="18435" name="2 CuadroTexto"/>
          <p:cNvSpPr txBox="1">
            <a:spLocks noChangeArrowheads="1"/>
          </p:cNvSpPr>
          <p:nvPr/>
        </p:nvSpPr>
        <p:spPr bwMode="auto">
          <a:xfrm>
            <a:off x="0" y="0"/>
            <a:ext cx="9144000" cy="1570038"/>
          </a:xfrm>
          <a:prstGeom prst="rect">
            <a:avLst/>
          </a:prstGeom>
          <a:noFill/>
          <a:ln w="9525">
            <a:noFill/>
            <a:miter lim="800000"/>
            <a:headEnd/>
            <a:tailEnd/>
          </a:ln>
        </p:spPr>
        <p:txBody>
          <a:bodyPr>
            <a:spAutoFit/>
          </a:bodyPr>
          <a:lstStyle/>
          <a:p>
            <a:pPr algn="ctr"/>
            <a:r>
              <a:rPr lang="es-ES" sz="3200" dirty="0">
                <a:latin typeface="Calibri" pitchFamily="34" charset="0"/>
              </a:rPr>
              <a:t>En pleno Renacimiento, los cartógrafos se atrevían a afirmar la esfericidad de la Tierra y, por tanto, la posibilidad de llegar a Asia por el oeste.</a:t>
            </a:r>
          </a:p>
        </p:txBody>
      </p:sp>
      <p:sp>
        <p:nvSpPr>
          <p:cNvPr id="18436" name="3 CuadroTexto"/>
          <p:cNvSpPr txBox="1">
            <a:spLocks noChangeArrowheads="1"/>
          </p:cNvSpPr>
          <p:nvPr/>
        </p:nvSpPr>
        <p:spPr bwMode="auto">
          <a:xfrm>
            <a:off x="0" y="1484784"/>
            <a:ext cx="2195736" cy="5262979"/>
          </a:xfrm>
          <a:prstGeom prst="rect">
            <a:avLst/>
          </a:prstGeom>
          <a:noFill/>
          <a:ln w="9525">
            <a:noFill/>
            <a:miter lim="800000"/>
            <a:headEnd/>
            <a:tailEnd/>
          </a:ln>
        </p:spPr>
        <p:txBody>
          <a:bodyPr wrap="square">
            <a:spAutoFit/>
          </a:bodyPr>
          <a:lstStyle/>
          <a:p>
            <a:pPr algn="ctr"/>
            <a:r>
              <a:rPr lang="es-ES" sz="2400" dirty="0">
                <a:latin typeface="Calibri" pitchFamily="34" charset="0"/>
              </a:rPr>
              <a:t>Mapa atribuido al cartógrafo </a:t>
            </a:r>
            <a:r>
              <a:rPr lang="es-ES" sz="2400" dirty="0" err="1">
                <a:latin typeface="Calibri" pitchFamily="34" charset="0"/>
              </a:rPr>
              <a:t>Toscanelli</a:t>
            </a:r>
            <a:r>
              <a:rPr lang="es-ES" sz="2400" dirty="0">
                <a:latin typeface="Calibri" pitchFamily="34" charset="0"/>
              </a:rPr>
              <a:t> que se cree consultó Colón. </a:t>
            </a:r>
            <a:r>
              <a:rPr lang="es-ES" sz="2400" dirty="0" err="1">
                <a:latin typeface="Calibri" pitchFamily="34" charset="0"/>
              </a:rPr>
              <a:t>Toscanelli</a:t>
            </a:r>
            <a:r>
              <a:rPr lang="es-ES" sz="2400" dirty="0">
                <a:latin typeface="Calibri" pitchFamily="34" charset="0"/>
              </a:rPr>
              <a:t> creía que la Tierra era una esfera de 29.000 Km, de ahí que se calculaba que Asia no estaría a más de 4.500 km.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2949575" y="500063"/>
            <a:ext cx="6194425" cy="6072187"/>
          </a:xfrm>
          <a:prstGeom prst="rect">
            <a:avLst/>
          </a:prstGeom>
          <a:noFill/>
          <a:ln w="9525">
            <a:noFill/>
            <a:miter lim="800000"/>
            <a:headEnd/>
            <a:tailEnd/>
          </a:ln>
        </p:spPr>
      </p:pic>
      <p:sp>
        <p:nvSpPr>
          <p:cNvPr id="19459" name="2 CuadroTexto"/>
          <p:cNvSpPr txBox="1">
            <a:spLocks noChangeArrowheads="1"/>
          </p:cNvSpPr>
          <p:nvPr/>
        </p:nvSpPr>
        <p:spPr bwMode="auto">
          <a:xfrm>
            <a:off x="0" y="642938"/>
            <a:ext cx="3071813" cy="5508625"/>
          </a:xfrm>
          <a:prstGeom prst="rect">
            <a:avLst/>
          </a:prstGeom>
          <a:noFill/>
          <a:ln w="9525">
            <a:noFill/>
            <a:miter lim="800000"/>
            <a:headEnd/>
            <a:tailEnd/>
          </a:ln>
        </p:spPr>
        <p:txBody>
          <a:bodyPr>
            <a:spAutoFit/>
          </a:bodyPr>
          <a:lstStyle/>
          <a:p>
            <a:pPr algn="ctr"/>
            <a:r>
              <a:rPr lang="es-ES" sz="3200">
                <a:latin typeface="Calibri" pitchFamily="34" charset="0"/>
              </a:rPr>
              <a:t>Cristóbal Colón, navegante, probablemente de origen genovés, propuso a los reyes de Castilla y Aragón realizar una expedición para alcanzar Asia por el oeste.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Resultado de imagen de tres naves colon"/>
          <p:cNvPicPr>
            <a:picLocks noChangeAspect="1" noChangeArrowheads="1"/>
          </p:cNvPicPr>
          <p:nvPr/>
        </p:nvPicPr>
        <p:blipFill>
          <a:blip r:embed="rId2" cstate="print"/>
          <a:srcRect/>
          <a:stretch>
            <a:fillRect/>
          </a:stretch>
        </p:blipFill>
        <p:spPr bwMode="auto">
          <a:xfrm>
            <a:off x="1547664" y="1969404"/>
            <a:ext cx="6120680" cy="4888596"/>
          </a:xfrm>
          <a:prstGeom prst="rect">
            <a:avLst/>
          </a:prstGeom>
          <a:noFill/>
        </p:spPr>
      </p:pic>
      <p:sp>
        <p:nvSpPr>
          <p:cNvPr id="3" name="2 CuadroTexto"/>
          <p:cNvSpPr txBox="1">
            <a:spLocks noChangeArrowheads="1"/>
          </p:cNvSpPr>
          <p:nvPr/>
        </p:nvSpPr>
        <p:spPr bwMode="auto">
          <a:xfrm>
            <a:off x="0" y="0"/>
            <a:ext cx="9144000" cy="1938992"/>
          </a:xfrm>
          <a:prstGeom prst="rect">
            <a:avLst/>
          </a:prstGeom>
          <a:noFill/>
          <a:ln w="9525">
            <a:noFill/>
            <a:miter lim="800000"/>
            <a:headEnd/>
            <a:tailEnd/>
          </a:ln>
        </p:spPr>
        <p:txBody>
          <a:bodyPr>
            <a:spAutoFit/>
          </a:bodyPr>
          <a:lstStyle/>
          <a:p>
            <a:pPr algn="ctr"/>
            <a:r>
              <a:rPr lang="es-ES" sz="4000" dirty="0" smtClean="0">
                <a:latin typeface="Calibri" pitchFamily="34" charset="0"/>
              </a:rPr>
              <a:t>Salió del puerto de Palos en Huelva el 3 de agosto. Llegó a la Gomera para repostar y de ahí a la aventura.</a:t>
            </a:r>
            <a:endParaRPr lang="es-ES" sz="4000" dirty="0">
              <a:latin typeface="Calibri"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olon en la gomera"/>
          <p:cNvPicPr>
            <a:picLocks noChangeAspect="1" noChangeArrowheads="1"/>
          </p:cNvPicPr>
          <p:nvPr/>
        </p:nvPicPr>
        <p:blipFill>
          <a:blip r:embed="rId2" cstate="print"/>
          <a:srcRect/>
          <a:stretch>
            <a:fillRect/>
          </a:stretch>
        </p:blipFill>
        <p:spPr bwMode="auto">
          <a:xfrm>
            <a:off x="0" y="1371599"/>
            <a:ext cx="9144000" cy="5486402"/>
          </a:xfrm>
          <a:prstGeom prst="rect">
            <a:avLst/>
          </a:prstGeom>
          <a:noFill/>
        </p:spPr>
      </p:pic>
      <p:sp>
        <p:nvSpPr>
          <p:cNvPr id="4" name="3 CuadroTexto"/>
          <p:cNvSpPr txBox="1"/>
          <p:nvPr/>
        </p:nvSpPr>
        <p:spPr>
          <a:xfrm>
            <a:off x="2699792" y="3861048"/>
            <a:ext cx="4464496" cy="1938992"/>
          </a:xfrm>
          <a:prstGeom prst="rect">
            <a:avLst/>
          </a:prstGeom>
          <a:noFill/>
        </p:spPr>
        <p:txBody>
          <a:bodyPr wrap="square" rtlCol="0">
            <a:spAutoFit/>
          </a:bodyPr>
          <a:lstStyle/>
          <a:p>
            <a:pPr algn="ctr"/>
            <a:r>
              <a:rPr lang="es-ES" sz="2400" dirty="0" smtClean="0">
                <a:solidFill>
                  <a:schemeClr val="bg1"/>
                </a:solidFill>
              </a:rPr>
              <a:t>Menos mal que no sabían que solo hasta la isla de San Salvador había casi 5700 kilómetros. De no haber estado América, la distancia habría sido de unos 20.000 km.</a:t>
            </a:r>
            <a:endParaRPr lang="es-ES" sz="2400" dirty="0">
              <a:solidFill>
                <a:schemeClr val="bg1"/>
              </a:solidFill>
            </a:endParaRPr>
          </a:p>
        </p:txBody>
      </p:sp>
      <p:sp>
        <p:nvSpPr>
          <p:cNvPr id="5" name="4 CuadroTexto"/>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r>
              <a:rPr lang="es-ES" sz="4000" dirty="0" smtClean="0">
                <a:latin typeface="Calibri" pitchFamily="34" charset="0"/>
              </a:rPr>
              <a:t>En poco más de un mes avistaron tierra.</a:t>
            </a:r>
            <a:endParaRPr lang="es-ES" sz="4000" dirty="0">
              <a:latin typeface="Calibri"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CuadroTexto"/>
          <p:cNvSpPr txBox="1">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s-ES" sz="3200" dirty="0">
                <a:latin typeface="Calibri" pitchFamily="34" charset="0"/>
              </a:rPr>
              <a:t>El 12 de octubre de 1492 tres naves capitaneadas por Colón alcanzaban la isla de San Salvador (Bahamas</a:t>
            </a:r>
            <a:r>
              <a:rPr lang="es-ES" sz="3200" dirty="0" smtClean="0">
                <a:latin typeface="Calibri" pitchFamily="34" charset="0"/>
              </a:rPr>
              <a:t>).</a:t>
            </a:r>
            <a:endParaRPr lang="es-ES" sz="3200" dirty="0">
              <a:latin typeface="Calibri" pitchFamily="34" charset="0"/>
            </a:endParaRPr>
          </a:p>
        </p:txBody>
      </p:sp>
      <p:pic>
        <p:nvPicPr>
          <p:cNvPr id="20483" name="Picture 3"/>
          <p:cNvPicPr>
            <a:picLocks noChangeAspect="1" noChangeArrowheads="1"/>
          </p:cNvPicPr>
          <p:nvPr/>
        </p:nvPicPr>
        <p:blipFill>
          <a:blip r:embed="rId2" cstate="print"/>
          <a:srcRect/>
          <a:stretch>
            <a:fillRect/>
          </a:stretch>
        </p:blipFill>
        <p:spPr bwMode="auto">
          <a:xfrm>
            <a:off x="323528" y="1409335"/>
            <a:ext cx="8496944" cy="544866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CuadroTexto"/>
          <p:cNvSpPr txBox="1">
            <a:spLocks noChangeArrowheads="1"/>
          </p:cNvSpPr>
          <p:nvPr/>
        </p:nvSpPr>
        <p:spPr bwMode="auto">
          <a:xfrm>
            <a:off x="0" y="0"/>
            <a:ext cx="9144000" cy="1569660"/>
          </a:xfrm>
          <a:prstGeom prst="rect">
            <a:avLst/>
          </a:prstGeom>
          <a:noFill/>
          <a:ln w="9525">
            <a:noFill/>
            <a:miter lim="800000"/>
            <a:headEnd/>
            <a:tailEnd/>
          </a:ln>
        </p:spPr>
        <p:txBody>
          <a:bodyPr>
            <a:spAutoFit/>
          </a:bodyPr>
          <a:lstStyle/>
          <a:p>
            <a:pPr algn="ctr"/>
            <a:r>
              <a:rPr lang="es-ES" sz="3200" dirty="0">
                <a:latin typeface="Calibri" pitchFamily="34" charset="0"/>
              </a:rPr>
              <a:t>Colón realizaría en total cuatro viajes explorando Centroamérica y el norte de Sudamérica</a:t>
            </a:r>
            <a:r>
              <a:rPr lang="es-ES" sz="3200" dirty="0" smtClean="0">
                <a:latin typeface="Calibri" pitchFamily="34" charset="0"/>
              </a:rPr>
              <a:t>. Nunca supo que había descubierto un nuevo continente.</a:t>
            </a:r>
            <a:endParaRPr lang="es-ES" sz="3200" dirty="0">
              <a:latin typeface="Calibri" pitchFamily="34" charset="0"/>
            </a:endParaRPr>
          </a:p>
        </p:txBody>
      </p:sp>
      <p:pic>
        <p:nvPicPr>
          <p:cNvPr id="4" name="Picture 2" descr="Resultado de imagen de viajes de colón"/>
          <p:cNvPicPr>
            <a:picLocks noChangeAspect="1" noChangeArrowheads="1"/>
          </p:cNvPicPr>
          <p:nvPr/>
        </p:nvPicPr>
        <p:blipFill>
          <a:blip r:embed="rId2" cstate="print"/>
          <a:srcRect/>
          <a:stretch>
            <a:fillRect/>
          </a:stretch>
        </p:blipFill>
        <p:spPr bwMode="auto">
          <a:xfrm>
            <a:off x="683568" y="1606612"/>
            <a:ext cx="7776864" cy="52513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2071678"/>
            <a:ext cx="9144000" cy="4352544"/>
          </a:xfrm>
          <a:prstGeom prst="rect">
            <a:avLst/>
          </a:prstGeom>
          <a:noFill/>
          <a:ln w="9525">
            <a:noFill/>
            <a:miter lim="800000"/>
            <a:headEnd/>
            <a:tailEnd/>
          </a:ln>
          <a:effectLst/>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Las monarquías de la época habían sobrevivido a la guerra de los Cien Años y buscaban reforzarse frente a sus enemigos internos y externos. Es el momento del </a:t>
            </a:r>
            <a:r>
              <a:rPr lang="es-ES" sz="3200" dirty="0" smtClean="0">
                <a:solidFill>
                  <a:srgbClr val="FF0000"/>
                </a:solidFill>
              </a:rPr>
              <a:t>nacimiento de los Estados modernos</a:t>
            </a:r>
            <a:r>
              <a:rPr lang="es-ES" sz="3200" dirty="0" smtClean="0"/>
              <a:t>.</a:t>
            </a:r>
            <a:endParaRPr lang="es-ES" sz="32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CuadroTexto"/>
          <p:cNvSpPr txBox="1">
            <a:spLocks noChangeArrowheads="1"/>
          </p:cNvSpPr>
          <p:nvPr/>
        </p:nvSpPr>
        <p:spPr bwMode="auto">
          <a:xfrm>
            <a:off x="0" y="0"/>
            <a:ext cx="9144000" cy="2062163"/>
          </a:xfrm>
          <a:prstGeom prst="rect">
            <a:avLst/>
          </a:prstGeom>
          <a:noFill/>
          <a:ln w="9525">
            <a:noFill/>
            <a:miter lim="800000"/>
            <a:headEnd/>
            <a:tailEnd/>
          </a:ln>
        </p:spPr>
        <p:txBody>
          <a:bodyPr>
            <a:spAutoFit/>
          </a:bodyPr>
          <a:lstStyle/>
          <a:p>
            <a:pPr algn="ctr"/>
            <a:r>
              <a:rPr lang="es-ES" sz="3200">
                <a:latin typeface="Calibri" pitchFamily="34" charset="0"/>
              </a:rPr>
              <a:t>En principio se creyó haber encontrado una ruta hacia la India. Inglaterra y Portugal enviaron pronto expediciones y un tiempo después lo harían Francia y Holanda.</a:t>
            </a:r>
          </a:p>
        </p:txBody>
      </p:sp>
      <p:pic>
        <p:nvPicPr>
          <p:cNvPr id="22531" name="Picture 3"/>
          <p:cNvPicPr>
            <a:picLocks noChangeAspect="1" noChangeArrowheads="1"/>
          </p:cNvPicPr>
          <p:nvPr/>
        </p:nvPicPr>
        <p:blipFill>
          <a:blip r:embed="rId2" cstate="print"/>
          <a:srcRect/>
          <a:stretch>
            <a:fillRect/>
          </a:stretch>
        </p:blipFill>
        <p:spPr bwMode="auto">
          <a:xfrm>
            <a:off x="0" y="1643063"/>
            <a:ext cx="2989263" cy="3000375"/>
          </a:xfrm>
          <a:prstGeom prst="rect">
            <a:avLst/>
          </a:prstGeom>
          <a:noFill/>
          <a:ln w="9525">
            <a:noFill/>
            <a:miter lim="800000"/>
            <a:headEnd/>
            <a:tailEnd/>
          </a:ln>
        </p:spPr>
      </p:pic>
      <p:sp>
        <p:nvSpPr>
          <p:cNvPr id="22532" name="4 CuadroTexto"/>
          <p:cNvSpPr txBox="1">
            <a:spLocks noChangeArrowheads="1"/>
          </p:cNvSpPr>
          <p:nvPr/>
        </p:nvSpPr>
        <p:spPr bwMode="auto">
          <a:xfrm>
            <a:off x="2928938" y="2286000"/>
            <a:ext cx="3786187" cy="1200150"/>
          </a:xfrm>
          <a:prstGeom prst="rect">
            <a:avLst/>
          </a:prstGeom>
          <a:noFill/>
          <a:ln w="9525">
            <a:noFill/>
            <a:miter lim="800000"/>
            <a:headEnd/>
            <a:tailEnd/>
          </a:ln>
        </p:spPr>
        <p:txBody>
          <a:bodyPr>
            <a:spAutoFit/>
          </a:bodyPr>
          <a:lstStyle/>
          <a:p>
            <a:pPr algn="ctr"/>
            <a:r>
              <a:rPr lang="es-ES" dirty="0">
                <a:latin typeface="Calibri" pitchFamily="34" charset="0"/>
              </a:rPr>
              <a:t>Juan </a:t>
            </a:r>
            <a:r>
              <a:rPr lang="es-ES" dirty="0" err="1">
                <a:latin typeface="Calibri" pitchFamily="34" charset="0"/>
              </a:rPr>
              <a:t>Caboto</a:t>
            </a:r>
            <a:r>
              <a:rPr lang="es-ES" dirty="0">
                <a:latin typeface="Calibri" pitchFamily="34" charset="0"/>
              </a:rPr>
              <a:t>, navegante italiano, alcanzó en 1497 las costas de Norteamérica (Canadá) al servicio del rey inglés Enrique VII.</a:t>
            </a:r>
          </a:p>
        </p:txBody>
      </p:sp>
      <p:pic>
        <p:nvPicPr>
          <p:cNvPr id="22533" name="Picture 4"/>
          <p:cNvPicPr>
            <a:picLocks noChangeAspect="1" noChangeArrowheads="1"/>
          </p:cNvPicPr>
          <p:nvPr/>
        </p:nvPicPr>
        <p:blipFill>
          <a:blip r:embed="rId3" cstate="print"/>
          <a:srcRect/>
          <a:stretch>
            <a:fillRect/>
          </a:stretch>
        </p:blipFill>
        <p:spPr bwMode="auto">
          <a:xfrm>
            <a:off x="6753225" y="3667125"/>
            <a:ext cx="2390775" cy="3190875"/>
          </a:xfrm>
          <a:prstGeom prst="rect">
            <a:avLst/>
          </a:prstGeom>
          <a:noFill/>
          <a:ln w="9525">
            <a:noFill/>
            <a:miter lim="800000"/>
            <a:headEnd/>
            <a:tailEnd/>
          </a:ln>
        </p:spPr>
      </p:pic>
      <p:sp>
        <p:nvSpPr>
          <p:cNvPr id="22534" name="6 CuadroTexto"/>
          <p:cNvSpPr txBox="1">
            <a:spLocks noChangeArrowheads="1"/>
          </p:cNvSpPr>
          <p:nvPr/>
        </p:nvSpPr>
        <p:spPr bwMode="auto">
          <a:xfrm>
            <a:off x="2627784" y="4919008"/>
            <a:ext cx="4071938" cy="1938992"/>
          </a:xfrm>
          <a:prstGeom prst="rect">
            <a:avLst/>
          </a:prstGeom>
          <a:noFill/>
          <a:ln w="9525">
            <a:noFill/>
            <a:miter lim="800000"/>
            <a:headEnd/>
            <a:tailEnd/>
          </a:ln>
        </p:spPr>
        <p:txBody>
          <a:bodyPr wrap="square">
            <a:spAutoFit/>
          </a:bodyPr>
          <a:lstStyle/>
          <a:p>
            <a:pPr algn="ctr"/>
            <a:r>
              <a:rPr lang="es-ES" dirty="0">
                <a:latin typeface="Calibri" pitchFamily="34" charset="0"/>
              </a:rPr>
              <a:t>Pedro </a:t>
            </a:r>
            <a:r>
              <a:rPr lang="es-ES" dirty="0" err="1">
                <a:latin typeface="Calibri" pitchFamily="34" charset="0"/>
              </a:rPr>
              <a:t>Álvares</a:t>
            </a:r>
            <a:r>
              <a:rPr lang="es-ES" dirty="0">
                <a:latin typeface="Calibri" pitchFamily="34" charset="0"/>
              </a:rPr>
              <a:t> Cabral, navegante portugués,  descubrió Brasil en 1500 cuando se dirigía hacia el sur de África.</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Resultado de imagen de mapa descubrimientos américa"/>
          <p:cNvPicPr>
            <a:picLocks noChangeAspect="1" noChangeArrowheads="1"/>
          </p:cNvPicPr>
          <p:nvPr/>
        </p:nvPicPr>
        <p:blipFill>
          <a:blip r:embed="rId2" cstate="print"/>
          <a:srcRect/>
          <a:stretch>
            <a:fillRect/>
          </a:stretch>
        </p:blipFill>
        <p:spPr bwMode="auto">
          <a:xfrm>
            <a:off x="3491880" y="620688"/>
            <a:ext cx="5652120" cy="5799695"/>
          </a:xfrm>
          <a:prstGeom prst="rect">
            <a:avLst/>
          </a:prstGeom>
          <a:noFill/>
        </p:spPr>
      </p:pic>
      <p:sp>
        <p:nvSpPr>
          <p:cNvPr id="3" name="2 CuadroTexto"/>
          <p:cNvSpPr txBox="1"/>
          <p:nvPr/>
        </p:nvSpPr>
        <p:spPr>
          <a:xfrm>
            <a:off x="0" y="1124744"/>
            <a:ext cx="3491880" cy="3539430"/>
          </a:xfrm>
          <a:prstGeom prst="rect">
            <a:avLst/>
          </a:prstGeom>
          <a:noFill/>
        </p:spPr>
        <p:txBody>
          <a:bodyPr wrap="square" rtlCol="0">
            <a:spAutoFit/>
          </a:bodyPr>
          <a:lstStyle/>
          <a:p>
            <a:pPr algn="ctr"/>
            <a:r>
              <a:rPr lang="es-ES" sz="3200" dirty="0" smtClean="0"/>
              <a:t>Se inició una carrera de exploración. Las cuatro monarquías atlánticas compitieron por un “trocito” de pastel.</a:t>
            </a:r>
            <a:endParaRPr lang="es-ES_tradnl" sz="3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upload.wikimedia.org/wikipedia/commons/thumb/c/c0/Waldseemuller_map_2.jpg/1024px-Waldseemuller_map_2.jpg"/>
          <p:cNvPicPr>
            <a:picLocks noChangeAspect="1" noChangeArrowheads="1"/>
          </p:cNvPicPr>
          <p:nvPr/>
        </p:nvPicPr>
        <p:blipFill>
          <a:blip r:embed="rId2" cstate="print"/>
          <a:srcRect/>
          <a:stretch>
            <a:fillRect/>
          </a:stretch>
        </p:blipFill>
        <p:spPr bwMode="auto">
          <a:xfrm>
            <a:off x="0" y="1804495"/>
            <a:ext cx="9144000" cy="5053505"/>
          </a:xfrm>
          <a:prstGeom prst="rect">
            <a:avLst/>
          </a:prstGeom>
          <a:noFill/>
        </p:spPr>
      </p:pic>
      <p:sp>
        <p:nvSpPr>
          <p:cNvPr id="3" name="2 CuadroTexto"/>
          <p:cNvSpPr txBox="1"/>
          <p:nvPr/>
        </p:nvSpPr>
        <p:spPr>
          <a:xfrm>
            <a:off x="0" y="0"/>
            <a:ext cx="9144000" cy="1523494"/>
          </a:xfrm>
          <a:prstGeom prst="rect">
            <a:avLst/>
          </a:prstGeom>
          <a:noFill/>
        </p:spPr>
        <p:txBody>
          <a:bodyPr wrap="square" rtlCol="0">
            <a:spAutoFit/>
          </a:bodyPr>
          <a:lstStyle/>
          <a:p>
            <a:pPr algn="ctr"/>
            <a:r>
              <a:rPr lang="es-ES" sz="3100" dirty="0" smtClean="0"/>
              <a:t>En 1507 se publica el primer mapa, el de Martin </a:t>
            </a:r>
            <a:r>
              <a:rPr lang="es-ES" sz="3100" dirty="0" err="1" smtClean="0"/>
              <a:t>Weldseemüller</a:t>
            </a:r>
            <a:r>
              <a:rPr lang="es-ES" sz="3100" dirty="0" smtClean="0"/>
              <a:t>, que llama América a los nuevos territorios y que lo presenta como un nuevo continente.</a:t>
            </a:r>
            <a:endParaRPr lang="es-ES" sz="31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04664"/>
            <a:ext cx="9144000" cy="3508653"/>
          </a:xfrm>
          <a:prstGeom prst="rect">
            <a:avLst/>
          </a:prstGeom>
          <a:noFill/>
        </p:spPr>
        <p:txBody>
          <a:bodyPr wrap="square" rtlCol="0">
            <a:spAutoFit/>
          </a:bodyPr>
          <a:lstStyle/>
          <a:p>
            <a:pPr algn="ctr"/>
            <a:r>
              <a:rPr lang="es-ES" sz="4000" dirty="0" smtClean="0"/>
              <a:t>De las </a:t>
            </a:r>
            <a:r>
              <a:rPr lang="es-ES" sz="4000" dirty="0" smtClean="0">
                <a:solidFill>
                  <a:srgbClr val="FF0000"/>
                </a:solidFill>
              </a:rPr>
              <a:t>consecuencias</a:t>
            </a:r>
            <a:r>
              <a:rPr lang="es-ES" sz="4000" dirty="0" smtClean="0"/>
              <a:t> ya hablaremos en otro apartado. Para España y Europa fueron las esenciales:</a:t>
            </a:r>
          </a:p>
          <a:p>
            <a:pPr marL="263525" indent="-263525" algn="just">
              <a:buFont typeface="Arial" pitchFamily="34" charset="0"/>
              <a:buChar char="•"/>
            </a:pPr>
            <a:endParaRPr lang="es-ES" sz="3400" dirty="0" smtClean="0"/>
          </a:p>
          <a:p>
            <a:pPr marL="263525" indent="-263525" algn="just">
              <a:buFont typeface="Arial" pitchFamily="34" charset="0"/>
              <a:buChar char="•"/>
            </a:pPr>
            <a:r>
              <a:rPr lang="es-ES" sz="3400" dirty="0" smtClean="0"/>
              <a:t>Abre las puertas a grandes riquezas y novedades.</a:t>
            </a:r>
          </a:p>
          <a:p>
            <a:pPr marL="263525" indent="-263525" algn="just">
              <a:buFont typeface="Arial" pitchFamily="34" charset="0"/>
              <a:buChar char="•"/>
            </a:pPr>
            <a:r>
              <a:rPr lang="es-ES" sz="3400" dirty="0" smtClean="0"/>
              <a:t>Expansión europea y española.</a:t>
            </a:r>
            <a:endParaRPr lang="es-ES" sz="3400" dirty="0"/>
          </a:p>
        </p:txBody>
      </p:sp>
      <p:sp>
        <p:nvSpPr>
          <p:cNvPr id="3" name="4 CuadroTexto"/>
          <p:cNvSpPr txBox="1">
            <a:spLocks noChangeArrowheads="1"/>
          </p:cNvSpPr>
          <p:nvPr/>
        </p:nvSpPr>
        <p:spPr bwMode="auto">
          <a:xfrm>
            <a:off x="1979712" y="4869160"/>
            <a:ext cx="5328592" cy="830997"/>
          </a:xfrm>
          <a:prstGeom prst="rect">
            <a:avLst/>
          </a:prstGeom>
          <a:noFill/>
          <a:ln w="9525">
            <a:noFill/>
            <a:miter lim="800000"/>
            <a:headEnd/>
            <a:tailEnd/>
          </a:ln>
        </p:spPr>
        <p:txBody>
          <a:bodyPr wrap="square">
            <a:spAutoFit/>
          </a:bodyPr>
          <a:lstStyle/>
          <a:p>
            <a:pPr algn="ctr"/>
            <a:r>
              <a:rPr lang="es-ES" sz="2400" dirty="0" smtClean="0">
                <a:latin typeface="Calibri" pitchFamily="34" charset="0"/>
              </a:rPr>
              <a:t>Este apartado puede completarse con otro de la EBAU porque se solapan.</a:t>
            </a:r>
            <a:endParaRPr lang="es-ES" sz="2400" dirty="0">
              <a:latin typeface="Calibri"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0" y="1556792"/>
            <a:ext cx="9144000" cy="1323439"/>
          </a:xfrm>
          <a:prstGeom prst="rect">
            <a:avLst/>
          </a:prstGeom>
          <a:noFill/>
          <a:ln w="9525">
            <a:noFill/>
            <a:miter lim="800000"/>
            <a:headEnd/>
            <a:tailEnd/>
          </a:ln>
        </p:spPr>
        <p:txBody>
          <a:bodyPr>
            <a:spAutoFit/>
          </a:bodyPr>
          <a:lstStyle/>
          <a:p>
            <a:pPr algn="ctr"/>
            <a:r>
              <a:rPr lang="es-ES" sz="4000" dirty="0" smtClean="0">
                <a:solidFill>
                  <a:srgbClr val="FF0000"/>
                </a:solidFill>
                <a:latin typeface="Arial Black" pitchFamily="34" charset="0"/>
              </a:rPr>
              <a:t>Expulsión de los judíos y gramática de Nebrija</a:t>
            </a:r>
            <a:endParaRPr lang="es-ES" sz="40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661993"/>
          </a:xfrm>
          <a:prstGeom prst="rect">
            <a:avLst/>
          </a:prstGeom>
          <a:noFill/>
        </p:spPr>
        <p:txBody>
          <a:bodyPr wrap="square" rtlCol="0">
            <a:spAutoFit/>
          </a:bodyPr>
          <a:lstStyle/>
          <a:p>
            <a:pPr algn="ctr"/>
            <a:r>
              <a:rPr lang="es-ES" sz="3400" dirty="0" smtClean="0"/>
              <a:t>Estos dos acontecimientos, sin duda de menor trascendencia, también tienen su importancia dentro del programa de </a:t>
            </a:r>
            <a:r>
              <a:rPr lang="es-ES" sz="3400" dirty="0" smtClean="0">
                <a:solidFill>
                  <a:srgbClr val="FF0000"/>
                </a:solidFill>
              </a:rPr>
              <a:t>consolidación monárquica</a:t>
            </a:r>
            <a:r>
              <a:rPr lang="es-ES" sz="3400" dirty="0" smtClean="0"/>
              <a:t>.</a:t>
            </a:r>
            <a:endParaRPr lang="es-ES" sz="3400" dirty="0"/>
          </a:p>
        </p:txBody>
      </p:sp>
      <p:pic>
        <p:nvPicPr>
          <p:cNvPr id="132099" name="Picture 3"/>
          <p:cNvPicPr>
            <a:picLocks noChangeAspect="1" noChangeArrowheads="1"/>
          </p:cNvPicPr>
          <p:nvPr/>
        </p:nvPicPr>
        <p:blipFill>
          <a:blip r:embed="rId2" cstate="print"/>
          <a:srcRect/>
          <a:stretch>
            <a:fillRect/>
          </a:stretch>
        </p:blipFill>
        <p:spPr bwMode="auto">
          <a:xfrm>
            <a:off x="5808334" y="1772816"/>
            <a:ext cx="3335665" cy="2520280"/>
          </a:xfrm>
          <a:prstGeom prst="rect">
            <a:avLst/>
          </a:prstGeom>
          <a:noFill/>
          <a:ln w="9525">
            <a:noFill/>
            <a:miter lim="800000"/>
            <a:headEnd/>
            <a:tailEnd/>
          </a:ln>
        </p:spPr>
      </p:pic>
      <p:sp>
        <p:nvSpPr>
          <p:cNvPr id="7" name="4 CuadroTexto"/>
          <p:cNvSpPr txBox="1">
            <a:spLocks noChangeArrowheads="1"/>
          </p:cNvSpPr>
          <p:nvPr/>
        </p:nvSpPr>
        <p:spPr bwMode="auto">
          <a:xfrm>
            <a:off x="0" y="2060848"/>
            <a:ext cx="5796136" cy="1569660"/>
          </a:xfrm>
          <a:prstGeom prst="rect">
            <a:avLst/>
          </a:prstGeom>
          <a:noFill/>
          <a:ln w="9525">
            <a:noFill/>
            <a:miter lim="800000"/>
            <a:headEnd/>
            <a:tailEnd/>
          </a:ln>
        </p:spPr>
        <p:txBody>
          <a:bodyPr wrap="square">
            <a:spAutoFit/>
          </a:bodyPr>
          <a:lstStyle/>
          <a:p>
            <a:pPr algn="just"/>
            <a:r>
              <a:rPr lang="es-ES" sz="2400" dirty="0" smtClean="0">
                <a:latin typeface="Calibri" pitchFamily="34" charset="0"/>
              </a:rPr>
              <a:t>La expulsión de los judíos tuvo un efecto limitado. </a:t>
            </a:r>
            <a:r>
              <a:rPr lang="es-ES" sz="2400" dirty="0" smtClean="0">
                <a:solidFill>
                  <a:srgbClr val="FF0000"/>
                </a:solidFill>
                <a:latin typeface="Calibri" pitchFamily="34" charset="0"/>
              </a:rPr>
              <a:t>Influyó sobre todo  en algunas ciudades</a:t>
            </a:r>
            <a:r>
              <a:rPr lang="es-ES" sz="2400" dirty="0" smtClean="0">
                <a:latin typeface="Calibri" pitchFamily="34" charset="0"/>
              </a:rPr>
              <a:t> donde conformaban una especie de clase media.</a:t>
            </a:r>
            <a:endParaRPr lang="es-ES" sz="2400" dirty="0">
              <a:latin typeface="Calibri" pitchFamily="34" charset="0"/>
            </a:endParaRPr>
          </a:p>
        </p:txBody>
      </p:sp>
      <p:pic>
        <p:nvPicPr>
          <p:cNvPr id="132100" name="Picture 4"/>
          <p:cNvPicPr>
            <a:picLocks noChangeAspect="1" noChangeArrowheads="1"/>
          </p:cNvPicPr>
          <p:nvPr/>
        </p:nvPicPr>
        <p:blipFill>
          <a:blip r:embed="rId3" cstate="print"/>
          <a:srcRect/>
          <a:stretch>
            <a:fillRect/>
          </a:stretch>
        </p:blipFill>
        <p:spPr bwMode="auto">
          <a:xfrm>
            <a:off x="1" y="3795426"/>
            <a:ext cx="1979712" cy="3062574"/>
          </a:xfrm>
          <a:prstGeom prst="rect">
            <a:avLst/>
          </a:prstGeom>
          <a:noFill/>
          <a:ln w="9525">
            <a:noFill/>
            <a:miter lim="800000"/>
            <a:headEnd/>
            <a:tailEnd/>
          </a:ln>
        </p:spPr>
      </p:pic>
      <p:sp>
        <p:nvSpPr>
          <p:cNvPr id="9" name="4 CuadroTexto"/>
          <p:cNvSpPr txBox="1">
            <a:spLocks noChangeArrowheads="1"/>
          </p:cNvSpPr>
          <p:nvPr/>
        </p:nvSpPr>
        <p:spPr bwMode="auto">
          <a:xfrm>
            <a:off x="1979712" y="4437112"/>
            <a:ext cx="7164288" cy="2308324"/>
          </a:xfrm>
          <a:prstGeom prst="rect">
            <a:avLst/>
          </a:prstGeom>
          <a:noFill/>
          <a:ln w="9525">
            <a:noFill/>
            <a:miter lim="800000"/>
            <a:headEnd/>
            <a:tailEnd/>
          </a:ln>
        </p:spPr>
        <p:txBody>
          <a:bodyPr wrap="square">
            <a:spAutoFit/>
          </a:bodyPr>
          <a:lstStyle/>
          <a:p>
            <a:pPr algn="just"/>
            <a:r>
              <a:rPr lang="es-ES" sz="2400" dirty="0" smtClean="0">
                <a:latin typeface="Calibri" pitchFamily="34" charset="0"/>
              </a:rPr>
              <a:t>La Gramática de Nebrija es una cuestión cultural que no fue promovida por los Reyes Católicos aunque serviría para </a:t>
            </a:r>
            <a:r>
              <a:rPr lang="es-ES" sz="2400" dirty="0" smtClean="0">
                <a:solidFill>
                  <a:srgbClr val="FF0000"/>
                </a:solidFill>
                <a:latin typeface="Calibri" pitchFamily="34" charset="0"/>
              </a:rPr>
              <a:t>expandir el castellano</a:t>
            </a:r>
            <a:r>
              <a:rPr lang="es-ES" sz="2400" dirty="0" smtClean="0">
                <a:latin typeface="Calibri" pitchFamily="34" charset="0"/>
              </a:rPr>
              <a:t>. En cierta forma fue otra manera de expandir a Castilla. En cuanto a las causas de esta obra, hay que incidir en el auge del </a:t>
            </a:r>
            <a:r>
              <a:rPr lang="es-ES" sz="2400" dirty="0" smtClean="0">
                <a:solidFill>
                  <a:srgbClr val="FF0000"/>
                </a:solidFill>
                <a:latin typeface="Calibri" pitchFamily="34" charset="0"/>
              </a:rPr>
              <a:t>humanismo renacentista</a:t>
            </a:r>
            <a:r>
              <a:rPr lang="es-ES" sz="2400" dirty="0" smtClean="0">
                <a:latin typeface="Calibri" pitchFamily="34" charset="0"/>
              </a:rPr>
              <a:t>.</a:t>
            </a:r>
            <a:endParaRPr lang="es-ES" sz="2400" dirty="0">
              <a:latin typeface="Calibri"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3821</Words>
  <Application>Microsoft Office PowerPoint</Application>
  <PresentationFormat>Presentación en pantalla (4:3)</PresentationFormat>
  <Paragraphs>220</Paragraphs>
  <Slides>95</Slides>
  <Notes>27</Notes>
  <HiddenSlides>0</HiddenSlides>
  <MMClips>0</MMClips>
  <ScaleCrop>false</ScaleCrop>
  <HeadingPairs>
    <vt:vector size="4" baseType="variant">
      <vt:variant>
        <vt:lpstr>Tema</vt:lpstr>
      </vt:variant>
      <vt:variant>
        <vt:i4>1</vt:i4>
      </vt:variant>
      <vt:variant>
        <vt:lpstr>Títulos de diapositiva</vt:lpstr>
      </vt:variant>
      <vt:variant>
        <vt:i4>95</vt:i4>
      </vt:variant>
    </vt:vector>
  </HeadingPairs>
  <TitlesOfParts>
    <vt:vector size="9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dc:creator>
  <cp:lastModifiedBy>San Justo</cp:lastModifiedBy>
  <cp:revision>103</cp:revision>
  <dcterms:created xsi:type="dcterms:W3CDTF">2016-08-11T08:50:26Z</dcterms:created>
  <dcterms:modified xsi:type="dcterms:W3CDTF">2020-07-29T10:02:16Z</dcterms:modified>
</cp:coreProperties>
</file>