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60" r:id="rId2"/>
    <p:sldId id="461" r:id="rId3"/>
    <p:sldId id="462" r:id="rId4"/>
    <p:sldId id="426" r:id="rId5"/>
    <p:sldId id="256" r:id="rId6"/>
    <p:sldId id="257" r:id="rId7"/>
    <p:sldId id="395" r:id="rId8"/>
    <p:sldId id="428" r:id="rId9"/>
    <p:sldId id="427" r:id="rId10"/>
    <p:sldId id="398" r:id="rId11"/>
    <p:sldId id="481" r:id="rId12"/>
    <p:sldId id="429" r:id="rId13"/>
    <p:sldId id="430" r:id="rId14"/>
    <p:sldId id="431" r:id="rId15"/>
    <p:sldId id="432" r:id="rId16"/>
    <p:sldId id="433" r:id="rId17"/>
    <p:sldId id="446" r:id="rId18"/>
    <p:sldId id="434" r:id="rId19"/>
    <p:sldId id="435" r:id="rId20"/>
    <p:sldId id="436" r:id="rId21"/>
    <p:sldId id="463" r:id="rId22"/>
    <p:sldId id="464" r:id="rId23"/>
    <p:sldId id="465" r:id="rId24"/>
    <p:sldId id="466" r:id="rId25"/>
    <p:sldId id="467" r:id="rId26"/>
    <p:sldId id="468" r:id="rId27"/>
    <p:sldId id="438" r:id="rId28"/>
    <p:sldId id="439" r:id="rId29"/>
    <p:sldId id="440" r:id="rId30"/>
    <p:sldId id="469" r:id="rId31"/>
    <p:sldId id="470" r:id="rId32"/>
    <p:sldId id="441" r:id="rId33"/>
    <p:sldId id="442" r:id="rId34"/>
    <p:sldId id="392" r:id="rId35"/>
    <p:sldId id="482" r:id="rId36"/>
    <p:sldId id="471" r:id="rId37"/>
    <p:sldId id="443" r:id="rId38"/>
    <p:sldId id="444" r:id="rId39"/>
    <p:sldId id="445" r:id="rId40"/>
    <p:sldId id="447" r:id="rId41"/>
    <p:sldId id="485" r:id="rId42"/>
    <p:sldId id="486" r:id="rId43"/>
    <p:sldId id="487" r:id="rId44"/>
    <p:sldId id="483" r:id="rId45"/>
    <p:sldId id="472" r:id="rId46"/>
    <p:sldId id="473" r:id="rId47"/>
    <p:sldId id="474" r:id="rId48"/>
    <p:sldId id="475" r:id="rId49"/>
    <p:sldId id="476" r:id="rId50"/>
    <p:sldId id="477" r:id="rId51"/>
    <p:sldId id="478" r:id="rId52"/>
    <p:sldId id="479" r:id="rId53"/>
    <p:sldId id="480" r:id="rId54"/>
    <p:sldId id="484" r:id="rId55"/>
    <p:sldId id="448" r:id="rId56"/>
    <p:sldId id="449" r:id="rId57"/>
    <p:sldId id="450" r:id="rId58"/>
    <p:sldId id="451" r:id="rId59"/>
    <p:sldId id="453" r:id="rId60"/>
    <p:sldId id="454" r:id="rId61"/>
    <p:sldId id="455" r:id="rId62"/>
    <p:sldId id="456" r:id="rId63"/>
    <p:sldId id="457" r:id="rId64"/>
    <p:sldId id="458" r:id="rId65"/>
    <p:sldId id="347" r:id="rId66"/>
    <p:sldId id="459" r:id="rId6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16/08/2020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16/08/2020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16/08/2020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16/08/2020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16/08/2020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16/08/2020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16/08/2020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16/08/2020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16/08/2020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16/08/2020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16/08/2020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16/08/2020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16/08/2020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353943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Define en qué consistió el “revisionismo político” inicial del reinado de Alfonso XIII, y las principales medidas adoptadas.</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Especifica la evolución de las fuerzas políticas de oposición al sistema: republicanos y nacionalistas.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Los partidos dinásticos</a:t>
            </a:r>
            <a:endParaRPr lang="es-ES" sz="4800" dirty="0"/>
          </a:p>
        </p:txBody>
      </p:sp>
      <p:sp>
        <p:nvSpPr>
          <p:cNvPr id="3" name="2 Rectángulo"/>
          <p:cNvSpPr/>
          <p:nvPr/>
        </p:nvSpPr>
        <p:spPr>
          <a:xfrm>
            <a:off x="0" y="1700808"/>
            <a:ext cx="9144000" cy="3170099"/>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Conservadores y liberales.</a:t>
            </a:r>
          </a:p>
          <a:p>
            <a:pPr marL="268288" lvl="0" indent="-268288" algn="just">
              <a:buFont typeface="Arial" pitchFamily="34" charset="0"/>
              <a:buChar char="•"/>
            </a:pPr>
            <a:r>
              <a:rPr lang="es-ES" sz="4000" dirty="0" smtClean="0">
                <a:latin typeface="Times New Roman" pitchFamily="18" charset="0"/>
                <a:cs typeface="Times New Roman" pitchFamily="18" charset="0"/>
              </a:rPr>
              <a:t>Los conservadores: Gobierno de Maura y la Semana Trágica.</a:t>
            </a:r>
          </a:p>
          <a:p>
            <a:pPr marL="268288" lvl="0" indent="-268288" algn="just">
              <a:buFont typeface="Arial" pitchFamily="34" charset="0"/>
              <a:buChar char="•"/>
            </a:pPr>
            <a:r>
              <a:rPr lang="es-ES" sz="4000" dirty="0" smtClean="0">
                <a:latin typeface="Times New Roman" pitchFamily="18" charset="0"/>
                <a:cs typeface="Times New Roman" pitchFamily="18" charset="0"/>
              </a:rPr>
              <a:t>Los liberales: Gobierno de Canalejas.</a:t>
            </a:r>
          </a:p>
          <a:p>
            <a:pPr marL="268288" indent="-268288" algn="just">
              <a:buFont typeface="Arial" pitchFamily="34" charset="0"/>
              <a:buChar char="•"/>
            </a:pPr>
            <a:r>
              <a:rPr lang="es-ES" sz="4000" dirty="0" smtClean="0">
                <a:latin typeface="Times New Roman" pitchFamily="18" charset="0"/>
                <a:cs typeface="Times New Roman" pitchFamily="18" charset="0"/>
              </a:rPr>
              <a:t>Parálisis reformista.</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420888"/>
            <a:ext cx="9144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5400" dirty="0" smtClean="0">
                <a:solidFill>
                  <a:srgbClr val="FF0000"/>
                </a:solidFill>
                <a:latin typeface="Arial Black" pitchFamily="34" charset="0"/>
              </a:rPr>
              <a:t>Partidos dinásticos</a:t>
            </a:r>
          </a:p>
          <a:p>
            <a:pPr lvl="0" algn="ctr" fontAlgn="base">
              <a:spcBef>
                <a:spcPct val="0"/>
              </a:spcBef>
              <a:spcAft>
                <a:spcPct val="0"/>
              </a:spcAft>
            </a:pPr>
            <a:r>
              <a:rPr lang="es-ES" sz="2800" dirty="0" smtClean="0">
                <a:solidFill>
                  <a:srgbClr val="FF0000"/>
                </a:solidFill>
                <a:latin typeface="Arial Black" pitchFamily="34" charset="0"/>
              </a:rPr>
              <a:t>(Partido Conservador y Partido Liberal)</a:t>
            </a:r>
            <a:endParaRPr kumimoji="0" lang="es-ES" sz="2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261884"/>
          </a:xfrm>
          <a:prstGeom prst="rect">
            <a:avLst/>
          </a:prstGeom>
          <a:noFill/>
        </p:spPr>
        <p:txBody>
          <a:bodyPr wrap="square" rtlCol="0">
            <a:spAutoFit/>
          </a:bodyPr>
          <a:lstStyle/>
          <a:p>
            <a:pPr algn="ctr"/>
            <a:r>
              <a:rPr lang="es-ES" sz="3800" dirty="0" smtClean="0"/>
              <a:t>Conservadores y liberales continuaron turnándose en el poder.</a:t>
            </a:r>
            <a:endParaRPr lang="es-ES" sz="3800" dirty="0"/>
          </a:p>
        </p:txBody>
      </p:sp>
      <p:sp>
        <p:nvSpPr>
          <p:cNvPr id="7" name="6 CuadroTexto"/>
          <p:cNvSpPr txBox="1"/>
          <p:nvPr/>
        </p:nvSpPr>
        <p:spPr>
          <a:xfrm>
            <a:off x="0" y="6027003"/>
            <a:ext cx="9144000" cy="830997"/>
          </a:xfrm>
          <a:prstGeom prst="rect">
            <a:avLst/>
          </a:prstGeom>
          <a:noFill/>
        </p:spPr>
        <p:txBody>
          <a:bodyPr wrap="square" rtlCol="0">
            <a:spAutoFit/>
          </a:bodyPr>
          <a:lstStyle/>
          <a:p>
            <a:pPr algn="ctr"/>
            <a:r>
              <a:rPr lang="es-ES" sz="2400" dirty="0" smtClean="0"/>
              <a:t>Pese a la crisis del 98, la situación política se mantuvo inalterada. Los partidos seguían alternándose con mayorías amplias.</a:t>
            </a:r>
            <a:endParaRPr lang="es-ES" sz="2400" dirty="0"/>
          </a:p>
        </p:txBody>
      </p:sp>
      <p:pic>
        <p:nvPicPr>
          <p:cNvPr id="54274" name="Picture 2"/>
          <p:cNvPicPr>
            <a:picLocks noChangeAspect="1" noChangeArrowheads="1"/>
          </p:cNvPicPr>
          <p:nvPr/>
        </p:nvPicPr>
        <p:blipFill>
          <a:blip r:embed="rId2" cstate="print"/>
          <a:srcRect/>
          <a:stretch>
            <a:fillRect/>
          </a:stretch>
        </p:blipFill>
        <p:spPr bwMode="auto">
          <a:xfrm>
            <a:off x="1043608" y="1268760"/>
            <a:ext cx="7300613"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6" name="Picture 10"/>
          <p:cNvPicPr>
            <a:picLocks noChangeAspect="1" noChangeArrowheads="1"/>
          </p:cNvPicPr>
          <p:nvPr/>
        </p:nvPicPr>
        <p:blipFill>
          <a:blip r:embed="rId2" cstate="print"/>
          <a:srcRect/>
          <a:stretch>
            <a:fillRect/>
          </a:stretch>
        </p:blipFill>
        <p:spPr bwMode="auto">
          <a:xfrm>
            <a:off x="7155836" y="2204864"/>
            <a:ext cx="1988164" cy="2448272"/>
          </a:xfrm>
          <a:prstGeom prst="rect">
            <a:avLst/>
          </a:prstGeom>
          <a:noFill/>
          <a:ln w="9525">
            <a:noFill/>
            <a:miter lim="800000"/>
            <a:headEnd/>
            <a:tailEnd/>
          </a:ln>
        </p:spPr>
      </p:pic>
      <p:pic>
        <p:nvPicPr>
          <p:cNvPr id="55303" name="Picture 7" descr="Resultado de imagen de silvela"/>
          <p:cNvPicPr>
            <a:picLocks noChangeAspect="1" noChangeArrowheads="1"/>
          </p:cNvPicPr>
          <p:nvPr/>
        </p:nvPicPr>
        <p:blipFill>
          <a:blip r:embed="rId3" cstate="print"/>
          <a:srcRect/>
          <a:stretch>
            <a:fillRect/>
          </a:stretch>
        </p:blipFill>
        <p:spPr bwMode="auto">
          <a:xfrm>
            <a:off x="0" y="2204864"/>
            <a:ext cx="2056839" cy="2448272"/>
          </a:xfrm>
          <a:prstGeom prst="rect">
            <a:avLst/>
          </a:prstGeom>
          <a:noFill/>
        </p:spPr>
      </p:pic>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t>No obstante, en este período se produjo una </a:t>
            </a:r>
            <a:r>
              <a:rPr lang="es-ES" sz="3500" dirty="0" smtClean="0">
                <a:solidFill>
                  <a:srgbClr val="FF0000"/>
                </a:solidFill>
              </a:rPr>
              <a:t>crisis de liderazgo </a:t>
            </a:r>
            <a:r>
              <a:rPr lang="es-ES" sz="3500" dirty="0" smtClean="0"/>
              <a:t>al enfrentarse las diversas facciones dentro de los partidos. La consecuencia fue acabar con el </a:t>
            </a:r>
            <a:r>
              <a:rPr lang="es-ES" sz="3500" dirty="0" err="1" smtClean="0"/>
              <a:t>turnismo</a:t>
            </a:r>
            <a:r>
              <a:rPr lang="es-ES" sz="3500" dirty="0" smtClean="0"/>
              <a:t> pacífico.</a:t>
            </a:r>
            <a:endParaRPr lang="es-ES" sz="3500" dirty="0"/>
          </a:p>
        </p:txBody>
      </p:sp>
      <p:pic>
        <p:nvPicPr>
          <p:cNvPr id="55298" name="Picture 2" descr="Resultado de imagen de antonio maura eduardo dato"/>
          <p:cNvPicPr>
            <a:picLocks noChangeAspect="1" noChangeArrowheads="1"/>
          </p:cNvPicPr>
          <p:nvPr/>
        </p:nvPicPr>
        <p:blipFill>
          <a:blip r:embed="rId4" cstate="print"/>
          <a:srcRect/>
          <a:stretch>
            <a:fillRect/>
          </a:stretch>
        </p:blipFill>
        <p:spPr bwMode="auto">
          <a:xfrm>
            <a:off x="5558236" y="2204864"/>
            <a:ext cx="1704493" cy="2448272"/>
          </a:xfrm>
          <a:prstGeom prst="rect">
            <a:avLst/>
          </a:prstGeom>
          <a:noFill/>
        </p:spPr>
      </p:pic>
      <p:pic>
        <p:nvPicPr>
          <p:cNvPr id="55299" name="Picture 3"/>
          <p:cNvPicPr>
            <a:picLocks noChangeAspect="1" noChangeArrowheads="1"/>
          </p:cNvPicPr>
          <p:nvPr/>
        </p:nvPicPr>
        <p:blipFill>
          <a:blip r:embed="rId5" cstate="print"/>
          <a:srcRect/>
          <a:stretch>
            <a:fillRect/>
          </a:stretch>
        </p:blipFill>
        <p:spPr bwMode="auto">
          <a:xfrm>
            <a:off x="2051720" y="2204864"/>
            <a:ext cx="1839189" cy="2448271"/>
          </a:xfrm>
          <a:prstGeom prst="rect">
            <a:avLst/>
          </a:prstGeom>
          <a:noFill/>
          <a:ln w="9525">
            <a:noFill/>
            <a:miter lim="800000"/>
            <a:headEnd/>
            <a:tailEnd/>
          </a:ln>
        </p:spPr>
      </p:pic>
      <p:pic>
        <p:nvPicPr>
          <p:cNvPr id="55301" name="Picture 5" descr="Juan de la Cierva Peñafiel.jpg"/>
          <p:cNvPicPr>
            <a:picLocks noChangeAspect="1" noChangeArrowheads="1"/>
          </p:cNvPicPr>
          <p:nvPr/>
        </p:nvPicPr>
        <p:blipFill>
          <a:blip r:embed="rId6" cstate="print"/>
          <a:srcRect/>
          <a:stretch>
            <a:fillRect/>
          </a:stretch>
        </p:blipFill>
        <p:spPr bwMode="auto">
          <a:xfrm>
            <a:off x="3851920" y="2204864"/>
            <a:ext cx="1800199" cy="2446634"/>
          </a:xfrm>
          <a:prstGeom prst="rect">
            <a:avLst/>
          </a:prstGeom>
          <a:noFill/>
        </p:spPr>
      </p:pic>
      <p:sp>
        <p:nvSpPr>
          <p:cNvPr id="7" name="6 CuadroTexto"/>
          <p:cNvSpPr txBox="1"/>
          <p:nvPr/>
        </p:nvSpPr>
        <p:spPr>
          <a:xfrm>
            <a:off x="0" y="4869160"/>
            <a:ext cx="9144000" cy="1754326"/>
          </a:xfrm>
          <a:prstGeom prst="rect">
            <a:avLst/>
          </a:prstGeom>
          <a:noFill/>
        </p:spPr>
        <p:txBody>
          <a:bodyPr wrap="square" rtlCol="0">
            <a:spAutoFit/>
          </a:bodyPr>
          <a:lstStyle/>
          <a:p>
            <a:pPr algn="ctr"/>
            <a:r>
              <a:rPr lang="es-ES" dirty="0" err="1" smtClean="0"/>
              <a:t>Silvela</a:t>
            </a:r>
            <a:r>
              <a:rPr lang="es-ES" dirty="0" smtClean="0"/>
              <a:t>, Maura, de la Cierva , Dato y Sánchez Guerra, cinco de los principales líderes conservadores. </a:t>
            </a:r>
            <a:r>
              <a:rPr lang="es-ES" dirty="0" err="1" smtClean="0"/>
              <a:t>Silvela</a:t>
            </a:r>
            <a:r>
              <a:rPr lang="es-ES" dirty="0" smtClean="0"/>
              <a:t> mantuvo el liderazgo hasta que se retiró en 1903. Desde entonces hasta 1909 destacó Maura. De la Cierva lideraba la extrema derecha (no llegó a presidente), Dato fue el líder más destacado en la segunda década del siglo y tras su asesinato lo sería Sánchez Guerra. Ninguno logró la unidad de Cánovas. El principal enfrentamiento se produjo entre Maura y Dato.</a:t>
            </a: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p:cNvPicPr>
            <a:picLocks noChangeAspect="1" noChangeArrowheads="1"/>
          </p:cNvPicPr>
          <p:nvPr/>
        </p:nvPicPr>
        <p:blipFill>
          <a:blip r:embed="rId2" cstate="print"/>
          <a:srcRect/>
          <a:stretch>
            <a:fillRect/>
          </a:stretch>
        </p:blipFill>
        <p:spPr bwMode="auto">
          <a:xfrm>
            <a:off x="3491880" y="3356992"/>
            <a:ext cx="1901748" cy="2665844"/>
          </a:xfrm>
          <a:prstGeom prst="rect">
            <a:avLst/>
          </a:prstGeom>
          <a:noFill/>
          <a:ln w="9525">
            <a:noFill/>
            <a:miter lim="800000"/>
            <a:headEnd/>
            <a:tailEnd/>
          </a:ln>
        </p:spPr>
      </p:pic>
      <p:pic>
        <p:nvPicPr>
          <p:cNvPr id="56327" name="Picture 7"/>
          <p:cNvPicPr>
            <a:picLocks noChangeAspect="1" noChangeArrowheads="1"/>
          </p:cNvPicPr>
          <p:nvPr/>
        </p:nvPicPr>
        <p:blipFill>
          <a:blip r:embed="rId3" cstate="print"/>
          <a:srcRect/>
          <a:stretch>
            <a:fillRect/>
          </a:stretch>
        </p:blipFill>
        <p:spPr bwMode="auto">
          <a:xfrm>
            <a:off x="0" y="836712"/>
            <a:ext cx="2267744" cy="2577954"/>
          </a:xfrm>
          <a:prstGeom prst="rect">
            <a:avLst/>
          </a:prstGeom>
          <a:noFill/>
          <a:ln w="9525">
            <a:noFill/>
            <a:miter lim="800000"/>
            <a:headEnd/>
            <a:tailEnd/>
          </a:ln>
        </p:spPr>
      </p:pic>
      <p:pic>
        <p:nvPicPr>
          <p:cNvPr id="56322" name="Picture 2" descr="Resultado de imagen de romanones"/>
          <p:cNvPicPr>
            <a:picLocks noChangeAspect="1" noChangeArrowheads="1"/>
          </p:cNvPicPr>
          <p:nvPr/>
        </p:nvPicPr>
        <p:blipFill>
          <a:blip r:embed="rId4" cstate="print"/>
          <a:srcRect/>
          <a:stretch>
            <a:fillRect/>
          </a:stretch>
        </p:blipFill>
        <p:spPr bwMode="auto">
          <a:xfrm>
            <a:off x="1619672" y="3401616"/>
            <a:ext cx="1921276" cy="2619672"/>
          </a:xfrm>
          <a:prstGeom prst="rect">
            <a:avLst/>
          </a:prstGeom>
          <a:noFill/>
        </p:spPr>
      </p:pic>
      <p:pic>
        <p:nvPicPr>
          <p:cNvPr id="56324" name="Picture 4" descr="Resultado de imagen de canalejas"/>
          <p:cNvPicPr>
            <a:picLocks noChangeAspect="1" noChangeArrowheads="1"/>
          </p:cNvPicPr>
          <p:nvPr/>
        </p:nvPicPr>
        <p:blipFill>
          <a:blip r:embed="rId5" cstate="print"/>
          <a:srcRect/>
          <a:stretch>
            <a:fillRect/>
          </a:stretch>
        </p:blipFill>
        <p:spPr bwMode="auto">
          <a:xfrm>
            <a:off x="2051720" y="836712"/>
            <a:ext cx="1622301" cy="2564904"/>
          </a:xfrm>
          <a:prstGeom prst="rect">
            <a:avLst/>
          </a:prstGeom>
          <a:noFill/>
        </p:spPr>
      </p:pic>
      <p:pic>
        <p:nvPicPr>
          <p:cNvPr id="56326" name="Picture 6"/>
          <p:cNvPicPr>
            <a:picLocks noChangeAspect="1" noChangeArrowheads="1"/>
          </p:cNvPicPr>
          <p:nvPr/>
        </p:nvPicPr>
        <p:blipFill>
          <a:blip r:embed="rId6" cstate="print"/>
          <a:srcRect/>
          <a:stretch>
            <a:fillRect/>
          </a:stretch>
        </p:blipFill>
        <p:spPr bwMode="auto">
          <a:xfrm>
            <a:off x="3563888" y="836712"/>
            <a:ext cx="1800200" cy="2592288"/>
          </a:xfrm>
          <a:prstGeom prst="rect">
            <a:avLst/>
          </a:prstGeom>
          <a:noFill/>
          <a:ln w="9525">
            <a:noFill/>
            <a:miter lim="800000"/>
            <a:headEnd/>
            <a:tailEnd/>
          </a:ln>
        </p:spPr>
      </p:pic>
      <p:pic>
        <p:nvPicPr>
          <p:cNvPr id="56329" name="Picture 9" descr="Resultado de imagen de santiago alba político wikipedia"/>
          <p:cNvPicPr>
            <a:picLocks noChangeAspect="1" noChangeArrowheads="1"/>
          </p:cNvPicPr>
          <p:nvPr/>
        </p:nvPicPr>
        <p:blipFill>
          <a:blip r:embed="rId7" cstate="print"/>
          <a:srcRect/>
          <a:stretch>
            <a:fillRect/>
          </a:stretch>
        </p:blipFill>
        <p:spPr bwMode="auto">
          <a:xfrm>
            <a:off x="0" y="3401616"/>
            <a:ext cx="1643667" cy="2592288"/>
          </a:xfrm>
          <a:prstGeom prst="rect">
            <a:avLst/>
          </a:prstGeom>
          <a:noFill/>
        </p:spPr>
      </p:pic>
      <p:sp>
        <p:nvSpPr>
          <p:cNvPr id="8" name="7 CuadroTexto"/>
          <p:cNvSpPr txBox="1"/>
          <p:nvPr/>
        </p:nvSpPr>
        <p:spPr>
          <a:xfrm>
            <a:off x="5364088" y="692696"/>
            <a:ext cx="3779912" cy="5293757"/>
          </a:xfrm>
          <a:prstGeom prst="rect">
            <a:avLst/>
          </a:prstGeom>
          <a:noFill/>
        </p:spPr>
        <p:txBody>
          <a:bodyPr wrap="square" rtlCol="0">
            <a:spAutoFit/>
          </a:bodyPr>
          <a:lstStyle/>
          <a:p>
            <a:pPr algn="ctr"/>
            <a:r>
              <a:rPr lang="es-ES" sz="2600" dirty="0" smtClean="0"/>
              <a:t>Los liberales estarían incluso más divididos desde la muerte de </a:t>
            </a:r>
            <a:r>
              <a:rPr lang="es-ES" sz="2600" dirty="0" err="1" smtClean="0"/>
              <a:t>Sagasta</a:t>
            </a:r>
            <a:r>
              <a:rPr lang="es-ES" sz="2600" dirty="0" smtClean="0"/>
              <a:t>. </a:t>
            </a:r>
            <a:r>
              <a:rPr lang="es-ES" sz="2600" dirty="0" err="1" smtClean="0"/>
              <a:t>Moret</a:t>
            </a:r>
            <a:r>
              <a:rPr lang="es-ES" sz="2600" dirty="0" smtClean="0"/>
              <a:t>, Canalejas y Montero Ríos representaban inicialmente las facciones de izquierda, centro y derecha. En la 2ª década del siglo les suceden respectivamente Sánchez Alba, </a:t>
            </a:r>
            <a:r>
              <a:rPr lang="es-ES" sz="2600" dirty="0" err="1" smtClean="0"/>
              <a:t>Romanones</a:t>
            </a:r>
            <a:r>
              <a:rPr lang="es-ES" sz="2600" dirty="0" smtClean="0"/>
              <a:t> y García Prieto.</a:t>
            </a:r>
            <a:endParaRPr lang="es-ES" sz="2600" dirty="0"/>
          </a:p>
        </p:txBody>
      </p:sp>
      <p:sp>
        <p:nvSpPr>
          <p:cNvPr id="9" name="8 CuadroTexto"/>
          <p:cNvSpPr txBox="1"/>
          <p:nvPr/>
        </p:nvSpPr>
        <p:spPr>
          <a:xfrm>
            <a:off x="0" y="260648"/>
            <a:ext cx="5364088" cy="461665"/>
          </a:xfrm>
          <a:prstGeom prst="rect">
            <a:avLst/>
          </a:prstGeom>
          <a:noFill/>
        </p:spPr>
        <p:txBody>
          <a:bodyPr wrap="square" rtlCol="0">
            <a:spAutoFit/>
          </a:bodyPr>
          <a:lstStyle/>
          <a:p>
            <a:pPr algn="ctr"/>
            <a:r>
              <a:rPr lang="es-ES" sz="2400" dirty="0" err="1" smtClean="0"/>
              <a:t>Moret</a:t>
            </a:r>
            <a:r>
              <a:rPr lang="es-ES" sz="2400" dirty="0" smtClean="0"/>
              <a:t>, Canalejas y Montero Ríos.</a:t>
            </a:r>
            <a:endParaRPr lang="es-ES" sz="2400" dirty="0"/>
          </a:p>
        </p:txBody>
      </p:sp>
      <p:sp>
        <p:nvSpPr>
          <p:cNvPr id="10" name="9 CuadroTexto"/>
          <p:cNvSpPr txBox="1"/>
          <p:nvPr/>
        </p:nvSpPr>
        <p:spPr>
          <a:xfrm>
            <a:off x="0" y="6093296"/>
            <a:ext cx="5364088" cy="461665"/>
          </a:xfrm>
          <a:prstGeom prst="rect">
            <a:avLst/>
          </a:prstGeom>
          <a:noFill/>
        </p:spPr>
        <p:txBody>
          <a:bodyPr wrap="square" rtlCol="0">
            <a:spAutoFit/>
          </a:bodyPr>
          <a:lstStyle/>
          <a:p>
            <a:pPr algn="ctr"/>
            <a:r>
              <a:rPr lang="es-ES" sz="2400" dirty="0" smtClean="0"/>
              <a:t>Sánchez Alba, </a:t>
            </a:r>
            <a:r>
              <a:rPr lang="es-ES" sz="2400" dirty="0" err="1" smtClean="0"/>
              <a:t>Romanones</a:t>
            </a:r>
            <a:r>
              <a:rPr lang="es-ES" sz="2400" dirty="0" smtClean="0"/>
              <a:t> y García Prieto.</a:t>
            </a:r>
            <a:endParaRPr lang="es-E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También reapareció el fantasma de la </a:t>
            </a:r>
            <a:r>
              <a:rPr lang="es-ES" sz="3500" dirty="0" smtClean="0">
                <a:solidFill>
                  <a:srgbClr val="FF0000"/>
                </a:solidFill>
              </a:rPr>
              <a:t>intervención militar </a:t>
            </a:r>
            <a:r>
              <a:rPr lang="es-ES" sz="3500" dirty="0" smtClean="0"/>
              <a:t>con una mayor injerencia en la vida civil (</a:t>
            </a:r>
            <a:r>
              <a:rPr lang="es-ES" sz="3500" dirty="0" smtClean="0">
                <a:solidFill>
                  <a:srgbClr val="FF0000"/>
                </a:solidFill>
              </a:rPr>
              <a:t>Ley de Jurisdicciones</a:t>
            </a:r>
            <a:r>
              <a:rPr lang="es-ES" sz="3500" dirty="0" smtClean="0"/>
              <a:t>, 1906).</a:t>
            </a:r>
            <a:endParaRPr lang="es-ES" sz="3500" dirty="0"/>
          </a:p>
        </p:txBody>
      </p:sp>
      <p:pic>
        <p:nvPicPr>
          <p:cNvPr id="57346" name="Picture 2" descr="https://upload.wikimedia.org/wikipedia/commons/2/21/Cu-Cut%281905%29.jpg"/>
          <p:cNvPicPr>
            <a:picLocks noChangeAspect="1" noChangeArrowheads="1"/>
          </p:cNvPicPr>
          <p:nvPr/>
        </p:nvPicPr>
        <p:blipFill>
          <a:blip r:embed="rId2" cstate="print"/>
          <a:srcRect/>
          <a:stretch>
            <a:fillRect/>
          </a:stretch>
        </p:blipFill>
        <p:spPr bwMode="auto">
          <a:xfrm>
            <a:off x="5510424" y="1916832"/>
            <a:ext cx="3633576" cy="3573016"/>
          </a:xfrm>
          <a:prstGeom prst="rect">
            <a:avLst/>
          </a:prstGeom>
          <a:noFill/>
        </p:spPr>
      </p:pic>
      <p:sp>
        <p:nvSpPr>
          <p:cNvPr id="4" name="3 CuadroTexto"/>
          <p:cNvSpPr txBox="1"/>
          <p:nvPr/>
        </p:nvSpPr>
        <p:spPr>
          <a:xfrm>
            <a:off x="0" y="1988840"/>
            <a:ext cx="5292080" cy="4893647"/>
          </a:xfrm>
          <a:prstGeom prst="rect">
            <a:avLst/>
          </a:prstGeom>
          <a:noFill/>
        </p:spPr>
        <p:txBody>
          <a:bodyPr wrap="square" rtlCol="0">
            <a:spAutoFit/>
          </a:bodyPr>
          <a:lstStyle/>
          <a:p>
            <a:pPr algn="ctr"/>
            <a:r>
              <a:rPr lang="es-ES" sz="2400" dirty="0" smtClean="0"/>
              <a:t>El Ejército había sido muy criticado tras la derrota de Cuba y los oficiales estaban molestos. Esta caricatura de la revista satírica y catalanista </a:t>
            </a:r>
            <a:r>
              <a:rPr lang="es-ES" sz="2400" i="1" dirty="0" smtClean="0">
                <a:solidFill>
                  <a:srgbClr val="FF0000"/>
                </a:solidFill>
              </a:rPr>
              <a:t>Cu-</a:t>
            </a:r>
            <a:r>
              <a:rPr lang="es-ES" sz="2400" i="1" dirty="0" err="1" smtClean="0">
                <a:solidFill>
                  <a:srgbClr val="FF0000"/>
                </a:solidFill>
              </a:rPr>
              <a:t>Cut</a:t>
            </a:r>
            <a:r>
              <a:rPr lang="es-ES" sz="2400" dirty="0" smtClean="0"/>
              <a:t> en 1906 desató las iras militares. Un grupo de oficiales asaltó las oficinas de la revista. El Gobierno de Montero Ríos fue incapaz de contenerlos provocando su sustitución por López Domínguez que les dio la razón y aprobó la Ley de Jurisdicciones que permitía al Ejército intervenir ante las ofensas a las fuerzas armadas. </a:t>
            </a:r>
            <a:endParaRPr lang="es-ES" sz="2400" dirty="0"/>
          </a:p>
        </p:txBody>
      </p:sp>
      <p:sp>
        <p:nvSpPr>
          <p:cNvPr id="5" name="4 CuadroTexto"/>
          <p:cNvSpPr txBox="1"/>
          <p:nvPr/>
        </p:nvSpPr>
        <p:spPr>
          <a:xfrm>
            <a:off x="5508104" y="5657671"/>
            <a:ext cx="3635896" cy="1200329"/>
          </a:xfrm>
          <a:prstGeom prst="rect">
            <a:avLst/>
          </a:prstGeom>
          <a:noFill/>
        </p:spPr>
        <p:txBody>
          <a:bodyPr wrap="square" rtlCol="0">
            <a:spAutoFit/>
          </a:bodyPr>
          <a:lstStyle/>
          <a:p>
            <a:pPr algn="ctr"/>
            <a:r>
              <a:rPr lang="es-ES" dirty="0" smtClean="0"/>
              <a:t>La viñeta era ofensiva porque “paisanos” quiere decir civiles. Da a entender que los militares eran incapaces de lograr una victoria.</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69551"/>
          </a:xfrm>
          <a:prstGeom prst="rect">
            <a:avLst/>
          </a:prstGeom>
          <a:noFill/>
        </p:spPr>
        <p:txBody>
          <a:bodyPr wrap="square" rtlCol="0">
            <a:spAutoFit/>
          </a:bodyPr>
          <a:lstStyle/>
          <a:p>
            <a:pPr algn="ctr"/>
            <a:r>
              <a:rPr lang="es-ES" sz="3500" dirty="0" smtClean="0"/>
              <a:t>Además, se agravaba la </a:t>
            </a:r>
            <a:r>
              <a:rPr lang="es-ES" sz="3500" dirty="0" smtClean="0">
                <a:solidFill>
                  <a:srgbClr val="FF0000"/>
                </a:solidFill>
              </a:rPr>
              <a:t>pérdida del control electoral </a:t>
            </a:r>
            <a:r>
              <a:rPr lang="es-ES" sz="3500" dirty="0" smtClean="0"/>
              <a:t>de las </a:t>
            </a:r>
            <a:r>
              <a:rPr lang="es-ES" sz="3500" dirty="0" smtClean="0">
                <a:solidFill>
                  <a:srgbClr val="FF0000"/>
                </a:solidFill>
              </a:rPr>
              <a:t>grandes ciudades y </a:t>
            </a:r>
            <a:r>
              <a:rPr lang="es-ES" sz="3500" dirty="0" smtClean="0"/>
              <a:t>de</a:t>
            </a:r>
            <a:r>
              <a:rPr lang="es-ES" sz="3500" dirty="0" smtClean="0">
                <a:solidFill>
                  <a:srgbClr val="FF0000"/>
                </a:solidFill>
              </a:rPr>
              <a:t> Cataluña</a:t>
            </a:r>
            <a:r>
              <a:rPr lang="es-ES" sz="3500" dirty="0" smtClean="0"/>
              <a:t>.</a:t>
            </a:r>
            <a:endParaRPr lang="es-ES" sz="3500" dirty="0"/>
          </a:p>
        </p:txBody>
      </p:sp>
      <p:sp>
        <p:nvSpPr>
          <p:cNvPr id="3" name="2 CuadroTexto"/>
          <p:cNvSpPr txBox="1"/>
          <p:nvPr/>
        </p:nvSpPr>
        <p:spPr>
          <a:xfrm>
            <a:off x="0" y="1595021"/>
            <a:ext cx="3419872" cy="5262979"/>
          </a:xfrm>
          <a:prstGeom prst="rect">
            <a:avLst/>
          </a:prstGeom>
          <a:noFill/>
        </p:spPr>
        <p:txBody>
          <a:bodyPr wrap="square" rtlCol="0">
            <a:spAutoFit/>
          </a:bodyPr>
          <a:lstStyle/>
          <a:p>
            <a:pPr algn="ctr"/>
            <a:r>
              <a:rPr lang="es-ES" sz="2400" dirty="0" smtClean="0"/>
              <a:t>En Cataluña, desde las elecciones generales de 1903 los partidos dinásticos pierden el control electoral de Barcelona. Primero los republicanos y pronto la </a:t>
            </a:r>
            <a:r>
              <a:rPr lang="es-ES" sz="2400" dirty="0" err="1" smtClean="0"/>
              <a:t>Lliga</a:t>
            </a:r>
            <a:r>
              <a:rPr lang="es-ES" sz="2400" dirty="0" smtClean="0"/>
              <a:t> vencen desde entonces. De hecho, el incidente del </a:t>
            </a:r>
            <a:r>
              <a:rPr lang="es-ES" sz="2400" i="1" dirty="0" smtClean="0"/>
              <a:t>Cu-</a:t>
            </a:r>
            <a:r>
              <a:rPr lang="es-ES" sz="2400" i="1" dirty="0" err="1" smtClean="0"/>
              <a:t>Cut</a:t>
            </a:r>
            <a:r>
              <a:rPr lang="es-ES" sz="2400" dirty="0" smtClean="0"/>
              <a:t> fue clave para que la </a:t>
            </a:r>
            <a:r>
              <a:rPr lang="es-ES" sz="2400" dirty="0" err="1" smtClean="0"/>
              <a:t>Lliga</a:t>
            </a:r>
            <a:r>
              <a:rPr lang="es-ES" sz="2400" dirty="0" smtClean="0"/>
              <a:t> lograra un fuerte crecimiento electoral desde 1907.</a:t>
            </a:r>
            <a:endParaRPr lang="es-ES" sz="2400" dirty="0"/>
          </a:p>
        </p:txBody>
      </p:sp>
      <p:sp>
        <p:nvSpPr>
          <p:cNvPr id="5" name="4 CuadroTexto"/>
          <p:cNvSpPr txBox="1"/>
          <p:nvPr/>
        </p:nvSpPr>
        <p:spPr>
          <a:xfrm>
            <a:off x="3563888" y="5229200"/>
            <a:ext cx="5580112" cy="1631216"/>
          </a:xfrm>
          <a:prstGeom prst="rect">
            <a:avLst/>
          </a:prstGeom>
          <a:noFill/>
        </p:spPr>
        <p:txBody>
          <a:bodyPr wrap="square" rtlCol="0">
            <a:spAutoFit/>
          </a:bodyPr>
          <a:lstStyle/>
          <a:p>
            <a:pPr algn="ctr"/>
            <a:r>
              <a:rPr lang="es-ES" sz="2000" dirty="0" smtClean="0"/>
              <a:t>Este gráfico explica la desintegración del voto entre facciones y el auge nacionalista. Las mayorías persisten, pero obligando al entendimiento de las facciones. La </a:t>
            </a:r>
            <a:r>
              <a:rPr lang="es-ES" sz="2000" dirty="0" err="1" smtClean="0"/>
              <a:t>Lliga</a:t>
            </a:r>
            <a:r>
              <a:rPr lang="es-ES" sz="2000" dirty="0" smtClean="0"/>
              <a:t> había logrado la mitad de los diputados de Barcelona.</a:t>
            </a:r>
            <a:endParaRPr lang="es-ES" sz="2000" dirty="0"/>
          </a:p>
        </p:txBody>
      </p:sp>
      <p:pic>
        <p:nvPicPr>
          <p:cNvPr id="58372" name="Picture 4" descr="http://www.historiaelectoral.com/e1914.7.jpg"/>
          <p:cNvPicPr>
            <a:picLocks noChangeAspect="1" noChangeArrowheads="1"/>
          </p:cNvPicPr>
          <p:nvPr/>
        </p:nvPicPr>
        <p:blipFill>
          <a:blip r:embed="rId2" cstate="print"/>
          <a:srcRect/>
          <a:stretch>
            <a:fillRect/>
          </a:stretch>
        </p:blipFill>
        <p:spPr bwMode="auto">
          <a:xfrm>
            <a:off x="3467759" y="1772816"/>
            <a:ext cx="5676241" cy="341984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2814008" y="1844824"/>
            <a:ext cx="6329992" cy="4797770"/>
          </a:xfrm>
          <a:prstGeom prst="rect">
            <a:avLst/>
          </a:prstGeom>
          <a:noFill/>
          <a:ln w="9525">
            <a:noFill/>
            <a:miter lim="800000"/>
            <a:headEnd/>
            <a:tailEnd/>
          </a:ln>
        </p:spPr>
      </p:pic>
      <p:sp>
        <p:nvSpPr>
          <p:cNvPr id="3" name="2 CuadroTexto"/>
          <p:cNvSpPr txBox="1"/>
          <p:nvPr/>
        </p:nvSpPr>
        <p:spPr>
          <a:xfrm>
            <a:off x="2843808" y="0"/>
            <a:ext cx="6300192" cy="1569660"/>
          </a:xfrm>
          <a:prstGeom prst="rect">
            <a:avLst/>
          </a:prstGeom>
          <a:noFill/>
        </p:spPr>
        <p:txBody>
          <a:bodyPr wrap="square" rtlCol="0">
            <a:spAutoFit/>
          </a:bodyPr>
          <a:lstStyle/>
          <a:p>
            <a:pPr algn="ctr"/>
            <a:r>
              <a:rPr lang="es-ES" sz="2400" dirty="0" smtClean="0"/>
              <a:t>Fíjate en este mapa de resultados electorales en 1910. Los rojos son los liberales y los azules los conservadores. Fíjate que controlan la mayor parte de España. </a:t>
            </a:r>
            <a:endParaRPr lang="es-ES" sz="2400" dirty="0"/>
          </a:p>
        </p:txBody>
      </p:sp>
      <p:sp>
        <p:nvSpPr>
          <p:cNvPr id="4" name="3 CuadroTexto"/>
          <p:cNvSpPr txBox="1"/>
          <p:nvPr/>
        </p:nvSpPr>
        <p:spPr>
          <a:xfrm>
            <a:off x="0" y="856357"/>
            <a:ext cx="2771800" cy="6001643"/>
          </a:xfrm>
          <a:prstGeom prst="rect">
            <a:avLst/>
          </a:prstGeom>
          <a:noFill/>
        </p:spPr>
        <p:txBody>
          <a:bodyPr wrap="square" rtlCol="0">
            <a:spAutoFit/>
          </a:bodyPr>
          <a:lstStyle/>
          <a:p>
            <a:pPr algn="ctr"/>
            <a:r>
              <a:rPr lang="es-ES" sz="2400" dirty="0" smtClean="0"/>
              <a:t>Los republicanos despuntan en Madrid, Barcelona, Valencia, Málaga, Sevilla o Bilbao y los republicanos federales en Cataluña. El carlismo en Navarra, País Vasco y Gerona. Los socialistas logran entonces su primer diputado en Madrid. En Cataluña el verde más oscuro hace referencia a la </a:t>
            </a:r>
            <a:r>
              <a:rPr lang="es-ES" sz="2400" dirty="0" err="1" smtClean="0"/>
              <a:t>Lliga</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t>Los </a:t>
            </a:r>
            <a:r>
              <a:rPr lang="es-ES" sz="3500" dirty="0" smtClean="0">
                <a:solidFill>
                  <a:srgbClr val="FF0000"/>
                </a:solidFill>
              </a:rPr>
              <a:t>gobiernos más interesantes </a:t>
            </a:r>
            <a:r>
              <a:rPr lang="es-ES" sz="3500" dirty="0" smtClean="0"/>
              <a:t>de este período fueron los de corte reformista encabezados por </a:t>
            </a:r>
            <a:r>
              <a:rPr lang="es-ES" sz="3500" dirty="0" smtClean="0">
                <a:solidFill>
                  <a:srgbClr val="FF0000"/>
                </a:solidFill>
              </a:rPr>
              <a:t>Maura</a:t>
            </a:r>
            <a:r>
              <a:rPr lang="es-ES" sz="3500" dirty="0" smtClean="0"/>
              <a:t> y </a:t>
            </a:r>
            <a:r>
              <a:rPr lang="es-ES" sz="3500" dirty="0" smtClean="0">
                <a:solidFill>
                  <a:srgbClr val="FF0000"/>
                </a:solidFill>
              </a:rPr>
              <a:t>Canalejas</a:t>
            </a:r>
            <a:r>
              <a:rPr lang="es-ES" sz="3500" dirty="0" smtClean="0"/>
              <a:t>. Estos conforman lo que el estándar denomina “</a:t>
            </a:r>
            <a:r>
              <a:rPr lang="es-ES" sz="3500" dirty="0" smtClean="0">
                <a:solidFill>
                  <a:srgbClr val="FF0000"/>
                </a:solidFill>
              </a:rPr>
              <a:t>revisionismo político</a:t>
            </a:r>
            <a:r>
              <a:rPr lang="es-ES" sz="3500" dirty="0" smtClean="0"/>
              <a:t>”.</a:t>
            </a:r>
            <a:endParaRPr lang="es-ES" sz="3500" dirty="0"/>
          </a:p>
        </p:txBody>
      </p:sp>
      <p:pic>
        <p:nvPicPr>
          <p:cNvPr id="3" name="Picture 3"/>
          <p:cNvPicPr>
            <a:picLocks noChangeAspect="1" noChangeArrowheads="1"/>
          </p:cNvPicPr>
          <p:nvPr/>
        </p:nvPicPr>
        <p:blipFill>
          <a:blip r:embed="rId2" cstate="print"/>
          <a:srcRect/>
          <a:stretch>
            <a:fillRect/>
          </a:stretch>
        </p:blipFill>
        <p:spPr bwMode="auto">
          <a:xfrm>
            <a:off x="4139952" y="2492896"/>
            <a:ext cx="2686426" cy="3576087"/>
          </a:xfrm>
          <a:prstGeom prst="rect">
            <a:avLst/>
          </a:prstGeom>
          <a:noFill/>
          <a:ln w="9525">
            <a:noFill/>
            <a:miter lim="800000"/>
            <a:headEnd/>
            <a:tailEnd/>
          </a:ln>
        </p:spPr>
      </p:pic>
      <p:pic>
        <p:nvPicPr>
          <p:cNvPr id="5" name="Picture 4" descr="Resultado de imagen de canalejas"/>
          <p:cNvPicPr>
            <a:picLocks noChangeAspect="1" noChangeArrowheads="1"/>
          </p:cNvPicPr>
          <p:nvPr/>
        </p:nvPicPr>
        <p:blipFill>
          <a:blip r:embed="rId3" cstate="print"/>
          <a:srcRect/>
          <a:stretch>
            <a:fillRect/>
          </a:stretch>
        </p:blipFill>
        <p:spPr bwMode="auto">
          <a:xfrm>
            <a:off x="6889609" y="2492896"/>
            <a:ext cx="2254391" cy="3564256"/>
          </a:xfrm>
          <a:prstGeom prst="rect">
            <a:avLst/>
          </a:prstGeom>
          <a:noFill/>
        </p:spPr>
      </p:pic>
      <p:sp>
        <p:nvSpPr>
          <p:cNvPr id="6" name="5 CuadroTexto"/>
          <p:cNvSpPr txBox="1"/>
          <p:nvPr/>
        </p:nvSpPr>
        <p:spPr>
          <a:xfrm>
            <a:off x="0" y="2276872"/>
            <a:ext cx="4067944" cy="4154984"/>
          </a:xfrm>
          <a:prstGeom prst="rect">
            <a:avLst/>
          </a:prstGeom>
          <a:noFill/>
        </p:spPr>
        <p:txBody>
          <a:bodyPr wrap="square" rtlCol="0">
            <a:spAutoFit/>
          </a:bodyPr>
          <a:lstStyle/>
          <a:p>
            <a:pPr algn="ctr"/>
            <a:r>
              <a:rPr lang="es-ES" sz="2400" dirty="0" smtClean="0"/>
              <a:t>Por tanto, entendemos por “</a:t>
            </a:r>
            <a:r>
              <a:rPr lang="es-ES" sz="2400" dirty="0" smtClean="0">
                <a:solidFill>
                  <a:srgbClr val="FF0000"/>
                </a:solidFill>
              </a:rPr>
              <a:t>revisionismo político</a:t>
            </a:r>
            <a:r>
              <a:rPr lang="es-ES" sz="2400" dirty="0" smtClean="0"/>
              <a:t>” los intentos de transformación política realizados desde dentro del sistema de la Restauración, es decir, por los llamados partidos dinásticos (conservadores y liberales). En cualquier caso, no es un término propio de la historiografía de la época.</a:t>
            </a:r>
            <a:endParaRPr lang="es-E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15827"/>
          </a:xfrm>
          <a:prstGeom prst="rect">
            <a:avLst/>
          </a:prstGeom>
          <a:noFill/>
        </p:spPr>
        <p:txBody>
          <a:bodyPr wrap="square" rtlCol="0">
            <a:spAutoFit/>
          </a:bodyPr>
          <a:lstStyle/>
          <a:p>
            <a:pPr algn="ctr"/>
            <a:r>
              <a:rPr lang="es-ES" sz="3300" dirty="0" smtClean="0">
                <a:solidFill>
                  <a:srgbClr val="FF0000"/>
                </a:solidFill>
              </a:rPr>
              <a:t>Maura</a:t>
            </a:r>
            <a:r>
              <a:rPr lang="es-ES" sz="3300" dirty="0" smtClean="0"/>
              <a:t> se había unido a los conservadores en 1902 y al año siguiente sustituye a </a:t>
            </a:r>
            <a:r>
              <a:rPr lang="es-ES" sz="3300" dirty="0" err="1" smtClean="0"/>
              <a:t>Silvela</a:t>
            </a:r>
            <a:r>
              <a:rPr lang="es-ES" sz="3300" dirty="0" smtClean="0"/>
              <a:t> en el liderazgo del partido. Destacó su mandato entre 1907 y 1909.</a:t>
            </a:r>
            <a:endParaRPr lang="es-ES" sz="3300" dirty="0"/>
          </a:p>
        </p:txBody>
      </p:sp>
      <p:pic>
        <p:nvPicPr>
          <p:cNvPr id="60419" name="Picture 3"/>
          <p:cNvPicPr>
            <a:picLocks noChangeAspect="1" noChangeArrowheads="1"/>
          </p:cNvPicPr>
          <p:nvPr/>
        </p:nvPicPr>
        <p:blipFill>
          <a:blip r:embed="rId2" cstate="print"/>
          <a:srcRect/>
          <a:stretch>
            <a:fillRect/>
          </a:stretch>
        </p:blipFill>
        <p:spPr bwMode="auto">
          <a:xfrm>
            <a:off x="0" y="2029358"/>
            <a:ext cx="5220072" cy="4338303"/>
          </a:xfrm>
          <a:prstGeom prst="rect">
            <a:avLst/>
          </a:prstGeom>
          <a:noFill/>
          <a:ln w="9525">
            <a:noFill/>
            <a:miter lim="800000"/>
            <a:headEnd/>
            <a:tailEnd/>
          </a:ln>
        </p:spPr>
      </p:pic>
      <p:sp>
        <p:nvSpPr>
          <p:cNvPr id="7" name="6 CuadroTexto"/>
          <p:cNvSpPr txBox="1"/>
          <p:nvPr/>
        </p:nvSpPr>
        <p:spPr>
          <a:xfrm>
            <a:off x="5364088" y="1916832"/>
            <a:ext cx="3779912" cy="4524315"/>
          </a:xfrm>
          <a:prstGeom prst="rect">
            <a:avLst/>
          </a:prstGeom>
          <a:noFill/>
        </p:spPr>
        <p:txBody>
          <a:bodyPr wrap="square" rtlCol="0">
            <a:spAutoFit/>
          </a:bodyPr>
          <a:lstStyle/>
          <a:p>
            <a:pPr algn="ctr"/>
            <a:r>
              <a:rPr lang="es-ES" sz="2400" dirty="0" smtClean="0"/>
              <a:t>Maura estuvo presente en varios gobiernos. En 1903 sustituyó a </a:t>
            </a:r>
            <a:r>
              <a:rPr lang="es-ES" sz="2400" dirty="0" err="1" smtClean="0"/>
              <a:t>Silvela</a:t>
            </a:r>
            <a:r>
              <a:rPr lang="es-ES" sz="2400" dirty="0" smtClean="0"/>
              <a:t> cuando este dimitió y ya antes había destacado al convocar en ese año las primeras elecciones relativamente limpias (subieron bastante los republicanos). No obstante, consiguió desarrollar mejor su programa entre 1907 y 1909.</a:t>
            </a:r>
            <a:endParaRPr lang="es-E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206210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Alfonso XIII.</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Regeneracionismo (ya tratado).</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Semana Trágica de Barcelona.</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4031873"/>
          </a:xfrm>
          <a:prstGeom prst="rect">
            <a:avLst/>
          </a:prstGeom>
          <a:noFill/>
        </p:spPr>
        <p:txBody>
          <a:bodyPr wrap="square" rtlCol="0">
            <a:spAutoFit/>
          </a:bodyPr>
          <a:lstStyle/>
          <a:p>
            <a:pPr algn="just"/>
            <a:r>
              <a:rPr lang="es-ES" sz="3200" dirty="0" smtClean="0"/>
              <a:t>Defensor de la “</a:t>
            </a:r>
            <a:r>
              <a:rPr lang="es-ES" sz="3200" dirty="0" smtClean="0">
                <a:solidFill>
                  <a:srgbClr val="FF0000"/>
                </a:solidFill>
              </a:rPr>
              <a:t>revolución desde arriba</a:t>
            </a:r>
            <a:r>
              <a:rPr lang="es-ES" sz="3200" dirty="0" smtClean="0"/>
              <a:t>” (había que hacer funcionar bien el parlamentarismo) para frenar el caciquismo, fracasó en su intento (Ley Electoral) pero sí potenció la </a:t>
            </a:r>
            <a:r>
              <a:rPr lang="es-ES" sz="3200" dirty="0" smtClean="0">
                <a:solidFill>
                  <a:srgbClr val="FF0000"/>
                </a:solidFill>
              </a:rPr>
              <a:t>descentralización</a:t>
            </a:r>
            <a:r>
              <a:rPr lang="es-ES" sz="3200" dirty="0" smtClean="0"/>
              <a:t> y una tímida </a:t>
            </a:r>
            <a:r>
              <a:rPr lang="es-ES" sz="3200" dirty="0" smtClean="0">
                <a:solidFill>
                  <a:srgbClr val="FF0000"/>
                </a:solidFill>
              </a:rPr>
              <a:t>política social</a:t>
            </a:r>
            <a:r>
              <a:rPr lang="es-ES" sz="3200" dirty="0" smtClean="0"/>
              <a:t>: descanso dominical, legalización de las huelgas e inicio del Estado del bienestar (constituyó el Instituto de Reformas Sociales, 1903, y después lo sustituyó por el Instituto Nacional de Previsión, 1908).</a:t>
            </a:r>
            <a:endParaRPr lang="es-ES" sz="3200" dirty="0"/>
          </a:p>
        </p:txBody>
      </p:sp>
      <p:pic>
        <p:nvPicPr>
          <p:cNvPr id="59393" name="Picture 1"/>
          <p:cNvPicPr>
            <a:picLocks noChangeAspect="1" noChangeArrowheads="1"/>
          </p:cNvPicPr>
          <p:nvPr/>
        </p:nvPicPr>
        <p:blipFill>
          <a:blip r:embed="rId2" cstate="print"/>
          <a:srcRect/>
          <a:stretch>
            <a:fillRect/>
          </a:stretch>
        </p:blipFill>
        <p:spPr bwMode="auto">
          <a:xfrm>
            <a:off x="6300192" y="4014192"/>
            <a:ext cx="2843808" cy="2843808"/>
          </a:xfrm>
          <a:prstGeom prst="rect">
            <a:avLst/>
          </a:prstGeom>
          <a:noFill/>
          <a:ln w="9525">
            <a:noFill/>
            <a:miter lim="800000"/>
            <a:headEnd/>
            <a:tailEnd/>
          </a:ln>
        </p:spPr>
      </p:pic>
      <p:sp>
        <p:nvSpPr>
          <p:cNvPr id="4" name="3 CuadroTexto"/>
          <p:cNvSpPr txBox="1"/>
          <p:nvPr/>
        </p:nvSpPr>
        <p:spPr>
          <a:xfrm>
            <a:off x="0" y="4869160"/>
            <a:ext cx="6300192" cy="1200329"/>
          </a:xfrm>
          <a:prstGeom prst="rect">
            <a:avLst/>
          </a:prstGeom>
          <a:noFill/>
        </p:spPr>
        <p:txBody>
          <a:bodyPr wrap="square" rtlCol="0">
            <a:spAutoFit/>
          </a:bodyPr>
          <a:lstStyle/>
          <a:p>
            <a:pPr algn="ctr"/>
            <a:r>
              <a:rPr lang="es-ES" sz="2400" dirty="0" smtClean="0"/>
              <a:t>Ya ves, a Maura le debemos la aprobación del descanso en domingo. Se aplicó desde 1904, durante su primer gobierno.</a:t>
            </a:r>
            <a:endParaRPr lang="es-E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¿Por qué Maura no defendía una democratización? La razón está en la </a:t>
            </a:r>
            <a:r>
              <a:rPr lang="es-ES" sz="3600" dirty="0" smtClean="0">
                <a:solidFill>
                  <a:srgbClr val="FF0000"/>
                </a:solidFill>
              </a:rPr>
              <a:t>desconfianza en la masa</a:t>
            </a:r>
            <a:r>
              <a:rPr lang="es-ES" sz="3600" dirty="0" smtClean="0"/>
              <a:t>.</a:t>
            </a:r>
            <a:endParaRPr lang="es-ES" sz="3600" dirty="0"/>
          </a:p>
        </p:txBody>
      </p:sp>
      <p:pic>
        <p:nvPicPr>
          <p:cNvPr id="1027" name="Picture 3"/>
          <p:cNvPicPr>
            <a:picLocks noChangeAspect="1" noChangeArrowheads="1"/>
          </p:cNvPicPr>
          <p:nvPr/>
        </p:nvPicPr>
        <p:blipFill>
          <a:blip r:embed="rId2" cstate="print"/>
          <a:srcRect/>
          <a:stretch>
            <a:fillRect/>
          </a:stretch>
        </p:blipFill>
        <p:spPr bwMode="auto">
          <a:xfrm>
            <a:off x="4267200" y="2636912"/>
            <a:ext cx="4876800" cy="3476625"/>
          </a:xfrm>
          <a:prstGeom prst="rect">
            <a:avLst/>
          </a:prstGeom>
          <a:noFill/>
          <a:ln w="9525">
            <a:noFill/>
            <a:miter lim="800000"/>
            <a:headEnd/>
            <a:tailEnd/>
          </a:ln>
        </p:spPr>
      </p:pic>
      <p:sp>
        <p:nvSpPr>
          <p:cNvPr id="5" name="4 CuadroTexto"/>
          <p:cNvSpPr txBox="1"/>
          <p:nvPr/>
        </p:nvSpPr>
        <p:spPr>
          <a:xfrm>
            <a:off x="0" y="2204864"/>
            <a:ext cx="4211960" cy="4154984"/>
          </a:xfrm>
          <a:prstGeom prst="rect">
            <a:avLst/>
          </a:prstGeom>
          <a:noFill/>
        </p:spPr>
        <p:txBody>
          <a:bodyPr wrap="square" rtlCol="0">
            <a:spAutoFit/>
          </a:bodyPr>
          <a:lstStyle/>
          <a:p>
            <a:pPr algn="ctr"/>
            <a:r>
              <a:rPr lang="es-ES" sz="2400" dirty="0" smtClean="0"/>
              <a:t>Maura y los conservadores en general desconfiaban del sufragio universal porque veían en él un modo de manipular a una masa poblacional poco formado. Es por ello, que Maura apelaba a las clases neutras, es decir, la clase media (derecha). Esta clase media tenía mejor formación y eran de mentalidad más bien conservadora.</a:t>
            </a:r>
            <a:endParaRPr lang="es-E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Biblioteca Digital de Castilla y León &gt; Ley electoral de 8 de ..."/>
          <p:cNvPicPr>
            <a:picLocks noChangeAspect="1" noChangeArrowheads="1"/>
          </p:cNvPicPr>
          <p:nvPr/>
        </p:nvPicPr>
        <p:blipFill>
          <a:blip r:embed="rId2" cstate="print"/>
          <a:srcRect/>
          <a:stretch>
            <a:fillRect/>
          </a:stretch>
        </p:blipFill>
        <p:spPr bwMode="auto">
          <a:xfrm>
            <a:off x="5593259" y="692696"/>
            <a:ext cx="3550741" cy="5445224"/>
          </a:xfrm>
          <a:prstGeom prst="rect">
            <a:avLst/>
          </a:prstGeom>
          <a:noFill/>
        </p:spPr>
      </p:pic>
      <p:sp>
        <p:nvSpPr>
          <p:cNvPr id="3" name="2 CuadroTexto"/>
          <p:cNvSpPr txBox="1"/>
          <p:nvPr/>
        </p:nvSpPr>
        <p:spPr>
          <a:xfrm>
            <a:off x="0" y="0"/>
            <a:ext cx="5508104" cy="6740307"/>
          </a:xfrm>
          <a:prstGeom prst="rect">
            <a:avLst/>
          </a:prstGeom>
          <a:noFill/>
        </p:spPr>
        <p:txBody>
          <a:bodyPr wrap="square" rtlCol="0">
            <a:spAutoFit/>
          </a:bodyPr>
          <a:lstStyle/>
          <a:p>
            <a:pPr algn="ctr"/>
            <a:r>
              <a:rPr lang="es-ES" sz="2400" dirty="0" smtClean="0"/>
              <a:t>Sus </a:t>
            </a:r>
            <a:r>
              <a:rPr lang="es-ES" sz="2400" dirty="0" smtClean="0">
                <a:solidFill>
                  <a:srgbClr val="FF0000"/>
                </a:solidFill>
              </a:rPr>
              <a:t>reformas fueron limitadas</a:t>
            </a:r>
            <a:r>
              <a:rPr lang="es-ES" sz="2400" dirty="0" smtClean="0"/>
              <a:t>. Uno de sus proyectos estrella, la </a:t>
            </a:r>
            <a:r>
              <a:rPr lang="es-ES" sz="2400" dirty="0" smtClean="0">
                <a:solidFill>
                  <a:srgbClr val="FF0000"/>
                </a:solidFill>
              </a:rPr>
              <a:t>Ley Electoral de 1907</a:t>
            </a:r>
            <a:r>
              <a:rPr lang="es-ES" sz="2400" dirty="0" smtClean="0"/>
              <a:t>, es un buen ejemplo. Introdujo el sufragio obligatorio para </a:t>
            </a:r>
            <a:r>
              <a:rPr lang="es-ES" sz="2400" dirty="0" smtClean="0">
                <a:solidFill>
                  <a:srgbClr val="FF0000"/>
                </a:solidFill>
              </a:rPr>
              <a:t>forzar a votar a las clases medias</a:t>
            </a:r>
            <a:r>
              <a:rPr lang="es-ES" sz="2400" dirty="0" smtClean="0"/>
              <a:t>, el </a:t>
            </a:r>
            <a:r>
              <a:rPr lang="es-ES" sz="2400" dirty="0" smtClean="0">
                <a:solidFill>
                  <a:srgbClr val="FF0000"/>
                </a:solidFill>
              </a:rPr>
              <a:t>censo electoral </a:t>
            </a:r>
            <a:r>
              <a:rPr lang="es-ES" sz="2400" dirty="0" smtClean="0"/>
              <a:t>para controlar mejor las votaciones o se especificaron los </a:t>
            </a:r>
            <a:r>
              <a:rPr lang="es-ES" sz="2400" dirty="0" smtClean="0">
                <a:solidFill>
                  <a:srgbClr val="FF0000"/>
                </a:solidFill>
              </a:rPr>
              <a:t>delitos electorales</a:t>
            </a:r>
            <a:r>
              <a:rPr lang="es-ES" sz="2400" dirty="0" smtClean="0"/>
              <a:t>… Sin embargo, </a:t>
            </a:r>
            <a:r>
              <a:rPr lang="es-ES" sz="2400" dirty="0" smtClean="0">
                <a:solidFill>
                  <a:srgbClr val="FF0000"/>
                </a:solidFill>
              </a:rPr>
              <a:t>se rechazó pagar un sueldo </a:t>
            </a:r>
            <a:r>
              <a:rPr lang="es-ES" sz="2400" dirty="0" smtClean="0"/>
              <a:t>a los diputados (lo que hubiera abierto las Cortes a gente más modesta), se incluyeron </a:t>
            </a:r>
            <a:r>
              <a:rPr lang="es-ES" sz="2400" dirty="0" smtClean="0">
                <a:solidFill>
                  <a:srgbClr val="FF0000"/>
                </a:solidFill>
              </a:rPr>
              <a:t>requisitos de apoyo </a:t>
            </a:r>
            <a:r>
              <a:rPr lang="es-ES" sz="2400" dirty="0" smtClean="0"/>
              <a:t>de notables para poder presentarse a las elecciones (artículo 24), se </a:t>
            </a:r>
            <a:r>
              <a:rPr lang="es-ES" sz="2400" dirty="0" smtClean="0">
                <a:solidFill>
                  <a:srgbClr val="FF0000"/>
                </a:solidFill>
              </a:rPr>
              <a:t>eliminaron las elecciones en distritos con un único candidato</a:t>
            </a:r>
            <a:r>
              <a:rPr lang="es-ES" sz="2400" dirty="0" smtClean="0"/>
              <a:t> </a:t>
            </a:r>
            <a:r>
              <a:rPr lang="es-ES" sz="2400" dirty="0" smtClean="0">
                <a:solidFill>
                  <a:srgbClr val="FF0000"/>
                </a:solidFill>
              </a:rPr>
              <a:t>o con tantos como se elegían </a:t>
            </a:r>
            <a:r>
              <a:rPr lang="es-ES" sz="2400" dirty="0" smtClean="0"/>
              <a:t>(artículo 29) y </a:t>
            </a:r>
            <a:r>
              <a:rPr lang="es-ES" sz="2400" dirty="0" smtClean="0">
                <a:solidFill>
                  <a:srgbClr val="FF0000"/>
                </a:solidFill>
              </a:rPr>
              <a:t>no se dio más peso electoral a la ciudad </a:t>
            </a:r>
            <a:r>
              <a:rPr lang="es-ES" sz="2400" dirty="0" smtClean="0"/>
              <a:t>que al campo al no contemplar la relación proporcional entre diputados electos y población.</a:t>
            </a:r>
            <a:endParaRPr lang="es-E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En política económica se intensificó el </a:t>
            </a:r>
            <a:r>
              <a:rPr lang="es-ES" sz="3600" dirty="0" smtClean="0">
                <a:solidFill>
                  <a:srgbClr val="FF0000"/>
                </a:solidFill>
              </a:rPr>
              <a:t>proteccionismo </a:t>
            </a:r>
            <a:r>
              <a:rPr lang="es-ES" sz="3600" dirty="0" smtClean="0"/>
              <a:t>y el </a:t>
            </a:r>
            <a:r>
              <a:rPr lang="es-ES" sz="3600" dirty="0" smtClean="0">
                <a:solidFill>
                  <a:srgbClr val="FF0000"/>
                </a:solidFill>
              </a:rPr>
              <a:t>intervencionismo </a:t>
            </a:r>
            <a:r>
              <a:rPr lang="es-ES" sz="3600" dirty="0" smtClean="0"/>
              <a:t>con la Ley de Protección de la Industria Nacional de 1907 y la Ley de Fomento de las Industrias Marítimas Nacionales de 1909.</a:t>
            </a:r>
            <a:endParaRPr lang="es-ES" sz="3600" dirty="0"/>
          </a:p>
        </p:txBody>
      </p:sp>
      <p:pic>
        <p:nvPicPr>
          <p:cNvPr id="59394" name="Picture 2"/>
          <p:cNvPicPr>
            <a:picLocks noChangeAspect="1" noChangeArrowheads="1"/>
          </p:cNvPicPr>
          <p:nvPr/>
        </p:nvPicPr>
        <p:blipFill>
          <a:blip r:embed="rId2" cstate="print"/>
          <a:srcRect/>
          <a:stretch>
            <a:fillRect/>
          </a:stretch>
        </p:blipFill>
        <p:spPr bwMode="auto">
          <a:xfrm>
            <a:off x="4283968" y="3068960"/>
            <a:ext cx="4860032" cy="3455179"/>
          </a:xfrm>
          <a:prstGeom prst="rect">
            <a:avLst/>
          </a:prstGeom>
          <a:noFill/>
          <a:ln w="9525">
            <a:noFill/>
            <a:miter lim="800000"/>
            <a:headEnd/>
            <a:tailEnd/>
          </a:ln>
        </p:spPr>
      </p:pic>
      <p:sp>
        <p:nvSpPr>
          <p:cNvPr id="4" name="3 CuadroTexto"/>
          <p:cNvSpPr txBox="1"/>
          <p:nvPr/>
        </p:nvSpPr>
        <p:spPr>
          <a:xfrm>
            <a:off x="0" y="2852936"/>
            <a:ext cx="4283968" cy="3785652"/>
          </a:xfrm>
          <a:prstGeom prst="rect">
            <a:avLst/>
          </a:prstGeom>
          <a:noFill/>
        </p:spPr>
        <p:txBody>
          <a:bodyPr wrap="square" rtlCol="0">
            <a:spAutoFit/>
          </a:bodyPr>
          <a:lstStyle/>
          <a:p>
            <a:pPr algn="ctr"/>
            <a:r>
              <a:rPr lang="es-ES" sz="2400" dirty="0" smtClean="0"/>
              <a:t>En este tipo de medidas se veía muy bien el peso de la burguesía. La Ley de 1907, por ejemplo, recogió la demanda de la Liga Vizcaína de Productores (derecha) creada en 1894 y que estaba representada a través del senador Pablo </a:t>
            </a:r>
            <a:r>
              <a:rPr lang="es-ES" sz="2400" dirty="0" err="1" smtClean="0"/>
              <a:t>Alzola</a:t>
            </a:r>
            <a:r>
              <a:rPr lang="es-ES" sz="2400" dirty="0" smtClean="0"/>
              <a:t> (uno de los fundadores de los Altos Hornos de Vizcaya)</a:t>
            </a:r>
            <a:endParaRPr lang="es-E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Como ocurrió con otras medidas el éxito fue relativo. Cierto es que crecería la industria nacional en general y la naval en particular, pero también había muchas </a:t>
            </a:r>
            <a:r>
              <a:rPr lang="es-ES" sz="3600" dirty="0" smtClean="0">
                <a:solidFill>
                  <a:srgbClr val="FF0000"/>
                </a:solidFill>
              </a:rPr>
              <a:t>pegas</a:t>
            </a:r>
            <a:r>
              <a:rPr lang="es-ES" sz="3600" dirty="0" smtClean="0"/>
              <a:t>.</a:t>
            </a:r>
            <a:endParaRPr lang="es-ES" sz="3600" dirty="0"/>
          </a:p>
        </p:txBody>
      </p:sp>
      <p:pic>
        <p:nvPicPr>
          <p:cNvPr id="60418" name="Picture 2" descr="PAUTAS COMENTARIO DE GRÁFICAS SECTOR SECUNDARIO"/>
          <p:cNvPicPr>
            <a:picLocks noChangeAspect="1" noChangeArrowheads="1"/>
          </p:cNvPicPr>
          <p:nvPr/>
        </p:nvPicPr>
        <p:blipFill>
          <a:blip r:embed="rId2" cstate="print"/>
          <a:srcRect/>
          <a:stretch>
            <a:fillRect/>
          </a:stretch>
        </p:blipFill>
        <p:spPr bwMode="auto">
          <a:xfrm>
            <a:off x="5321621" y="2276872"/>
            <a:ext cx="3822378" cy="4581128"/>
          </a:xfrm>
          <a:prstGeom prst="rect">
            <a:avLst/>
          </a:prstGeom>
          <a:noFill/>
        </p:spPr>
      </p:pic>
      <p:sp>
        <p:nvSpPr>
          <p:cNvPr id="4" name="3 CuadroTexto"/>
          <p:cNvSpPr txBox="1"/>
          <p:nvPr/>
        </p:nvSpPr>
        <p:spPr>
          <a:xfrm>
            <a:off x="0" y="2703016"/>
            <a:ext cx="5364088" cy="4154984"/>
          </a:xfrm>
          <a:prstGeom prst="rect">
            <a:avLst/>
          </a:prstGeom>
          <a:noFill/>
        </p:spPr>
        <p:txBody>
          <a:bodyPr wrap="square" rtlCol="0">
            <a:spAutoFit/>
          </a:bodyPr>
          <a:lstStyle/>
          <a:p>
            <a:pPr algn="ctr"/>
            <a:r>
              <a:rPr lang="es-ES" sz="2400" dirty="0" smtClean="0"/>
              <a:t>Es indudable que la producción industrial creció en este período y que se achacaba a esta protección. La Ley de 1907 obligaba a contratar los servicios nacionales a la hora de producir frente a los extranjeros. Sin embargo, hecha la ley, hecha la trampa. La misma no contemplaba los contratos locales, de ahí que muchos ayuntamientos y diputaciones contrataban a empresas extranjeras.</a:t>
            </a:r>
            <a:endParaRPr lang="es-E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royecto de ley y bases para la reforma de las - Comprar Libros ..."/>
          <p:cNvPicPr>
            <a:picLocks noChangeAspect="1" noChangeArrowheads="1"/>
          </p:cNvPicPr>
          <p:nvPr/>
        </p:nvPicPr>
        <p:blipFill>
          <a:blip r:embed="rId2" cstate="print"/>
          <a:srcRect/>
          <a:stretch>
            <a:fillRect/>
          </a:stretch>
        </p:blipFill>
        <p:spPr bwMode="auto">
          <a:xfrm>
            <a:off x="0" y="0"/>
            <a:ext cx="4913194" cy="6858000"/>
          </a:xfrm>
          <a:prstGeom prst="rect">
            <a:avLst/>
          </a:prstGeom>
          <a:noFill/>
        </p:spPr>
      </p:pic>
      <p:sp>
        <p:nvSpPr>
          <p:cNvPr id="3" name="2 CuadroTexto"/>
          <p:cNvSpPr txBox="1"/>
          <p:nvPr/>
        </p:nvSpPr>
        <p:spPr>
          <a:xfrm>
            <a:off x="4932040" y="260648"/>
            <a:ext cx="4211960" cy="6370975"/>
          </a:xfrm>
          <a:prstGeom prst="rect">
            <a:avLst/>
          </a:prstGeom>
          <a:noFill/>
        </p:spPr>
        <p:txBody>
          <a:bodyPr wrap="square" rtlCol="0">
            <a:spAutoFit/>
          </a:bodyPr>
          <a:lstStyle/>
          <a:p>
            <a:pPr algn="ctr"/>
            <a:r>
              <a:rPr lang="es-ES" sz="2400" dirty="0" smtClean="0"/>
              <a:t>Otro aspecto interesante presentado por Maura y rechazado por las Cortes fue la </a:t>
            </a:r>
            <a:r>
              <a:rPr lang="es-ES" sz="2400" dirty="0" smtClean="0">
                <a:solidFill>
                  <a:srgbClr val="FF0000"/>
                </a:solidFill>
              </a:rPr>
              <a:t>Ley de la Administración Local</a:t>
            </a:r>
            <a:r>
              <a:rPr lang="es-ES" sz="2400" dirty="0" smtClean="0"/>
              <a:t>. Pretendía darle más autonomía a los ayuntamientos y que se crearan mancomunidades de provincias para generar una mayor autonomía regional, o sea, defendía una mayor </a:t>
            </a:r>
            <a:r>
              <a:rPr lang="es-ES" sz="2400" dirty="0" smtClean="0">
                <a:solidFill>
                  <a:srgbClr val="FF0000"/>
                </a:solidFill>
              </a:rPr>
              <a:t>descentralización</a:t>
            </a:r>
            <a:r>
              <a:rPr lang="es-ES" sz="2400" dirty="0" smtClean="0"/>
              <a:t>. No obstante, también pretendía que un tercio de los concejales fueran corporativos, no electos, permitiendo así que las élites económicas locales controlaran los ayuntamientos.</a:t>
            </a:r>
            <a:endParaRPr lang="es-E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La caída de Maura se produjo a raíz de la dura represión durante la </a:t>
            </a:r>
            <a:r>
              <a:rPr lang="es-ES" sz="3600" dirty="0" smtClean="0">
                <a:solidFill>
                  <a:srgbClr val="FF0000"/>
                </a:solidFill>
              </a:rPr>
              <a:t>Semana Trágica de Barcelona </a:t>
            </a:r>
            <a:r>
              <a:rPr lang="es-ES" sz="3600" dirty="0" smtClean="0"/>
              <a:t>(1909).</a:t>
            </a:r>
            <a:endParaRPr lang="es-ES" sz="3600" dirty="0"/>
          </a:p>
        </p:txBody>
      </p:sp>
      <p:pic>
        <p:nvPicPr>
          <p:cNvPr id="62466" name="Picture 2"/>
          <p:cNvPicPr>
            <a:picLocks noChangeAspect="1" noChangeArrowheads="1"/>
          </p:cNvPicPr>
          <p:nvPr/>
        </p:nvPicPr>
        <p:blipFill>
          <a:blip r:embed="rId2" cstate="print"/>
          <a:srcRect/>
          <a:stretch>
            <a:fillRect/>
          </a:stretch>
        </p:blipFill>
        <p:spPr bwMode="auto">
          <a:xfrm>
            <a:off x="1907704" y="1844824"/>
            <a:ext cx="5270313" cy="2736304"/>
          </a:xfrm>
          <a:prstGeom prst="rect">
            <a:avLst/>
          </a:prstGeom>
          <a:noFill/>
          <a:ln w="9525">
            <a:noFill/>
            <a:miter lim="800000"/>
            <a:headEnd/>
            <a:tailEnd/>
          </a:ln>
        </p:spPr>
      </p:pic>
      <p:sp>
        <p:nvSpPr>
          <p:cNvPr id="4" name="3 CuadroTexto"/>
          <p:cNvSpPr txBox="1"/>
          <p:nvPr/>
        </p:nvSpPr>
        <p:spPr>
          <a:xfrm>
            <a:off x="0" y="4869160"/>
            <a:ext cx="9144000" cy="1938992"/>
          </a:xfrm>
          <a:prstGeom prst="rect">
            <a:avLst/>
          </a:prstGeom>
          <a:noFill/>
        </p:spPr>
        <p:txBody>
          <a:bodyPr wrap="square" rtlCol="0">
            <a:spAutoFit/>
          </a:bodyPr>
          <a:lstStyle/>
          <a:p>
            <a:pPr algn="ctr"/>
            <a:r>
              <a:rPr lang="es-ES" sz="2400" dirty="0" smtClean="0"/>
              <a:t>Los enfrentamientos en Marruecos contra los rifeños arreciaban. El Gobierno decidió enviar tropas desde Barcelona. Estalló entonces una revuelta popular que estalló en la quema de conventos e iglesias. Se envió entonces a los militares que acabaron con las barricadas provocando más de un centenar de muertes.</a:t>
            </a:r>
            <a:endParaRPr lang="es-E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653136"/>
            <a:ext cx="9144000" cy="1938992"/>
          </a:xfrm>
          <a:prstGeom prst="rect">
            <a:avLst/>
          </a:prstGeom>
          <a:noFill/>
        </p:spPr>
        <p:txBody>
          <a:bodyPr wrap="square" rtlCol="0">
            <a:spAutoFit/>
          </a:bodyPr>
          <a:lstStyle/>
          <a:p>
            <a:pPr algn="ctr"/>
            <a:r>
              <a:rPr lang="es-ES" sz="2400" dirty="0" smtClean="0"/>
              <a:t>Sin embargo, la verdadera </a:t>
            </a:r>
            <a:r>
              <a:rPr lang="es-ES" sz="2400" dirty="0" smtClean="0">
                <a:solidFill>
                  <a:srgbClr val="FF0000"/>
                </a:solidFill>
              </a:rPr>
              <a:t>causa de la caída de Maura </a:t>
            </a:r>
            <a:r>
              <a:rPr lang="es-ES" sz="2400" dirty="0" smtClean="0"/>
              <a:t>fue la campaña de prensa posterior contra él por las condenas a muerte impuestas a los cabecillas, especialmente a Ferrer i Guardia, un pedagogo anarquista. Sus garantías judiciales fueron vulneradas. Maura se sintió traicionado por el rey y los liberales dándose por finiquitado el </a:t>
            </a:r>
            <a:r>
              <a:rPr lang="es-ES" sz="2400" dirty="0" err="1" smtClean="0"/>
              <a:t>turnismo</a:t>
            </a:r>
            <a:r>
              <a:rPr lang="es-ES" sz="2400" dirty="0" smtClean="0"/>
              <a:t> pacífico.</a:t>
            </a:r>
            <a:endParaRPr lang="es-ES" sz="2400" dirty="0"/>
          </a:p>
        </p:txBody>
      </p:sp>
      <p:pic>
        <p:nvPicPr>
          <p:cNvPr id="63490" name="Picture 2" descr="Resultado de imagen de ferrer i guardia"/>
          <p:cNvPicPr>
            <a:picLocks noChangeAspect="1" noChangeArrowheads="1"/>
          </p:cNvPicPr>
          <p:nvPr/>
        </p:nvPicPr>
        <p:blipFill>
          <a:blip r:embed="rId2" cstate="print"/>
          <a:srcRect/>
          <a:stretch>
            <a:fillRect/>
          </a:stretch>
        </p:blipFill>
        <p:spPr bwMode="auto">
          <a:xfrm>
            <a:off x="-1" y="0"/>
            <a:ext cx="3121277" cy="4437112"/>
          </a:xfrm>
          <a:prstGeom prst="rect">
            <a:avLst/>
          </a:prstGeom>
          <a:noFill/>
        </p:spPr>
      </p:pic>
      <p:pic>
        <p:nvPicPr>
          <p:cNvPr id="63491" name="Picture 3"/>
          <p:cNvPicPr>
            <a:picLocks noChangeAspect="1" noChangeArrowheads="1"/>
          </p:cNvPicPr>
          <p:nvPr/>
        </p:nvPicPr>
        <p:blipFill>
          <a:blip r:embed="rId3" cstate="print"/>
          <a:srcRect/>
          <a:stretch>
            <a:fillRect/>
          </a:stretch>
        </p:blipFill>
        <p:spPr bwMode="auto">
          <a:xfrm>
            <a:off x="3059832" y="0"/>
            <a:ext cx="6084168" cy="44311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07996"/>
          </a:xfrm>
          <a:prstGeom prst="rect">
            <a:avLst/>
          </a:prstGeom>
          <a:noFill/>
        </p:spPr>
        <p:txBody>
          <a:bodyPr wrap="square" rtlCol="0">
            <a:spAutoFit/>
          </a:bodyPr>
          <a:lstStyle/>
          <a:p>
            <a:pPr algn="ctr"/>
            <a:r>
              <a:rPr lang="es-ES" sz="3300" dirty="0" smtClean="0">
                <a:solidFill>
                  <a:srgbClr val="FF0000"/>
                </a:solidFill>
              </a:rPr>
              <a:t>Canalejas</a:t>
            </a:r>
            <a:r>
              <a:rPr lang="es-ES" sz="3300" dirty="0" smtClean="0"/>
              <a:t> se hace con el poder entre 1910 y 1912 consiguiendo unificar a los liberales.</a:t>
            </a:r>
            <a:endParaRPr lang="es-ES" sz="3300" dirty="0"/>
          </a:p>
        </p:txBody>
      </p:sp>
      <p:pic>
        <p:nvPicPr>
          <p:cNvPr id="3" name="Picture 3"/>
          <p:cNvPicPr>
            <a:picLocks noChangeAspect="1" noChangeArrowheads="1"/>
          </p:cNvPicPr>
          <p:nvPr/>
        </p:nvPicPr>
        <p:blipFill>
          <a:blip r:embed="rId2" cstate="print"/>
          <a:srcRect/>
          <a:stretch>
            <a:fillRect/>
          </a:stretch>
        </p:blipFill>
        <p:spPr bwMode="auto">
          <a:xfrm>
            <a:off x="0" y="1628800"/>
            <a:ext cx="5220072" cy="4338303"/>
          </a:xfrm>
          <a:prstGeom prst="rect">
            <a:avLst/>
          </a:prstGeom>
          <a:noFill/>
          <a:ln w="9525">
            <a:noFill/>
            <a:miter lim="800000"/>
            <a:headEnd/>
            <a:tailEnd/>
          </a:ln>
        </p:spPr>
      </p:pic>
      <p:sp>
        <p:nvSpPr>
          <p:cNvPr id="4" name="3 CuadroTexto"/>
          <p:cNvSpPr txBox="1"/>
          <p:nvPr/>
        </p:nvSpPr>
        <p:spPr>
          <a:xfrm>
            <a:off x="5220072" y="2420888"/>
            <a:ext cx="3923928" cy="3046988"/>
          </a:xfrm>
          <a:prstGeom prst="rect">
            <a:avLst/>
          </a:prstGeom>
          <a:noFill/>
        </p:spPr>
        <p:txBody>
          <a:bodyPr wrap="square" rtlCol="0">
            <a:spAutoFit/>
          </a:bodyPr>
          <a:lstStyle/>
          <a:p>
            <a:pPr algn="ctr"/>
            <a:r>
              <a:rPr lang="es-ES" sz="2400" dirty="0" smtClean="0"/>
              <a:t>Por unos poco días, fue el gobierno más largo de este período (superando por los pelos al de Maura). Sin embargo, acabó de forma inesperada con su asesinato a manos del anarquista Manuel </a:t>
            </a:r>
            <a:r>
              <a:rPr lang="es-ES" sz="2400" dirty="0" err="1" smtClean="0"/>
              <a:t>Pardiñas</a:t>
            </a:r>
            <a:r>
              <a:rPr lang="es-ES" sz="2400" dirty="0" smtClean="0"/>
              <a:t>.</a:t>
            </a:r>
            <a:endParaRPr lang="es-E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23658"/>
          </a:xfrm>
          <a:prstGeom prst="rect">
            <a:avLst/>
          </a:prstGeom>
          <a:noFill/>
        </p:spPr>
        <p:txBody>
          <a:bodyPr wrap="square" rtlCol="0">
            <a:spAutoFit/>
          </a:bodyPr>
          <a:lstStyle/>
          <a:p>
            <a:pPr algn="ctr"/>
            <a:r>
              <a:rPr lang="es-ES" sz="3300" dirty="0" smtClean="0"/>
              <a:t>De </a:t>
            </a:r>
            <a:r>
              <a:rPr lang="es-ES" sz="3300" dirty="0" smtClean="0">
                <a:solidFill>
                  <a:srgbClr val="FF0000"/>
                </a:solidFill>
              </a:rPr>
              <a:t>ideas más demócratas</a:t>
            </a:r>
            <a:r>
              <a:rPr lang="es-ES" sz="3300" dirty="0" smtClean="0"/>
              <a:t>, amplió la </a:t>
            </a:r>
            <a:r>
              <a:rPr lang="es-ES" sz="3300" dirty="0" smtClean="0">
                <a:solidFill>
                  <a:srgbClr val="FF0000"/>
                </a:solidFill>
              </a:rPr>
              <a:t>política social </a:t>
            </a:r>
            <a:r>
              <a:rPr lang="es-ES" sz="3300" dirty="0" smtClean="0"/>
              <a:t>(jornada laboral de 9 horas, fiscalidad y servicio militar más equitativos, extendió los seguros, creó la Inspección de Trabajo…). </a:t>
            </a:r>
            <a:endParaRPr lang="es-ES" sz="3300" dirty="0"/>
          </a:p>
        </p:txBody>
      </p:sp>
      <p:pic>
        <p:nvPicPr>
          <p:cNvPr id="64514" name="Picture 2"/>
          <p:cNvPicPr>
            <a:picLocks noChangeAspect="1" noChangeArrowheads="1"/>
          </p:cNvPicPr>
          <p:nvPr/>
        </p:nvPicPr>
        <p:blipFill>
          <a:blip r:embed="rId2" cstate="print"/>
          <a:srcRect/>
          <a:stretch>
            <a:fillRect/>
          </a:stretch>
        </p:blipFill>
        <p:spPr bwMode="auto">
          <a:xfrm>
            <a:off x="4772025" y="2348880"/>
            <a:ext cx="4371975" cy="2447925"/>
          </a:xfrm>
          <a:prstGeom prst="rect">
            <a:avLst/>
          </a:prstGeom>
          <a:noFill/>
          <a:ln w="9525">
            <a:noFill/>
            <a:miter lim="800000"/>
            <a:headEnd/>
            <a:tailEnd/>
          </a:ln>
        </p:spPr>
      </p:pic>
      <p:sp>
        <p:nvSpPr>
          <p:cNvPr id="4" name="3 CuadroTexto"/>
          <p:cNvSpPr txBox="1"/>
          <p:nvPr/>
        </p:nvSpPr>
        <p:spPr>
          <a:xfrm>
            <a:off x="0" y="2996952"/>
            <a:ext cx="4716016" cy="2308324"/>
          </a:xfrm>
          <a:prstGeom prst="rect">
            <a:avLst/>
          </a:prstGeom>
          <a:noFill/>
        </p:spPr>
        <p:txBody>
          <a:bodyPr wrap="square" rtlCol="0">
            <a:spAutoFit/>
          </a:bodyPr>
          <a:lstStyle/>
          <a:p>
            <a:pPr algn="ctr"/>
            <a:r>
              <a:rPr lang="es-ES" sz="2400" dirty="0" smtClean="0"/>
              <a:t>El Gobierno Canalejas creó la figura del “</a:t>
            </a:r>
            <a:r>
              <a:rPr lang="es-ES" sz="2400" dirty="0" smtClean="0">
                <a:solidFill>
                  <a:srgbClr val="FF0000"/>
                </a:solidFill>
              </a:rPr>
              <a:t>soldado de cuota</a:t>
            </a:r>
            <a:r>
              <a:rPr lang="es-ES" sz="2400" dirty="0" smtClean="0"/>
              <a:t>” que obligaba a todos a cumplir al menos una parte de su servicio militar. Hasta entonces, podían librarse pagando una cantidad.</a:t>
            </a:r>
            <a:endParaRPr lang="es-ES" sz="2400" dirty="0"/>
          </a:p>
        </p:txBody>
      </p:sp>
      <p:sp>
        <p:nvSpPr>
          <p:cNvPr id="5" name="4 CuadroTexto"/>
          <p:cNvSpPr txBox="1"/>
          <p:nvPr/>
        </p:nvSpPr>
        <p:spPr>
          <a:xfrm>
            <a:off x="4860032" y="5013176"/>
            <a:ext cx="4283968" cy="1200329"/>
          </a:xfrm>
          <a:prstGeom prst="rect">
            <a:avLst/>
          </a:prstGeom>
          <a:noFill/>
        </p:spPr>
        <p:txBody>
          <a:bodyPr wrap="square" rtlCol="0">
            <a:spAutoFit/>
          </a:bodyPr>
          <a:lstStyle/>
          <a:p>
            <a:pPr algn="ctr"/>
            <a:r>
              <a:rPr lang="es-ES" sz="2400" dirty="0" smtClean="0"/>
              <a:t>Anuncio de un periódico de 1894 informando de cómo librarse del servicio militar.</a:t>
            </a:r>
            <a:endParaRPr lang="es-E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600164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p>
          <a:p>
            <a:pPr marL="725488" indent="-363538" algn="just">
              <a:buFont typeface="Wingdings" pitchFamily="2" charset="2"/>
              <a:buChar char="v"/>
            </a:pPr>
            <a:r>
              <a:rPr lang="es-ES" sz="3200" dirty="0" smtClean="0">
                <a:solidFill>
                  <a:srgbClr val="002060"/>
                </a:solidFill>
                <a:latin typeface="Arial Black" pitchFamily="34" charset="0"/>
              </a:rPr>
              <a:t>Carlos IV </a:t>
            </a:r>
            <a:r>
              <a:rPr lang="es-ES" sz="2000" dirty="0" smtClean="0">
                <a:solidFill>
                  <a:srgbClr val="002060"/>
                </a:solidFill>
                <a:latin typeface="Arial Black" pitchFamily="34" charset="0"/>
              </a:rPr>
              <a:t>(1788-1808).</a:t>
            </a:r>
          </a:p>
          <a:p>
            <a:pPr marL="725488" indent="-363538" algn="just">
              <a:buFont typeface="Wingdings" pitchFamily="2" charset="2"/>
              <a:buChar char="v"/>
            </a:pPr>
            <a:r>
              <a:rPr lang="es-ES" sz="3200" dirty="0" smtClean="0">
                <a:solidFill>
                  <a:srgbClr val="002060"/>
                </a:solidFill>
                <a:latin typeface="Arial Black" pitchFamily="34" charset="0"/>
              </a:rPr>
              <a:t>Fernando VII </a:t>
            </a:r>
            <a:r>
              <a:rPr lang="es-ES" sz="2000" dirty="0" smtClean="0">
                <a:solidFill>
                  <a:srgbClr val="002060"/>
                </a:solidFill>
                <a:latin typeface="Arial Black" pitchFamily="34" charset="0"/>
              </a:rPr>
              <a:t>(1808-1833).</a:t>
            </a:r>
          </a:p>
          <a:p>
            <a:pPr marL="725488" indent="-363538" algn="just">
              <a:buFont typeface="Wingdings" pitchFamily="2" charset="2"/>
              <a:buChar char="v"/>
            </a:pPr>
            <a:r>
              <a:rPr lang="es-ES" sz="3200" dirty="0" smtClean="0">
                <a:solidFill>
                  <a:srgbClr val="002060"/>
                </a:solidFill>
                <a:latin typeface="Arial Black" pitchFamily="34" charset="0"/>
              </a:rPr>
              <a:t>Isabel II </a:t>
            </a:r>
            <a:r>
              <a:rPr lang="es-ES" sz="2000" dirty="0" smtClean="0">
                <a:solidFill>
                  <a:srgbClr val="002060"/>
                </a:solidFill>
                <a:latin typeface="Arial Black" pitchFamily="34" charset="0"/>
              </a:rPr>
              <a:t>(1833-1868).</a:t>
            </a:r>
          </a:p>
          <a:p>
            <a:pPr marL="725488" indent="-363538" algn="just">
              <a:buFont typeface="Wingdings" pitchFamily="2" charset="2"/>
              <a:buChar char="v"/>
            </a:pPr>
            <a:r>
              <a:rPr lang="es-ES" sz="3200" dirty="0" smtClean="0">
                <a:solidFill>
                  <a:srgbClr val="002060"/>
                </a:solidFill>
                <a:latin typeface="Arial Black" pitchFamily="34" charset="0"/>
              </a:rPr>
              <a:t>Sexenio Democrático </a:t>
            </a:r>
            <a:r>
              <a:rPr lang="es-ES" sz="2000" dirty="0" smtClean="0">
                <a:solidFill>
                  <a:srgbClr val="002060"/>
                </a:solidFill>
                <a:latin typeface="Arial Black" pitchFamily="34" charset="0"/>
              </a:rPr>
              <a:t>(1868-1874).</a:t>
            </a:r>
          </a:p>
          <a:p>
            <a:pPr marL="725488" indent="-363538" algn="just">
              <a:buFont typeface="Wingdings" pitchFamily="2" charset="2"/>
              <a:buChar char="v"/>
            </a:pPr>
            <a:r>
              <a:rPr lang="es-ES" sz="3200" dirty="0" smtClean="0">
                <a:solidFill>
                  <a:srgbClr val="FF0000"/>
                </a:solidFill>
                <a:latin typeface="Arial Black" pitchFamily="34" charset="0"/>
              </a:rPr>
              <a:t>Restauración Borbónica</a:t>
            </a:r>
            <a:r>
              <a:rPr lang="es-ES" sz="2000" dirty="0" smtClean="0">
                <a:solidFill>
                  <a:srgbClr val="FF0000"/>
                </a:solidFill>
                <a:latin typeface="Arial Black" pitchFamily="34" charset="0"/>
              </a:rPr>
              <a:t> (1875-1931).</a:t>
            </a:r>
          </a:p>
          <a:p>
            <a:pPr marL="1071563" indent="-346075" algn="just">
              <a:buFont typeface="Wingdings" pitchFamily="2" charset="2"/>
              <a:buChar char="§"/>
            </a:pPr>
            <a:r>
              <a:rPr lang="es-ES" sz="2000" dirty="0" smtClean="0">
                <a:solidFill>
                  <a:srgbClr val="002060"/>
                </a:solidFill>
                <a:latin typeface="Arial Black" pitchFamily="34" charset="0"/>
              </a:rPr>
              <a:t>Consolidación de la Restauración (1875-1898/1902).</a:t>
            </a:r>
          </a:p>
          <a:p>
            <a:pPr marL="1071563" indent="-346075" algn="just">
              <a:buFont typeface="Wingdings" pitchFamily="2" charset="2"/>
              <a:buChar char="§"/>
            </a:pPr>
            <a:r>
              <a:rPr lang="es-ES" sz="2000" dirty="0" smtClean="0">
                <a:solidFill>
                  <a:srgbClr val="FF0000"/>
                </a:solidFill>
                <a:latin typeface="Arial Black" pitchFamily="34" charset="0"/>
              </a:rPr>
              <a:t>Crisis e intentos reformistas (1898/1902-1914).</a:t>
            </a:r>
          </a:p>
          <a:p>
            <a:pPr marL="1071563" indent="-346075" algn="just">
              <a:buFont typeface="Wingdings" pitchFamily="2" charset="2"/>
              <a:buChar char="§"/>
            </a:pPr>
            <a:r>
              <a:rPr lang="es-ES" sz="2000" dirty="0" smtClean="0">
                <a:solidFill>
                  <a:srgbClr val="002060"/>
                </a:solidFill>
                <a:latin typeface="Arial Black" pitchFamily="34" charset="0"/>
              </a:rPr>
              <a:t>Parálisis de la Restauración (1914-1923).</a:t>
            </a:r>
          </a:p>
          <a:p>
            <a:pPr marL="1071563" indent="-346075" algn="just">
              <a:buFont typeface="Wingdings" pitchFamily="2" charset="2"/>
              <a:buChar char="§"/>
            </a:pPr>
            <a:r>
              <a:rPr lang="es-ES" sz="2000" dirty="0" smtClean="0">
                <a:solidFill>
                  <a:srgbClr val="002060"/>
                </a:solidFill>
                <a:latin typeface="Arial Black" pitchFamily="34" charset="0"/>
              </a:rPr>
              <a:t>Dictadura de Primo de Rivera (1923-1930).</a:t>
            </a:r>
          </a:p>
          <a:p>
            <a:pPr marL="1071563" indent="-346075" algn="just">
              <a:buFont typeface="Wingdings" pitchFamily="2" charset="2"/>
              <a:buChar char="§"/>
            </a:pPr>
            <a:r>
              <a:rPr lang="es-ES" sz="2000" dirty="0" smtClean="0">
                <a:solidFill>
                  <a:srgbClr val="002060"/>
                </a:solidFill>
                <a:latin typeface="Arial Black" pitchFamily="34" charset="0"/>
              </a:rPr>
              <a:t>Hacia la república (1930-1931).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060848"/>
            <a:ext cx="9144000" cy="3970318"/>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algn="just"/>
            <a:r>
              <a:rPr lang="es-ES" sz="2800" dirty="0" smtClean="0"/>
              <a:t>Artículo 1. En los almacenes, tiendas y oficinas, escritorios, y en general en todo establecimiento no fabril, de cualquier clase que sea, donde se vendan, artículos u objetos al público o se preste algún servicio relacionado con él por mujeres empleadas, y en los locales anejos, será obligatorio para el dueño o su representante particular o Compañía tener dispuesto un asiento para cada una de aquéllas. Cada asiento, destinado exclusivamente a una empleada, estará en el local donde desempeñe su ocupación, (…)</a:t>
            </a:r>
            <a:endParaRPr lang="es-ES" sz="2800" dirty="0"/>
          </a:p>
        </p:txBody>
      </p:sp>
      <p:sp>
        <p:nvSpPr>
          <p:cNvPr id="3" name="2 CuadroTexto"/>
          <p:cNvSpPr txBox="1"/>
          <p:nvPr/>
        </p:nvSpPr>
        <p:spPr>
          <a:xfrm>
            <a:off x="0" y="0"/>
            <a:ext cx="9144000" cy="1323439"/>
          </a:xfrm>
          <a:prstGeom prst="rect">
            <a:avLst/>
          </a:prstGeom>
          <a:noFill/>
        </p:spPr>
        <p:txBody>
          <a:bodyPr wrap="square" rtlCol="0">
            <a:spAutoFit/>
          </a:bodyPr>
          <a:lstStyle/>
          <a:p>
            <a:pPr algn="ctr"/>
            <a:r>
              <a:rPr lang="es-ES" sz="4000" dirty="0" smtClean="0"/>
              <a:t>Como ejemplo, mira esta curiosa ley, llamada la Ley de la Silla (1912).</a:t>
            </a:r>
            <a:endParaRPr lang="es-E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3154480" y="0"/>
            <a:ext cx="5989520" cy="6858000"/>
          </a:xfrm>
          <a:prstGeom prst="rect">
            <a:avLst/>
          </a:prstGeom>
          <a:noFill/>
          <a:ln w="9525">
            <a:noFill/>
            <a:miter lim="800000"/>
            <a:headEnd/>
            <a:tailEnd/>
          </a:ln>
        </p:spPr>
      </p:pic>
      <p:sp>
        <p:nvSpPr>
          <p:cNvPr id="3" name="2 CuadroTexto"/>
          <p:cNvSpPr txBox="1"/>
          <p:nvPr/>
        </p:nvSpPr>
        <p:spPr>
          <a:xfrm>
            <a:off x="0" y="692696"/>
            <a:ext cx="3131840" cy="5509200"/>
          </a:xfrm>
          <a:prstGeom prst="rect">
            <a:avLst/>
          </a:prstGeom>
          <a:noFill/>
        </p:spPr>
        <p:txBody>
          <a:bodyPr wrap="square" rtlCol="0">
            <a:spAutoFit/>
          </a:bodyPr>
          <a:lstStyle/>
          <a:p>
            <a:pPr algn="ctr"/>
            <a:r>
              <a:rPr lang="es-ES" sz="3200" dirty="0" smtClean="0"/>
              <a:t>Canalejas creía que con estas medidas podía </a:t>
            </a:r>
            <a:r>
              <a:rPr lang="es-ES" sz="3200" dirty="0" smtClean="0">
                <a:solidFill>
                  <a:srgbClr val="FF0000"/>
                </a:solidFill>
              </a:rPr>
              <a:t>desactivar el fervor revolucionario del movimiento obrero</a:t>
            </a:r>
            <a:r>
              <a:rPr lang="es-ES" sz="3200" dirty="0" smtClean="0"/>
              <a:t> y encauzarlo hacia dentro del sistema.</a:t>
            </a:r>
            <a:endParaRPr lang="es-E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23658"/>
          </a:xfrm>
          <a:prstGeom prst="rect">
            <a:avLst/>
          </a:prstGeom>
          <a:noFill/>
        </p:spPr>
        <p:txBody>
          <a:bodyPr wrap="square" rtlCol="0">
            <a:spAutoFit/>
          </a:bodyPr>
          <a:lstStyle/>
          <a:p>
            <a:pPr algn="ctr"/>
            <a:r>
              <a:rPr lang="es-ES" sz="3300" dirty="0" smtClean="0"/>
              <a:t>También buscó el entendimiento con los catalanistas (</a:t>
            </a:r>
            <a:r>
              <a:rPr lang="es-ES" sz="3300" dirty="0" smtClean="0">
                <a:solidFill>
                  <a:srgbClr val="FF0000"/>
                </a:solidFill>
              </a:rPr>
              <a:t>Ley de Mancomunidades</a:t>
            </a:r>
            <a:r>
              <a:rPr lang="es-ES" sz="3300" dirty="0" smtClean="0"/>
              <a:t>), reforzó la </a:t>
            </a:r>
            <a:r>
              <a:rPr lang="es-ES" sz="3300" dirty="0" smtClean="0">
                <a:solidFill>
                  <a:srgbClr val="FF0000"/>
                </a:solidFill>
              </a:rPr>
              <a:t>posición española en Marruecos</a:t>
            </a:r>
            <a:r>
              <a:rPr lang="es-ES" sz="3300" dirty="0" smtClean="0"/>
              <a:t> (protectorado) y potenció un </a:t>
            </a:r>
            <a:r>
              <a:rPr lang="es-ES" sz="3300" dirty="0" smtClean="0">
                <a:solidFill>
                  <a:srgbClr val="FF0000"/>
                </a:solidFill>
              </a:rPr>
              <a:t>Estado más laico </a:t>
            </a:r>
            <a:r>
              <a:rPr lang="es-ES" sz="3300" dirty="0" smtClean="0"/>
              <a:t>(</a:t>
            </a:r>
            <a:r>
              <a:rPr lang="es-ES" sz="3300" dirty="0" smtClean="0">
                <a:solidFill>
                  <a:srgbClr val="FF0000"/>
                </a:solidFill>
              </a:rPr>
              <a:t>Ley del Candado</a:t>
            </a:r>
            <a:r>
              <a:rPr lang="es-ES" sz="3300" dirty="0" smtClean="0"/>
              <a:t>).</a:t>
            </a:r>
            <a:endParaRPr lang="es-ES" sz="3300" dirty="0"/>
          </a:p>
        </p:txBody>
      </p:sp>
      <p:pic>
        <p:nvPicPr>
          <p:cNvPr id="65538" name="Picture 2"/>
          <p:cNvPicPr>
            <a:picLocks noChangeAspect="1" noChangeArrowheads="1"/>
          </p:cNvPicPr>
          <p:nvPr/>
        </p:nvPicPr>
        <p:blipFill>
          <a:blip r:embed="rId2" cstate="print"/>
          <a:srcRect/>
          <a:stretch>
            <a:fillRect/>
          </a:stretch>
        </p:blipFill>
        <p:spPr bwMode="auto">
          <a:xfrm>
            <a:off x="6228184" y="2060848"/>
            <a:ext cx="2915816" cy="4581996"/>
          </a:xfrm>
          <a:prstGeom prst="rect">
            <a:avLst/>
          </a:prstGeom>
          <a:noFill/>
          <a:ln w="9525">
            <a:noFill/>
            <a:miter lim="800000"/>
            <a:headEnd/>
            <a:tailEnd/>
          </a:ln>
        </p:spPr>
      </p:pic>
      <p:sp>
        <p:nvSpPr>
          <p:cNvPr id="4" name="3 CuadroTexto"/>
          <p:cNvSpPr txBox="1"/>
          <p:nvPr/>
        </p:nvSpPr>
        <p:spPr>
          <a:xfrm>
            <a:off x="0" y="2204864"/>
            <a:ext cx="6228184" cy="4524315"/>
          </a:xfrm>
          <a:prstGeom prst="rect">
            <a:avLst/>
          </a:prstGeom>
          <a:noFill/>
        </p:spPr>
        <p:txBody>
          <a:bodyPr wrap="square" rtlCol="0">
            <a:spAutoFit/>
          </a:bodyPr>
          <a:lstStyle/>
          <a:p>
            <a:pPr algn="ctr"/>
            <a:r>
              <a:rPr lang="es-ES" sz="2400" dirty="0" smtClean="0"/>
              <a:t>La </a:t>
            </a:r>
            <a:r>
              <a:rPr lang="es-ES" sz="2400" dirty="0" smtClean="0">
                <a:solidFill>
                  <a:srgbClr val="FF0000"/>
                </a:solidFill>
              </a:rPr>
              <a:t>Ley del Candado </a:t>
            </a:r>
            <a:r>
              <a:rPr lang="es-ES" sz="2400" dirty="0" smtClean="0"/>
              <a:t>(1910) prohibía el establecimiento de nuevas órdenes religiosas y, por tanto, pretendía reducir el peso eclesiástico en el país. Los liberales eran partidarios de un Estado laico, mientras que muchos republicanos eran anticlericales declarados. Canalejas, en concreto, era un católico devoto que intentaba también frenar el anticlericalismo creciente visto, por ejemplo, durante la Semana Trágica. En la imagen va vestido de torero mientras un fraile le corta la coleta, dando a entender que dejaba de ser torero.</a:t>
            </a:r>
            <a:endParaRPr lang="es-E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07996"/>
          </a:xfrm>
          <a:prstGeom prst="rect">
            <a:avLst/>
          </a:prstGeom>
          <a:noFill/>
        </p:spPr>
        <p:txBody>
          <a:bodyPr wrap="square" rtlCol="0">
            <a:spAutoFit/>
          </a:bodyPr>
          <a:lstStyle/>
          <a:p>
            <a:pPr algn="ctr"/>
            <a:r>
              <a:rPr lang="es-ES" sz="3300" dirty="0" smtClean="0"/>
              <a:t>Su </a:t>
            </a:r>
            <a:r>
              <a:rPr lang="es-ES" sz="3300" dirty="0" smtClean="0">
                <a:solidFill>
                  <a:srgbClr val="FF0000"/>
                </a:solidFill>
              </a:rPr>
              <a:t>asesinato</a:t>
            </a:r>
            <a:r>
              <a:rPr lang="es-ES" sz="3300" dirty="0" smtClean="0"/>
              <a:t>, la </a:t>
            </a:r>
            <a:r>
              <a:rPr lang="es-ES" sz="3300" dirty="0" smtClean="0">
                <a:solidFill>
                  <a:srgbClr val="FF0000"/>
                </a:solidFill>
              </a:rPr>
              <a:t>división conservadora </a:t>
            </a:r>
            <a:r>
              <a:rPr lang="es-ES" sz="3300" dirty="0" smtClean="0"/>
              <a:t>y la </a:t>
            </a:r>
            <a:r>
              <a:rPr lang="es-ES" sz="3300" dirty="0" smtClean="0">
                <a:solidFill>
                  <a:srgbClr val="FF0000"/>
                </a:solidFill>
              </a:rPr>
              <a:t>Primera Guerra Mundial</a:t>
            </a:r>
            <a:r>
              <a:rPr lang="es-ES" sz="3300" dirty="0" smtClean="0"/>
              <a:t> </a:t>
            </a:r>
            <a:r>
              <a:rPr lang="es-ES" sz="3300" dirty="0" smtClean="0">
                <a:solidFill>
                  <a:srgbClr val="FF0000"/>
                </a:solidFill>
              </a:rPr>
              <a:t>cortaron el reformismo</a:t>
            </a:r>
            <a:r>
              <a:rPr lang="es-ES" sz="3300" dirty="0" smtClean="0"/>
              <a:t>.</a:t>
            </a:r>
            <a:endParaRPr lang="es-ES" sz="3300" dirty="0"/>
          </a:p>
        </p:txBody>
      </p:sp>
      <p:pic>
        <p:nvPicPr>
          <p:cNvPr id="66562" name="Picture 2"/>
          <p:cNvPicPr>
            <a:picLocks noChangeAspect="1" noChangeArrowheads="1"/>
          </p:cNvPicPr>
          <p:nvPr/>
        </p:nvPicPr>
        <p:blipFill>
          <a:blip r:embed="rId2" cstate="print"/>
          <a:srcRect/>
          <a:stretch>
            <a:fillRect/>
          </a:stretch>
        </p:blipFill>
        <p:spPr bwMode="auto">
          <a:xfrm>
            <a:off x="4376726" y="1916832"/>
            <a:ext cx="4767274" cy="3816424"/>
          </a:xfrm>
          <a:prstGeom prst="rect">
            <a:avLst/>
          </a:prstGeom>
          <a:noFill/>
          <a:ln w="9525">
            <a:noFill/>
            <a:miter lim="800000"/>
            <a:headEnd/>
            <a:tailEnd/>
          </a:ln>
        </p:spPr>
      </p:pic>
      <p:sp>
        <p:nvSpPr>
          <p:cNvPr id="4" name="3 CuadroTexto"/>
          <p:cNvSpPr txBox="1"/>
          <p:nvPr/>
        </p:nvSpPr>
        <p:spPr>
          <a:xfrm>
            <a:off x="0" y="1844824"/>
            <a:ext cx="4355976" cy="3970318"/>
          </a:xfrm>
          <a:prstGeom prst="rect">
            <a:avLst/>
          </a:prstGeom>
          <a:noFill/>
        </p:spPr>
        <p:txBody>
          <a:bodyPr wrap="square" rtlCol="0">
            <a:spAutoFit/>
          </a:bodyPr>
          <a:lstStyle/>
          <a:p>
            <a:pPr algn="ctr"/>
            <a:r>
              <a:rPr lang="es-ES" sz="2800" dirty="0" smtClean="0"/>
              <a:t>La política religiosa y marroquí granjeó a Canalejas enemigos entre los católicos, republicanos, socialistas y anarquistas. Finalmente fue un anarquista quien le tiroteó mientras contemplaba el escaparate de una  librería.</a:t>
            </a:r>
            <a:endParaRPr lang="es-E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412776"/>
            <a:ext cx="9144000" cy="4401205"/>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Republicanos: entre la unidad y la disgregación.</a:t>
            </a:r>
          </a:p>
          <a:p>
            <a:pPr marL="268288" lvl="0" indent="-268288" algn="just">
              <a:buFont typeface="Arial" pitchFamily="34" charset="0"/>
              <a:buChar char="•"/>
            </a:pPr>
            <a:r>
              <a:rPr lang="es-ES" sz="4000" dirty="0" smtClean="0">
                <a:latin typeface="Times New Roman" pitchFamily="18" charset="0"/>
                <a:cs typeface="Times New Roman" pitchFamily="18" charset="0"/>
              </a:rPr>
              <a:t>Nacionalistas: el predominio de conservador.</a:t>
            </a:r>
          </a:p>
          <a:p>
            <a:pPr marL="268288" lvl="0" indent="-268288" algn="just">
              <a:buFont typeface="Arial" pitchFamily="34" charset="0"/>
              <a:buChar char="•"/>
            </a:pPr>
            <a:r>
              <a:rPr lang="es-ES" sz="4000" dirty="0" smtClean="0">
                <a:latin typeface="Times New Roman" pitchFamily="18" charset="0"/>
                <a:cs typeface="Times New Roman" pitchFamily="18" charset="0"/>
              </a:rPr>
              <a:t>Socialismo: hacia el posibilismo.</a:t>
            </a:r>
          </a:p>
          <a:p>
            <a:pPr marL="268288" indent="-268288" algn="just">
              <a:buFont typeface="Arial" pitchFamily="34" charset="0"/>
              <a:buChar char="•"/>
            </a:pPr>
            <a:r>
              <a:rPr lang="es-ES" sz="4000" dirty="0" smtClean="0">
                <a:latin typeface="Times New Roman" pitchFamily="18" charset="0"/>
                <a:cs typeface="Times New Roman" pitchFamily="18" charset="0"/>
              </a:rPr>
              <a:t>Anarquismo: el predominio del anarcosindicalismo.</a:t>
            </a:r>
            <a:endParaRPr lang="es-ES" sz="4000" dirty="0">
              <a:latin typeface="Times New Roman" pitchFamily="18" charset="0"/>
              <a:cs typeface="Times New Roman" pitchFamily="18" charset="0"/>
            </a:endParaRPr>
          </a:p>
        </p:txBody>
      </p:sp>
      <p:sp>
        <p:nvSpPr>
          <p:cNvPr id="3" name="2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Los partidos opositores</a:t>
            </a:r>
            <a:endParaRPr lang="es-ES" sz="4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636331"/>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5400" dirty="0" smtClean="0">
                <a:solidFill>
                  <a:srgbClr val="FF0000"/>
                </a:solidFill>
                <a:latin typeface="Arial Black" pitchFamily="34" charset="0"/>
              </a:rPr>
              <a:t>Partidos republicanos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Durante las primeras décadas de la Restauración los republicanos estuvieron </a:t>
            </a:r>
            <a:r>
              <a:rPr lang="es-ES" sz="4000" dirty="0" smtClean="0">
                <a:solidFill>
                  <a:srgbClr val="FF0000"/>
                </a:solidFill>
              </a:rPr>
              <a:t>poco unidos</a:t>
            </a:r>
            <a:r>
              <a:rPr lang="es-ES" sz="4000" dirty="0" smtClean="0"/>
              <a:t>.</a:t>
            </a:r>
            <a:endParaRPr lang="es-ES" sz="4000" dirty="0"/>
          </a:p>
        </p:txBody>
      </p:sp>
      <p:pic>
        <p:nvPicPr>
          <p:cNvPr id="63490" name="Picture 2" descr="Manuel Ruiz Zorrilla - Wikipedia, la enciclopedia libre"/>
          <p:cNvPicPr>
            <a:picLocks noChangeAspect="1" noChangeArrowheads="1"/>
          </p:cNvPicPr>
          <p:nvPr/>
        </p:nvPicPr>
        <p:blipFill>
          <a:blip r:embed="rId2" cstate="print"/>
          <a:srcRect/>
          <a:stretch>
            <a:fillRect/>
          </a:stretch>
        </p:blipFill>
        <p:spPr bwMode="auto">
          <a:xfrm>
            <a:off x="6588224" y="1484784"/>
            <a:ext cx="2555776" cy="3705877"/>
          </a:xfrm>
          <a:prstGeom prst="rect">
            <a:avLst/>
          </a:prstGeom>
          <a:noFill/>
        </p:spPr>
      </p:pic>
      <p:pic>
        <p:nvPicPr>
          <p:cNvPr id="63492" name="Picture 4" descr="Emilio Castelar o el republicanismo posibilista"/>
          <p:cNvPicPr>
            <a:picLocks noChangeAspect="1" noChangeArrowheads="1"/>
          </p:cNvPicPr>
          <p:nvPr/>
        </p:nvPicPr>
        <p:blipFill>
          <a:blip r:embed="rId3" cstate="print"/>
          <a:srcRect/>
          <a:stretch>
            <a:fillRect/>
          </a:stretch>
        </p:blipFill>
        <p:spPr bwMode="auto">
          <a:xfrm>
            <a:off x="0" y="2060848"/>
            <a:ext cx="4788160" cy="3096344"/>
          </a:xfrm>
          <a:prstGeom prst="rect">
            <a:avLst/>
          </a:prstGeom>
          <a:noFill/>
        </p:spPr>
      </p:pic>
      <p:sp>
        <p:nvSpPr>
          <p:cNvPr id="5" name="4 CuadroTexto"/>
          <p:cNvSpPr txBox="1"/>
          <p:nvPr/>
        </p:nvSpPr>
        <p:spPr>
          <a:xfrm>
            <a:off x="0" y="5288340"/>
            <a:ext cx="9144000" cy="1569660"/>
          </a:xfrm>
          <a:prstGeom prst="rect">
            <a:avLst/>
          </a:prstGeom>
          <a:noFill/>
        </p:spPr>
        <p:txBody>
          <a:bodyPr wrap="square" rtlCol="0">
            <a:spAutoFit/>
          </a:bodyPr>
          <a:lstStyle/>
          <a:p>
            <a:pPr algn="ctr"/>
            <a:r>
              <a:rPr lang="es-ES" sz="2400" dirty="0" smtClean="0"/>
              <a:t>Los dos extremos los representaron dos ex-presidentes: Castelar (izquierda) y Ruiz Zorrilla (derecha). El primero fue elegido varias veces para el Congreso y terminó por unirse a los liberales, mientras que el segundo estaba exiliado e intentó promover la insurrección armada.</a:t>
            </a:r>
            <a:endParaRPr lang="es-E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Mientras el </a:t>
            </a:r>
            <a:r>
              <a:rPr lang="es-ES" sz="3600" dirty="0" err="1" smtClean="0"/>
              <a:t>turnismo</a:t>
            </a:r>
            <a:r>
              <a:rPr lang="es-ES" sz="3600" dirty="0" smtClean="0"/>
              <a:t> persistía, los </a:t>
            </a:r>
            <a:r>
              <a:rPr lang="es-ES" sz="3600" dirty="0" smtClean="0">
                <a:solidFill>
                  <a:srgbClr val="FF0000"/>
                </a:solidFill>
              </a:rPr>
              <a:t>partidos antidinásticos</a:t>
            </a:r>
            <a:r>
              <a:rPr lang="es-ES" sz="3600" dirty="0" smtClean="0"/>
              <a:t> intentaba </a:t>
            </a:r>
            <a:r>
              <a:rPr lang="es-ES" sz="3600" dirty="0" smtClean="0">
                <a:solidFill>
                  <a:srgbClr val="FF0000"/>
                </a:solidFill>
              </a:rPr>
              <a:t>reorganizarse</a:t>
            </a:r>
            <a:r>
              <a:rPr lang="es-ES" sz="3600" dirty="0" smtClean="0"/>
              <a:t>.</a:t>
            </a:r>
            <a:endParaRPr lang="es-ES" sz="3600" dirty="0"/>
          </a:p>
        </p:txBody>
      </p:sp>
      <p:pic>
        <p:nvPicPr>
          <p:cNvPr id="67586" name="Picture 2" descr="Resultado de imagen de viva lerroux"/>
          <p:cNvPicPr>
            <a:picLocks noChangeAspect="1" noChangeArrowheads="1"/>
          </p:cNvPicPr>
          <p:nvPr/>
        </p:nvPicPr>
        <p:blipFill>
          <a:blip r:embed="rId2" cstate="print"/>
          <a:srcRect/>
          <a:stretch>
            <a:fillRect/>
          </a:stretch>
        </p:blipFill>
        <p:spPr bwMode="auto">
          <a:xfrm>
            <a:off x="1691680" y="1268760"/>
            <a:ext cx="5580112" cy="3546428"/>
          </a:xfrm>
          <a:prstGeom prst="rect">
            <a:avLst/>
          </a:prstGeom>
          <a:noFill/>
        </p:spPr>
      </p:pic>
      <p:sp>
        <p:nvSpPr>
          <p:cNvPr id="6" name="5 CuadroTexto"/>
          <p:cNvSpPr txBox="1"/>
          <p:nvPr/>
        </p:nvSpPr>
        <p:spPr>
          <a:xfrm>
            <a:off x="0" y="4797152"/>
            <a:ext cx="9144000" cy="1661993"/>
          </a:xfrm>
          <a:prstGeom prst="rect">
            <a:avLst/>
          </a:prstGeom>
          <a:noFill/>
        </p:spPr>
        <p:txBody>
          <a:bodyPr wrap="square" rtlCol="0">
            <a:spAutoFit/>
          </a:bodyPr>
          <a:lstStyle/>
          <a:p>
            <a:pPr algn="ctr"/>
            <a:r>
              <a:rPr lang="es-ES" sz="3400" dirty="0" smtClean="0"/>
              <a:t>Los </a:t>
            </a:r>
            <a:r>
              <a:rPr lang="es-ES" sz="3400" dirty="0" smtClean="0">
                <a:solidFill>
                  <a:srgbClr val="FF0000"/>
                </a:solidFill>
              </a:rPr>
              <a:t>republicanos</a:t>
            </a:r>
            <a:r>
              <a:rPr lang="es-ES" sz="3400" dirty="0" smtClean="0"/>
              <a:t> son los primeros en convertirse en </a:t>
            </a:r>
            <a:r>
              <a:rPr lang="es-ES" sz="3400" dirty="0" smtClean="0">
                <a:solidFill>
                  <a:srgbClr val="FF0000"/>
                </a:solidFill>
              </a:rPr>
              <a:t>partidos de masas</a:t>
            </a:r>
            <a:r>
              <a:rPr lang="es-ES" sz="3400" dirty="0" smtClean="0"/>
              <a:t>. Destacaron </a:t>
            </a:r>
            <a:r>
              <a:rPr lang="es-ES" sz="3400" dirty="0" err="1" smtClean="0">
                <a:solidFill>
                  <a:srgbClr val="FF0000"/>
                </a:solidFill>
              </a:rPr>
              <a:t>Lerroux</a:t>
            </a:r>
            <a:r>
              <a:rPr lang="es-ES" sz="3400" dirty="0" smtClean="0"/>
              <a:t> en Barcelona y </a:t>
            </a:r>
            <a:r>
              <a:rPr lang="es-ES" sz="3400" dirty="0" smtClean="0">
                <a:solidFill>
                  <a:srgbClr val="FF0000"/>
                </a:solidFill>
              </a:rPr>
              <a:t>Blasco Ibáñez </a:t>
            </a:r>
            <a:r>
              <a:rPr lang="es-ES" sz="3400" dirty="0" smtClean="0"/>
              <a:t>en Valencia.</a:t>
            </a:r>
            <a:endParaRPr lang="es-ES" sz="3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Resultado de imagen de emperador del paralelo"/>
          <p:cNvPicPr>
            <a:picLocks noChangeAspect="1" noChangeArrowheads="1"/>
          </p:cNvPicPr>
          <p:nvPr/>
        </p:nvPicPr>
        <p:blipFill>
          <a:blip r:embed="rId2" cstate="print"/>
          <a:srcRect/>
          <a:stretch>
            <a:fillRect/>
          </a:stretch>
        </p:blipFill>
        <p:spPr bwMode="auto">
          <a:xfrm>
            <a:off x="1115616" y="0"/>
            <a:ext cx="3228975" cy="3228975"/>
          </a:xfrm>
          <a:prstGeom prst="rect">
            <a:avLst/>
          </a:prstGeom>
          <a:noFill/>
        </p:spPr>
      </p:pic>
      <p:pic>
        <p:nvPicPr>
          <p:cNvPr id="69637" name="Picture 5"/>
          <p:cNvPicPr>
            <a:picLocks noChangeAspect="1" noChangeArrowheads="1"/>
          </p:cNvPicPr>
          <p:nvPr/>
        </p:nvPicPr>
        <p:blipFill>
          <a:blip r:embed="rId3" cstate="print"/>
          <a:srcRect/>
          <a:stretch>
            <a:fillRect/>
          </a:stretch>
        </p:blipFill>
        <p:spPr bwMode="auto">
          <a:xfrm>
            <a:off x="5580112" y="0"/>
            <a:ext cx="2485933" cy="3284983"/>
          </a:xfrm>
          <a:prstGeom prst="rect">
            <a:avLst/>
          </a:prstGeom>
          <a:noFill/>
          <a:ln w="9525">
            <a:noFill/>
            <a:miter lim="800000"/>
            <a:headEnd/>
            <a:tailEnd/>
          </a:ln>
        </p:spPr>
      </p:pic>
      <p:sp>
        <p:nvSpPr>
          <p:cNvPr id="5" name="4 CuadroTexto"/>
          <p:cNvSpPr txBox="1"/>
          <p:nvPr/>
        </p:nvSpPr>
        <p:spPr>
          <a:xfrm>
            <a:off x="0" y="3429000"/>
            <a:ext cx="9144000" cy="3277820"/>
          </a:xfrm>
          <a:prstGeom prst="rect">
            <a:avLst/>
          </a:prstGeom>
          <a:noFill/>
        </p:spPr>
        <p:txBody>
          <a:bodyPr wrap="square" rtlCol="0">
            <a:spAutoFit/>
          </a:bodyPr>
          <a:lstStyle/>
          <a:p>
            <a:pPr marL="173038" indent="-173038" algn="just">
              <a:buFont typeface="Arial" pitchFamily="34" charset="0"/>
              <a:buChar char="•"/>
              <a:tabLst>
                <a:tab pos="173038" algn="l"/>
              </a:tabLst>
            </a:pPr>
            <a:r>
              <a:rPr lang="es-ES" sz="2300" dirty="0" err="1" smtClean="0">
                <a:solidFill>
                  <a:srgbClr val="FF0000"/>
                </a:solidFill>
              </a:rPr>
              <a:t>Lerroux</a:t>
            </a:r>
            <a:r>
              <a:rPr lang="es-ES" sz="2300" dirty="0" smtClean="0"/>
              <a:t> (izquierda) era apodado el “emperador del Paralelo”, barrio de Barcelona donde obtenía sus votos. Tuvo mucho tirón entre los obreros catalanes desencantados con la violencia anarquista.  Fue famoso por sus arengas anticlericales, por su </a:t>
            </a:r>
            <a:r>
              <a:rPr lang="es-ES" sz="2300" dirty="0" err="1" smtClean="0"/>
              <a:t>anticatalanismo</a:t>
            </a:r>
            <a:r>
              <a:rPr lang="es-ES" sz="2300" dirty="0" smtClean="0"/>
              <a:t>, sus mítines y sus “meriendas democráticas” en el cerro del </a:t>
            </a:r>
            <a:r>
              <a:rPr lang="es-ES" sz="2300" dirty="0" err="1" smtClean="0"/>
              <a:t>Coll</a:t>
            </a:r>
            <a:r>
              <a:rPr lang="es-ES" sz="2300" dirty="0" smtClean="0"/>
              <a:t>.</a:t>
            </a:r>
          </a:p>
          <a:p>
            <a:pPr marL="173038" indent="-173038" algn="just">
              <a:buFont typeface="Arial" pitchFamily="34" charset="0"/>
              <a:buChar char="•"/>
              <a:tabLst>
                <a:tab pos="173038" algn="l"/>
              </a:tabLst>
            </a:pPr>
            <a:r>
              <a:rPr lang="es-ES" sz="2300" dirty="0" smtClean="0">
                <a:solidFill>
                  <a:srgbClr val="FF0000"/>
                </a:solidFill>
              </a:rPr>
              <a:t>Blasco Ibáñez </a:t>
            </a:r>
            <a:r>
              <a:rPr lang="es-ES" sz="2300" dirty="0" smtClean="0"/>
              <a:t>(derecha) consiguió buenos resultados en Valencia y fue un destacado escritor de la corriente naturalista y padre del regionalismo valenciano. Ambos fueron diputados nacionales con un peso importante en la 1ª década del siglo XX y ambos destacaron por su populismo.</a:t>
            </a:r>
            <a:endParaRPr lang="es-ES" sz="23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764704"/>
            <a:ext cx="5508104" cy="5632311"/>
          </a:xfrm>
          <a:prstGeom prst="rect">
            <a:avLst/>
          </a:prstGeom>
          <a:noFill/>
        </p:spPr>
        <p:txBody>
          <a:bodyPr wrap="square" rtlCol="0">
            <a:spAutoFit/>
          </a:bodyPr>
          <a:lstStyle/>
          <a:p>
            <a:pPr algn="ctr"/>
            <a:r>
              <a:rPr lang="es-ES" sz="3600" dirty="0" smtClean="0"/>
              <a:t>Sin embargo, los republicanos fueron incapaces de unirse más allá de </a:t>
            </a:r>
            <a:r>
              <a:rPr lang="es-ES" sz="3600" dirty="0" smtClean="0">
                <a:solidFill>
                  <a:srgbClr val="FF0000"/>
                </a:solidFill>
              </a:rPr>
              <a:t>iniciativas poco duraderas </a:t>
            </a:r>
            <a:r>
              <a:rPr lang="es-ES" sz="3600" dirty="0" smtClean="0"/>
              <a:t>como la Unión Republicana (1903), </a:t>
            </a:r>
            <a:r>
              <a:rPr lang="es-ES" sz="3600" dirty="0" smtClean="0">
                <a:solidFill>
                  <a:srgbClr val="FF0000"/>
                </a:solidFill>
              </a:rPr>
              <a:t>Solidaridad Catalana </a:t>
            </a:r>
            <a:r>
              <a:rPr lang="es-ES" sz="3600" dirty="0" smtClean="0"/>
              <a:t>(1907) y la </a:t>
            </a:r>
            <a:r>
              <a:rPr lang="es-ES" sz="3600" dirty="0" smtClean="0">
                <a:solidFill>
                  <a:srgbClr val="FF0000"/>
                </a:solidFill>
              </a:rPr>
              <a:t>Conjunción Republicano-Socialista </a:t>
            </a:r>
            <a:r>
              <a:rPr lang="es-ES" sz="3600" dirty="0" smtClean="0"/>
              <a:t>(1909).</a:t>
            </a:r>
            <a:endParaRPr lang="es-ES" sz="3600" dirty="0"/>
          </a:p>
        </p:txBody>
      </p:sp>
      <p:pic>
        <p:nvPicPr>
          <p:cNvPr id="70658" name="Picture 2" descr="Resultado de imagen de elecciones españa 1910"/>
          <p:cNvPicPr>
            <a:picLocks noChangeAspect="1" noChangeArrowheads="1"/>
          </p:cNvPicPr>
          <p:nvPr/>
        </p:nvPicPr>
        <p:blipFill>
          <a:blip r:embed="rId2" cstate="print"/>
          <a:srcRect/>
          <a:stretch>
            <a:fillRect/>
          </a:stretch>
        </p:blipFill>
        <p:spPr bwMode="auto">
          <a:xfrm>
            <a:off x="5868145" y="23598"/>
            <a:ext cx="3275856" cy="683440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nrique\Desktop\Cronología Alfonso XIII.jpg"/>
          <p:cNvPicPr>
            <a:picLocks noChangeAspect="1" noChangeArrowheads="1"/>
          </p:cNvPicPr>
          <p:nvPr/>
        </p:nvPicPr>
        <p:blipFill>
          <a:blip r:embed="rId2" cstate="print"/>
          <a:srcRect/>
          <a:stretch>
            <a:fillRect/>
          </a:stretch>
        </p:blipFill>
        <p:spPr bwMode="auto">
          <a:xfrm>
            <a:off x="0" y="1124744"/>
            <a:ext cx="9144000" cy="484683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785378"/>
          </a:xfrm>
          <a:prstGeom prst="rect">
            <a:avLst/>
          </a:prstGeom>
          <a:noFill/>
        </p:spPr>
        <p:txBody>
          <a:bodyPr wrap="square" rtlCol="0">
            <a:spAutoFit/>
          </a:bodyPr>
          <a:lstStyle/>
          <a:p>
            <a:pPr algn="ctr"/>
            <a:r>
              <a:rPr lang="es-ES" sz="3500" dirty="0" smtClean="0"/>
              <a:t>Pronto se disgregaban. </a:t>
            </a:r>
            <a:r>
              <a:rPr lang="es-ES" sz="3500" dirty="0" err="1" smtClean="0"/>
              <a:t>Lerroux</a:t>
            </a:r>
            <a:r>
              <a:rPr lang="es-ES" sz="3500" dirty="0" smtClean="0"/>
              <a:t> se fue por un lado, con el Partido Republicano Radical, y Salmerón por otro. Poco después Melquíades Álvarez funda el </a:t>
            </a:r>
            <a:r>
              <a:rPr lang="es-ES" sz="3500" dirty="0" smtClean="0">
                <a:solidFill>
                  <a:srgbClr val="FF0000"/>
                </a:solidFill>
              </a:rPr>
              <a:t>Partido Reformista</a:t>
            </a:r>
            <a:r>
              <a:rPr lang="es-ES" sz="3500" dirty="0" smtClean="0"/>
              <a:t> que se acercará a los liberales.</a:t>
            </a:r>
            <a:endParaRPr lang="es-ES" sz="3500" dirty="0"/>
          </a:p>
        </p:txBody>
      </p:sp>
      <p:pic>
        <p:nvPicPr>
          <p:cNvPr id="72706" name="Picture 2" descr="http://www.historiaelectoral.com/e1800g2.jpg"/>
          <p:cNvPicPr>
            <a:picLocks noChangeAspect="1" noChangeArrowheads="1"/>
          </p:cNvPicPr>
          <p:nvPr/>
        </p:nvPicPr>
        <p:blipFill>
          <a:blip r:embed="rId2" cstate="print"/>
          <a:srcRect/>
          <a:stretch>
            <a:fillRect/>
          </a:stretch>
        </p:blipFill>
        <p:spPr bwMode="auto">
          <a:xfrm>
            <a:off x="2483768" y="2996952"/>
            <a:ext cx="6660232" cy="3164025"/>
          </a:xfrm>
          <a:prstGeom prst="rect">
            <a:avLst/>
          </a:prstGeom>
          <a:noFill/>
        </p:spPr>
      </p:pic>
      <p:sp>
        <p:nvSpPr>
          <p:cNvPr id="7" name="6 CuadroTexto"/>
          <p:cNvSpPr txBox="1"/>
          <p:nvPr/>
        </p:nvSpPr>
        <p:spPr>
          <a:xfrm>
            <a:off x="0" y="3356992"/>
            <a:ext cx="2483768" cy="2308324"/>
          </a:xfrm>
          <a:prstGeom prst="rect">
            <a:avLst/>
          </a:prstGeom>
          <a:noFill/>
        </p:spPr>
        <p:txBody>
          <a:bodyPr wrap="square" rtlCol="0">
            <a:spAutoFit/>
          </a:bodyPr>
          <a:lstStyle/>
          <a:p>
            <a:pPr algn="ctr"/>
            <a:r>
              <a:rPr lang="es-ES" sz="2400" dirty="0" smtClean="0"/>
              <a:t>Como consecuencia, los republicanos pierden peso electoral desde 1910.</a:t>
            </a:r>
            <a:endParaRPr lang="es-E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iografiasyvidas.com/biografia/a/fotos/alvarez_melquiades.jpg"/>
          <p:cNvPicPr>
            <a:picLocks noChangeAspect="1" noChangeArrowheads="1"/>
          </p:cNvPicPr>
          <p:nvPr/>
        </p:nvPicPr>
        <p:blipFill>
          <a:blip r:embed="rId2" cstate="print"/>
          <a:srcRect/>
          <a:stretch>
            <a:fillRect/>
          </a:stretch>
        </p:blipFill>
        <p:spPr bwMode="auto">
          <a:xfrm>
            <a:off x="4788025" y="1688908"/>
            <a:ext cx="4355976" cy="5169092"/>
          </a:xfrm>
          <a:prstGeom prst="rect">
            <a:avLst/>
          </a:prstGeom>
          <a:noFill/>
        </p:spPr>
      </p:pic>
      <p:sp>
        <p:nvSpPr>
          <p:cNvPr id="3" name="2 CuadroTexto"/>
          <p:cNvSpPr txBox="1"/>
          <p:nvPr/>
        </p:nvSpPr>
        <p:spPr>
          <a:xfrm>
            <a:off x="0" y="0"/>
            <a:ext cx="9144000" cy="1708160"/>
          </a:xfrm>
          <a:prstGeom prst="rect">
            <a:avLst/>
          </a:prstGeom>
          <a:noFill/>
        </p:spPr>
        <p:txBody>
          <a:bodyPr wrap="square" rtlCol="0">
            <a:spAutoFit/>
          </a:bodyPr>
          <a:lstStyle/>
          <a:p>
            <a:pPr algn="ctr"/>
            <a:r>
              <a:rPr lang="es-ES" sz="3500" dirty="0" smtClean="0"/>
              <a:t>En 1918 se forma una nueva coalición conocida como </a:t>
            </a:r>
            <a:r>
              <a:rPr lang="es-ES" sz="3500" dirty="0" smtClean="0">
                <a:solidFill>
                  <a:srgbClr val="FF0000"/>
                </a:solidFill>
              </a:rPr>
              <a:t>Alianza de Izquierdas </a:t>
            </a:r>
            <a:r>
              <a:rPr lang="es-ES" sz="3500" dirty="0" smtClean="0"/>
              <a:t>que va a lograr 35 diputados en las elecciones de 1918.</a:t>
            </a:r>
            <a:endParaRPr lang="es-ES" sz="3500" dirty="0"/>
          </a:p>
        </p:txBody>
      </p:sp>
      <p:sp>
        <p:nvSpPr>
          <p:cNvPr id="4" name="3 CuadroTexto"/>
          <p:cNvSpPr txBox="1"/>
          <p:nvPr/>
        </p:nvSpPr>
        <p:spPr>
          <a:xfrm>
            <a:off x="0" y="1916832"/>
            <a:ext cx="4788024" cy="4401205"/>
          </a:xfrm>
          <a:prstGeom prst="rect">
            <a:avLst/>
          </a:prstGeom>
          <a:noFill/>
        </p:spPr>
        <p:txBody>
          <a:bodyPr wrap="square" rtlCol="0">
            <a:spAutoFit/>
          </a:bodyPr>
          <a:lstStyle/>
          <a:p>
            <a:pPr algn="ctr"/>
            <a:r>
              <a:rPr lang="es-ES" sz="2800" dirty="0" smtClean="0"/>
              <a:t>Pese a sus buenos resultados, estas coaliciones eran demasiado heterogéneas. Incluían a republicanos moderados como Melquíades Álvarez (derecha), a republicanos españolistas como </a:t>
            </a:r>
            <a:r>
              <a:rPr lang="es-ES" sz="2800" dirty="0" err="1" smtClean="0"/>
              <a:t>Lerroux</a:t>
            </a:r>
            <a:r>
              <a:rPr lang="es-ES" sz="2800" dirty="0" smtClean="0"/>
              <a:t>, a republicanos catalanistas como </a:t>
            </a:r>
            <a:r>
              <a:rPr lang="es-ES" sz="2800" dirty="0" err="1" smtClean="0"/>
              <a:t>Estat</a:t>
            </a:r>
            <a:r>
              <a:rPr lang="es-ES" sz="2800" dirty="0" smtClean="0"/>
              <a:t> </a:t>
            </a:r>
            <a:r>
              <a:rPr lang="es-ES" sz="2800" dirty="0" err="1" smtClean="0"/>
              <a:t>Català</a:t>
            </a:r>
            <a:r>
              <a:rPr lang="es-ES" sz="2800" dirty="0" smtClean="0"/>
              <a:t>, al PSOE…</a:t>
            </a:r>
            <a:endParaRPr lang="es-E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Será durante la </a:t>
            </a:r>
            <a:r>
              <a:rPr lang="es-ES" sz="3500" dirty="0" smtClean="0">
                <a:solidFill>
                  <a:srgbClr val="FF0000"/>
                </a:solidFill>
              </a:rPr>
              <a:t>dictadura de Primo de Rivera</a:t>
            </a:r>
            <a:r>
              <a:rPr lang="es-ES" sz="3500" dirty="0" smtClean="0"/>
              <a:t>, con un enemigo y un objetivo comunes cuando realmente se </a:t>
            </a:r>
            <a:r>
              <a:rPr lang="es-ES" sz="3500" dirty="0" smtClean="0">
                <a:solidFill>
                  <a:srgbClr val="FF0000"/>
                </a:solidFill>
              </a:rPr>
              <a:t>unan los republicanos</a:t>
            </a:r>
            <a:r>
              <a:rPr lang="es-ES" sz="3500" dirty="0" smtClean="0"/>
              <a:t>.</a:t>
            </a:r>
            <a:endParaRPr lang="es-ES" sz="3500" dirty="0"/>
          </a:p>
        </p:txBody>
      </p:sp>
      <p:pic>
        <p:nvPicPr>
          <p:cNvPr id="79874" name="Picture 2" descr="Manuel Azaña - El ensayo literario (UPF)"/>
          <p:cNvPicPr>
            <a:picLocks noChangeAspect="1" noChangeArrowheads="1"/>
          </p:cNvPicPr>
          <p:nvPr/>
        </p:nvPicPr>
        <p:blipFill>
          <a:blip r:embed="rId2" cstate="print"/>
          <a:srcRect/>
          <a:stretch>
            <a:fillRect/>
          </a:stretch>
        </p:blipFill>
        <p:spPr bwMode="auto">
          <a:xfrm>
            <a:off x="0" y="1730924"/>
            <a:ext cx="3347864" cy="5127076"/>
          </a:xfrm>
          <a:prstGeom prst="rect">
            <a:avLst/>
          </a:prstGeom>
          <a:noFill/>
        </p:spPr>
      </p:pic>
      <p:sp>
        <p:nvSpPr>
          <p:cNvPr id="4" name="3 CuadroTexto"/>
          <p:cNvSpPr txBox="1"/>
          <p:nvPr/>
        </p:nvSpPr>
        <p:spPr>
          <a:xfrm>
            <a:off x="3347864" y="2204864"/>
            <a:ext cx="5796136" cy="3970318"/>
          </a:xfrm>
          <a:prstGeom prst="rect">
            <a:avLst/>
          </a:prstGeom>
          <a:noFill/>
        </p:spPr>
        <p:txBody>
          <a:bodyPr wrap="square" rtlCol="0">
            <a:spAutoFit/>
          </a:bodyPr>
          <a:lstStyle/>
          <a:p>
            <a:pPr algn="ctr"/>
            <a:r>
              <a:rPr lang="es-ES" sz="2800" dirty="0" smtClean="0"/>
              <a:t>En 1926 surge </a:t>
            </a:r>
            <a:r>
              <a:rPr lang="es-ES" sz="2800" dirty="0" smtClean="0">
                <a:solidFill>
                  <a:srgbClr val="FF0000"/>
                </a:solidFill>
              </a:rPr>
              <a:t>Alianza Republicana </a:t>
            </a:r>
            <a:r>
              <a:rPr lang="es-ES" sz="2800" dirty="0" smtClean="0"/>
              <a:t>como organización que aglutinaba a los principales partidos republicanos. Es entonces cuando empieza a destacar la figura de </a:t>
            </a:r>
            <a:r>
              <a:rPr lang="es-ES" sz="2800" dirty="0" smtClean="0">
                <a:solidFill>
                  <a:srgbClr val="FF0000"/>
                </a:solidFill>
              </a:rPr>
              <a:t>Manuel Azaña</a:t>
            </a:r>
            <a:r>
              <a:rPr lang="es-ES" sz="2800" dirty="0" smtClean="0"/>
              <a:t>. Para entonces ya era un destacado escritor vinculado a la generación del 14, además de licenciado en Derecho y periodista.</a:t>
            </a:r>
            <a:endParaRPr lang="es-E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t>De aquí surgirá en 1930 el </a:t>
            </a:r>
            <a:r>
              <a:rPr lang="es-ES" sz="3500" dirty="0" smtClean="0">
                <a:solidFill>
                  <a:srgbClr val="FF0000"/>
                </a:solidFill>
              </a:rPr>
              <a:t>Pacto de San Sebastián </a:t>
            </a:r>
            <a:r>
              <a:rPr lang="es-ES" sz="3500" dirty="0" smtClean="0"/>
              <a:t>entre republicanos y socialistas. Su objetivo era acabar con la monarquía y ya figuran las principales personalidades de la futura república.</a:t>
            </a:r>
            <a:endParaRPr lang="es-ES" sz="3500" dirty="0"/>
          </a:p>
        </p:txBody>
      </p:sp>
      <p:pic>
        <p:nvPicPr>
          <p:cNvPr id="80898" name="Picture 2"/>
          <p:cNvPicPr>
            <a:picLocks noChangeAspect="1" noChangeArrowheads="1"/>
          </p:cNvPicPr>
          <p:nvPr/>
        </p:nvPicPr>
        <p:blipFill>
          <a:blip r:embed="rId2" cstate="print"/>
          <a:srcRect/>
          <a:stretch>
            <a:fillRect/>
          </a:stretch>
        </p:blipFill>
        <p:spPr bwMode="auto">
          <a:xfrm>
            <a:off x="971600" y="2304289"/>
            <a:ext cx="7416824" cy="455371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420888"/>
            <a:ext cx="9144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5400" dirty="0" smtClean="0">
                <a:solidFill>
                  <a:srgbClr val="FF0000"/>
                </a:solidFill>
                <a:latin typeface="Arial Black" pitchFamily="34" charset="0"/>
              </a:rPr>
              <a:t>Partidos nacionalistas</a:t>
            </a:r>
          </a:p>
          <a:p>
            <a:pPr lvl="0" algn="ctr" fontAlgn="base">
              <a:spcBef>
                <a:spcPct val="0"/>
              </a:spcBef>
              <a:spcAft>
                <a:spcPct val="0"/>
              </a:spcAft>
            </a:pPr>
            <a:r>
              <a:rPr lang="es-ES" sz="2800" dirty="0" smtClean="0">
                <a:solidFill>
                  <a:srgbClr val="FF0000"/>
                </a:solidFill>
                <a:latin typeface="Arial Black" pitchFamily="34" charset="0"/>
              </a:rPr>
              <a:t>(catalanes, vascos y gallegos)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Ya hemos visto que el </a:t>
            </a:r>
            <a:r>
              <a:rPr lang="es-ES" sz="3600" dirty="0" smtClean="0">
                <a:solidFill>
                  <a:srgbClr val="FF0000"/>
                </a:solidFill>
              </a:rPr>
              <a:t>nacionalismo</a:t>
            </a:r>
            <a:r>
              <a:rPr lang="es-ES" sz="3600" dirty="0" smtClean="0"/>
              <a:t> de principios del siglo XX era de corte </a:t>
            </a:r>
            <a:r>
              <a:rPr lang="es-ES" sz="3600" dirty="0" smtClean="0">
                <a:solidFill>
                  <a:srgbClr val="FF0000"/>
                </a:solidFill>
              </a:rPr>
              <a:t>conservador</a:t>
            </a:r>
            <a:r>
              <a:rPr lang="es-ES" sz="3600" dirty="0" smtClean="0"/>
              <a:t>.</a:t>
            </a:r>
            <a:endParaRPr lang="es-ES" sz="3600" dirty="0"/>
          </a:p>
        </p:txBody>
      </p:sp>
      <p:pic>
        <p:nvPicPr>
          <p:cNvPr id="1026" name="Picture 2"/>
          <p:cNvPicPr>
            <a:picLocks noChangeAspect="1" noChangeArrowheads="1"/>
          </p:cNvPicPr>
          <p:nvPr/>
        </p:nvPicPr>
        <p:blipFill>
          <a:blip r:embed="rId2" cstate="print"/>
          <a:srcRect/>
          <a:stretch>
            <a:fillRect/>
          </a:stretch>
        </p:blipFill>
        <p:spPr bwMode="auto">
          <a:xfrm>
            <a:off x="0" y="1916832"/>
            <a:ext cx="4743450" cy="3876675"/>
          </a:xfrm>
          <a:prstGeom prst="rect">
            <a:avLst/>
          </a:prstGeom>
          <a:noFill/>
          <a:ln w="9525">
            <a:noFill/>
            <a:miter lim="800000"/>
            <a:headEnd/>
            <a:tailEnd/>
          </a:ln>
        </p:spPr>
      </p:pic>
      <p:sp>
        <p:nvSpPr>
          <p:cNvPr id="4" name="3 CuadroTexto"/>
          <p:cNvSpPr txBox="1"/>
          <p:nvPr/>
        </p:nvSpPr>
        <p:spPr>
          <a:xfrm>
            <a:off x="4932040" y="2060848"/>
            <a:ext cx="4211960" cy="3970318"/>
          </a:xfrm>
          <a:prstGeom prst="rect">
            <a:avLst/>
          </a:prstGeom>
          <a:noFill/>
        </p:spPr>
        <p:txBody>
          <a:bodyPr wrap="square" rtlCol="0">
            <a:spAutoFit/>
          </a:bodyPr>
          <a:lstStyle/>
          <a:p>
            <a:pPr algn="ctr"/>
            <a:r>
              <a:rPr lang="es-ES" sz="2800" dirty="0" smtClean="0"/>
              <a:t>La </a:t>
            </a:r>
            <a:r>
              <a:rPr lang="es-ES" sz="2800" dirty="0" err="1" smtClean="0">
                <a:solidFill>
                  <a:srgbClr val="FF0000"/>
                </a:solidFill>
              </a:rPr>
              <a:t>Lliga</a:t>
            </a:r>
            <a:r>
              <a:rPr lang="es-ES" sz="2800" dirty="0" smtClean="0">
                <a:solidFill>
                  <a:srgbClr val="FF0000"/>
                </a:solidFill>
              </a:rPr>
              <a:t> Regionalista</a:t>
            </a:r>
            <a:r>
              <a:rPr lang="es-ES" sz="2800" dirty="0" smtClean="0"/>
              <a:t>, fundada en 1901, logró unos excelentes resultados en Cataluña hasta convertirse en la principal fuerza política. Como hemos comentado, representaba a la burguesía catalana.</a:t>
            </a:r>
            <a:endParaRPr lang="es-E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358008"/>
            <a:ext cx="4499992" cy="4499992"/>
          </a:xfrm>
          <a:prstGeom prst="rect">
            <a:avLst/>
          </a:prstGeom>
          <a:noFill/>
          <a:ln w="9525">
            <a:noFill/>
            <a:miter lim="800000"/>
            <a:headEnd/>
            <a:tailEnd/>
          </a:ln>
        </p:spPr>
      </p:pic>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El mayor logro político de la </a:t>
            </a:r>
            <a:r>
              <a:rPr lang="es-ES" sz="3600" dirty="0" err="1" smtClean="0"/>
              <a:t>Lliga</a:t>
            </a:r>
            <a:r>
              <a:rPr lang="es-ES" sz="3600" dirty="0" smtClean="0"/>
              <a:t> fue la creación en 1914 de la </a:t>
            </a:r>
            <a:r>
              <a:rPr lang="es-ES" sz="3600" dirty="0" smtClean="0">
                <a:solidFill>
                  <a:srgbClr val="FF0000"/>
                </a:solidFill>
              </a:rPr>
              <a:t>Mancomunidad de Cataluña</a:t>
            </a:r>
            <a:r>
              <a:rPr lang="es-ES" sz="3600" dirty="0" smtClean="0"/>
              <a:t>, primer gobierno propio que sería la antesala de la autonomía posterior.</a:t>
            </a:r>
            <a:endParaRPr lang="es-ES" sz="3600" dirty="0"/>
          </a:p>
        </p:txBody>
      </p:sp>
      <p:sp>
        <p:nvSpPr>
          <p:cNvPr id="4" name="3 CuadroTexto"/>
          <p:cNvSpPr txBox="1"/>
          <p:nvPr/>
        </p:nvSpPr>
        <p:spPr>
          <a:xfrm>
            <a:off x="4499992" y="2996952"/>
            <a:ext cx="4644008" cy="2677656"/>
          </a:xfrm>
          <a:prstGeom prst="rect">
            <a:avLst/>
          </a:prstGeom>
          <a:noFill/>
        </p:spPr>
        <p:txBody>
          <a:bodyPr wrap="square" rtlCol="0">
            <a:spAutoFit/>
          </a:bodyPr>
          <a:lstStyle/>
          <a:p>
            <a:pPr algn="ctr"/>
            <a:r>
              <a:rPr lang="es-ES" sz="2800" dirty="0" smtClean="0">
                <a:solidFill>
                  <a:srgbClr val="FF0000"/>
                </a:solidFill>
              </a:rPr>
              <a:t>Prat de la Riba</a:t>
            </a:r>
            <a:r>
              <a:rPr lang="es-ES" sz="2800" dirty="0" smtClean="0"/>
              <a:t>, líder de la </a:t>
            </a:r>
            <a:r>
              <a:rPr lang="es-ES" sz="2800" dirty="0" err="1" smtClean="0"/>
              <a:t>Lliga</a:t>
            </a:r>
            <a:r>
              <a:rPr lang="es-ES" sz="2800" dirty="0" smtClean="0"/>
              <a:t> Regionalista y presidente de la Diputación de Barcelona, se convirtió en el primer presidente de la Mancomunidad.</a:t>
            </a:r>
            <a:endParaRPr lang="es-E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En 1917, dos diputados de la </a:t>
            </a:r>
            <a:r>
              <a:rPr lang="es-ES" sz="4000" dirty="0" err="1" smtClean="0"/>
              <a:t>Lliga</a:t>
            </a:r>
            <a:r>
              <a:rPr lang="es-ES" sz="4000" dirty="0" smtClean="0"/>
              <a:t>, </a:t>
            </a:r>
            <a:r>
              <a:rPr lang="es-ES" sz="4000" dirty="0" err="1" smtClean="0"/>
              <a:t>Rodés</a:t>
            </a:r>
            <a:r>
              <a:rPr lang="es-ES" sz="4000" dirty="0" smtClean="0"/>
              <a:t> y Ventosa, conseguirían ser ministros (de la actual Educación y de Hacienda).</a:t>
            </a:r>
            <a:endParaRPr lang="es-ES" sz="4000" dirty="0"/>
          </a:p>
        </p:txBody>
      </p:sp>
      <p:pic>
        <p:nvPicPr>
          <p:cNvPr id="3074" name="Picture 2" descr="https://upload.wikimedia.org/wikipedia/commons/c/c2/Francisco_Camb%C3%B3.JPG"/>
          <p:cNvPicPr>
            <a:picLocks noChangeAspect="1" noChangeArrowheads="1"/>
          </p:cNvPicPr>
          <p:nvPr/>
        </p:nvPicPr>
        <p:blipFill>
          <a:blip r:embed="rId2" cstate="print"/>
          <a:srcRect/>
          <a:stretch>
            <a:fillRect/>
          </a:stretch>
        </p:blipFill>
        <p:spPr bwMode="auto">
          <a:xfrm>
            <a:off x="5834955" y="2132856"/>
            <a:ext cx="3309045" cy="4725144"/>
          </a:xfrm>
          <a:prstGeom prst="rect">
            <a:avLst/>
          </a:prstGeom>
          <a:noFill/>
        </p:spPr>
      </p:pic>
      <p:sp>
        <p:nvSpPr>
          <p:cNvPr id="4" name="3 CuadroTexto"/>
          <p:cNvSpPr txBox="1"/>
          <p:nvPr/>
        </p:nvSpPr>
        <p:spPr>
          <a:xfrm>
            <a:off x="0" y="2996952"/>
            <a:ext cx="5868144" cy="3108543"/>
          </a:xfrm>
          <a:prstGeom prst="rect">
            <a:avLst/>
          </a:prstGeom>
          <a:noFill/>
        </p:spPr>
        <p:txBody>
          <a:bodyPr wrap="square" rtlCol="0">
            <a:spAutoFit/>
          </a:bodyPr>
          <a:lstStyle/>
          <a:p>
            <a:pPr algn="ctr"/>
            <a:r>
              <a:rPr lang="es-ES" sz="2800" dirty="0" smtClean="0"/>
              <a:t>Ventosa repetiría en 1918, pero además entraría en el Gobierno de Maura Francesc </a:t>
            </a:r>
            <a:r>
              <a:rPr lang="es-ES" sz="2800" dirty="0" smtClean="0">
                <a:solidFill>
                  <a:srgbClr val="FF0000"/>
                </a:solidFill>
              </a:rPr>
              <a:t>Cambó </a:t>
            </a:r>
            <a:r>
              <a:rPr lang="es-ES" sz="2800" dirty="0" smtClean="0"/>
              <a:t>(derecha), </a:t>
            </a:r>
            <a:r>
              <a:rPr lang="es-ES" sz="2800" dirty="0" smtClean="0"/>
              <a:t>el líder de la </a:t>
            </a:r>
            <a:r>
              <a:rPr lang="es-ES" sz="2800" dirty="0" err="1" smtClean="0"/>
              <a:t>Lliga</a:t>
            </a:r>
            <a:r>
              <a:rPr lang="es-ES" sz="2800" dirty="0" smtClean="0"/>
              <a:t> desde 1917 tras la muerte de Prat de la Riba, como ministro de Obras Públicas. Eso sí, solo duraron unos meses en sus cargos.</a:t>
            </a:r>
            <a:endParaRPr lang="es-E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a:ln w="9525">
            <a:noFill/>
            <a:miter lim="800000"/>
            <a:headEnd/>
            <a:tailEnd/>
          </a:ln>
        </p:spPr>
      </p:pic>
      <p:sp>
        <p:nvSpPr>
          <p:cNvPr id="4" name="3 CuadroTexto"/>
          <p:cNvSpPr txBox="1"/>
          <p:nvPr/>
        </p:nvSpPr>
        <p:spPr>
          <a:xfrm>
            <a:off x="0" y="980728"/>
            <a:ext cx="4572000" cy="4401205"/>
          </a:xfrm>
          <a:prstGeom prst="rect">
            <a:avLst/>
          </a:prstGeom>
          <a:noFill/>
        </p:spPr>
        <p:txBody>
          <a:bodyPr wrap="square" rtlCol="0">
            <a:spAutoFit/>
          </a:bodyPr>
          <a:lstStyle/>
          <a:p>
            <a:pPr algn="ctr"/>
            <a:r>
              <a:rPr lang="es-ES" sz="4000" dirty="0" smtClean="0"/>
              <a:t>Una vez fuera del gobierno, aprobaron un </a:t>
            </a:r>
            <a:r>
              <a:rPr lang="es-ES" sz="4000" dirty="0" smtClean="0">
                <a:solidFill>
                  <a:srgbClr val="FF0000"/>
                </a:solidFill>
              </a:rPr>
              <a:t>proyecto de estatuto de autonomía </a:t>
            </a:r>
            <a:r>
              <a:rPr lang="es-ES" sz="4000" dirty="0" smtClean="0"/>
              <a:t>que, no obstante, fue rechazado en 1919.</a:t>
            </a:r>
            <a:endParaRPr lang="es-ES"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Macia 2a tongada scans 003 editora 8 44 1.jpg"/>
          <p:cNvPicPr>
            <a:picLocks noChangeAspect="1" noChangeArrowheads="1"/>
          </p:cNvPicPr>
          <p:nvPr/>
        </p:nvPicPr>
        <p:blipFill>
          <a:blip r:embed="rId2" cstate="print"/>
          <a:srcRect/>
          <a:stretch>
            <a:fillRect/>
          </a:stretch>
        </p:blipFill>
        <p:spPr bwMode="auto">
          <a:xfrm>
            <a:off x="4033646" y="0"/>
            <a:ext cx="5110354" cy="6858000"/>
          </a:xfrm>
          <a:prstGeom prst="rect">
            <a:avLst/>
          </a:prstGeom>
          <a:noFill/>
        </p:spPr>
      </p:pic>
      <p:sp>
        <p:nvSpPr>
          <p:cNvPr id="3" name="2 CuadroTexto"/>
          <p:cNvSpPr txBox="1"/>
          <p:nvPr/>
        </p:nvSpPr>
        <p:spPr>
          <a:xfrm>
            <a:off x="0" y="908720"/>
            <a:ext cx="4067944" cy="4832092"/>
          </a:xfrm>
          <a:prstGeom prst="rect">
            <a:avLst/>
          </a:prstGeom>
          <a:noFill/>
        </p:spPr>
        <p:txBody>
          <a:bodyPr wrap="square" rtlCol="0">
            <a:spAutoFit/>
          </a:bodyPr>
          <a:lstStyle/>
          <a:p>
            <a:pPr algn="ctr"/>
            <a:r>
              <a:rPr lang="es-ES" sz="2800" dirty="0" smtClean="0"/>
              <a:t>La moderación de la </a:t>
            </a:r>
            <a:r>
              <a:rPr lang="es-ES" sz="2800" dirty="0" err="1" smtClean="0"/>
              <a:t>Lliga</a:t>
            </a:r>
            <a:r>
              <a:rPr lang="es-ES" sz="2800" dirty="0" smtClean="0"/>
              <a:t> hizo que finalmente se conformaran partidos políticos republicanos de ideas separatistas. En 1923 nace </a:t>
            </a:r>
            <a:r>
              <a:rPr lang="es-ES" sz="2800" dirty="0" err="1" smtClean="0"/>
              <a:t>Acció</a:t>
            </a:r>
            <a:r>
              <a:rPr lang="es-ES" sz="2800" dirty="0" smtClean="0"/>
              <a:t> Catalana y en ese mismo año Francesc </a:t>
            </a:r>
            <a:r>
              <a:rPr lang="es-ES" sz="2800" dirty="0" err="1" smtClean="0">
                <a:solidFill>
                  <a:srgbClr val="FF0000"/>
                </a:solidFill>
              </a:rPr>
              <a:t>Macià</a:t>
            </a:r>
            <a:r>
              <a:rPr lang="es-ES" sz="2800" dirty="0" smtClean="0"/>
              <a:t> crea </a:t>
            </a:r>
            <a:r>
              <a:rPr lang="es-ES" sz="2800" dirty="0" err="1" smtClean="0">
                <a:solidFill>
                  <a:srgbClr val="FF0000"/>
                </a:solidFill>
              </a:rPr>
              <a:t>Estat</a:t>
            </a:r>
            <a:r>
              <a:rPr lang="es-ES" sz="2800" dirty="0" smtClean="0">
                <a:solidFill>
                  <a:srgbClr val="FF0000"/>
                </a:solidFill>
              </a:rPr>
              <a:t> </a:t>
            </a:r>
            <a:r>
              <a:rPr lang="es-ES" sz="2800" dirty="0" err="1" smtClean="0">
                <a:solidFill>
                  <a:srgbClr val="FF0000"/>
                </a:solidFill>
              </a:rPr>
              <a:t>Català</a:t>
            </a:r>
            <a:r>
              <a:rPr lang="es-ES" sz="2800" dirty="0" smtClean="0"/>
              <a:t>, el primero con ideas netamente independentistas. </a:t>
            </a:r>
            <a:endParaRPr lang="es-E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3265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Alfonso XIII y la crisis del sistema político de la Restauración: los partidos dinásticos. Las fuerzas políticas de oposición: republicanos, nacionalistas, socialistas y anarcosindicalistas.  </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squerra Republicana de Catalunya: la fundació- Sapiens.cat"/>
          <p:cNvPicPr>
            <a:picLocks noChangeAspect="1" noChangeArrowheads="1"/>
          </p:cNvPicPr>
          <p:nvPr/>
        </p:nvPicPr>
        <p:blipFill>
          <a:blip r:embed="rId2" cstate="print"/>
          <a:srcRect/>
          <a:stretch>
            <a:fillRect/>
          </a:stretch>
        </p:blipFill>
        <p:spPr bwMode="auto">
          <a:xfrm>
            <a:off x="3576861" y="2420888"/>
            <a:ext cx="5567139" cy="3705887"/>
          </a:xfrm>
          <a:prstGeom prst="rect">
            <a:avLst/>
          </a:prstGeom>
          <a:noFill/>
        </p:spPr>
      </p:pic>
      <p:sp>
        <p:nvSpPr>
          <p:cNvPr id="3" name="2 Rectángulo"/>
          <p:cNvSpPr/>
          <p:nvPr/>
        </p:nvSpPr>
        <p:spPr>
          <a:xfrm>
            <a:off x="0" y="0"/>
            <a:ext cx="9144000" cy="1938992"/>
          </a:xfrm>
          <a:prstGeom prst="rect">
            <a:avLst/>
          </a:prstGeom>
        </p:spPr>
        <p:txBody>
          <a:bodyPr wrap="square">
            <a:spAutoFit/>
          </a:bodyPr>
          <a:lstStyle/>
          <a:p>
            <a:pPr algn="ctr"/>
            <a:r>
              <a:rPr lang="es-ES" sz="4000" dirty="0" smtClean="0"/>
              <a:t>El paréntesis de la dictadura favorecerá la radicalización catalana creándose </a:t>
            </a:r>
            <a:r>
              <a:rPr lang="es-ES" sz="4000" dirty="0" smtClean="0">
                <a:solidFill>
                  <a:srgbClr val="FF0000"/>
                </a:solidFill>
              </a:rPr>
              <a:t>ERC</a:t>
            </a:r>
            <a:r>
              <a:rPr lang="es-ES" sz="4000" dirty="0" smtClean="0"/>
              <a:t> en 1931 con </a:t>
            </a:r>
            <a:r>
              <a:rPr lang="es-ES" sz="4000" dirty="0" err="1" smtClean="0"/>
              <a:t>Macià</a:t>
            </a:r>
            <a:r>
              <a:rPr lang="es-ES" sz="4000" dirty="0" smtClean="0"/>
              <a:t> al frente.</a:t>
            </a:r>
            <a:endParaRPr lang="es-ES" sz="4000" dirty="0"/>
          </a:p>
        </p:txBody>
      </p:sp>
      <p:sp>
        <p:nvSpPr>
          <p:cNvPr id="4" name="3 CuadroTexto"/>
          <p:cNvSpPr txBox="1"/>
          <p:nvPr/>
        </p:nvSpPr>
        <p:spPr>
          <a:xfrm>
            <a:off x="0" y="2060848"/>
            <a:ext cx="3563888" cy="4401205"/>
          </a:xfrm>
          <a:prstGeom prst="rect">
            <a:avLst/>
          </a:prstGeom>
          <a:noFill/>
        </p:spPr>
        <p:txBody>
          <a:bodyPr wrap="square" rtlCol="0">
            <a:spAutoFit/>
          </a:bodyPr>
          <a:lstStyle/>
          <a:p>
            <a:pPr algn="ctr"/>
            <a:r>
              <a:rPr lang="es-ES" sz="2800" dirty="0" smtClean="0"/>
              <a:t>Para formar el partido de </a:t>
            </a:r>
            <a:r>
              <a:rPr lang="es-ES" sz="2800" dirty="0" err="1" smtClean="0"/>
              <a:t>Macià</a:t>
            </a:r>
            <a:r>
              <a:rPr lang="es-ES" sz="2800" dirty="0" smtClean="0"/>
              <a:t> se había fusionado con el </a:t>
            </a:r>
            <a:r>
              <a:rPr lang="es-ES" sz="2800" dirty="0" err="1" smtClean="0"/>
              <a:t>Partit</a:t>
            </a:r>
            <a:r>
              <a:rPr lang="es-ES" sz="2800" dirty="0" smtClean="0"/>
              <a:t> </a:t>
            </a:r>
            <a:r>
              <a:rPr lang="es-ES" sz="2800" dirty="0" err="1" smtClean="0"/>
              <a:t>Republicà</a:t>
            </a:r>
            <a:r>
              <a:rPr lang="es-ES" sz="2800" dirty="0" smtClean="0"/>
              <a:t> </a:t>
            </a:r>
            <a:r>
              <a:rPr lang="es-ES" sz="2800" dirty="0" err="1" smtClean="0"/>
              <a:t>Català</a:t>
            </a:r>
            <a:r>
              <a:rPr lang="es-ES" sz="2800" dirty="0" smtClean="0"/>
              <a:t>, entonces dirigido por </a:t>
            </a:r>
            <a:r>
              <a:rPr lang="es-ES" sz="2800" dirty="0" err="1" smtClean="0"/>
              <a:t>Lluis</a:t>
            </a:r>
            <a:r>
              <a:rPr lang="es-ES" sz="2800" dirty="0" smtClean="0"/>
              <a:t> </a:t>
            </a:r>
            <a:r>
              <a:rPr lang="es-ES" sz="2800" dirty="0" err="1" smtClean="0"/>
              <a:t>Companys</a:t>
            </a:r>
            <a:r>
              <a:rPr lang="es-ES" sz="2800" dirty="0" smtClean="0"/>
              <a:t> (a la izquierda de </a:t>
            </a:r>
            <a:r>
              <a:rPr lang="es-ES" sz="2800" dirty="0" err="1" smtClean="0"/>
              <a:t>Macià</a:t>
            </a:r>
            <a:r>
              <a:rPr lang="es-ES" sz="2800" dirty="0" smtClean="0"/>
              <a:t>). A la muerte de </a:t>
            </a:r>
            <a:r>
              <a:rPr lang="es-ES" sz="2800" dirty="0" err="1" smtClean="0"/>
              <a:t>Macià</a:t>
            </a:r>
            <a:r>
              <a:rPr lang="es-ES" sz="2800" dirty="0" smtClean="0"/>
              <a:t> a finales de 1933, este será quien dirija ERC.</a:t>
            </a:r>
            <a:endParaRPr lang="es-E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846659"/>
          </a:xfrm>
          <a:prstGeom prst="rect">
            <a:avLst/>
          </a:prstGeom>
        </p:spPr>
        <p:txBody>
          <a:bodyPr wrap="square">
            <a:spAutoFit/>
          </a:bodyPr>
          <a:lstStyle/>
          <a:p>
            <a:pPr algn="ctr"/>
            <a:r>
              <a:rPr lang="es-ES" sz="3800" dirty="0" smtClean="0"/>
              <a:t>El PNV, por su parte, pasa por un período de </a:t>
            </a:r>
            <a:r>
              <a:rPr lang="es-ES" sz="3800" dirty="0" smtClean="0">
                <a:solidFill>
                  <a:srgbClr val="FF0000"/>
                </a:solidFill>
              </a:rPr>
              <a:t>reorganización</a:t>
            </a:r>
            <a:r>
              <a:rPr lang="es-ES" sz="3800" dirty="0" smtClean="0"/>
              <a:t> a partir de 1902 que se intensifica tras morir Sabino Arana en 1903.</a:t>
            </a:r>
            <a:endParaRPr lang="es-ES" sz="3800" dirty="0"/>
          </a:p>
        </p:txBody>
      </p:sp>
      <p:pic>
        <p:nvPicPr>
          <p:cNvPr id="71683" name="Picture 3"/>
          <p:cNvPicPr>
            <a:picLocks noChangeAspect="1" noChangeArrowheads="1"/>
          </p:cNvPicPr>
          <p:nvPr/>
        </p:nvPicPr>
        <p:blipFill>
          <a:blip r:embed="rId2" cstate="print"/>
          <a:srcRect/>
          <a:stretch>
            <a:fillRect/>
          </a:stretch>
        </p:blipFill>
        <p:spPr bwMode="auto">
          <a:xfrm>
            <a:off x="6357025" y="2492896"/>
            <a:ext cx="2786975" cy="3861048"/>
          </a:xfrm>
          <a:prstGeom prst="rect">
            <a:avLst/>
          </a:prstGeom>
          <a:noFill/>
          <a:ln w="9525">
            <a:noFill/>
            <a:miter lim="800000"/>
            <a:headEnd/>
            <a:tailEnd/>
          </a:ln>
        </p:spPr>
      </p:pic>
      <p:sp>
        <p:nvSpPr>
          <p:cNvPr id="5" name="4 CuadroTexto"/>
          <p:cNvSpPr txBox="1"/>
          <p:nvPr/>
        </p:nvSpPr>
        <p:spPr>
          <a:xfrm>
            <a:off x="0" y="1964353"/>
            <a:ext cx="6372200" cy="4893647"/>
          </a:xfrm>
          <a:prstGeom prst="rect">
            <a:avLst/>
          </a:prstGeom>
          <a:noFill/>
        </p:spPr>
        <p:txBody>
          <a:bodyPr wrap="square" rtlCol="0">
            <a:spAutoFit/>
          </a:bodyPr>
          <a:lstStyle/>
          <a:p>
            <a:pPr algn="ctr"/>
            <a:r>
              <a:rPr lang="es-ES" sz="2400" dirty="0" smtClean="0"/>
              <a:t>En estos años se producen escisiones republicanas en el PNV, pero la nota dominante es su </a:t>
            </a:r>
            <a:r>
              <a:rPr lang="es-ES" sz="2400" dirty="0" smtClean="0">
                <a:solidFill>
                  <a:srgbClr val="FF0000"/>
                </a:solidFill>
              </a:rPr>
              <a:t>moderación</a:t>
            </a:r>
            <a:r>
              <a:rPr lang="es-ES" sz="2400" dirty="0" smtClean="0"/>
              <a:t> con una actitud </a:t>
            </a:r>
            <a:r>
              <a:rPr lang="es-ES" sz="2400" dirty="0" smtClean="0">
                <a:solidFill>
                  <a:srgbClr val="FF0000"/>
                </a:solidFill>
              </a:rPr>
              <a:t>autonomista similar a la </a:t>
            </a:r>
            <a:r>
              <a:rPr lang="es-ES" sz="2400" dirty="0" err="1" smtClean="0">
                <a:solidFill>
                  <a:srgbClr val="FF0000"/>
                </a:solidFill>
              </a:rPr>
              <a:t>Lliga</a:t>
            </a:r>
            <a:r>
              <a:rPr lang="es-ES" sz="2400" dirty="0" smtClean="0"/>
              <a:t>. Desde 1908 el partido domina electoramente Vizcaya y crece en el resto del País Vasco y Navarra. En 1916 esa rama mayoritaria pasa a denominarse </a:t>
            </a:r>
            <a:r>
              <a:rPr lang="es-ES" sz="2400" dirty="0" smtClean="0">
                <a:solidFill>
                  <a:srgbClr val="FF0000"/>
                </a:solidFill>
              </a:rPr>
              <a:t>Comunión Nacionalista Vasca </a:t>
            </a:r>
            <a:r>
              <a:rPr lang="es-ES" sz="2400" dirty="0" smtClean="0"/>
              <a:t>y desde 1918 entran con fuerza en las Cortes. De este período destaca el </a:t>
            </a:r>
            <a:r>
              <a:rPr lang="es-ES" sz="2400" dirty="0" err="1" smtClean="0"/>
              <a:t>santenderino</a:t>
            </a:r>
            <a:r>
              <a:rPr lang="es-ES" sz="2400" dirty="0" smtClean="0"/>
              <a:t> Ramón de la Sota (imagen) que será diputado. Se trata de un gran empresario de la época enriquecido con negocios diversos, especialmente la construcción naval (fundador de Euskalduna).</a:t>
            </a:r>
            <a:endParaRPr lang="es-E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Evento: Romaría das Irmandades da Fala | Cultura de Galicia"/>
          <p:cNvPicPr>
            <a:picLocks noChangeAspect="1" noChangeArrowheads="1"/>
          </p:cNvPicPr>
          <p:nvPr/>
        </p:nvPicPr>
        <p:blipFill>
          <a:blip r:embed="rId2" cstate="print"/>
          <a:srcRect/>
          <a:stretch>
            <a:fillRect/>
          </a:stretch>
        </p:blipFill>
        <p:spPr bwMode="auto">
          <a:xfrm>
            <a:off x="899592" y="1916832"/>
            <a:ext cx="7620000" cy="3333750"/>
          </a:xfrm>
          <a:prstGeom prst="rect">
            <a:avLst/>
          </a:prstGeom>
          <a:noFill/>
        </p:spPr>
      </p:pic>
      <p:sp>
        <p:nvSpPr>
          <p:cNvPr id="3" name="2 Rectángulo"/>
          <p:cNvSpPr/>
          <p:nvPr/>
        </p:nvSpPr>
        <p:spPr>
          <a:xfrm>
            <a:off x="0" y="0"/>
            <a:ext cx="9144000" cy="1846659"/>
          </a:xfrm>
          <a:prstGeom prst="rect">
            <a:avLst/>
          </a:prstGeom>
        </p:spPr>
        <p:txBody>
          <a:bodyPr wrap="square">
            <a:spAutoFit/>
          </a:bodyPr>
          <a:lstStyle/>
          <a:p>
            <a:pPr algn="ctr"/>
            <a:r>
              <a:rPr lang="es-ES" sz="3800" dirty="0" smtClean="0"/>
              <a:t>El </a:t>
            </a:r>
            <a:r>
              <a:rPr lang="es-ES" sz="3800" dirty="0" smtClean="0">
                <a:solidFill>
                  <a:srgbClr val="FF0000"/>
                </a:solidFill>
              </a:rPr>
              <a:t>regionalismo gallego evoluciona </a:t>
            </a:r>
            <a:r>
              <a:rPr lang="es-ES" sz="3800" dirty="0" smtClean="0"/>
              <a:t>hacia el </a:t>
            </a:r>
            <a:r>
              <a:rPr lang="es-ES" sz="3800" dirty="0" smtClean="0">
                <a:solidFill>
                  <a:srgbClr val="FF0000"/>
                </a:solidFill>
              </a:rPr>
              <a:t>nacionalismo</a:t>
            </a:r>
            <a:r>
              <a:rPr lang="es-ES" sz="3800" dirty="0" smtClean="0"/>
              <a:t> con la creación de las </a:t>
            </a:r>
            <a:r>
              <a:rPr lang="es-ES" sz="3800" dirty="0" err="1" smtClean="0">
                <a:solidFill>
                  <a:srgbClr val="FF0000"/>
                </a:solidFill>
              </a:rPr>
              <a:t>Irmandades</a:t>
            </a:r>
            <a:r>
              <a:rPr lang="es-ES" sz="3800" dirty="0" smtClean="0">
                <a:solidFill>
                  <a:srgbClr val="FF0000"/>
                </a:solidFill>
              </a:rPr>
              <a:t> da Fala</a:t>
            </a:r>
            <a:r>
              <a:rPr lang="es-ES" sz="3800" dirty="0" smtClean="0"/>
              <a:t>.</a:t>
            </a:r>
            <a:endParaRPr lang="es-ES" sz="3800" dirty="0"/>
          </a:p>
        </p:txBody>
      </p:sp>
      <p:sp>
        <p:nvSpPr>
          <p:cNvPr id="4" name="3 CuadroTexto"/>
          <p:cNvSpPr txBox="1"/>
          <p:nvPr/>
        </p:nvSpPr>
        <p:spPr>
          <a:xfrm>
            <a:off x="0" y="5445224"/>
            <a:ext cx="9144000" cy="1384995"/>
          </a:xfrm>
          <a:prstGeom prst="rect">
            <a:avLst/>
          </a:prstGeom>
          <a:noFill/>
        </p:spPr>
        <p:txBody>
          <a:bodyPr wrap="square" rtlCol="0">
            <a:spAutoFit/>
          </a:bodyPr>
          <a:lstStyle/>
          <a:p>
            <a:pPr algn="ctr"/>
            <a:r>
              <a:rPr lang="es-ES" sz="2800" dirty="0" smtClean="0"/>
              <a:t>Creada en 1916, una de sus señas de identidad es la defensa del monolingüismo. No obstante, destacará más por su actividad cultural que por la política.</a:t>
            </a:r>
            <a:endParaRPr lang="es-E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846659"/>
          </a:xfrm>
          <a:prstGeom prst="rect">
            <a:avLst/>
          </a:prstGeom>
        </p:spPr>
        <p:txBody>
          <a:bodyPr wrap="square">
            <a:spAutoFit/>
          </a:bodyPr>
          <a:lstStyle/>
          <a:p>
            <a:pPr algn="ctr"/>
            <a:r>
              <a:rPr lang="es-ES" sz="3800" dirty="0" smtClean="0"/>
              <a:t>No obstante, será </a:t>
            </a:r>
            <a:r>
              <a:rPr lang="es-ES" sz="3800" dirty="0" smtClean="0">
                <a:solidFill>
                  <a:srgbClr val="FF0000"/>
                </a:solidFill>
              </a:rPr>
              <a:t>tras la dictadura de Primo de Rivera</a:t>
            </a:r>
            <a:r>
              <a:rPr lang="es-ES" sz="3800" dirty="0" smtClean="0"/>
              <a:t> cuando </a:t>
            </a:r>
            <a:r>
              <a:rPr lang="es-ES" sz="3800" dirty="0" smtClean="0">
                <a:solidFill>
                  <a:srgbClr val="FF0000"/>
                </a:solidFill>
              </a:rPr>
              <a:t>triunfe políticamente </a:t>
            </a:r>
            <a:r>
              <a:rPr lang="es-ES" sz="3800" dirty="0" smtClean="0"/>
              <a:t>el nacionalismo gallego.</a:t>
            </a:r>
            <a:endParaRPr lang="es-ES" sz="3800" dirty="0"/>
          </a:p>
        </p:txBody>
      </p:sp>
      <p:pic>
        <p:nvPicPr>
          <p:cNvPr id="73730" name="Picture 2" descr="Santiago Casares Quiroga - Wikipedia, la enciclopedia libre"/>
          <p:cNvPicPr>
            <a:picLocks noChangeAspect="1" noChangeArrowheads="1"/>
          </p:cNvPicPr>
          <p:nvPr/>
        </p:nvPicPr>
        <p:blipFill>
          <a:blip r:embed="rId2" cstate="print"/>
          <a:srcRect/>
          <a:stretch>
            <a:fillRect/>
          </a:stretch>
        </p:blipFill>
        <p:spPr bwMode="auto">
          <a:xfrm>
            <a:off x="5796136" y="1912293"/>
            <a:ext cx="3347864" cy="4945708"/>
          </a:xfrm>
          <a:prstGeom prst="rect">
            <a:avLst/>
          </a:prstGeom>
          <a:noFill/>
        </p:spPr>
      </p:pic>
      <p:sp>
        <p:nvSpPr>
          <p:cNvPr id="4" name="3 CuadroTexto"/>
          <p:cNvSpPr txBox="1"/>
          <p:nvPr/>
        </p:nvSpPr>
        <p:spPr>
          <a:xfrm>
            <a:off x="0" y="2060848"/>
            <a:ext cx="5724128" cy="4493538"/>
          </a:xfrm>
          <a:prstGeom prst="rect">
            <a:avLst/>
          </a:prstGeom>
          <a:noFill/>
        </p:spPr>
        <p:txBody>
          <a:bodyPr wrap="square" rtlCol="0">
            <a:spAutoFit/>
          </a:bodyPr>
          <a:lstStyle/>
          <a:p>
            <a:pPr algn="ctr"/>
            <a:r>
              <a:rPr lang="es-ES" sz="2600" dirty="0" smtClean="0"/>
              <a:t>De las </a:t>
            </a:r>
            <a:r>
              <a:rPr lang="es-ES" sz="2600" dirty="0" err="1" smtClean="0"/>
              <a:t>Irmandades</a:t>
            </a:r>
            <a:r>
              <a:rPr lang="es-ES" sz="2600" dirty="0" smtClean="0"/>
              <a:t> surge el Partido </a:t>
            </a:r>
            <a:r>
              <a:rPr lang="es-ES" sz="2600" dirty="0" err="1" smtClean="0"/>
              <a:t>Galegista</a:t>
            </a:r>
            <a:r>
              <a:rPr lang="es-ES" sz="2600" dirty="0" smtClean="0"/>
              <a:t>, que logrará varios diputados. Sin embargo, la iniciativa más destacada surgirá desde el republicanismo </a:t>
            </a:r>
            <a:r>
              <a:rPr lang="es-ES" sz="2600" dirty="0" err="1" smtClean="0"/>
              <a:t>galleguista</a:t>
            </a:r>
            <a:r>
              <a:rPr lang="es-ES" sz="2600" dirty="0" smtClean="0"/>
              <a:t> con la creación del </a:t>
            </a:r>
            <a:r>
              <a:rPr lang="es-ES" sz="2600" dirty="0" smtClean="0">
                <a:solidFill>
                  <a:srgbClr val="FF0000"/>
                </a:solidFill>
              </a:rPr>
              <a:t>ORGA</a:t>
            </a:r>
            <a:r>
              <a:rPr lang="es-ES" sz="2600" dirty="0" smtClean="0"/>
              <a:t> (Organización Republicana Gallega Autónoma) en 1929 bajo la dirección de Casares Quiroga (imagen). Estos partidos defenderán el autonomismo y serán claves para sacar adelante el </a:t>
            </a:r>
            <a:r>
              <a:rPr lang="es-ES" sz="2600" dirty="0" err="1" smtClean="0"/>
              <a:t>estauto</a:t>
            </a:r>
            <a:r>
              <a:rPr lang="es-ES" sz="2600" dirty="0" smtClean="0"/>
              <a:t> de autonomía gallego.</a:t>
            </a:r>
            <a:endParaRPr lang="es-ES" sz="2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420888"/>
            <a:ext cx="9144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5400" dirty="0" smtClean="0">
                <a:solidFill>
                  <a:srgbClr val="FF0000"/>
                </a:solidFill>
                <a:latin typeface="Arial Black" pitchFamily="34" charset="0"/>
              </a:rPr>
              <a:t>Movimiento obrero</a:t>
            </a:r>
          </a:p>
          <a:p>
            <a:pPr lvl="0" algn="ctr" fontAlgn="base">
              <a:spcBef>
                <a:spcPct val="0"/>
              </a:spcBef>
              <a:spcAft>
                <a:spcPct val="0"/>
              </a:spcAft>
            </a:pPr>
            <a:r>
              <a:rPr lang="es-ES" sz="2800" dirty="0" smtClean="0">
                <a:solidFill>
                  <a:srgbClr val="FF0000"/>
                </a:solidFill>
                <a:latin typeface="Arial Black" pitchFamily="34" charset="0"/>
              </a:rPr>
              <a:t>(socialismo, comunismo y anarquismo)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Resultado de imagen de diario el socialista 1912"/>
          <p:cNvPicPr>
            <a:picLocks noChangeAspect="1" noChangeArrowheads="1"/>
          </p:cNvPicPr>
          <p:nvPr/>
        </p:nvPicPr>
        <p:blipFill>
          <a:blip r:embed="rId2" cstate="print"/>
          <a:srcRect/>
          <a:stretch>
            <a:fillRect/>
          </a:stretch>
        </p:blipFill>
        <p:spPr bwMode="auto">
          <a:xfrm>
            <a:off x="4427984" y="-15344"/>
            <a:ext cx="4716016" cy="6873344"/>
          </a:xfrm>
          <a:prstGeom prst="rect">
            <a:avLst/>
          </a:prstGeom>
          <a:noFill/>
        </p:spPr>
      </p:pic>
      <p:sp>
        <p:nvSpPr>
          <p:cNvPr id="3" name="2 CuadroTexto"/>
          <p:cNvSpPr txBox="1"/>
          <p:nvPr/>
        </p:nvSpPr>
        <p:spPr>
          <a:xfrm>
            <a:off x="0" y="0"/>
            <a:ext cx="4355976" cy="2308324"/>
          </a:xfrm>
          <a:prstGeom prst="rect">
            <a:avLst/>
          </a:prstGeom>
          <a:noFill/>
        </p:spPr>
        <p:txBody>
          <a:bodyPr wrap="square" rtlCol="0">
            <a:spAutoFit/>
          </a:bodyPr>
          <a:lstStyle/>
          <a:p>
            <a:pPr algn="ctr"/>
            <a:r>
              <a:rPr lang="es-ES" sz="3600" dirty="0" smtClean="0"/>
              <a:t>Los </a:t>
            </a:r>
            <a:r>
              <a:rPr lang="es-ES" sz="3600" dirty="0" smtClean="0">
                <a:solidFill>
                  <a:srgbClr val="FF0000"/>
                </a:solidFill>
              </a:rPr>
              <a:t>socialistas</a:t>
            </a:r>
            <a:r>
              <a:rPr lang="es-ES" sz="3600" dirty="0" smtClean="0"/>
              <a:t> habían ido alcanzando poco a poco su </a:t>
            </a:r>
            <a:r>
              <a:rPr lang="es-ES" sz="3600" dirty="0" smtClean="0">
                <a:solidFill>
                  <a:srgbClr val="FF0000"/>
                </a:solidFill>
              </a:rPr>
              <a:t>madurez organizativa</a:t>
            </a:r>
            <a:r>
              <a:rPr lang="es-ES" sz="3600" dirty="0" smtClean="0"/>
              <a:t>.</a:t>
            </a:r>
            <a:endParaRPr lang="es-ES" sz="3600" dirty="0"/>
          </a:p>
        </p:txBody>
      </p:sp>
      <p:sp>
        <p:nvSpPr>
          <p:cNvPr id="4" name="3 CuadroTexto"/>
          <p:cNvSpPr txBox="1"/>
          <p:nvPr/>
        </p:nvSpPr>
        <p:spPr>
          <a:xfrm>
            <a:off x="0" y="3811012"/>
            <a:ext cx="4355976" cy="3046988"/>
          </a:xfrm>
          <a:prstGeom prst="rect">
            <a:avLst/>
          </a:prstGeom>
          <a:noFill/>
        </p:spPr>
        <p:txBody>
          <a:bodyPr wrap="square" rtlCol="0">
            <a:spAutoFit/>
          </a:bodyPr>
          <a:lstStyle/>
          <a:p>
            <a:pPr algn="ctr"/>
            <a:r>
              <a:rPr lang="es-ES" sz="2400" dirty="0" smtClean="0"/>
              <a:t>Por ejemplo, en 1886 habían creado la publicación El Socialista para difundir sus ideas y en 1913 se convertía en un diario. Desde 1901 se empiezan a crear las Casas del Pueblo como sedes socialistas en cada localidad. La de Madrid apareció en 1908.</a:t>
            </a:r>
            <a:endParaRPr lang="es-E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85214"/>
          </a:xfrm>
          <a:prstGeom prst="rect">
            <a:avLst/>
          </a:prstGeom>
          <a:noFill/>
        </p:spPr>
        <p:txBody>
          <a:bodyPr wrap="square" rtlCol="0">
            <a:spAutoFit/>
          </a:bodyPr>
          <a:lstStyle/>
          <a:p>
            <a:pPr algn="ctr"/>
            <a:r>
              <a:rPr lang="es-ES" sz="3400" dirty="0" smtClean="0"/>
              <a:t>La actitud del PSOE </a:t>
            </a:r>
            <a:r>
              <a:rPr lang="es-ES" sz="3400" dirty="0" smtClean="0">
                <a:solidFill>
                  <a:srgbClr val="FF0000"/>
                </a:solidFill>
              </a:rPr>
              <a:t>se debatía entre las posturas revolucionarias y el parlamentarismo</a:t>
            </a:r>
            <a:r>
              <a:rPr lang="es-ES" sz="3400" dirty="0" smtClean="0"/>
              <a:t>. En 1910 decide presentarse con la </a:t>
            </a:r>
            <a:r>
              <a:rPr lang="es-ES" sz="3400" dirty="0" smtClean="0">
                <a:solidFill>
                  <a:srgbClr val="FF0000"/>
                </a:solidFill>
              </a:rPr>
              <a:t>Conjunción Republicano-Socialista</a:t>
            </a:r>
            <a:r>
              <a:rPr lang="es-ES" sz="3400" dirty="0" smtClean="0"/>
              <a:t> logrando entrar en el </a:t>
            </a:r>
            <a:r>
              <a:rPr lang="es-ES" sz="3400" dirty="0" smtClean="0">
                <a:solidFill>
                  <a:srgbClr val="FF0000"/>
                </a:solidFill>
              </a:rPr>
              <a:t>Congreso</a:t>
            </a:r>
            <a:r>
              <a:rPr lang="es-ES" sz="3400" dirty="0" smtClean="0"/>
              <a:t>.</a:t>
            </a:r>
            <a:endParaRPr lang="es-ES" sz="3400" dirty="0"/>
          </a:p>
        </p:txBody>
      </p:sp>
      <p:pic>
        <p:nvPicPr>
          <p:cNvPr id="74754" name="Picture 2" descr="https://upload.wikimedia.org/wikipedia/commons/thumb/b/b2/Pablo_Iglesias1.jpg/220px-Pablo_Iglesias1.jpg"/>
          <p:cNvPicPr>
            <a:picLocks noChangeAspect="1" noChangeArrowheads="1"/>
          </p:cNvPicPr>
          <p:nvPr/>
        </p:nvPicPr>
        <p:blipFill>
          <a:blip r:embed="rId2" cstate="print"/>
          <a:srcRect/>
          <a:stretch>
            <a:fillRect/>
          </a:stretch>
        </p:blipFill>
        <p:spPr bwMode="auto">
          <a:xfrm>
            <a:off x="5364088" y="2270561"/>
            <a:ext cx="3779912" cy="4587439"/>
          </a:xfrm>
          <a:prstGeom prst="rect">
            <a:avLst/>
          </a:prstGeom>
          <a:noFill/>
        </p:spPr>
      </p:pic>
      <p:sp>
        <p:nvSpPr>
          <p:cNvPr id="4" name="3 CuadroTexto"/>
          <p:cNvSpPr txBox="1"/>
          <p:nvPr/>
        </p:nvSpPr>
        <p:spPr>
          <a:xfrm>
            <a:off x="0" y="3356992"/>
            <a:ext cx="5292080" cy="1569660"/>
          </a:xfrm>
          <a:prstGeom prst="rect">
            <a:avLst/>
          </a:prstGeom>
          <a:noFill/>
        </p:spPr>
        <p:txBody>
          <a:bodyPr wrap="square" rtlCol="0">
            <a:spAutoFit/>
          </a:bodyPr>
          <a:lstStyle/>
          <a:p>
            <a:pPr algn="ctr"/>
            <a:r>
              <a:rPr lang="es-ES" sz="2400" dirty="0" smtClean="0"/>
              <a:t>Fue </a:t>
            </a:r>
            <a:r>
              <a:rPr lang="es-ES" sz="2400" dirty="0" smtClean="0">
                <a:solidFill>
                  <a:srgbClr val="FF0000"/>
                </a:solidFill>
              </a:rPr>
              <a:t>Pablo Iglesias </a:t>
            </a:r>
            <a:r>
              <a:rPr lang="es-ES" sz="2400" dirty="0" smtClean="0"/>
              <a:t>quien lo consiguió en Madrid con algo más de 40.000 votos. La vía parlamentaria era cada vez la más defendida dentro del partido.</a:t>
            </a:r>
            <a:endParaRPr lang="es-E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85214"/>
          </a:xfrm>
          <a:prstGeom prst="rect">
            <a:avLst/>
          </a:prstGeom>
          <a:noFill/>
        </p:spPr>
        <p:txBody>
          <a:bodyPr wrap="square" rtlCol="0">
            <a:spAutoFit/>
          </a:bodyPr>
          <a:lstStyle/>
          <a:p>
            <a:pPr algn="ctr"/>
            <a:r>
              <a:rPr lang="es-ES" sz="3400" dirty="0" smtClean="0"/>
              <a:t>En 1918 logran sus mejores resultados (6 diputados entre Madrid, Barcelona, Valencia, Bilbao y Asturias), pero pronto entrarían en crisis por las </a:t>
            </a:r>
            <a:r>
              <a:rPr lang="es-ES" sz="3400" dirty="0" smtClean="0">
                <a:solidFill>
                  <a:srgbClr val="FF0000"/>
                </a:solidFill>
              </a:rPr>
              <a:t>divisiones internas</a:t>
            </a:r>
            <a:r>
              <a:rPr lang="es-ES" sz="3400" dirty="0" smtClean="0"/>
              <a:t>. </a:t>
            </a:r>
            <a:endParaRPr lang="es-ES" sz="3400" dirty="0"/>
          </a:p>
        </p:txBody>
      </p:sp>
      <p:pic>
        <p:nvPicPr>
          <p:cNvPr id="75778" name="Picture 2" descr="Pce 2014.svg"/>
          <p:cNvPicPr>
            <a:picLocks noChangeAspect="1" noChangeArrowheads="1"/>
          </p:cNvPicPr>
          <p:nvPr/>
        </p:nvPicPr>
        <p:blipFill>
          <a:blip r:embed="rId2" cstate="print"/>
          <a:srcRect/>
          <a:stretch>
            <a:fillRect/>
          </a:stretch>
        </p:blipFill>
        <p:spPr bwMode="auto">
          <a:xfrm>
            <a:off x="6353572" y="2924944"/>
            <a:ext cx="2790428" cy="2595749"/>
          </a:xfrm>
          <a:prstGeom prst="rect">
            <a:avLst/>
          </a:prstGeom>
          <a:noFill/>
        </p:spPr>
      </p:pic>
      <p:sp>
        <p:nvSpPr>
          <p:cNvPr id="4" name="3 CuadroTexto"/>
          <p:cNvSpPr txBox="1"/>
          <p:nvPr/>
        </p:nvSpPr>
        <p:spPr>
          <a:xfrm>
            <a:off x="0" y="2492896"/>
            <a:ext cx="5868144" cy="4154984"/>
          </a:xfrm>
          <a:prstGeom prst="rect">
            <a:avLst/>
          </a:prstGeom>
          <a:noFill/>
        </p:spPr>
        <p:txBody>
          <a:bodyPr wrap="square" rtlCol="0">
            <a:spAutoFit/>
          </a:bodyPr>
          <a:lstStyle/>
          <a:p>
            <a:pPr algn="just"/>
            <a:r>
              <a:rPr lang="es-ES" sz="2400" dirty="0" smtClean="0"/>
              <a:t>En 1919 los socialistas se dividían entre </a:t>
            </a:r>
            <a:r>
              <a:rPr lang="es-ES" sz="2400" dirty="0" err="1" smtClean="0"/>
              <a:t>pablistas</a:t>
            </a:r>
            <a:r>
              <a:rPr lang="es-ES" sz="2400" dirty="0" smtClean="0"/>
              <a:t> (favorables al parlamentarismo) y los terceristas. Los </a:t>
            </a:r>
            <a:r>
              <a:rPr lang="es-ES" sz="2400" dirty="0" err="1" smtClean="0"/>
              <a:t>pablistas</a:t>
            </a:r>
            <a:r>
              <a:rPr lang="es-ES" sz="2400" dirty="0" smtClean="0"/>
              <a:t> se mostraban próximos a los aliados durante la Primera Guerra Mundial y al juego parlamentario. Los terceristas defendían la neutralidad y la aproximación a la CNT. Finalmente, los terceristas se separan y conforman, junto a un grupo escindido de las Juventudes Socialistas, el </a:t>
            </a:r>
            <a:r>
              <a:rPr lang="es-ES" sz="2400" dirty="0" smtClean="0">
                <a:solidFill>
                  <a:srgbClr val="FF0000"/>
                </a:solidFill>
              </a:rPr>
              <a:t>Partido Comunista de España </a:t>
            </a:r>
            <a:r>
              <a:rPr lang="es-ES" sz="2400" dirty="0" smtClean="0"/>
              <a:t>(1921) adherido a la Tercera Internacional.</a:t>
            </a:r>
            <a:endParaRPr lang="es-E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1187624" y="1807469"/>
            <a:ext cx="6768752" cy="5050531"/>
          </a:xfrm>
          <a:prstGeom prst="rect">
            <a:avLst/>
          </a:prstGeom>
          <a:noFill/>
          <a:ln w="9525">
            <a:noFill/>
            <a:miter lim="800000"/>
            <a:headEnd/>
            <a:tailEnd/>
          </a:ln>
        </p:spPr>
      </p:pic>
      <p:sp>
        <p:nvSpPr>
          <p:cNvPr id="3" name="2 CuadroTexto"/>
          <p:cNvSpPr txBox="1"/>
          <p:nvPr/>
        </p:nvSpPr>
        <p:spPr>
          <a:xfrm>
            <a:off x="0" y="0"/>
            <a:ext cx="9144000" cy="1661993"/>
          </a:xfrm>
          <a:prstGeom prst="rect">
            <a:avLst/>
          </a:prstGeom>
          <a:noFill/>
        </p:spPr>
        <p:txBody>
          <a:bodyPr wrap="square" rtlCol="0">
            <a:spAutoFit/>
          </a:bodyPr>
          <a:lstStyle/>
          <a:p>
            <a:pPr algn="ctr"/>
            <a:r>
              <a:rPr lang="es-ES" sz="3400" dirty="0" smtClean="0"/>
              <a:t>Por su parte, la </a:t>
            </a:r>
            <a:r>
              <a:rPr lang="es-ES" sz="3400" dirty="0" smtClean="0">
                <a:solidFill>
                  <a:srgbClr val="FF0000"/>
                </a:solidFill>
              </a:rPr>
              <a:t>UGT</a:t>
            </a:r>
            <a:r>
              <a:rPr lang="es-ES" sz="3400" dirty="0" smtClean="0"/>
              <a:t> también logra un </a:t>
            </a:r>
            <a:r>
              <a:rPr lang="es-ES" sz="3400" dirty="0" smtClean="0">
                <a:solidFill>
                  <a:srgbClr val="FF0000"/>
                </a:solidFill>
              </a:rPr>
              <a:t>importante crecimiento</a:t>
            </a:r>
            <a:r>
              <a:rPr lang="es-ES" sz="3400" dirty="0" smtClean="0"/>
              <a:t> hasta 1920 alcanzando los 200.000 afiliados, pero a partir de ese momento se estanca.</a:t>
            </a:r>
            <a:endParaRPr lang="es-ES" sz="3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138773"/>
          </a:xfrm>
          <a:prstGeom prst="rect">
            <a:avLst/>
          </a:prstGeom>
          <a:noFill/>
        </p:spPr>
        <p:txBody>
          <a:bodyPr wrap="square" rtlCol="0">
            <a:spAutoFit/>
          </a:bodyPr>
          <a:lstStyle/>
          <a:p>
            <a:pPr algn="ctr"/>
            <a:r>
              <a:rPr lang="es-ES" sz="3400" dirty="0" smtClean="0"/>
              <a:t>Los </a:t>
            </a:r>
            <a:r>
              <a:rPr lang="es-ES" sz="3400" dirty="0" smtClean="0">
                <a:solidFill>
                  <a:srgbClr val="FF0000"/>
                </a:solidFill>
              </a:rPr>
              <a:t>anarquistas</a:t>
            </a:r>
            <a:r>
              <a:rPr lang="es-ES" sz="3400" dirty="0" smtClean="0"/>
              <a:t> siguen también </a:t>
            </a:r>
            <a:r>
              <a:rPr lang="es-ES" sz="3400" dirty="0" smtClean="0">
                <a:solidFill>
                  <a:srgbClr val="FF0000"/>
                </a:solidFill>
              </a:rPr>
              <a:t>divididos</a:t>
            </a:r>
            <a:r>
              <a:rPr lang="es-ES" sz="3400" dirty="0" smtClean="0"/>
              <a:t> entre el uso del </a:t>
            </a:r>
            <a:r>
              <a:rPr lang="es-ES" sz="3400" dirty="0" smtClean="0">
                <a:solidFill>
                  <a:srgbClr val="FF0000"/>
                </a:solidFill>
              </a:rPr>
              <a:t>terrorismo</a:t>
            </a:r>
            <a:r>
              <a:rPr lang="es-ES" sz="3400" dirty="0" smtClean="0"/>
              <a:t> y el </a:t>
            </a:r>
            <a:r>
              <a:rPr lang="es-ES" sz="3400" dirty="0" smtClean="0">
                <a:solidFill>
                  <a:srgbClr val="FF0000"/>
                </a:solidFill>
              </a:rPr>
              <a:t>sindicalismo</a:t>
            </a:r>
            <a:r>
              <a:rPr lang="es-ES" sz="3400" dirty="0" smtClean="0"/>
              <a:t>.</a:t>
            </a:r>
            <a:endParaRPr lang="es-ES" sz="3400" dirty="0"/>
          </a:p>
        </p:txBody>
      </p:sp>
      <p:pic>
        <p:nvPicPr>
          <p:cNvPr id="77826" name="Picture 2" descr="Resultado de imagen de intento asesinato alfonso xiii"/>
          <p:cNvPicPr>
            <a:picLocks noChangeAspect="1" noChangeArrowheads="1"/>
          </p:cNvPicPr>
          <p:nvPr/>
        </p:nvPicPr>
        <p:blipFill>
          <a:blip r:embed="rId2" cstate="print"/>
          <a:srcRect/>
          <a:stretch>
            <a:fillRect/>
          </a:stretch>
        </p:blipFill>
        <p:spPr bwMode="auto">
          <a:xfrm>
            <a:off x="4427984" y="1556792"/>
            <a:ext cx="4499992" cy="3535708"/>
          </a:xfrm>
          <a:prstGeom prst="rect">
            <a:avLst/>
          </a:prstGeom>
          <a:noFill/>
        </p:spPr>
      </p:pic>
      <p:sp>
        <p:nvSpPr>
          <p:cNvPr id="5" name="4 CuadroTexto"/>
          <p:cNvSpPr txBox="1"/>
          <p:nvPr/>
        </p:nvSpPr>
        <p:spPr>
          <a:xfrm>
            <a:off x="0" y="3749457"/>
            <a:ext cx="4067944" cy="3108543"/>
          </a:xfrm>
          <a:prstGeom prst="rect">
            <a:avLst/>
          </a:prstGeom>
          <a:noFill/>
        </p:spPr>
        <p:txBody>
          <a:bodyPr wrap="square" rtlCol="0">
            <a:spAutoFit/>
          </a:bodyPr>
          <a:lstStyle/>
          <a:p>
            <a:pPr algn="just"/>
            <a:r>
              <a:rPr lang="es-ES" sz="2800" dirty="0" smtClean="0"/>
              <a:t>Ya hemos visto que los anarquistas mataron a Cánovas, a Canalejas y matarán también a Dato. Además lo intentaron con Alfonso XIII (imagen, 1906) y con Maura.</a:t>
            </a:r>
            <a:endParaRPr lang="es-ES" sz="2800" dirty="0"/>
          </a:p>
        </p:txBody>
      </p:sp>
      <p:pic>
        <p:nvPicPr>
          <p:cNvPr id="77828" name="Picture 4" descr="Resultado de imagen de bomba orsini"/>
          <p:cNvPicPr>
            <a:picLocks noChangeAspect="1" noChangeArrowheads="1"/>
          </p:cNvPicPr>
          <p:nvPr/>
        </p:nvPicPr>
        <p:blipFill>
          <a:blip r:embed="rId3" cstate="print"/>
          <a:srcRect/>
          <a:stretch>
            <a:fillRect/>
          </a:stretch>
        </p:blipFill>
        <p:spPr bwMode="auto">
          <a:xfrm>
            <a:off x="684618" y="1124744"/>
            <a:ext cx="2630131" cy="2592288"/>
          </a:xfrm>
          <a:prstGeom prst="rect">
            <a:avLst/>
          </a:prstGeom>
          <a:noFill/>
        </p:spPr>
      </p:pic>
      <p:sp>
        <p:nvSpPr>
          <p:cNvPr id="7" name="6 CuadroTexto"/>
          <p:cNvSpPr txBox="1"/>
          <p:nvPr/>
        </p:nvSpPr>
        <p:spPr>
          <a:xfrm>
            <a:off x="4211960" y="5301208"/>
            <a:ext cx="4932040" cy="1477328"/>
          </a:xfrm>
          <a:prstGeom prst="rect">
            <a:avLst/>
          </a:prstGeom>
          <a:noFill/>
        </p:spPr>
        <p:txBody>
          <a:bodyPr wrap="square" rtlCol="0">
            <a:spAutoFit/>
          </a:bodyPr>
          <a:lstStyle/>
          <a:p>
            <a:pPr algn="just"/>
            <a:r>
              <a:rPr lang="es-ES" dirty="0" smtClean="0"/>
              <a:t>Imagen segundos después del atentado tomada por un estudiante. Alfonso y Mª Eugenia, su esposa, salieron ilesos, si bien murieron 25 personas. Mateo Morral, el terrorista, fabricó una bomba </a:t>
            </a:r>
            <a:r>
              <a:rPr lang="es-ES" dirty="0" err="1" smtClean="0"/>
              <a:t>Orsini</a:t>
            </a:r>
            <a:r>
              <a:rPr lang="es-ES" dirty="0" smtClean="0"/>
              <a:t> (arriba a la izquierda).</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a:t>
            </a:r>
            <a:endParaRPr lang="es-ES" sz="4800" dirty="0"/>
          </a:p>
        </p:txBody>
      </p:sp>
      <p:sp>
        <p:nvSpPr>
          <p:cNvPr id="3" name="2 Rectángulo"/>
          <p:cNvSpPr/>
          <p:nvPr/>
        </p:nvSpPr>
        <p:spPr>
          <a:xfrm>
            <a:off x="0" y="1628800"/>
            <a:ext cx="9144000" cy="2554545"/>
          </a:xfrm>
          <a:prstGeom prst="rect">
            <a:avLst/>
          </a:prstGeom>
        </p:spPr>
        <p:txBody>
          <a:bodyPr wrap="square">
            <a:spAutoFit/>
          </a:bodyPr>
          <a:lstStyle/>
          <a:p>
            <a:pPr marL="173038" lvl="0" indent="-173038" algn="just">
              <a:buFont typeface="Arial" pitchFamily="34" charset="0"/>
              <a:buChar char="•"/>
            </a:pPr>
            <a:r>
              <a:rPr lang="es-ES" sz="4000" dirty="0" smtClean="0">
                <a:latin typeface="Times New Roman" pitchFamily="18" charset="0"/>
                <a:cs typeface="Times New Roman" pitchFamily="18" charset="0"/>
              </a:rPr>
              <a:t>El desastre de 1898 como preludio de la crisis.</a:t>
            </a:r>
          </a:p>
          <a:p>
            <a:pPr marL="173038" indent="-173038" algn="just">
              <a:buFont typeface="Arial" pitchFamily="34" charset="0"/>
              <a:buChar char="•"/>
            </a:pPr>
            <a:r>
              <a:rPr lang="es-ES" sz="4000" dirty="0" smtClean="0">
                <a:latin typeface="Times New Roman" pitchFamily="18" charset="0"/>
                <a:cs typeface="Times New Roman" pitchFamily="18" charset="0"/>
              </a:rPr>
              <a:t>La muerte de Cánovas y </a:t>
            </a:r>
            <a:r>
              <a:rPr lang="es-ES" sz="4000" dirty="0" err="1" smtClean="0">
                <a:latin typeface="Times New Roman" pitchFamily="18" charset="0"/>
                <a:cs typeface="Times New Roman" pitchFamily="18" charset="0"/>
              </a:rPr>
              <a:t>Sagasta</a:t>
            </a:r>
            <a:r>
              <a:rPr lang="es-ES" sz="4000" dirty="0" smtClean="0">
                <a:latin typeface="Times New Roman" pitchFamily="18" charset="0"/>
                <a:cs typeface="Times New Roman" pitchFamily="18" charset="0"/>
              </a:rPr>
              <a:t>. Alfonso XIII nuevo rey.</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185214"/>
          </a:xfrm>
          <a:prstGeom prst="rect">
            <a:avLst/>
          </a:prstGeom>
          <a:noFill/>
        </p:spPr>
        <p:txBody>
          <a:bodyPr wrap="square" rtlCol="0">
            <a:spAutoFit/>
          </a:bodyPr>
          <a:lstStyle/>
          <a:p>
            <a:pPr algn="ctr"/>
            <a:r>
              <a:rPr lang="es-ES" sz="3400" dirty="0" smtClean="0"/>
              <a:t>El desarrollo anarcosindicalista se tradujo en la fundación de Solidaridad Obrera (1907) y finalmente la </a:t>
            </a:r>
            <a:r>
              <a:rPr lang="es-ES" sz="3400" dirty="0" smtClean="0">
                <a:solidFill>
                  <a:srgbClr val="FF0000"/>
                </a:solidFill>
              </a:rPr>
              <a:t>CNT</a:t>
            </a:r>
            <a:r>
              <a:rPr lang="es-ES" sz="3400" dirty="0" smtClean="0"/>
              <a:t> (Confederación Nacional del Trabajo, 1910).</a:t>
            </a:r>
            <a:endParaRPr lang="es-ES" sz="3400" dirty="0"/>
          </a:p>
        </p:txBody>
      </p:sp>
      <p:sp>
        <p:nvSpPr>
          <p:cNvPr id="5" name="4 CuadroTexto"/>
          <p:cNvSpPr txBox="1"/>
          <p:nvPr/>
        </p:nvSpPr>
        <p:spPr>
          <a:xfrm>
            <a:off x="0" y="5229200"/>
            <a:ext cx="9144000" cy="1200329"/>
          </a:xfrm>
          <a:prstGeom prst="rect">
            <a:avLst/>
          </a:prstGeom>
          <a:noFill/>
        </p:spPr>
        <p:txBody>
          <a:bodyPr wrap="square" rtlCol="0">
            <a:spAutoFit/>
          </a:bodyPr>
          <a:lstStyle/>
          <a:p>
            <a:pPr algn="ctr"/>
            <a:r>
              <a:rPr lang="es-ES" sz="2400" dirty="0" smtClean="0"/>
              <a:t>Solidaridad Obrera no era un sindicato anarquista, sino una coalición de sindicatos catalanes que incluía a los anarquistas. Sin embargo, en 1910 ya es controlada por estos que la sustituyen por la CNT.</a:t>
            </a:r>
            <a:endParaRPr lang="es-ES" sz="2400" dirty="0"/>
          </a:p>
        </p:txBody>
      </p:sp>
      <p:pic>
        <p:nvPicPr>
          <p:cNvPr id="79874" name="Picture 2" descr="Resultado de imagen de solidaridad obrera wikipedia"/>
          <p:cNvPicPr>
            <a:picLocks noChangeAspect="1" noChangeArrowheads="1"/>
          </p:cNvPicPr>
          <p:nvPr/>
        </p:nvPicPr>
        <p:blipFill>
          <a:blip r:embed="rId2" cstate="print"/>
          <a:srcRect/>
          <a:stretch>
            <a:fillRect/>
          </a:stretch>
        </p:blipFill>
        <p:spPr bwMode="auto">
          <a:xfrm>
            <a:off x="1331640" y="2276872"/>
            <a:ext cx="6624736" cy="2782389"/>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75856" y="2479461"/>
            <a:ext cx="5868144" cy="4378539"/>
          </a:xfrm>
          <a:prstGeom prst="rect">
            <a:avLst/>
          </a:prstGeom>
          <a:noFill/>
          <a:ln w="9525">
            <a:noFill/>
            <a:miter lim="800000"/>
            <a:headEnd/>
            <a:tailEnd/>
          </a:ln>
        </p:spPr>
      </p:pic>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El </a:t>
            </a:r>
            <a:r>
              <a:rPr lang="es-ES" sz="3600" dirty="0" smtClean="0">
                <a:solidFill>
                  <a:srgbClr val="FF0000"/>
                </a:solidFill>
              </a:rPr>
              <a:t>crecimiento de la CNT </a:t>
            </a:r>
            <a:r>
              <a:rPr lang="es-ES" sz="3600" dirty="0" smtClean="0"/>
              <a:t>es vertiginoso a partir de 1915 ante la situación generada por la Primera Guerra Mundial. Llega a superar los 700.000 afiliados.</a:t>
            </a:r>
            <a:endParaRPr lang="es-ES" sz="3600" dirty="0"/>
          </a:p>
        </p:txBody>
      </p:sp>
      <p:sp>
        <p:nvSpPr>
          <p:cNvPr id="4" name="3 CuadroTexto"/>
          <p:cNvSpPr txBox="1"/>
          <p:nvPr/>
        </p:nvSpPr>
        <p:spPr>
          <a:xfrm>
            <a:off x="0" y="3212976"/>
            <a:ext cx="3275856" cy="3108543"/>
          </a:xfrm>
          <a:prstGeom prst="rect">
            <a:avLst/>
          </a:prstGeom>
          <a:noFill/>
        </p:spPr>
        <p:txBody>
          <a:bodyPr wrap="square" rtlCol="0">
            <a:spAutoFit/>
          </a:bodyPr>
          <a:lstStyle/>
          <a:p>
            <a:pPr algn="ctr"/>
            <a:r>
              <a:rPr lang="es-ES" sz="2800" dirty="0" smtClean="0"/>
              <a:t>Entre 1916 y 1917 CNT y UGT parecen unir sus caminos para convocar una huelga general. Pronto se distanciarán.</a:t>
            </a:r>
            <a:endParaRPr lang="es-E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Alcanza su mayor importancia durante la </a:t>
            </a:r>
            <a:r>
              <a:rPr lang="es-ES" sz="3600" dirty="0" smtClean="0">
                <a:solidFill>
                  <a:srgbClr val="FF0000"/>
                </a:solidFill>
              </a:rPr>
              <a:t>huelga de La Canadiense</a:t>
            </a:r>
            <a:r>
              <a:rPr lang="es-ES" sz="3600" dirty="0" smtClean="0"/>
              <a:t> en Barcelona (1919).</a:t>
            </a:r>
            <a:endParaRPr lang="es-ES" sz="3600" dirty="0"/>
          </a:p>
        </p:txBody>
      </p:sp>
      <p:pic>
        <p:nvPicPr>
          <p:cNvPr id="80899" name="Picture 3"/>
          <p:cNvPicPr>
            <a:picLocks noChangeAspect="1" noChangeArrowheads="1"/>
          </p:cNvPicPr>
          <p:nvPr/>
        </p:nvPicPr>
        <p:blipFill>
          <a:blip r:embed="rId2" cstate="print"/>
          <a:srcRect/>
          <a:stretch>
            <a:fillRect/>
          </a:stretch>
        </p:blipFill>
        <p:spPr bwMode="auto">
          <a:xfrm>
            <a:off x="1619672" y="1484784"/>
            <a:ext cx="6048672" cy="3398415"/>
          </a:xfrm>
          <a:prstGeom prst="rect">
            <a:avLst/>
          </a:prstGeom>
          <a:noFill/>
          <a:ln w="9525">
            <a:noFill/>
            <a:miter lim="800000"/>
            <a:headEnd/>
            <a:tailEnd/>
          </a:ln>
        </p:spPr>
      </p:pic>
      <p:sp>
        <p:nvSpPr>
          <p:cNvPr id="5" name="4 CuadroTexto"/>
          <p:cNvSpPr txBox="1"/>
          <p:nvPr/>
        </p:nvSpPr>
        <p:spPr>
          <a:xfrm>
            <a:off x="0" y="4919008"/>
            <a:ext cx="9144000" cy="1938992"/>
          </a:xfrm>
          <a:prstGeom prst="rect">
            <a:avLst/>
          </a:prstGeom>
          <a:noFill/>
        </p:spPr>
        <p:txBody>
          <a:bodyPr wrap="square" rtlCol="0">
            <a:spAutoFit/>
          </a:bodyPr>
          <a:lstStyle/>
          <a:p>
            <a:pPr algn="ctr"/>
            <a:r>
              <a:rPr lang="es-ES" sz="2400" dirty="0" smtClean="0"/>
              <a:t>El conflicto surgió por una bajada de salarios en una empresa eléctrica La Canadiense. La solidaridad puso en huelga a toda la ciudad que se quedó a oscuras. La actitud del capitán general </a:t>
            </a:r>
            <a:r>
              <a:rPr lang="es-ES" sz="2400" dirty="0" err="1" smtClean="0"/>
              <a:t>Milans</a:t>
            </a:r>
            <a:r>
              <a:rPr lang="es-ES" sz="2400" dirty="0" smtClean="0"/>
              <a:t> del Bosch empeoró aún más la situación desatándose una oleada de atentados y una dura represión.</a:t>
            </a:r>
            <a:endParaRPr lang="es-E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708434"/>
          </a:xfrm>
          <a:prstGeom prst="rect">
            <a:avLst/>
          </a:prstGeom>
          <a:noFill/>
        </p:spPr>
        <p:txBody>
          <a:bodyPr wrap="square" rtlCol="0">
            <a:spAutoFit/>
          </a:bodyPr>
          <a:lstStyle/>
          <a:p>
            <a:pPr algn="ctr"/>
            <a:r>
              <a:rPr lang="es-ES" sz="3400" dirty="0" smtClean="0"/>
              <a:t>La </a:t>
            </a:r>
            <a:r>
              <a:rPr lang="es-ES" sz="3400" dirty="0" smtClean="0">
                <a:solidFill>
                  <a:srgbClr val="FF0000"/>
                </a:solidFill>
              </a:rPr>
              <a:t>represión</a:t>
            </a:r>
            <a:r>
              <a:rPr lang="es-ES" sz="3400" dirty="0" smtClean="0"/>
              <a:t> posterior, las </a:t>
            </a:r>
            <a:r>
              <a:rPr lang="es-ES" sz="3400" dirty="0" smtClean="0">
                <a:solidFill>
                  <a:srgbClr val="FF0000"/>
                </a:solidFill>
              </a:rPr>
              <a:t>divisiones internas </a:t>
            </a:r>
            <a:r>
              <a:rPr lang="es-ES" sz="3400" dirty="0" err="1" smtClean="0"/>
              <a:t>cenetistas</a:t>
            </a:r>
            <a:r>
              <a:rPr lang="es-ES" sz="3400" dirty="0" smtClean="0"/>
              <a:t> y el fenómeno del </a:t>
            </a:r>
            <a:r>
              <a:rPr lang="es-ES" sz="3400" dirty="0" smtClean="0">
                <a:solidFill>
                  <a:srgbClr val="FF0000"/>
                </a:solidFill>
              </a:rPr>
              <a:t>pistolerismo</a:t>
            </a:r>
            <a:r>
              <a:rPr lang="es-ES" sz="3400" dirty="0" smtClean="0"/>
              <a:t> provocaron su crisis. En 1922 se unían a la refundada AIT (Asociación Internacional de los Trabajadores) conformando la </a:t>
            </a:r>
            <a:r>
              <a:rPr lang="es-ES" sz="3400" dirty="0" smtClean="0">
                <a:solidFill>
                  <a:srgbClr val="FF0000"/>
                </a:solidFill>
              </a:rPr>
              <a:t>CNT-AIT</a:t>
            </a:r>
            <a:r>
              <a:rPr lang="es-ES" sz="3400" dirty="0" smtClean="0"/>
              <a:t>.</a:t>
            </a:r>
            <a:endParaRPr lang="es-ES" sz="3400" dirty="0"/>
          </a:p>
        </p:txBody>
      </p:sp>
      <p:pic>
        <p:nvPicPr>
          <p:cNvPr id="82948" name="Picture 4" descr="Resultado de imagen de pistolerismo barcelona"/>
          <p:cNvPicPr>
            <a:picLocks noChangeAspect="1" noChangeArrowheads="1"/>
          </p:cNvPicPr>
          <p:nvPr/>
        </p:nvPicPr>
        <p:blipFill>
          <a:blip r:embed="rId2" cstate="print"/>
          <a:srcRect/>
          <a:stretch>
            <a:fillRect/>
          </a:stretch>
        </p:blipFill>
        <p:spPr bwMode="auto">
          <a:xfrm>
            <a:off x="3779912" y="3068960"/>
            <a:ext cx="5364088" cy="3028114"/>
          </a:xfrm>
          <a:prstGeom prst="rect">
            <a:avLst/>
          </a:prstGeom>
          <a:noFill/>
        </p:spPr>
      </p:pic>
      <p:sp>
        <p:nvSpPr>
          <p:cNvPr id="6" name="5 CuadroTexto"/>
          <p:cNvSpPr txBox="1"/>
          <p:nvPr/>
        </p:nvSpPr>
        <p:spPr>
          <a:xfrm>
            <a:off x="0" y="2996952"/>
            <a:ext cx="3707904" cy="3416320"/>
          </a:xfrm>
          <a:prstGeom prst="rect">
            <a:avLst/>
          </a:prstGeom>
          <a:noFill/>
        </p:spPr>
        <p:txBody>
          <a:bodyPr wrap="square" rtlCol="0">
            <a:spAutoFit/>
          </a:bodyPr>
          <a:lstStyle/>
          <a:p>
            <a:pPr algn="ctr"/>
            <a:r>
              <a:rPr lang="es-ES" sz="2400" dirty="0" smtClean="0"/>
              <a:t>Asesinos a sueldo contratados por los empresarios y por los anarquistas se dedicaron a matar a tiros a los blancos seleccionados. Los policías no dudaron en eliminar a los anarquistas que “intentaban fugarse”.</a:t>
            </a:r>
            <a:endParaRPr lang="es-E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915816" y="548680"/>
            <a:ext cx="6228184" cy="5880025"/>
          </a:xfrm>
          <a:prstGeom prst="rect">
            <a:avLst/>
          </a:prstGeom>
          <a:noFill/>
          <a:ln w="9525">
            <a:noFill/>
            <a:miter lim="800000"/>
            <a:headEnd/>
            <a:tailEnd/>
          </a:ln>
        </p:spPr>
      </p:pic>
      <p:sp>
        <p:nvSpPr>
          <p:cNvPr id="3" name="2 CuadroTexto"/>
          <p:cNvSpPr txBox="1"/>
          <p:nvPr/>
        </p:nvSpPr>
        <p:spPr>
          <a:xfrm>
            <a:off x="0" y="764704"/>
            <a:ext cx="2915816" cy="5693866"/>
          </a:xfrm>
          <a:prstGeom prst="rect">
            <a:avLst/>
          </a:prstGeom>
          <a:noFill/>
        </p:spPr>
        <p:txBody>
          <a:bodyPr wrap="square" rtlCol="0">
            <a:spAutoFit/>
          </a:bodyPr>
          <a:lstStyle/>
          <a:p>
            <a:pPr algn="ctr"/>
            <a:r>
              <a:rPr lang="es-ES" sz="2800" dirty="0" smtClean="0"/>
              <a:t>No obstante, la víctima más sonada del pistolerismo se produjo en Madrid. Eduardo Dato murió en 1921 a causa de más de 20 disparos realizados por asesinos a sueldo. desde una moto.</a:t>
            </a:r>
            <a:endParaRPr lang="es-ES"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Conclusión</a:t>
            </a:r>
            <a:endParaRPr lang="es-ES" sz="4800" dirty="0"/>
          </a:p>
        </p:txBody>
      </p:sp>
      <p:sp>
        <p:nvSpPr>
          <p:cNvPr id="3" name="2 Rectángulo"/>
          <p:cNvSpPr/>
          <p:nvPr/>
        </p:nvSpPr>
        <p:spPr>
          <a:xfrm>
            <a:off x="0" y="1196752"/>
            <a:ext cx="9144000" cy="707886"/>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La “España real” y la división opositora.</a:t>
            </a:r>
            <a:endParaRPr lang="es-ES" sz="40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862596"/>
          </a:xfrm>
          <a:prstGeom prst="rect">
            <a:avLst/>
          </a:prstGeom>
        </p:spPr>
        <p:txBody>
          <a:bodyPr wrap="square">
            <a:spAutoFit/>
          </a:bodyPr>
          <a:lstStyle/>
          <a:p>
            <a:pPr algn="just"/>
            <a:r>
              <a:rPr lang="es-ES" sz="3500" dirty="0" smtClean="0"/>
              <a:t>El modelo político </a:t>
            </a:r>
            <a:r>
              <a:rPr lang="es-ES" sz="3500" dirty="0" err="1" smtClean="0"/>
              <a:t>canovista</a:t>
            </a:r>
            <a:r>
              <a:rPr lang="es-ES" sz="3500" dirty="0" smtClean="0"/>
              <a:t>, basado en el </a:t>
            </a:r>
            <a:r>
              <a:rPr lang="es-ES" sz="3500" dirty="0" err="1" smtClean="0"/>
              <a:t>turnismo</a:t>
            </a:r>
            <a:r>
              <a:rPr lang="es-ES" sz="3500" dirty="0" smtClean="0"/>
              <a:t> y el caciquismo, se mostraba cada vez más inoperante frente a la denominada “</a:t>
            </a:r>
            <a:r>
              <a:rPr lang="es-ES" sz="3500" dirty="0" smtClean="0">
                <a:solidFill>
                  <a:srgbClr val="FF0000"/>
                </a:solidFill>
              </a:rPr>
              <a:t>España real</a:t>
            </a:r>
            <a:r>
              <a:rPr lang="es-ES" sz="3500" dirty="0" smtClean="0"/>
              <a:t>” en la que republicanos, nacionalistas y el movimiento obrero ganaban terreno. Pese a todo, </a:t>
            </a:r>
            <a:r>
              <a:rPr lang="es-ES" sz="3500" dirty="0" smtClean="0">
                <a:solidFill>
                  <a:srgbClr val="FF0000"/>
                </a:solidFill>
              </a:rPr>
              <a:t>la oposición no era capaz de hacerse con el poder </a:t>
            </a:r>
            <a:r>
              <a:rPr lang="es-ES" sz="3500" dirty="0" smtClean="0"/>
              <a:t>debido en parte a sus divisiones internas.</a:t>
            </a:r>
            <a:endParaRPr lang="es-ES" sz="3500" dirty="0"/>
          </a:p>
        </p:txBody>
      </p:sp>
      <p:pic>
        <p:nvPicPr>
          <p:cNvPr id="3" name="Picture 2"/>
          <p:cNvPicPr>
            <a:picLocks noChangeAspect="1" noChangeArrowheads="1"/>
          </p:cNvPicPr>
          <p:nvPr/>
        </p:nvPicPr>
        <p:blipFill>
          <a:blip r:embed="rId2" cstate="print"/>
          <a:srcRect/>
          <a:stretch>
            <a:fillRect/>
          </a:stretch>
        </p:blipFill>
        <p:spPr bwMode="auto">
          <a:xfrm>
            <a:off x="1619672" y="3867122"/>
            <a:ext cx="5760640" cy="299087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846659"/>
          </a:xfrm>
          <a:prstGeom prst="rect">
            <a:avLst/>
          </a:prstGeom>
          <a:noFill/>
        </p:spPr>
        <p:txBody>
          <a:bodyPr wrap="square" rtlCol="0">
            <a:spAutoFit/>
          </a:bodyPr>
          <a:lstStyle/>
          <a:p>
            <a:pPr algn="ctr"/>
            <a:r>
              <a:rPr lang="es-ES" sz="3800" dirty="0" smtClean="0"/>
              <a:t>En 1898 España despertaba a la realidad de su atraso económico y de su marginación internacional.</a:t>
            </a:r>
            <a:endParaRPr lang="es-ES" sz="3800" dirty="0"/>
          </a:p>
        </p:txBody>
      </p:sp>
      <p:pic>
        <p:nvPicPr>
          <p:cNvPr id="35842" name="Picture 2" descr="Resultado de imagen de caricatura crisis 1898"/>
          <p:cNvPicPr>
            <a:picLocks noChangeAspect="1" noChangeArrowheads="1"/>
          </p:cNvPicPr>
          <p:nvPr/>
        </p:nvPicPr>
        <p:blipFill>
          <a:blip r:embed="rId2" cstate="print"/>
          <a:srcRect/>
          <a:stretch>
            <a:fillRect/>
          </a:stretch>
        </p:blipFill>
        <p:spPr bwMode="auto">
          <a:xfrm>
            <a:off x="3923928" y="1749785"/>
            <a:ext cx="5220072" cy="5108215"/>
          </a:xfrm>
          <a:prstGeom prst="rect">
            <a:avLst/>
          </a:prstGeom>
          <a:noFill/>
        </p:spPr>
      </p:pic>
      <p:sp>
        <p:nvSpPr>
          <p:cNvPr id="7" name="6 CuadroTexto"/>
          <p:cNvSpPr txBox="1"/>
          <p:nvPr/>
        </p:nvSpPr>
        <p:spPr>
          <a:xfrm>
            <a:off x="0" y="2852936"/>
            <a:ext cx="3923928" cy="1569660"/>
          </a:xfrm>
          <a:prstGeom prst="rect">
            <a:avLst/>
          </a:prstGeom>
          <a:noFill/>
        </p:spPr>
        <p:txBody>
          <a:bodyPr wrap="square" rtlCol="0">
            <a:spAutoFit/>
          </a:bodyPr>
          <a:lstStyle/>
          <a:p>
            <a:pPr algn="ctr"/>
            <a:r>
              <a:rPr lang="es-ES" sz="2400" dirty="0" err="1" smtClean="0"/>
              <a:t>McKinley</a:t>
            </a:r>
            <a:r>
              <a:rPr lang="es-ES" sz="2400" dirty="0" smtClean="0"/>
              <a:t> , presidente de EEUU, acorazado y  enfrentado a un niño militar español (Alfonso XIII).</a:t>
            </a:r>
            <a:endParaRPr lang="es-E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554545"/>
          </a:xfrm>
          <a:prstGeom prst="rect">
            <a:avLst/>
          </a:prstGeom>
          <a:noFill/>
        </p:spPr>
        <p:txBody>
          <a:bodyPr wrap="square" rtlCol="0">
            <a:spAutoFit/>
          </a:bodyPr>
          <a:lstStyle/>
          <a:p>
            <a:pPr algn="ctr"/>
            <a:r>
              <a:rPr lang="es-ES" sz="4000" dirty="0" smtClean="0"/>
              <a:t>En 1897 Cánovas es asesinado y en 1903 también moría </a:t>
            </a:r>
            <a:r>
              <a:rPr lang="es-ES" sz="4000" dirty="0" err="1" smtClean="0"/>
              <a:t>Sagasta</a:t>
            </a:r>
            <a:r>
              <a:rPr lang="es-ES" sz="4000" dirty="0" smtClean="0"/>
              <a:t>. El régimen </a:t>
            </a:r>
            <a:r>
              <a:rPr lang="es-ES" sz="4000" dirty="0" err="1" smtClean="0"/>
              <a:t>canovista</a:t>
            </a:r>
            <a:r>
              <a:rPr lang="es-ES" sz="4000" dirty="0" smtClean="0"/>
              <a:t> debía sobrevivir sin sus principales forjadores.</a:t>
            </a:r>
            <a:endParaRPr lang="es-ES" sz="3800" dirty="0"/>
          </a:p>
        </p:txBody>
      </p:sp>
      <p:pic>
        <p:nvPicPr>
          <p:cNvPr id="53250" name="Picture 2" descr="Resultado de imagen de cánovas"/>
          <p:cNvPicPr>
            <a:picLocks noChangeAspect="1" noChangeArrowheads="1"/>
          </p:cNvPicPr>
          <p:nvPr/>
        </p:nvPicPr>
        <p:blipFill>
          <a:blip r:embed="rId2" cstate="print"/>
          <a:srcRect/>
          <a:stretch>
            <a:fillRect/>
          </a:stretch>
        </p:blipFill>
        <p:spPr bwMode="auto">
          <a:xfrm>
            <a:off x="3131840" y="2708920"/>
            <a:ext cx="6012160" cy="3731686"/>
          </a:xfrm>
          <a:prstGeom prst="rect">
            <a:avLst/>
          </a:prstGeom>
          <a:noFill/>
        </p:spPr>
      </p:pic>
      <p:sp>
        <p:nvSpPr>
          <p:cNvPr id="4" name="3 CuadroTexto"/>
          <p:cNvSpPr txBox="1"/>
          <p:nvPr/>
        </p:nvSpPr>
        <p:spPr>
          <a:xfrm>
            <a:off x="0" y="3284984"/>
            <a:ext cx="3131840" cy="2308324"/>
          </a:xfrm>
          <a:prstGeom prst="rect">
            <a:avLst/>
          </a:prstGeom>
          <a:noFill/>
        </p:spPr>
        <p:txBody>
          <a:bodyPr wrap="square" rtlCol="0">
            <a:spAutoFit/>
          </a:bodyPr>
          <a:lstStyle/>
          <a:p>
            <a:pPr algn="ctr"/>
            <a:r>
              <a:rPr lang="es-ES" sz="2400" dirty="0" smtClean="0"/>
              <a:t>Ambos fueron trascendentales para asegurar la unión de sus respectivos partidos y garantizar así el </a:t>
            </a:r>
            <a:r>
              <a:rPr lang="es-ES" sz="2400" dirty="0" err="1" smtClean="0"/>
              <a:t>turnismo</a:t>
            </a:r>
            <a:r>
              <a:rPr lang="es-ES" sz="2400" dirty="0" smtClean="0"/>
              <a:t>.</a:t>
            </a:r>
            <a:endParaRPr lang="es-E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alfonso xiii"/>
          <p:cNvPicPr>
            <a:picLocks noChangeAspect="1" noChangeArrowheads="1"/>
          </p:cNvPicPr>
          <p:nvPr/>
        </p:nvPicPr>
        <p:blipFill>
          <a:blip r:embed="rId2" cstate="print"/>
          <a:srcRect/>
          <a:stretch>
            <a:fillRect/>
          </a:stretch>
        </p:blipFill>
        <p:spPr bwMode="auto">
          <a:xfrm>
            <a:off x="5508969" y="2564904"/>
            <a:ext cx="3635030" cy="4293096"/>
          </a:xfrm>
          <a:prstGeom prst="rect">
            <a:avLst/>
          </a:prstGeom>
          <a:noFill/>
        </p:spPr>
      </p:pic>
      <p:sp>
        <p:nvSpPr>
          <p:cNvPr id="3" name="2 CuadroTexto"/>
          <p:cNvSpPr txBox="1"/>
          <p:nvPr/>
        </p:nvSpPr>
        <p:spPr>
          <a:xfrm>
            <a:off x="0" y="0"/>
            <a:ext cx="9144000" cy="2431435"/>
          </a:xfrm>
          <a:prstGeom prst="rect">
            <a:avLst/>
          </a:prstGeom>
          <a:noFill/>
        </p:spPr>
        <p:txBody>
          <a:bodyPr wrap="square" rtlCol="0">
            <a:spAutoFit/>
          </a:bodyPr>
          <a:lstStyle/>
          <a:p>
            <a:pPr algn="ctr"/>
            <a:r>
              <a:rPr lang="es-ES" sz="3800" dirty="0" smtClean="0"/>
              <a:t>Además, en </a:t>
            </a:r>
            <a:r>
              <a:rPr lang="es-ES" sz="3800" dirty="0" smtClean="0">
                <a:solidFill>
                  <a:srgbClr val="FF0000"/>
                </a:solidFill>
              </a:rPr>
              <a:t>1902</a:t>
            </a:r>
            <a:r>
              <a:rPr lang="es-ES" sz="3800" dirty="0" smtClean="0"/>
              <a:t> accedía al </a:t>
            </a:r>
            <a:r>
              <a:rPr lang="es-ES" sz="3800" dirty="0" smtClean="0">
                <a:solidFill>
                  <a:srgbClr val="FF0000"/>
                </a:solidFill>
              </a:rPr>
              <a:t>trono Alfonso XIII </a:t>
            </a:r>
            <a:r>
              <a:rPr lang="es-ES" sz="3800" dirty="0" smtClean="0"/>
              <a:t>(1902-1931), mostrando una forma de actuar que difería con el escrupuloso respeto constitucional de sus predecesores.</a:t>
            </a:r>
            <a:endParaRPr lang="es-ES" sz="3800" dirty="0"/>
          </a:p>
        </p:txBody>
      </p:sp>
      <p:sp>
        <p:nvSpPr>
          <p:cNvPr id="4" name="3 CuadroTexto"/>
          <p:cNvSpPr txBox="1"/>
          <p:nvPr/>
        </p:nvSpPr>
        <p:spPr>
          <a:xfrm>
            <a:off x="0" y="2703016"/>
            <a:ext cx="5508104" cy="4154984"/>
          </a:xfrm>
          <a:prstGeom prst="rect">
            <a:avLst/>
          </a:prstGeom>
          <a:noFill/>
        </p:spPr>
        <p:txBody>
          <a:bodyPr wrap="square" rtlCol="0">
            <a:spAutoFit/>
          </a:bodyPr>
          <a:lstStyle/>
          <a:p>
            <a:pPr algn="ctr"/>
            <a:r>
              <a:rPr lang="es-ES" sz="2400" dirty="0" smtClean="0"/>
              <a:t>Con Alfonso XIII la monarquía cobra una </a:t>
            </a:r>
            <a:r>
              <a:rPr lang="es-ES" sz="2400" dirty="0" smtClean="0">
                <a:solidFill>
                  <a:srgbClr val="FF0000"/>
                </a:solidFill>
              </a:rPr>
              <a:t>deriva autoritaria</a:t>
            </a:r>
            <a:r>
              <a:rPr lang="es-ES" sz="2400" dirty="0" smtClean="0"/>
              <a:t>. Se ha relacionado esta con el carácter del rey, aunque la realidad es que le tocó vivir una época marcada por el apogeo del imperialismo, el nacionalismo, el proteccionismo, la industrialización… que condujeron finalmente a la Gran Guerra. Es por ello que a menudo se toma la fecha de 1902, y no la de 1898, como inicio de una etapa de </a:t>
            </a:r>
            <a:r>
              <a:rPr lang="es-ES" sz="2400" dirty="0" smtClean="0">
                <a:solidFill>
                  <a:srgbClr val="FF0000"/>
                </a:solidFill>
              </a:rPr>
              <a:t>crisis de la Restauración</a:t>
            </a:r>
            <a:r>
              <a:rPr lang="es-ES" sz="2400" dirty="0" smtClean="0"/>
              <a:t>.</a:t>
            </a:r>
            <a:endParaRPr lang="es-E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3725</TotalTime>
  <Words>4044</Words>
  <Application>Microsoft Office PowerPoint</Application>
  <PresentationFormat>Presentación en pantalla (4:3)</PresentationFormat>
  <Paragraphs>146</Paragraphs>
  <Slides>66</Slides>
  <Notes>0</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278</cp:revision>
  <dcterms:created xsi:type="dcterms:W3CDTF">2017-11-01T17:49:51Z</dcterms:created>
  <dcterms:modified xsi:type="dcterms:W3CDTF">2020-08-16T09:36:36Z</dcterms:modified>
</cp:coreProperties>
</file>