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420" r:id="rId2"/>
    <p:sldId id="421" r:id="rId3"/>
    <p:sldId id="422" r:id="rId4"/>
    <p:sldId id="321" r:id="rId5"/>
    <p:sldId id="256" r:id="rId6"/>
    <p:sldId id="257" r:id="rId7"/>
    <p:sldId id="326" r:id="rId8"/>
    <p:sldId id="327" r:id="rId9"/>
    <p:sldId id="329" r:id="rId10"/>
    <p:sldId id="425" r:id="rId11"/>
    <p:sldId id="330" r:id="rId12"/>
    <p:sldId id="363" r:id="rId13"/>
    <p:sldId id="417" r:id="rId14"/>
    <p:sldId id="418" r:id="rId15"/>
    <p:sldId id="364" r:id="rId16"/>
    <p:sldId id="365" r:id="rId17"/>
    <p:sldId id="366" r:id="rId18"/>
    <p:sldId id="367" r:id="rId19"/>
    <p:sldId id="368" r:id="rId20"/>
    <p:sldId id="419" r:id="rId21"/>
    <p:sldId id="369" r:id="rId22"/>
    <p:sldId id="370" r:id="rId23"/>
    <p:sldId id="371" r:id="rId24"/>
    <p:sldId id="372" r:id="rId25"/>
    <p:sldId id="373" r:id="rId26"/>
    <p:sldId id="375" r:id="rId27"/>
    <p:sldId id="374" r:id="rId28"/>
    <p:sldId id="376" r:id="rId29"/>
    <p:sldId id="416" r:id="rId30"/>
    <p:sldId id="377" r:id="rId31"/>
    <p:sldId id="426" r:id="rId32"/>
    <p:sldId id="378" r:id="rId33"/>
    <p:sldId id="423" r:id="rId34"/>
    <p:sldId id="424" r:id="rId35"/>
    <p:sldId id="379" r:id="rId36"/>
    <p:sldId id="381" r:id="rId37"/>
    <p:sldId id="380" r:id="rId38"/>
    <p:sldId id="386" r:id="rId39"/>
    <p:sldId id="382" r:id="rId40"/>
    <p:sldId id="384" r:id="rId41"/>
    <p:sldId id="385" r:id="rId42"/>
    <p:sldId id="433" r:id="rId43"/>
    <p:sldId id="387" r:id="rId44"/>
    <p:sldId id="427" r:id="rId45"/>
    <p:sldId id="383" r:id="rId46"/>
    <p:sldId id="429" r:id="rId47"/>
    <p:sldId id="430" r:id="rId48"/>
    <p:sldId id="431" r:id="rId49"/>
    <p:sldId id="388" r:id="rId50"/>
    <p:sldId id="389" r:id="rId51"/>
    <p:sldId id="390" r:id="rId52"/>
    <p:sldId id="391" r:id="rId53"/>
    <p:sldId id="392" r:id="rId54"/>
    <p:sldId id="393" r:id="rId55"/>
    <p:sldId id="394" r:id="rId56"/>
    <p:sldId id="395" r:id="rId57"/>
    <p:sldId id="400" r:id="rId58"/>
    <p:sldId id="432" r:id="rId59"/>
    <p:sldId id="434" r:id="rId60"/>
    <p:sldId id="396" r:id="rId61"/>
    <p:sldId id="397" r:id="rId62"/>
    <p:sldId id="398" r:id="rId63"/>
    <p:sldId id="399" r:id="rId64"/>
    <p:sldId id="401" r:id="rId65"/>
    <p:sldId id="402" r:id="rId66"/>
    <p:sldId id="403" r:id="rId67"/>
    <p:sldId id="404" r:id="rId68"/>
    <p:sldId id="435" r:id="rId69"/>
    <p:sldId id="436" r:id="rId70"/>
    <p:sldId id="405" r:id="rId71"/>
    <p:sldId id="406" r:id="rId72"/>
    <p:sldId id="415" r:id="rId73"/>
    <p:sldId id="362" r:id="rId74"/>
    <p:sldId id="428" r:id="rId75"/>
    <p:sldId id="407" r:id="rId76"/>
    <p:sldId id="409" r:id="rId77"/>
    <p:sldId id="410" r:id="rId78"/>
    <p:sldId id="411" r:id="rId79"/>
    <p:sldId id="437" r:id="rId80"/>
    <p:sldId id="412" r:id="rId81"/>
    <p:sldId id="413" r:id="rId82"/>
    <p:sldId id="343" r:id="rId83"/>
    <p:sldId id="414" r:id="rId8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31/07/2020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31/07/2020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31/07/2020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31/07/2020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31/07/2020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31/07/2020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31/07/2020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31/07/2020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31/07/2020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600164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Identifica el ámbito geográfico del carlismo y explica su ideario y apoyos sociales.</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Resume las etapas de la evolución política del reinado de Isabel II desde su minoría de edad y explica el papel de los militares.</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Describe las características de los partidos políticos que surgieron durante el reinado de Isabel II.</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Compara el Estatuto Real de 1834 y las Constituciones de 1837 y 1845.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602073"/>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Guerras carlistas (primera guerra carlista)</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61884"/>
          </a:xfrm>
          <a:prstGeom prst="rect">
            <a:avLst/>
          </a:prstGeom>
          <a:noFill/>
        </p:spPr>
        <p:txBody>
          <a:bodyPr wrap="square" rtlCol="0">
            <a:spAutoFit/>
          </a:bodyPr>
          <a:lstStyle/>
          <a:p>
            <a:pPr algn="ctr"/>
            <a:r>
              <a:rPr lang="es-ES" sz="3800" dirty="0" smtClean="0"/>
              <a:t>Los </a:t>
            </a:r>
            <a:r>
              <a:rPr lang="es-ES" sz="3800" dirty="0" smtClean="0">
                <a:solidFill>
                  <a:srgbClr val="FF0000"/>
                </a:solidFill>
              </a:rPr>
              <a:t>dos grandes rivales del liberalismo </a:t>
            </a:r>
            <a:r>
              <a:rPr lang="es-ES" sz="3800" dirty="0" smtClean="0"/>
              <a:t>serían el </a:t>
            </a:r>
            <a:r>
              <a:rPr lang="es-ES" sz="3800" dirty="0" smtClean="0">
                <a:solidFill>
                  <a:srgbClr val="FF0000"/>
                </a:solidFill>
              </a:rPr>
              <a:t>absolutismo</a:t>
            </a:r>
            <a:r>
              <a:rPr lang="es-ES" sz="3800" dirty="0" smtClean="0"/>
              <a:t> y su propia </a:t>
            </a:r>
            <a:r>
              <a:rPr lang="es-ES" sz="3800" dirty="0" smtClean="0">
                <a:solidFill>
                  <a:srgbClr val="FF0000"/>
                </a:solidFill>
              </a:rPr>
              <a:t>división interna</a:t>
            </a:r>
            <a:r>
              <a:rPr lang="es-ES" sz="3800" dirty="0" smtClean="0"/>
              <a:t>.</a:t>
            </a:r>
            <a:endParaRPr lang="es-ES" sz="3800" dirty="0"/>
          </a:p>
        </p:txBody>
      </p:sp>
      <p:sp>
        <p:nvSpPr>
          <p:cNvPr id="8" name="7 CuadroTexto"/>
          <p:cNvSpPr txBox="1"/>
          <p:nvPr/>
        </p:nvSpPr>
        <p:spPr>
          <a:xfrm>
            <a:off x="0" y="1628800"/>
            <a:ext cx="4932040" cy="4893647"/>
          </a:xfrm>
          <a:prstGeom prst="rect">
            <a:avLst/>
          </a:prstGeom>
          <a:noFill/>
        </p:spPr>
        <p:txBody>
          <a:bodyPr wrap="square" rtlCol="0">
            <a:spAutoFit/>
          </a:bodyPr>
          <a:lstStyle/>
          <a:p>
            <a:pPr algn="ctr"/>
            <a:r>
              <a:rPr lang="es-ES" sz="2400" dirty="0" smtClean="0"/>
              <a:t>El </a:t>
            </a:r>
            <a:r>
              <a:rPr lang="es-ES" sz="2400" dirty="0" smtClean="0">
                <a:solidFill>
                  <a:srgbClr val="FF0000"/>
                </a:solidFill>
              </a:rPr>
              <a:t>primer gran rival </a:t>
            </a:r>
            <a:r>
              <a:rPr lang="es-ES" sz="2400" dirty="0" smtClean="0"/>
              <a:t>del liberalismo fue el absolutismo que desde final del reinado de Fernando era conocido como </a:t>
            </a:r>
            <a:r>
              <a:rPr lang="es-ES" sz="2400" dirty="0" smtClean="0">
                <a:solidFill>
                  <a:srgbClr val="FF0000"/>
                </a:solidFill>
              </a:rPr>
              <a:t>carlismo</a:t>
            </a:r>
            <a:r>
              <a:rPr lang="es-ES" sz="2400" dirty="0" smtClean="0"/>
              <a:t>. Su nombre procede de que los carlistas defendían que </a:t>
            </a:r>
            <a:r>
              <a:rPr lang="es-ES" sz="2400" dirty="0" smtClean="0">
                <a:solidFill>
                  <a:srgbClr val="FF0000"/>
                </a:solidFill>
              </a:rPr>
              <a:t>el sucesor legítimo de Fernando era su hermano menor Carlos Mª Isidro</a:t>
            </a:r>
            <a:r>
              <a:rPr lang="es-ES" sz="2400" dirty="0" smtClean="0"/>
              <a:t>. De solo cuatro años menos que Fernando, destacaba por su profundo sentimiento religioso y por la defensa del derecho divino de la monarquía. De haber reinado se hubiera convertido en Carlos V.</a:t>
            </a:r>
            <a:endParaRPr lang="es-ES" sz="2400" dirty="0"/>
          </a:p>
        </p:txBody>
      </p:sp>
      <p:pic>
        <p:nvPicPr>
          <p:cNvPr id="29698" name="Picture 2" descr="Resultado de imagen de carlos maría isidro"/>
          <p:cNvPicPr>
            <a:picLocks noChangeAspect="1" noChangeArrowheads="1"/>
          </p:cNvPicPr>
          <p:nvPr/>
        </p:nvPicPr>
        <p:blipFill>
          <a:blip r:embed="rId2" cstate="print"/>
          <a:srcRect/>
          <a:stretch>
            <a:fillRect/>
          </a:stretch>
        </p:blipFill>
        <p:spPr bwMode="auto">
          <a:xfrm>
            <a:off x="4932040" y="1379785"/>
            <a:ext cx="4211960" cy="547821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431435"/>
          </a:xfrm>
          <a:prstGeom prst="rect">
            <a:avLst/>
          </a:prstGeom>
          <a:noFill/>
        </p:spPr>
        <p:txBody>
          <a:bodyPr wrap="square" rtlCol="0">
            <a:spAutoFit/>
          </a:bodyPr>
          <a:lstStyle/>
          <a:p>
            <a:pPr algn="ctr"/>
            <a:r>
              <a:rPr lang="es-ES" sz="3800" dirty="0" smtClean="0"/>
              <a:t>Los </a:t>
            </a:r>
            <a:r>
              <a:rPr lang="es-ES" sz="3800" dirty="0" smtClean="0">
                <a:solidFill>
                  <a:srgbClr val="FF0000"/>
                </a:solidFill>
              </a:rPr>
              <a:t>principios carlistas </a:t>
            </a:r>
            <a:r>
              <a:rPr lang="es-ES" sz="3800" dirty="0" smtClean="0"/>
              <a:t>se resumían en su lema: </a:t>
            </a:r>
            <a:r>
              <a:rPr lang="es-ES" sz="3800" dirty="0" smtClean="0">
                <a:solidFill>
                  <a:srgbClr val="FF0000"/>
                </a:solidFill>
              </a:rPr>
              <a:t>Dios</a:t>
            </a:r>
            <a:r>
              <a:rPr lang="es-ES" sz="3800" dirty="0" smtClean="0"/>
              <a:t> (catolicismo), </a:t>
            </a:r>
            <a:r>
              <a:rPr lang="es-ES" sz="3800" dirty="0" smtClean="0">
                <a:solidFill>
                  <a:srgbClr val="FF0000"/>
                </a:solidFill>
              </a:rPr>
              <a:t>Patria</a:t>
            </a:r>
            <a:r>
              <a:rPr lang="es-ES" sz="3800" dirty="0" smtClean="0"/>
              <a:t> (unidad), </a:t>
            </a:r>
            <a:r>
              <a:rPr lang="es-ES" sz="3800" dirty="0" smtClean="0">
                <a:solidFill>
                  <a:srgbClr val="FF0000"/>
                </a:solidFill>
              </a:rPr>
              <a:t>Rey</a:t>
            </a:r>
            <a:r>
              <a:rPr lang="es-ES" sz="3800" dirty="0" smtClean="0"/>
              <a:t> (absolutismo) y </a:t>
            </a:r>
            <a:r>
              <a:rPr lang="es-ES" sz="3800" dirty="0" smtClean="0">
                <a:solidFill>
                  <a:srgbClr val="FF0000"/>
                </a:solidFill>
              </a:rPr>
              <a:t>Fueros</a:t>
            </a:r>
            <a:r>
              <a:rPr lang="es-ES" sz="3800" dirty="0" smtClean="0"/>
              <a:t> (leyes de cada territorio).</a:t>
            </a:r>
            <a:endParaRPr lang="es-ES" sz="3800" dirty="0"/>
          </a:p>
        </p:txBody>
      </p:sp>
      <p:pic>
        <p:nvPicPr>
          <p:cNvPr id="53250" name="Picture 2" descr="Resultado de imagen de dios patria rey"/>
          <p:cNvPicPr>
            <a:picLocks noChangeAspect="1" noChangeArrowheads="1"/>
          </p:cNvPicPr>
          <p:nvPr/>
        </p:nvPicPr>
        <p:blipFill>
          <a:blip r:embed="rId2" cstate="print"/>
          <a:srcRect/>
          <a:stretch>
            <a:fillRect/>
          </a:stretch>
        </p:blipFill>
        <p:spPr bwMode="auto">
          <a:xfrm>
            <a:off x="5951413" y="2348880"/>
            <a:ext cx="3192588" cy="4509120"/>
          </a:xfrm>
          <a:prstGeom prst="rect">
            <a:avLst/>
          </a:prstGeom>
          <a:noFill/>
        </p:spPr>
      </p:pic>
      <p:sp>
        <p:nvSpPr>
          <p:cNvPr id="4" name="3 CuadroTexto"/>
          <p:cNvSpPr txBox="1"/>
          <p:nvPr/>
        </p:nvSpPr>
        <p:spPr>
          <a:xfrm>
            <a:off x="0" y="2456795"/>
            <a:ext cx="5940152" cy="4401205"/>
          </a:xfrm>
          <a:prstGeom prst="rect">
            <a:avLst/>
          </a:prstGeom>
          <a:noFill/>
        </p:spPr>
        <p:txBody>
          <a:bodyPr wrap="square" rtlCol="0">
            <a:spAutoFit/>
          </a:bodyPr>
          <a:lstStyle/>
          <a:p>
            <a:pPr algn="ctr"/>
            <a:r>
              <a:rPr lang="es-ES" sz="2800" dirty="0" smtClean="0"/>
              <a:t>El lema en sí tuvo variantes, pero lo importante es constatar la </a:t>
            </a:r>
            <a:r>
              <a:rPr lang="es-ES" sz="2800" dirty="0" smtClean="0">
                <a:solidFill>
                  <a:srgbClr val="FF0000"/>
                </a:solidFill>
              </a:rPr>
              <a:t>defensa</a:t>
            </a:r>
            <a:r>
              <a:rPr lang="es-ES" sz="2800" dirty="0" smtClean="0"/>
              <a:t> que el carlismo hacía del </a:t>
            </a:r>
            <a:r>
              <a:rPr lang="es-ES" sz="2800" dirty="0" smtClean="0">
                <a:solidFill>
                  <a:srgbClr val="FF0000"/>
                </a:solidFill>
              </a:rPr>
              <a:t>Antiguo Régimen </a:t>
            </a:r>
            <a:r>
              <a:rPr lang="es-ES" sz="2800" dirty="0" smtClean="0"/>
              <a:t>que incluían el catolicismo, incluso con el mantenimiento de la Inquisición, la monarquía absoluta y el mantenimiento de las leyes y costumbres de cada territorio, de ahí la defensa de los fueros vascos y navarros y la recuperación de los aragoneses.</a:t>
            </a:r>
            <a:endParaRPr lang="es-E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547664" y="1886020"/>
            <a:ext cx="6264696" cy="4971980"/>
          </a:xfrm>
          <a:prstGeom prst="rect">
            <a:avLst/>
          </a:prstGeom>
          <a:noFill/>
          <a:ln w="9525">
            <a:noFill/>
            <a:miter lim="800000"/>
            <a:headEnd/>
            <a:tailEnd/>
          </a:ln>
        </p:spPr>
      </p:pic>
      <p:sp>
        <p:nvSpPr>
          <p:cNvPr id="4" name="3 CuadroTexto"/>
          <p:cNvSpPr txBox="1"/>
          <p:nvPr/>
        </p:nvSpPr>
        <p:spPr>
          <a:xfrm>
            <a:off x="0" y="0"/>
            <a:ext cx="9144000" cy="1846659"/>
          </a:xfrm>
          <a:prstGeom prst="rect">
            <a:avLst/>
          </a:prstGeom>
          <a:noFill/>
        </p:spPr>
        <p:txBody>
          <a:bodyPr wrap="square" rtlCol="0">
            <a:spAutoFit/>
          </a:bodyPr>
          <a:lstStyle/>
          <a:p>
            <a:pPr algn="ctr"/>
            <a:r>
              <a:rPr lang="es-ES" sz="3800" dirty="0" smtClean="0"/>
              <a:t>También suele usarse la expresión “</a:t>
            </a:r>
            <a:r>
              <a:rPr lang="es-ES" sz="3800" dirty="0" smtClean="0">
                <a:solidFill>
                  <a:srgbClr val="FF0000"/>
                </a:solidFill>
              </a:rPr>
              <a:t>trono y altar</a:t>
            </a:r>
            <a:r>
              <a:rPr lang="es-ES" sz="3800" dirty="0" smtClean="0"/>
              <a:t>” para referirse al carlismo incidiendo en la fusión entre Iglesia y Estado.</a:t>
            </a:r>
            <a:endParaRPr lang="es-ES" sz="3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noFill/>
        </p:spPr>
        <p:txBody>
          <a:bodyPr wrap="square" rtlCol="0">
            <a:spAutoFit/>
          </a:bodyPr>
          <a:lstStyle/>
          <a:p>
            <a:pPr algn="ctr"/>
            <a:r>
              <a:rPr lang="es-ES" sz="3800" dirty="0" smtClean="0">
                <a:solidFill>
                  <a:srgbClr val="FF0000"/>
                </a:solidFill>
              </a:rPr>
              <a:t>Comparativa</a:t>
            </a:r>
            <a:r>
              <a:rPr lang="es-ES" sz="3800" dirty="0" smtClean="0"/>
              <a:t> entre liberalismo y carlismo.</a:t>
            </a:r>
            <a:endParaRPr lang="es-ES" sz="3800" dirty="0"/>
          </a:p>
        </p:txBody>
      </p:sp>
      <p:graphicFrame>
        <p:nvGraphicFramePr>
          <p:cNvPr id="3" name="2 Tabla"/>
          <p:cNvGraphicFramePr>
            <a:graphicFrameLocks noGrp="1"/>
          </p:cNvGraphicFramePr>
          <p:nvPr/>
        </p:nvGraphicFramePr>
        <p:xfrm>
          <a:off x="0" y="1052736"/>
          <a:ext cx="9144000" cy="539496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pPr algn="ctr"/>
                      <a:r>
                        <a:rPr lang="es-ES" sz="3600" dirty="0" smtClean="0"/>
                        <a:t>Aspecto</a:t>
                      </a:r>
                      <a:endParaRPr lang="es-ES" sz="3600" dirty="0"/>
                    </a:p>
                  </a:txBody>
                  <a:tcPr anchor="ctr"/>
                </a:tc>
                <a:tc>
                  <a:txBody>
                    <a:bodyPr/>
                    <a:lstStyle/>
                    <a:p>
                      <a:pPr algn="ctr"/>
                      <a:r>
                        <a:rPr lang="es-ES" sz="3600" dirty="0" smtClean="0"/>
                        <a:t>Carlismo</a:t>
                      </a:r>
                      <a:endParaRPr lang="es-ES" sz="3600" dirty="0"/>
                    </a:p>
                  </a:txBody>
                  <a:tcPr anchor="ctr"/>
                </a:tc>
                <a:tc>
                  <a:txBody>
                    <a:bodyPr/>
                    <a:lstStyle/>
                    <a:p>
                      <a:pPr algn="ctr"/>
                      <a:r>
                        <a:rPr lang="es-ES" sz="3600" dirty="0" smtClean="0"/>
                        <a:t>Liberalismo</a:t>
                      </a:r>
                      <a:endParaRPr lang="es-ES" sz="3600" dirty="0"/>
                    </a:p>
                  </a:txBody>
                  <a:tcPr anchor="ctr"/>
                </a:tc>
              </a:tr>
              <a:tr h="370840">
                <a:tc>
                  <a:txBody>
                    <a:bodyPr/>
                    <a:lstStyle/>
                    <a:p>
                      <a:pPr algn="ctr"/>
                      <a:r>
                        <a:rPr lang="es-ES" sz="3600" dirty="0" smtClean="0"/>
                        <a:t>Religión</a:t>
                      </a:r>
                      <a:endParaRPr lang="es-ES" sz="3600" dirty="0"/>
                    </a:p>
                  </a:txBody>
                  <a:tcPr anchor="ctr"/>
                </a:tc>
                <a:tc>
                  <a:txBody>
                    <a:bodyPr/>
                    <a:lstStyle/>
                    <a:p>
                      <a:pPr algn="ctr"/>
                      <a:r>
                        <a:rPr lang="es-ES" sz="2400" dirty="0" smtClean="0"/>
                        <a:t>Dios. Fusión Iglesia-Estado. Catolicismo tradicional.</a:t>
                      </a:r>
                      <a:endParaRPr lang="es-ES" sz="2400" dirty="0"/>
                    </a:p>
                  </a:txBody>
                  <a:tcPr anchor="ctr"/>
                </a:tc>
                <a:tc>
                  <a:txBody>
                    <a:bodyPr/>
                    <a:lstStyle/>
                    <a:p>
                      <a:pPr algn="ctr"/>
                      <a:r>
                        <a:rPr lang="es-ES" sz="2400" dirty="0" smtClean="0"/>
                        <a:t>Separación Iglesia y Estado.</a:t>
                      </a:r>
                      <a:endParaRPr lang="es-ES" sz="2400" dirty="0"/>
                    </a:p>
                  </a:txBody>
                  <a:tcPr anchor="ctr"/>
                </a:tc>
              </a:tr>
              <a:tr h="370840">
                <a:tc>
                  <a:txBody>
                    <a:bodyPr/>
                    <a:lstStyle/>
                    <a:p>
                      <a:pPr algn="ctr"/>
                      <a:r>
                        <a:rPr lang="es-ES" sz="3600" dirty="0" smtClean="0"/>
                        <a:t>España</a:t>
                      </a:r>
                      <a:endParaRPr lang="es-ES" sz="3600" dirty="0"/>
                    </a:p>
                  </a:txBody>
                  <a:tcPr anchor="ctr"/>
                </a:tc>
                <a:tc>
                  <a:txBody>
                    <a:bodyPr/>
                    <a:lstStyle/>
                    <a:p>
                      <a:pPr algn="ctr"/>
                      <a:r>
                        <a:rPr lang="es-ES" sz="2400" dirty="0" smtClean="0"/>
                        <a:t>Patria</a:t>
                      </a:r>
                      <a:r>
                        <a:rPr lang="es-ES" sz="2400" baseline="0" dirty="0" smtClean="0"/>
                        <a:t> basada en tradición y costumbres.</a:t>
                      </a:r>
                      <a:endParaRPr lang="es-ES" sz="2400" dirty="0"/>
                    </a:p>
                  </a:txBody>
                  <a:tcPr anchor="ctr"/>
                </a:tc>
                <a:tc>
                  <a:txBody>
                    <a:bodyPr/>
                    <a:lstStyle/>
                    <a:p>
                      <a:pPr algn="ctr"/>
                      <a:r>
                        <a:rPr lang="es-ES" sz="2400" dirty="0" smtClean="0"/>
                        <a:t>Unidad</a:t>
                      </a:r>
                      <a:r>
                        <a:rPr lang="es-ES" sz="2400" baseline="0" dirty="0" smtClean="0"/>
                        <a:t> como forma más racional de progreso.</a:t>
                      </a:r>
                      <a:endParaRPr lang="es-ES" sz="2400" dirty="0"/>
                    </a:p>
                  </a:txBody>
                  <a:tcPr anchor="ctr"/>
                </a:tc>
              </a:tr>
              <a:tr h="370840">
                <a:tc>
                  <a:txBody>
                    <a:bodyPr/>
                    <a:lstStyle/>
                    <a:p>
                      <a:pPr algn="ctr"/>
                      <a:r>
                        <a:rPr lang="es-ES" sz="3600" dirty="0" smtClean="0"/>
                        <a:t>Territorios</a:t>
                      </a:r>
                      <a:endParaRPr lang="es-ES" sz="3600" dirty="0"/>
                    </a:p>
                  </a:txBody>
                  <a:tcPr anchor="ctr"/>
                </a:tc>
                <a:tc>
                  <a:txBody>
                    <a:bodyPr/>
                    <a:lstStyle/>
                    <a:p>
                      <a:pPr algn="ctr"/>
                      <a:r>
                        <a:rPr lang="es-ES" sz="2400" dirty="0" smtClean="0"/>
                        <a:t>Respeto</a:t>
                      </a:r>
                      <a:r>
                        <a:rPr lang="es-ES" sz="2400" baseline="0" dirty="0" smtClean="0"/>
                        <a:t> a los fueros.</a:t>
                      </a:r>
                      <a:endParaRPr lang="es-ES" sz="2400" dirty="0"/>
                    </a:p>
                  </a:txBody>
                  <a:tcPr anchor="ctr"/>
                </a:tc>
                <a:tc>
                  <a:txBody>
                    <a:bodyPr/>
                    <a:lstStyle/>
                    <a:p>
                      <a:pPr algn="ctr"/>
                      <a:r>
                        <a:rPr lang="es-ES" sz="2400" dirty="0" smtClean="0"/>
                        <a:t>Racionalidad</a:t>
                      </a:r>
                      <a:r>
                        <a:rPr lang="es-ES" sz="2400" baseline="0" dirty="0" smtClean="0"/>
                        <a:t> centralista y homogeneidad.</a:t>
                      </a:r>
                      <a:endParaRPr lang="es-ES" sz="2400" dirty="0"/>
                    </a:p>
                  </a:txBody>
                  <a:tcPr anchor="ctr"/>
                </a:tc>
              </a:tr>
              <a:tr h="370840">
                <a:tc>
                  <a:txBody>
                    <a:bodyPr/>
                    <a:lstStyle/>
                    <a:p>
                      <a:pPr algn="ctr"/>
                      <a:r>
                        <a:rPr lang="es-ES" sz="3600" dirty="0" smtClean="0"/>
                        <a:t>Monarquía</a:t>
                      </a:r>
                      <a:endParaRPr lang="es-ES" sz="3600" dirty="0"/>
                    </a:p>
                  </a:txBody>
                  <a:tcPr anchor="ctr"/>
                </a:tc>
                <a:tc>
                  <a:txBody>
                    <a:bodyPr/>
                    <a:lstStyle/>
                    <a:p>
                      <a:pPr algn="ctr"/>
                      <a:r>
                        <a:rPr lang="es-ES" sz="2400" dirty="0" smtClean="0"/>
                        <a:t>Absoluta como símbolo de la unidad.</a:t>
                      </a:r>
                      <a:endParaRPr lang="es-ES" sz="2400" dirty="0"/>
                    </a:p>
                  </a:txBody>
                  <a:tcPr anchor="ctr"/>
                </a:tc>
                <a:tc>
                  <a:txBody>
                    <a:bodyPr/>
                    <a:lstStyle/>
                    <a:p>
                      <a:pPr algn="ctr"/>
                      <a:r>
                        <a:rPr lang="es-ES" sz="2400" dirty="0" smtClean="0"/>
                        <a:t>Constitucional, parlamentaria</a:t>
                      </a:r>
                      <a:r>
                        <a:rPr lang="es-ES" sz="2400" baseline="0" dirty="0" smtClean="0"/>
                        <a:t> y con división de poderes.</a:t>
                      </a:r>
                      <a:endParaRPr lang="es-ES" sz="2400" dirty="0"/>
                    </a:p>
                  </a:txBody>
                  <a:tcPr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846659"/>
          </a:xfrm>
          <a:prstGeom prst="rect">
            <a:avLst/>
          </a:prstGeom>
          <a:noFill/>
        </p:spPr>
        <p:txBody>
          <a:bodyPr wrap="square" rtlCol="0">
            <a:spAutoFit/>
          </a:bodyPr>
          <a:lstStyle/>
          <a:p>
            <a:pPr algn="ctr"/>
            <a:r>
              <a:rPr lang="es-ES" sz="3800" dirty="0" smtClean="0"/>
              <a:t>Con estas premisas, se comprende que los principales </a:t>
            </a:r>
            <a:r>
              <a:rPr lang="es-ES" sz="3800" dirty="0" smtClean="0">
                <a:solidFill>
                  <a:srgbClr val="FF0000"/>
                </a:solidFill>
              </a:rPr>
              <a:t>apoyos carlistas </a:t>
            </a:r>
            <a:r>
              <a:rPr lang="es-ES" sz="3800" dirty="0" smtClean="0"/>
              <a:t>se encontraran entre todos los </a:t>
            </a:r>
            <a:r>
              <a:rPr lang="es-ES" sz="3800" dirty="0" smtClean="0">
                <a:solidFill>
                  <a:srgbClr val="FF0000"/>
                </a:solidFill>
              </a:rPr>
              <a:t>enemigos del liberalismo</a:t>
            </a:r>
            <a:r>
              <a:rPr lang="es-ES" sz="3800" dirty="0" smtClean="0"/>
              <a:t>.</a:t>
            </a:r>
            <a:endParaRPr lang="es-ES" sz="3800" dirty="0"/>
          </a:p>
        </p:txBody>
      </p:sp>
      <p:pic>
        <p:nvPicPr>
          <p:cNvPr id="54274" name="Picture 2" descr="https://upload.wikimedia.org/wikipedia/commons/thumb/7/7e/Primera_Guerra_Carlista.svg/685px-Primera_Guerra_Carlista.svg.png"/>
          <p:cNvPicPr>
            <a:picLocks noChangeAspect="1" noChangeArrowheads="1"/>
          </p:cNvPicPr>
          <p:nvPr/>
        </p:nvPicPr>
        <p:blipFill>
          <a:blip r:embed="rId2" cstate="print"/>
          <a:srcRect/>
          <a:stretch>
            <a:fillRect/>
          </a:stretch>
        </p:blipFill>
        <p:spPr bwMode="auto">
          <a:xfrm>
            <a:off x="3491880" y="1901525"/>
            <a:ext cx="5652119" cy="4956475"/>
          </a:xfrm>
          <a:prstGeom prst="rect">
            <a:avLst/>
          </a:prstGeom>
          <a:noFill/>
        </p:spPr>
      </p:pic>
      <p:sp>
        <p:nvSpPr>
          <p:cNvPr id="4" name="3 CuadroTexto"/>
          <p:cNvSpPr txBox="1"/>
          <p:nvPr/>
        </p:nvSpPr>
        <p:spPr>
          <a:xfrm>
            <a:off x="0" y="2276872"/>
            <a:ext cx="3491880" cy="4401205"/>
          </a:xfrm>
          <a:prstGeom prst="rect">
            <a:avLst/>
          </a:prstGeom>
          <a:noFill/>
        </p:spPr>
        <p:txBody>
          <a:bodyPr wrap="square" rtlCol="0">
            <a:spAutoFit/>
          </a:bodyPr>
          <a:lstStyle/>
          <a:p>
            <a:pPr algn="ctr"/>
            <a:r>
              <a:rPr lang="es-ES" sz="2800" dirty="0" smtClean="0"/>
              <a:t>El carlismo tuvo su mayor en el </a:t>
            </a:r>
            <a:r>
              <a:rPr lang="es-ES" sz="2800" dirty="0" smtClean="0">
                <a:solidFill>
                  <a:srgbClr val="FF0000"/>
                </a:solidFill>
              </a:rPr>
              <a:t>norte</a:t>
            </a:r>
            <a:r>
              <a:rPr lang="es-ES" sz="2800" dirty="0" smtClean="0"/>
              <a:t>, especialmente en el </a:t>
            </a:r>
            <a:r>
              <a:rPr lang="es-ES" sz="2800" dirty="0" smtClean="0">
                <a:solidFill>
                  <a:srgbClr val="FF0000"/>
                </a:solidFill>
              </a:rPr>
              <a:t>mundo rural</a:t>
            </a:r>
            <a:r>
              <a:rPr lang="es-ES" sz="2800" dirty="0" smtClean="0"/>
              <a:t>. El </a:t>
            </a:r>
            <a:r>
              <a:rPr lang="es-ES" sz="2800" dirty="0" smtClean="0">
                <a:solidFill>
                  <a:srgbClr val="FF0000"/>
                </a:solidFill>
              </a:rPr>
              <a:t>País Vasco-Navarra</a:t>
            </a:r>
            <a:r>
              <a:rPr lang="es-ES" sz="2800" dirty="0" smtClean="0"/>
              <a:t>, el norte de </a:t>
            </a:r>
            <a:r>
              <a:rPr lang="es-ES" sz="2800" dirty="0" smtClean="0">
                <a:solidFill>
                  <a:srgbClr val="FF0000"/>
                </a:solidFill>
              </a:rPr>
              <a:t>Cataluña</a:t>
            </a:r>
            <a:r>
              <a:rPr lang="es-ES" sz="2800" dirty="0" smtClean="0"/>
              <a:t> y la zona del </a:t>
            </a:r>
            <a:r>
              <a:rPr lang="es-ES" sz="2800" dirty="0" smtClean="0">
                <a:solidFill>
                  <a:srgbClr val="FF0000"/>
                </a:solidFill>
              </a:rPr>
              <a:t>Maestrazgo</a:t>
            </a:r>
            <a:r>
              <a:rPr lang="es-ES" sz="2800" dirty="0" smtClean="0"/>
              <a:t> (Aragón-Valencia) fueron sus tres núcleos principales.</a:t>
            </a:r>
            <a:endParaRPr lang="es-E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61884"/>
          </a:xfrm>
          <a:prstGeom prst="rect">
            <a:avLst/>
          </a:prstGeom>
          <a:noFill/>
        </p:spPr>
        <p:txBody>
          <a:bodyPr wrap="square" rtlCol="0">
            <a:spAutoFit/>
          </a:bodyPr>
          <a:lstStyle/>
          <a:p>
            <a:pPr algn="ctr"/>
            <a:r>
              <a:rPr lang="es-ES" sz="3800" dirty="0" smtClean="0"/>
              <a:t>¿Por qué razón fueron estos lugares sus principales apoyos?</a:t>
            </a:r>
            <a:endParaRPr lang="es-ES" sz="3800" dirty="0"/>
          </a:p>
        </p:txBody>
      </p:sp>
      <p:pic>
        <p:nvPicPr>
          <p:cNvPr id="55298" name="Picture 2" descr="https://3.bp.blogspot.com/-MhcHnbmW_Ic/UnlmRUW5-RI/AAAAAAAAH8o/FN9-akHhW3w/s400/Carlismo-varios.jpg"/>
          <p:cNvPicPr>
            <a:picLocks noChangeAspect="1" noChangeArrowheads="1"/>
          </p:cNvPicPr>
          <p:nvPr/>
        </p:nvPicPr>
        <p:blipFill>
          <a:blip r:embed="rId2" cstate="print"/>
          <a:srcRect/>
          <a:stretch>
            <a:fillRect/>
          </a:stretch>
        </p:blipFill>
        <p:spPr bwMode="auto">
          <a:xfrm>
            <a:off x="6010752" y="1484784"/>
            <a:ext cx="3133248" cy="4248472"/>
          </a:xfrm>
          <a:prstGeom prst="rect">
            <a:avLst/>
          </a:prstGeom>
          <a:noFill/>
        </p:spPr>
      </p:pic>
      <p:sp>
        <p:nvSpPr>
          <p:cNvPr id="4" name="3 CuadroTexto"/>
          <p:cNvSpPr txBox="1"/>
          <p:nvPr/>
        </p:nvSpPr>
        <p:spPr>
          <a:xfrm>
            <a:off x="6084168" y="5934670"/>
            <a:ext cx="3059832" cy="923330"/>
          </a:xfrm>
          <a:prstGeom prst="rect">
            <a:avLst/>
          </a:prstGeom>
          <a:noFill/>
        </p:spPr>
        <p:txBody>
          <a:bodyPr wrap="square" rtlCol="0">
            <a:spAutoFit/>
          </a:bodyPr>
          <a:lstStyle/>
          <a:p>
            <a:pPr algn="ctr"/>
            <a:r>
              <a:rPr lang="es-ES" dirty="0" smtClean="0"/>
              <a:t>Soldados carlistas con su típica boina que los diferenciaba de los soldados liberales.</a:t>
            </a:r>
            <a:endParaRPr lang="es-ES" dirty="0"/>
          </a:p>
        </p:txBody>
      </p:sp>
      <p:sp>
        <p:nvSpPr>
          <p:cNvPr id="5" name="4 CuadroTexto"/>
          <p:cNvSpPr txBox="1"/>
          <p:nvPr/>
        </p:nvSpPr>
        <p:spPr>
          <a:xfrm>
            <a:off x="0" y="1628800"/>
            <a:ext cx="5940152" cy="5262979"/>
          </a:xfrm>
          <a:prstGeom prst="rect">
            <a:avLst/>
          </a:prstGeom>
          <a:noFill/>
        </p:spPr>
        <p:txBody>
          <a:bodyPr wrap="square" rtlCol="0">
            <a:spAutoFit/>
          </a:bodyPr>
          <a:lstStyle/>
          <a:p>
            <a:pPr algn="ctr"/>
            <a:r>
              <a:rPr lang="es-ES" sz="2400" dirty="0" smtClean="0"/>
              <a:t>Muchos </a:t>
            </a:r>
            <a:r>
              <a:rPr lang="es-ES" sz="2400" dirty="0" smtClean="0">
                <a:solidFill>
                  <a:srgbClr val="FF0000"/>
                </a:solidFill>
              </a:rPr>
              <a:t>campesinos culpaban al liberalismo</a:t>
            </a:r>
            <a:r>
              <a:rPr lang="es-ES" sz="2400" dirty="0" smtClean="0"/>
              <a:t>, el cual asociaban con las ciudades, de su mala situación. Los que más tenían que perder eran campesinos como los </a:t>
            </a:r>
            <a:r>
              <a:rPr lang="es-ES" sz="2400" dirty="0" smtClean="0">
                <a:solidFill>
                  <a:srgbClr val="FF0000"/>
                </a:solidFill>
              </a:rPr>
              <a:t>hidalgos</a:t>
            </a:r>
            <a:r>
              <a:rPr lang="es-ES" sz="2400" dirty="0" smtClean="0"/>
              <a:t> (baja nobleza), mucho más frecuentes en el norte, que con el liberalismo </a:t>
            </a:r>
            <a:r>
              <a:rPr lang="es-ES" sz="2400" dirty="0" smtClean="0">
                <a:solidFill>
                  <a:srgbClr val="FF0000"/>
                </a:solidFill>
              </a:rPr>
              <a:t>perdían sus privilegios</a:t>
            </a:r>
            <a:r>
              <a:rPr lang="es-ES" sz="2400" dirty="0" smtClean="0"/>
              <a:t>. Además, los carlistas contaban en sus filas con antiguos guerrilleros habituados a la lucha en el campo. Por otro lado, en el País Vasco, Navarra, Cataluña y Aragón el carlismo estuvo muy relacionado con el mantenimiento de los </a:t>
            </a:r>
            <a:r>
              <a:rPr lang="es-ES" sz="2400" dirty="0" smtClean="0">
                <a:solidFill>
                  <a:srgbClr val="FF0000"/>
                </a:solidFill>
              </a:rPr>
              <a:t>fueros</a:t>
            </a:r>
            <a:r>
              <a:rPr lang="es-ES" sz="2400" dirty="0" smtClean="0"/>
              <a:t> o la recuperación de los perdidos en el siglo XVIII. También el </a:t>
            </a:r>
            <a:r>
              <a:rPr lang="es-ES" sz="2400" dirty="0" smtClean="0">
                <a:solidFill>
                  <a:srgbClr val="FF0000"/>
                </a:solidFill>
              </a:rPr>
              <a:t>clero</a:t>
            </a:r>
            <a:r>
              <a:rPr lang="es-ES" sz="2400" dirty="0" smtClean="0"/>
              <a:t>, sobre todo el rural, defendía la visión religiosa carlista.</a:t>
            </a:r>
            <a:endParaRPr lang="es-E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Resultado de imagen de estella"/>
          <p:cNvPicPr>
            <a:picLocks noChangeAspect="1" noChangeArrowheads="1"/>
          </p:cNvPicPr>
          <p:nvPr/>
        </p:nvPicPr>
        <p:blipFill>
          <a:blip r:embed="rId2" cstate="print"/>
          <a:srcRect/>
          <a:stretch>
            <a:fillRect/>
          </a:stretch>
        </p:blipFill>
        <p:spPr bwMode="auto">
          <a:xfrm>
            <a:off x="5013616" y="1412776"/>
            <a:ext cx="4130384" cy="2952328"/>
          </a:xfrm>
          <a:prstGeom prst="rect">
            <a:avLst/>
          </a:prstGeom>
          <a:noFill/>
        </p:spPr>
      </p:pic>
      <p:sp>
        <p:nvSpPr>
          <p:cNvPr id="3" name="2 CuadroTexto"/>
          <p:cNvSpPr txBox="1"/>
          <p:nvPr/>
        </p:nvSpPr>
        <p:spPr>
          <a:xfrm>
            <a:off x="0" y="0"/>
            <a:ext cx="9144000" cy="1261884"/>
          </a:xfrm>
          <a:prstGeom prst="rect">
            <a:avLst/>
          </a:prstGeom>
          <a:noFill/>
        </p:spPr>
        <p:txBody>
          <a:bodyPr wrap="square" rtlCol="0">
            <a:spAutoFit/>
          </a:bodyPr>
          <a:lstStyle/>
          <a:p>
            <a:pPr algn="ctr"/>
            <a:r>
              <a:rPr lang="es-ES" sz="3800" dirty="0" smtClean="0"/>
              <a:t>Por lo demás, no es del todo cierto asociar campo con carlismo y ciudad con liberalismo.</a:t>
            </a:r>
            <a:endParaRPr lang="es-ES" sz="3800" dirty="0"/>
          </a:p>
        </p:txBody>
      </p:sp>
      <p:pic>
        <p:nvPicPr>
          <p:cNvPr id="56324" name="Picture 4" descr="Resultado de imagen de morella"/>
          <p:cNvPicPr>
            <a:picLocks noChangeAspect="1" noChangeArrowheads="1"/>
          </p:cNvPicPr>
          <p:nvPr/>
        </p:nvPicPr>
        <p:blipFill>
          <a:blip r:embed="rId3" cstate="print"/>
          <a:srcRect/>
          <a:stretch>
            <a:fillRect/>
          </a:stretch>
        </p:blipFill>
        <p:spPr bwMode="auto">
          <a:xfrm>
            <a:off x="0" y="4456862"/>
            <a:ext cx="5004048" cy="2401137"/>
          </a:xfrm>
          <a:prstGeom prst="rect">
            <a:avLst/>
          </a:prstGeom>
          <a:noFill/>
        </p:spPr>
      </p:pic>
      <p:sp>
        <p:nvSpPr>
          <p:cNvPr id="5" name="4 CuadroTexto"/>
          <p:cNvSpPr txBox="1"/>
          <p:nvPr/>
        </p:nvSpPr>
        <p:spPr>
          <a:xfrm>
            <a:off x="0" y="1844824"/>
            <a:ext cx="5004048" cy="2308324"/>
          </a:xfrm>
          <a:prstGeom prst="rect">
            <a:avLst/>
          </a:prstGeom>
          <a:noFill/>
        </p:spPr>
        <p:txBody>
          <a:bodyPr wrap="square" rtlCol="0">
            <a:spAutoFit/>
          </a:bodyPr>
          <a:lstStyle/>
          <a:p>
            <a:pPr algn="ctr"/>
            <a:r>
              <a:rPr lang="es-ES" sz="2400" dirty="0" err="1" smtClean="0"/>
              <a:t>Estella</a:t>
            </a:r>
            <a:r>
              <a:rPr lang="es-ES" sz="2400" dirty="0" smtClean="0"/>
              <a:t> (Navarra) y Morella (Castellón) fueron dos núcleos claves del carlismo. Las grandes ciudades nunca estuvieron en manos carlistas porque fue allí donde se acantonaron las tropas liberales.</a:t>
            </a:r>
            <a:endParaRPr lang="es-ES" sz="2400" dirty="0"/>
          </a:p>
        </p:txBody>
      </p:sp>
      <p:sp>
        <p:nvSpPr>
          <p:cNvPr id="6" name="5 CuadroTexto"/>
          <p:cNvSpPr txBox="1"/>
          <p:nvPr/>
        </p:nvSpPr>
        <p:spPr>
          <a:xfrm>
            <a:off x="5004048" y="4797152"/>
            <a:ext cx="4139952" cy="1569660"/>
          </a:xfrm>
          <a:prstGeom prst="rect">
            <a:avLst/>
          </a:prstGeom>
          <a:noFill/>
        </p:spPr>
        <p:txBody>
          <a:bodyPr wrap="square" rtlCol="0">
            <a:spAutoFit/>
          </a:bodyPr>
          <a:lstStyle/>
          <a:p>
            <a:pPr algn="ctr"/>
            <a:r>
              <a:rPr lang="es-ES" sz="2400" dirty="0" smtClean="0"/>
              <a:t>Eso no quiere decir que los carlistas no tuvieran apoyos en las grandes ciudades aunque fueran minoritarios.</a:t>
            </a:r>
            <a:endParaRPr lang="es-E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15827"/>
          </a:xfrm>
          <a:prstGeom prst="rect">
            <a:avLst/>
          </a:prstGeom>
          <a:noFill/>
        </p:spPr>
        <p:txBody>
          <a:bodyPr wrap="square" rtlCol="0">
            <a:spAutoFit/>
          </a:bodyPr>
          <a:lstStyle/>
          <a:p>
            <a:pPr algn="ctr"/>
            <a:r>
              <a:rPr lang="es-ES" sz="3300" dirty="0" smtClean="0"/>
              <a:t>Los </a:t>
            </a:r>
            <a:r>
              <a:rPr lang="es-ES" sz="3300" dirty="0" smtClean="0">
                <a:solidFill>
                  <a:srgbClr val="FF0000"/>
                </a:solidFill>
              </a:rPr>
              <a:t>apoyos internacionales </a:t>
            </a:r>
            <a:r>
              <a:rPr lang="es-ES" sz="3300" dirty="0" smtClean="0"/>
              <a:t>del carlismo provinieron de los </a:t>
            </a:r>
            <a:r>
              <a:rPr lang="es-ES" sz="3300" dirty="0" smtClean="0">
                <a:solidFill>
                  <a:srgbClr val="FF0000"/>
                </a:solidFill>
              </a:rPr>
              <a:t>potencias absolutistas </a:t>
            </a:r>
            <a:r>
              <a:rPr lang="es-ES" sz="3300" dirty="0" smtClean="0"/>
              <a:t>del momento (Austria, Prusia y Rusia) y de la </a:t>
            </a:r>
            <a:r>
              <a:rPr lang="es-ES" sz="3300" dirty="0" smtClean="0">
                <a:solidFill>
                  <a:srgbClr val="FF0000"/>
                </a:solidFill>
              </a:rPr>
              <a:t>Santa Sede</a:t>
            </a:r>
            <a:r>
              <a:rPr lang="es-ES" sz="3300" dirty="0" smtClean="0"/>
              <a:t>.</a:t>
            </a:r>
            <a:endParaRPr lang="es-ES" sz="3300" dirty="0"/>
          </a:p>
        </p:txBody>
      </p:sp>
      <p:pic>
        <p:nvPicPr>
          <p:cNvPr id="57346" name="Picture 2" descr="Resultado de imagen de Europa 1830"/>
          <p:cNvPicPr>
            <a:picLocks noChangeAspect="1" noChangeArrowheads="1"/>
          </p:cNvPicPr>
          <p:nvPr/>
        </p:nvPicPr>
        <p:blipFill>
          <a:blip r:embed="rId2" cstate="print"/>
          <a:srcRect/>
          <a:stretch>
            <a:fillRect/>
          </a:stretch>
        </p:blipFill>
        <p:spPr bwMode="auto">
          <a:xfrm>
            <a:off x="4499993" y="2091892"/>
            <a:ext cx="4644008" cy="4387788"/>
          </a:xfrm>
          <a:prstGeom prst="rect">
            <a:avLst/>
          </a:prstGeom>
          <a:noFill/>
        </p:spPr>
      </p:pic>
      <p:sp>
        <p:nvSpPr>
          <p:cNvPr id="4" name="3 CuadroTexto"/>
          <p:cNvSpPr txBox="1"/>
          <p:nvPr/>
        </p:nvSpPr>
        <p:spPr>
          <a:xfrm>
            <a:off x="0" y="2132856"/>
            <a:ext cx="4427984" cy="4154984"/>
          </a:xfrm>
          <a:prstGeom prst="rect">
            <a:avLst/>
          </a:prstGeom>
          <a:noFill/>
        </p:spPr>
        <p:txBody>
          <a:bodyPr wrap="square" rtlCol="0">
            <a:spAutoFit/>
          </a:bodyPr>
          <a:lstStyle/>
          <a:p>
            <a:pPr algn="ctr"/>
            <a:r>
              <a:rPr lang="es-ES" sz="2400" dirty="0" smtClean="0"/>
              <a:t>Las tres potencias defendían el cristianismo y eran absolutistas en 1833, no así Gran Bretaña, Francia y Portugal que contaban con monarquías parlamentarias de ideología liberal.  Apoyaron al carlismo con créditos y armas.</a:t>
            </a:r>
          </a:p>
          <a:p>
            <a:pPr algn="ctr"/>
            <a:r>
              <a:rPr lang="es-ES" sz="2400" dirty="0" smtClean="0"/>
              <a:t>En cuanto a la Santa Sede su apoyo fue ideológico por motivos obvios, más a raíz de la desamortización de Mendizábal.</a:t>
            </a:r>
            <a:endParaRPr lang="es-E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Los </a:t>
            </a:r>
            <a:r>
              <a:rPr lang="es-ES" sz="3600" dirty="0" smtClean="0">
                <a:solidFill>
                  <a:srgbClr val="FF0000"/>
                </a:solidFill>
              </a:rPr>
              <a:t>liberales</a:t>
            </a:r>
            <a:r>
              <a:rPr lang="es-ES" sz="3600" dirty="0" smtClean="0"/>
              <a:t> encontraron sus principales </a:t>
            </a:r>
            <a:r>
              <a:rPr lang="es-ES" sz="3600" dirty="0" smtClean="0">
                <a:solidFill>
                  <a:srgbClr val="FF0000"/>
                </a:solidFill>
              </a:rPr>
              <a:t>apoyos en las clases medias</a:t>
            </a:r>
            <a:r>
              <a:rPr lang="es-ES" sz="3600" dirty="0" smtClean="0"/>
              <a:t> (funcionarios, militares, burguesía) </a:t>
            </a:r>
            <a:r>
              <a:rPr lang="es-ES" sz="3600" dirty="0" smtClean="0">
                <a:solidFill>
                  <a:srgbClr val="FF0000"/>
                </a:solidFill>
              </a:rPr>
              <a:t>y la aristocracia</a:t>
            </a:r>
            <a:r>
              <a:rPr lang="es-ES" sz="3600" dirty="0" smtClean="0"/>
              <a:t>, incluida parte de la jerarquía eclesiástica, así como los </a:t>
            </a:r>
            <a:r>
              <a:rPr lang="es-ES" sz="3600" dirty="0" smtClean="0">
                <a:solidFill>
                  <a:srgbClr val="FF0000"/>
                </a:solidFill>
              </a:rPr>
              <a:t>países liberales</a:t>
            </a:r>
            <a:r>
              <a:rPr lang="es-ES" sz="3600" dirty="0" smtClean="0"/>
              <a:t> (Gran Bretaña, Francia y Portugal).</a:t>
            </a:r>
            <a:endParaRPr lang="es-ES" sz="3600" dirty="0"/>
          </a:p>
        </p:txBody>
      </p:sp>
      <p:pic>
        <p:nvPicPr>
          <p:cNvPr id="58370" name="Picture 2" descr="Resultado de imagen de soldados liberales primera guerra carlista"/>
          <p:cNvPicPr>
            <a:picLocks noChangeAspect="1" noChangeArrowheads="1"/>
          </p:cNvPicPr>
          <p:nvPr/>
        </p:nvPicPr>
        <p:blipFill>
          <a:blip r:embed="rId2" cstate="print"/>
          <a:srcRect/>
          <a:stretch>
            <a:fillRect/>
          </a:stretch>
        </p:blipFill>
        <p:spPr bwMode="auto">
          <a:xfrm>
            <a:off x="3429000" y="2852936"/>
            <a:ext cx="5715000" cy="3800476"/>
          </a:xfrm>
          <a:prstGeom prst="rect">
            <a:avLst/>
          </a:prstGeom>
          <a:noFill/>
        </p:spPr>
      </p:pic>
      <p:sp>
        <p:nvSpPr>
          <p:cNvPr id="4" name="3 CuadroTexto"/>
          <p:cNvSpPr txBox="1"/>
          <p:nvPr/>
        </p:nvSpPr>
        <p:spPr>
          <a:xfrm>
            <a:off x="0" y="4077072"/>
            <a:ext cx="3419872" cy="830997"/>
          </a:xfrm>
          <a:prstGeom prst="rect">
            <a:avLst/>
          </a:prstGeom>
          <a:noFill/>
        </p:spPr>
        <p:txBody>
          <a:bodyPr wrap="square" rtlCol="0">
            <a:spAutoFit/>
          </a:bodyPr>
          <a:lstStyle/>
          <a:p>
            <a:pPr algn="ctr"/>
            <a:r>
              <a:rPr lang="es-ES" sz="2400" dirty="0" smtClean="0"/>
              <a:t>Soldados liberales o </a:t>
            </a:r>
            <a:r>
              <a:rPr lang="es-ES" sz="2400" dirty="0" err="1" smtClean="0"/>
              <a:t>cristinos</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255454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Carlos María Isidro.</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Convenio de Vergara.</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Espartero.</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Isabel II.</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Narváez.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noFill/>
        </p:spPr>
        <p:txBody>
          <a:bodyPr wrap="square" rtlCol="0">
            <a:spAutoFit/>
          </a:bodyPr>
          <a:lstStyle/>
          <a:p>
            <a:pPr algn="ctr"/>
            <a:r>
              <a:rPr lang="es-ES" sz="3800" dirty="0" smtClean="0">
                <a:solidFill>
                  <a:srgbClr val="FF0000"/>
                </a:solidFill>
              </a:rPr>
              <a:t>Apoyos </a:t>
            </a:r>
            <a:r>
              <a:rPr lang="es-ES" sz="3800" dirty="0" smtClean="0"/>
              <a:t>del liberalismo y carlismo.</a:t>
            </a:r>
            <a:endParaRPr lang="es-ES" sz="3800" dirty="0"/>
          </a:p>
        </p:txBody>
      </p:sp>
      <p:graphicFrame>
        <p:nvGraphicFramePr>
          <p:cNvPr id="3" name="2 Tabla"/>
          <p:cNvGraphicFramePr>
            <a:graphicFrameLocks noGrp="1"/>
          </p:cNvGraphicFramePr>
          <p:nvPr/>
        </p:nvGraphicFramePr>
        <p:xfrm>
          <a:off x="0" y="1052736"/>
          <a:ext cx="9144000" cy="4937760"/>
        </p:xfrm>
        <a:graphic>
          <a:graphicData uri="http://schemas.openxmlformats.org/drawingml/2006/table">
            <a:tbl>
              <a:tblPr firstRow="1" bandRow="1">
                <a:tableStyleId>{5C22544A-7EE6-4342-B048-85BDC9FD1C3A}</a:tableStyleId>
              </a:tblPr>
              <a:tblGrid>
                <a:gridCol w="2843808"/>
                <a:gridCol w="3744416"/>
                <a:gridCol w="2555776"/>
              </a:tblGrid>
              <a:tr h="370840">
                <a:tc>
                  <a:txBody>
                    <a:bodyPr/>
                    <a:lstStyle/>
                    <a:p>
                      <a:pPr algn="ctr"/>
                      <a:r>
                        <a:rPr lang="es-ES" sz="3600" dirty="0" smtClean="0"/>
                        <a:t>Aspecto</a:t>
                      </a:r>
                      <a:endParaRPr lang="es-ES" sz="3600" dirty="0"/>
                    </a:p>
                  </a:txBody>
                  <a:tcPr anchor="ctr"/>
                </a:tc>
                <a:tc>
                  <a:txBody>
                    <a:bodyPr/>
                    <a:lstStyle/>
                    <a:p>
                      <a:pPr algn="ctr"/>
                      <a:r>
                        <a:rPr lang="es-ES" sz="3600" dirty="0" smtClean="0"/>
                        <a:t>Carlismo</a:t>
                      </a:r>
                      <a:endParaRPr lang="es-ES" sz="3600" dirty="0"/>
                    </a:p>
                  </a:txBody>
                  <a:tcPr anchor="ctr"/>
                </a:tc>
                <a:tc>
                  <a:txBody>
                    <a:bodyPr/>
                    <a:lstStyle/>
                    <a:p>
                      <a:pPr algn="ctr"/>
                      <a:r>
                        <a:rPr lang="es-ES" sz="3600" dirty="0" smtClean="0"/>
                        <a:t>Liberalismo</a:t>
                      </a:r>
                      <a:endParaRPr lang="es-ES" sz="3600" dirty="0"/>
                    </a:p>
                  </a:txBody>
                  <a:tcPr anchor="ctr"/>
                </a:tc>
              </a:tr>
              <a:tr h="370840">
                <a:tc>
                  <a:txBody>
                    <a:bodyPr/>
                    <a:lstStyle/>
                    <a:p>
                      <a:pPr algn="ctr"/>
                      <a:r>
                        <a:rPr lang="es-ES" sz="3600" dirty="0" smtClean="0"/>
                        <a:t>Social</a:t>
                      </a:r>
                      <a:endParaRPr lang="es-ES" sz="3600" dirty="0"/>
                    </a:p>
                  </a:txBody>
                  <a:tcPr anchor="ctr"/>
                </a:tc>
                <a:tc>
                  <a:txBody>
                    <a:bodyPr/>
                    <a:lstStyle/>
                    <a:p>
                      <a:pPr algn="l">
                        <a:buFont typeface="Wingdings" pitchFamily="2" charset="2"/>
                        <a:buChar char="§"/>
                      </a:pPr>
                      <a:r>
                        <a:rPr lang="es-ES" sz="2400" dirty="0" smtClean="0"/>
                        <a:t>Campesinado.</a:t>
                      </a:r>
                    </a:p>
                    <a:p>
                      <a:pPr algn="l">
                        <a:buFont typeface="Wingdings" pitchFamily="2" charset="2"/>
                        <a:buChar char="§"/>
                      </a:pPr>
                      <a:r>
                        <a:rPr lang="es-ES" sz="2400" dirty="0" smtClean="0"/>
                        <a:t>Hidalgos.</a:t>
                      </a:r>
                    </a:p>
                    <a:p>
                      <a:pPr algn="l">
                        <a:buFont typeface="Wingdings" pitchFamily="2" charset="2"/>
                        <a:buChar char="§"/>
                      </a:pPr>
                      <a:r>
                        <a:rPr lang="es-ES" sz="2400" dirty="0" smtClean="0"/>
                        <a:t>Clero (rural).</a:t>
                      </a:r>
                    </a:p>
                    <a:p>
                      <a:pPr algn="l">
                        <a:buFont typeface="Wingdings" pitchFamily="2" charset="2"/>
                        <a:buChar char="§"/>
                      </a:pPr>
                      <a:r>
                        <a:rPr lang="es-ES" sz="2400" dirty="0" smtClean="0"/>
                        <a:t>Sectores conservadores.</a:t>
                      </a:r>
                    </a:p>
                  </a:txBody>
                  <a:tcPr anchor="ctr"/>
                </a:tc>
                <a:tc>
                  <a:txBody>
                    <a:bodyPr/>
                    <a:lstStyle/>
                    <a:p>
                      <a:pPr algn="l">
                        <a:buFont typeface="Wingdings" pitchFamily="2" charset="2"/>
                        <a:buChar char="§"/>
                      </a:pPr>
                      <a:r>
                        <a:rPr lang="es-ES" sz="2400" dirty="0" smtClean="0"/>
                        <a:t>Burguesía.</a:t>
                      </a:r>
                      <a:endParaRPr lang="es-ES" sz="2400" dirty="0"/>
                    </a:p>
                  </a:txBody>
                  <a:tcPr anchor="ctr"/>
                </a:tc>
              </a:tr>
              <a:tr h="370840">
                <a:tc>
                  <a:txBody>
                    <a:bodyPr/>
                    <a:lstStyle/>
                    <a:p>
                      <a:pPr algn="ctr"/>
                      <a:r>
                        <a:rPr lang="es-ES" sz="3600" dirty="0" smtClean="0"/>
                        <a:t>Espacial</a:t>
                      </a:r>
                      <a:endParaRPr lang="es-ES" sz="3600" dirty="0"/>
                    </a:p>
                  </a:txBody>
                  <a:tcPr anchor="ctr"/>
                </a:tc>
                <a:tc>
                  <a:txBody>
                    <a:bodyPr/>
                    <a:lstStyle/>
                    <a:p>
                      <a:pPr algn="l">
                        <a:buFont typeface="Wingdings" pitchFamily="2" charset="2"/>
                        <a:buChar char="§"/>
                      </a:pPr>
                      <a:r>
                        <a:rPr lang="es-ES" sz="2400" dirty="0" smtClean="0"/>
                        <a:t>Rural.</a:t>
                      </a:r>
                    </a:p>
                    <a:p>
                      <a:pPr algn="l">
                        <a:buFont typeface="Wingdings" pitchFamily="2" charset="2"/>
                        <a:buChar char="§"/>
                      </a:pPr>
                      <a:r>
                        <a:rPr lang="es-ES" sz="2400" dirty="0" smtClean="0"/>
                        <a:t>País Vasco, Navarra, Cataluña y Maestrazgo.</a:t>
                      </a:r>
                    </a:p>
                    <a:p>
                      <a:pPr algn="l">
                        <a:buFont typeface="Wingdings" pitchFamily="2" charset="2"/>
                        <a:buChar char="§"/>
                      </a:pPr>
                      <a:r>
                        <a:rPr lang="es-ES" sz="2400" dirty="0" smtClean="0"/>
                        <a:t>Norte en general.</a:t>
                      </a:r>
                      <a:endParaRPr lang="es-ES" sz="2400" dirty="0"/>
                    </a:p>
                  </a:txBody>
                  <a:tcPr anchor="ctr"/>
                </a:tc>
                <a:tc>
                  <a:txBody>
                    <a:bodyPr/>
                    <a:lstStyle/>
                    <a:p>
                      <a:pPr algn="l">
                        <a:buFont typeface="Wingdings" pitchFamily="2" charset="2"/>
                        <a:buChar char="§"/>
                      </a:pPr>
                      <a:r>
                        <a:rPr lang="es-ES" sz="2400" baseline="0" dirty="0" smtClean="0"/>
                        <a:t>Ciudades.</a:t>
                      </a:r>
                    </a:p>
                  </a:txBody>
                  <a:tcPr anchor="ctr"/>
                </a:tc>
              </a:tr>
              <a:tr h="370840">
                <a:tc>
                  <a:txBody>
                    <a:bodyPr/>
                    <a:lstStyle/>
                    <a:p>
                      <a:pPr algn="ctr"/>
                      <a:r>
                        <a:rPr lang="es-ES" sz="3600" dirty="0" smtClean="0"/>
                        <a:t>Internacional</a:t>
                      </a:r>
                      <a:endParaRPr lang="es-ES" sz="3600" dirty="0"/>
                    </a:p>
                  </a:txBody>
                  <a:tcPr anchor="ctr"/>
                </a:tc>
                <a:tc>
                  <a:txBody>
                    <a:bodyPr/>
                    <a:lstStyle/>
                    <a:p>
                      <a:pPr algn="l">
                        <a:buFont typeface="Wingdings" pitchFamily="2" charset="2"/>
                        <a:buChar char="§"/>
                      </a:pPr>
                      <a:r>
                        <a:rPr lang="es-ES" sz="2400" dirty="0" smtClean="0"/>
                        <a:t>Potencias absolutistas</a:t>
                      </a:r>
                      <a:r>
                        <a:rPr lang="es-ES" sz="2400" baseline="0" dirty="0" smtClean="0"/>
                        <a:t> (Rusia, Austria, Prusia).</a:t>
                      </a:r>
                      <a:endParaRPr lang="es-ES" sz="2400" dirty="0" smtClean="0"/>
                    </a:p>
                    <a:p>
                      <a:pPr algn="l">
                        <a:buFont typeface="Wingdings" pitchFamily="2" charset="2"/>
                        <a:buChar char="§"/>
                      </a:pPr>
                      <a:r>
                        <a:rPr lang="es-ES" sz="2400" dirty="0" smtClean="0"/>
                        <a:t>Santa</a:t>
                      </a:r>
                      <a:r>
                        <a:rPr lang="es-ES" sz="2400" baseline="0" dirty="0" smtClean="0"/>
                        <a:t> Sede</a:t>
                      </a:r>
                      <a:r>
                        <a:rPr lang="es-ES" sz="2400" dirty="0" smtClean="0"/>
                        <a:t>.</a:t>
                      </a:r>
                      <a:endParaRPr lang="es-ES" sz="2400" dirty="0"/>
                    </a:p>
                  </a:txBody>
                  <a:tcPr anchor="ctr"/>
                </a:tc>
                <a:tc>
                  <a:txBody>
                    <a:bodyPr/>
                    <a:lstStyle/>
                    <a:p>
                      <a:pPr algn="l">
                        <a:buFont typeface="Wingdings" pitchFamily="2" charset="2"/>
                        <a:buChar char="§"/>
                      </a:pPr>
                      <a:r>
                        <a:rPr lang="es-ES" sz="2400" dirty="0" smtClean="0"/>
                        <a:t>Países liberales</a:t>
                      </a:r>
                    </a:p>
                    <a:p>
                      <a:pPr algn="l">
                        <a:buFont typeface="Wingdings" pitchFamily="2" charset="2"/>
                        <a:buChar char="§"/>
                      </a:pPr>
                      <a:r>
                        <a:rPr lang="es-ES" sz="2400" dirty="0" smtClean="0"/>
                        <a:t>(Gran</a:t>
                      </a:r>
                      <a:r>
                        <a:rPr lang="es-ES" sz="2400" baseline="0" dirty="0" smtClean="0"/>
                        <a:t> Bretaña, Francia, Portugal).</a:t>
                      </a:r>
                      <a:endParaRPr lang="es-ES" sz="2400" dirty="0"/>
                    </a:p>
                  </a:txBody>
                  <a:tcPr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554545"/>
          </a:xfrm>
          <a:prstGeom prst="rect">
            <a:avLst/>
          </a:prstGeom>
          <a:noFill/>
        </p:spPr>
        <p:txBody>
          <a:bodyPr wrap="square" rtlCol="0">
            <a:spAutoFit/>
          </a:bodyPr>
          <a:lstStyle/>
          <a:p>
            <a:pPr algn="ctr"/>
            <a:r>
              <a:rPr lang="es-ES" sz="4000" dirty="0" smtClean="0"/>
              <a:t>Nada más suceder Isabel a Fernando en </a:t>
            </a:r>
            <a:r>
              <a:rPr lang="es-ES" sz="4000" dirty="0" smtClean="0">
                <a:solidFill>
                  <a:srgbClr val="FF0000"/>
                </a:solidFill>
              </a:rPr>
              <a:t>1833</a:t>
            </a:r>
            <a:r>
              <a:rPr lang="es-ES" sz="4000" dirty="0" smtClean="0"/>
              <a:t> estallan revueltas carlistas. Hasta </a:t>
            </a:r>
            <a:r>
              <a:rPr lang="es-ES" sz="4000" dirty="0" smtClean="0">
                <a:solidFill>
                  <a:srgbClr val="FF0000"/>
                </a:solidFill>
              </a:rPr>
              <a:t>1835</a:t>
            </a:r>
            <a:r>
              <a:rPr lang="es-ES" sz="4000" dirty="0" smtClean="0"/>
              <a:t> los </a:t>
            </a:r>
            <a:r>
              <a:rPr lang="es-ES" sz="4000" dirty="0" smtClean="0">
                <a:solidFill>
                  <a:srgbClr val="FF0000"/>
                </a:solidFill>
              </a:rPr>
              <a:t>carlistas se organizan bajo el liderazgo del general Zumalacárregui</a:t>
            </a:r>
            <a:r>
              <a:rPr lang="es-ES" sz="4000" dirty="0" smtClean="0"/>
              <a:t>.</a:t>
            </a:r>
            <a:endParaRPr lang="es-ES" sz="4000" dirty="0"/>
          </a:p>
        </p:txBody>
      </p:sp>
      <p:pic>
        <p:nvPicPr>
          <p:cNvPr id="59394" name="Picture 2" descr="Resultado de imagen de zumalacarregui"/>
          <p:cNvPicPr>
            <a:picLocks noChangeAspect="1" noChangeArrowheads="1"/>
          </p:cNvPicPr>
          <p:nvPr/>
        </p:nvPicPr>
        <p:blipFill>
          <a:blip r:embed="rId2" cstate="print"/>
          <a:srcRect/>
          <a:stretch>
            <a:fillRect/>
          </a:stretch>
        </p:blipFill>
        <p:spPr bwMode="auto">
          <a:xfrm>
            <a:off x="6084168" y="2472239"/>
            <a:ext cx="3059832" cy="4385761"/>
          </a:xfrm>
          <a:prstGeom prst="rect">
            <a:avLst/>
          </a:prstGeom>
          <a:noFill/>
        </p:spPr>
      </p:pic>
      <p:sp>
        <p:nvSpPr>
          <p:cNvPr id="4" name="3 CuadroTexto"/>
          <p:cNvSpPr txBox="1"/>
          <p:nvPr/>
        </p:nvSpPr>
        <p:spPr>
          <a:xfrm>
            <a:off x="0" y="3284984"/>
            <a:ext cx="6084168" cy="2677656"/>
          </a:xfrm>
          <a:prstGeom prst="rect">
            <a:avLst/>
          </a:prstGeom>
          <a:noFill/>
        </p:spPr>
        <p:txBody>
          <a:bodyPr wrap="square" rtlCol="0">
            <a:spAutoFit/>
          </a:bodyPr>
          <a:lstStyle/>
          <a:p>
            <a:pPr algn="ctr"/>
            <a:r>
              <a:rPr lang="es-ES" sz="2400" dirty="0" smtClean="0"/>
              <a:t>Zumalacárregui era un experto en guerra de guerrillas que se había curtido durante la guerra de la Independencia. Dirigió, pese a estar en contra, el asedio de Bilbao en 1835. En un reconocimiento del terreno murió alcanzado por una bala perdida. Con su muerte, los carlistas perdían a un valioso militar.</a:t>
            </a:r>
            <a:endParaRPr lang="es-E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846659"/>
          </a:xfrm>
          <a:prstGeom prst="rect">
            <a:avLst/>
          </a:prstGeom>
          <a:noFill/>
        </p:spPr>
        <p:txBody>
          <a:bodyPr wrap="square" rtlCol="0">
            <a:spAutoFit/>
          </a:bodyPr>
          <a:lstStyle/>
          <a:p>
            <a:pPr algn="ctr"/>
            <a:r>
              <a:rPr lang="es-ES" sz="3800" dirty="0" smtClean="0"/>
              <a:t>La lucha carlista alcanza su apogeo entre </a:t>
            </a:r>
            <a:r>
              <a:rPr lang="es-ES" sz="3800" dirty="0" smtClean="0">
                <a:solidFill>
                  <a:srgbClr val="FF0000"/>
                </a:solidFill>
              </a:rPr>
              <a:t>1835 y 1837 </a:t>
            </a:r>
            <a:r>
              <a:rPr lang="es-ES" sz="3800" dirty="0" smtClean="0"/>
              <a:t>cuando se producen varias </a:t>
            </a:r>
            <a:r>
              <a:rPr lang="es-ES" sz="3800" dirty="0" smtClean="0">
                <a:solidFill>
                  <a:srgbClr val="FF0000"/>
                </a:solidFill>
              </a:rPr>
              <a:t>incursiones por España </a:t>
            </a:r>
            <a:r>
              <a:rPr lang="es-ES" sz="3800" dirty="0" smtClean="0"/>
              <a:t>para recabar apoyos.</a:t>
            </a:r>
            <a:endParaRPr lang="es-ES" sz="3800" dirty="0"/>
          </a:p>
        </p:txBody>
      </p:sp>
      <p:pic>
        <p:nvPicPr>
          <p:cNvPr id="60418" name="Picture 2" descr="Resultado de imagen de primera guerra carlista"/>
          <p:cNvPicPr>
            <a:picLocks noChangeAspect="1" noChangeArrowheads="1"/>
          </p:cNvPicPr>
          <p:nvPr/>
        </p:nvPicPr>
        <p:blipFill>
          <a:blip r:embed="rId2" cstate="print"/>
          <a:srcRect/>
          <a:stretch>
            <a:fillRect/>
          </a:stretch>
        </p:blipFill>
        <p:spPr bwMode="auto">
          <a:xfrm>
            <a:off x="3779912" y="2564904"/>
            <a:ext cx="5364088" cy="3555872"/>
          </a:xfrm>
          <a:prstGeom prst="rect">
            <a:avLst/>
          </a:prstGeom>
          <a:noFill/>
        </p:spPr>
      </p:pic>
      <p:sp>
        <p:nvSpPr>
          <p:cNvPr id="4" name="3 CuadroTexto"/>
          <p:cNvSpPr txBox="1"/>
          <p:nvPr/>
        </p:nvSpPr>
        <p:spPr>
          <a:xfrm>
            <a:off x="0" y="2276872"/>
            <a:ext cx="3707904" cy="3785652"/>
          </a:xfrm>
          <a:prstGeom prst="rect">
            <a:avLst/>
          </a:prstGeom>
          <a:noFill/>
        </p:spPr>
        <p:txBody>
          <a:bodyPr wrap="square" rtlCol="0">
            <a:spAutoFit/>
          </a:bodyPr>
          <a:lstStyle/>
          <a:p>
            <a:pPr algn="ctr"/>
            <a:r>
              <a:rPr lang="es-ES" sz="2400" dirty="0" smtClean="0"/>
              <a:t>Las dos grandes expediciones fueron las del general Gómez y la de Carlos V. Este último llegó a las puertas de Madrid en 1837 con la intención de ganar el apoyo de la regente Mª Cristina, pero finalmente tuvo que retirarse al estar lejos de sus zonas de apoyo.</a:t>
            </a:r>
            <a:endParaRPr lang="es-E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431435"/>
          </a:xfrm>
          <a:prstGeom prst="rect">
            <a:avLst/>
          </a:prstGeom>
          <a:noFill/>
        </p:spPr>
        <p:txBody>
          <a:bodyPr wrap="square" rtlCol="0">
            <a:spAutoFit/>
          </a:bodyPr>
          <a:lstStyle/>
          <a:p>
            <a:pPr algn="ctr"/>
            <a:r>
              <a:rPr lang="es-ES" sz="3800" dirty="0" smtClean="0"/>
              <a:t>La tercera y última fase es la del </a:t>
            </a:r>
            <a:r>
              <a:rPr lang="es-ES" sz="3800" dirty="0" smtClean="0">
                <a:solidFill>
                  <a:srgbClr val="FF0000"/>
                </a:solidFill>
              </a:rPr>
              <a:t>declive del carlismo entre 1837 y 1840</a:t>
            </a:r>
            <a:r>
              <a:rPr lang="es-ES" sz="3800" dirty="0" smtClean="0"/>
              <a:t>. Los liberales vencen con la firma del </a:t>
            </a:r>
            <a:r>
              <a:rPr lang="es-ES" sz="3800" dirty="0" smtClean="0">
                <a:solidFill>
                  <a:srgbClr val="FF0000"/>
                </a:solidFill>
              </a:rPr>
              <a:t>Convenio de Vergara </a:t>
            </a:r>
            <a:r>
              <a:rPr lang="es-ES" sz="3800" dirty="0" smtClean="0"/>
              <a:t>(1839) y la </a:t>
            </a:r>
            <a:r>
              <a:rPr lang="es-ES" sz="3800" dirty="0" smtClean="0">
                <a:solidFill>
                  <a:srgbClr val="FF0000"/>
                </a:solidFill>
              </a:rPr>
              <a:t>huida del general Cabrera </a:t>
            </a:r>
            <a:r>
              <a:rPr lang="es-ES" sz="3800" dirty="0" smtClean="0"/>
              <a:t>(1840).</a:t>
            </a:r>
            <a:endParaRPr lang="es-ES" sz="3800" dirty="0"/>
          </a:p>
        </p:txBody>
      </p:sp>
      <p:pic>
        <p:nvPicPr>
          <p:cNvPr id="61442" name="Picture 2" descr="Resultado de imagen de convenio de vergara grabado 1845"/>
          <p:cNvPicPr>
            <a:picLocks noChangeAspect="1" noChangeArrowheads="1"/>
          </p:cNvPicPr>
          <p:nvPr/>
        </p:nvPicPr>
        <p:blipFill>
          <a:blip r:embed="rId2" cstate="print"/>
          <a:srcRect/>
          <a:stretch>
            <a:fillRect/>
          </a:stretch>
        </p:blipFill>
        <p:spPr bwMode="auto">
          <a:xfrm>
            <a:off x="3573930" y="2852936"/>
            <a:ext cx="5570070" cy="3493393"/>
          </a:xfrm>
          <a:prstGeom prst="rect">
            <a:avLst/>
          </a:prstGeom>
          <a:noFill/>
        </p:spPr>
      </p:pic>
      <p:sp>
        <p:nvSpPr>
          <p:cNvPr id="4" name="3 CuadroTexto"/>
          <p:cNvSpPr txBox="1"/>
          <p:nvPr/>
        </p:nvSpPr>
        <p:spPr>
          <a:xfrm>
            <a:off x="0" y="2852936"/>
            <a:ext cx="3563888" cy="3416320"/>
          </a:xfrm>
          <a:prstGeom prst="rect">
            <a:avLst/>
          </a:prstGeom>
          <a:noFill/>
        </p:spPr>
        <p:txBody>
          <a:bodyPr wrap="square" rtlCol="0">
            <a:spAutoFit/>
          </a:bodyPr>
          <a:lstStyle/>
          <a:p>
            <a:pPr algn="ctr"/>
            <a:r>
              <a:rPr lang="es-ES" sz="2400" dirty="0" smtClean="0"/>
              <a:t>La mayor parte de los carlistas deciden deponer las armas tras firmar el Convenio de Vergara entre los generales Espartero (liberal) y Maroto (carlistas) que sellaron con el famoso abrazo de Vergara.</a:t>
            </a:r>
            <a:endParaRPr lang="es-E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Resultado de imagen de general cabrera"/>
          <p:cNvPicPr>
            <a:picLocks noChangeAspect="1" noChangeArrowheads="1"/>
          </p:cNvPicPr>
          <p:nvPr/>
        </p:nvPicPr>
        <p:blipFill>
          <a:blip r:embed="rId2" cstate="print"/>
          <a:srcRect/>
          <a:stretch>
            <a:fillRect/>
          </a:stretch>
        </p:blipFill>
        <p:spPr bwMode="auto">
          <a:xfrm>
            <a:off x="2686050" y="2348880"/>
            <a:ext cx="6457950" cy="3810000"/>
          </a:xfrm>
          <a:prstGeom prst="rect">
            <a:avLst/>
          </a:prstGeom>
          <a:noFill/>
        </p:spPr>
      </p:pic>
      <p:sp>
        <p:nvSpPr>
          <p:cNvPr id="3" name="2 CuadroTexto"/>
          <p:cNvSpPr txBox="1"/>
          <p:nvPr/>
        </p:nvSpPr>
        <p:spPr>
          <a:xfrm>
            <a:off x="0" y="0"/>
            <a:ext cx="9144000" cy="1846659"/>
          </a:xfrm>
          <a:prstGeom prst="rect">
            <a:avLst/>
          </a:prstGeom>
          <a:noFill/>
        </p:spPr>
        <p:txBody>
          <a:bodyPr wrap="square" rtlCol="0">
            <a:spAutoFit/>
          </a:bodyPr>
          <a:lstStyle/>
          <a:p>
            <a:pPr algn="ctr"/>
            <a:r>
              <a:rPr lang="es-ES" sz="3800" dirty="0" smtClean="0"/>
              <a:t>El general Ramón Cabrera continuó con la lucha hasta 1840, momento en que se vio cercado y obligado a huir hacia Francia.</a:t>
            </a:r>
            <a:endParaRPr lang="es-ES" sz="3800" dirty="0"/>
          </a:p>
        </p:txBody>
      </p:sp>
      <p:sp>
        <p:nvSpPr>
          <p:cNvPr id="4" name="3 CuadroTexto"/>
          <p:cNvSpPr txBox="1"/>
          <p:nvPr/>
        </p:nvSpPr>
        <p:spPr>
          <a:xfrm>
            <a:off x="0" y="2348880"/>
            <a:ext cx="2627784" cy="3785652"/>
          </a:xfrm>
          <a:prstGeom prst="rect">
            <a:avLst/>
          </a:prstGeom>
          <a:noFill/>
        </p:spPr>
        <p:txBody>
          <a:bodyPr wrap="square" rtlCol="0">
            <a:spAutoFit/>
          </a:bodyPr>
          <a:lstStyle/>
          <a:p>
            <a:pPr algn="ctr"/>
            <a:r>
              <a:rPr lang="es-ES" sz="2400" dirty="0" smtClean="0"/>
              <a:t>Cabrera, un militar excepcional, luchó en la zona del Maestrazgo. Destacó por el uso de métodos despiadados, especialmente tras la ejecución de su madre.</a:t>
            </a:r>
            <a:endParaRPr lang="es-E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431435"/>
          </a:xfrm>
          <a:prstGeom prst="rect">
            <a:avLst/>
          </a:prstGeom>
          <a:noFill/>
        </p:spPr>
        <p:txBody>
          <a:bodyPr wrap="square" rtlCol="0">
            <a:spAutoFit/>
          </a:bodyPr>
          <a:lstStyle/>
          <a:p>
            <a:pPr algn="ctr"/>
            <a:r>
              <a:rPr lang="es-ES" sz="3800" dirty="0" smtClean="0"/>
              <a:t>La primera guerra Carlista fue una verdadera guerra civil que provocó la </a:t>
            </a:r>
            <a:r>
              <a:rPr lang="es-ES" sz="3800" dirty="0" smtClean="0">
                <a:solidFill>
                  <a:srgbClr val="FF0000"/>
                </a:solidFill>
              </a:rPr>
              <a:t>muerte de decenas de miles de personas </a:t>
            </a:r>
            <a:r>
              <a:rPr lang="es-ES" sz="3800" dirty="0" smtClean="0"/>
              <a:t>además de </a:t>
            </a:r>
            <a:r>
              <a:rPr lang="es-ES" sz="3800" dirty="0" smtClean="0">
                <a:solidFill>
                  <a:srgbClr val="FF0000"/>
                </a:solidFill>
              </a:rPr>
              <a:t>acrecentar la injerencia militar en la vida civil</a:t>
            </a:r>
            <a:r>
              <a:rPr lang="es-ES" sz="3800" dirty="0" smtClean="0"/>
              <a:t>.</a:t>
            </a:r>
            <a:endParaRPr lang="es-ES" sz="3800" dirty="0"/>
          </a:p>
        </p:txBody>
      </p:sp>
      <p:pic>
        <p:nvPicPr>
          <p:cNvPr id="63492" name="Picture 4" descr="Cuadro -Calderote- Primera Guerra Carlistas by Ferrer Dalmau.jpg"/>
          <p:cNvPicPr>
            <a:picLocks noChangeAspect="1" noChangeArrowheads="1"/>
          </p:cNvPicPr>
          <p:nvPr/>
        </p:nvPicPr>
        <p:blipFill>
          <a:blip r:embed="rId2" cstate="print"/>
          <a:srcRect/>
          <a:stretch>
            <a:fillRect/>
          </a:stretch>
        </p:blipFill>
        <p:spPr bwMode="auto">
          <a:xfrm>
            <a:off x="3387026" y="2996952"/>
            <a:ext cx="5756974" cy="3281476"/>
          </a:xfrm>
          <a:prstGeom prst="rect">
            <a:avLst/>
          </a:prstGeom>
          <a:noFill/>
        </p:spPr>
      </p:pic>
      <p:sp>
        <p:nvSpPr>
          <p:cNvPr id="5" name="4 CuadroTexto"/>
          <p:cNvSpPr txBox="1"/>
          <p:nvPr/>
        </p:nvSpPr>
        <p:spPr>
          <a:xfrm>
            <a:off x="0" y="3212976"/>
            <a:ext cx="3347864" cy="2677656"/>
          </a:xfrm>
          <a:prstGeom prst="rect">
            <a:avLst/>
          </a:prstGeom>
          <a:noFill/>
        </p:spPr>
        <p:txBody>
          <a:bodyPr wrap="square" rtlCol="0">
            <a:spAutoFit/>
          </a:bodyPr>
          <a:lstStyle/>
          <a:p>
            <a:pPr algn="ctr"/>
            <a:r>
              <a:rPr lang="es-ES" sz="2400" dirty="0" smtClean="0"/>
              <a:t>Es difícil precisar el número de muertos. Se habla de cerca de 200.000 soldados fallecidos, pero no se sabe cuántos civiles perecieron.</a:t>
            </a:r>
            <a:endParaRPr lang="es-E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Resultado de imagen de espartero"/>
          <p:cNvPicPr>
            <a:picLocks noChangeAspect="1" noChangeArrowheads="1"/>
          </p:cNvPicPr>
          <p:nvPr/>
        </p:nvPicPr>
        <p:blipFill>
          <a:blip r:embed="rId2" cstate="print"/>
          <a:srcRect/>
          <a:stretch>
            <a:fillRect/>
          </a:stretch>
        </p:blipFill>
        <p:spPr bwMode="auto">
          <a:xfrm>
            <a:off x="0" y="2852936"/>
            <a:ext cx="2843808" cy="3799327"/>
          </a:xfrm>
          <a:prstGeom prst="rect">
            <a:avLst/>
          </a:prstGeom>
          <a:noFill/>
        </p:spPr>
      </p:pic>
      <p:pic>
        <p:nvPicPr>
          <p:cNvPr id="65539" name="Picture 3"/>
          <p:cNvPicPr>
            <a:picLocks noChangeAspect="1" noChangeArrowheads="1"/>
          </p:cNvPicPr>
          <p:nvPr/>
        </p:nvPicPr>
        <p:blipFill>
          <a:blip r:embed="rId3" cstate="print"/>
          <a:srcRect/>
          <a:stretch>
            <a:fillRect/>
          </a:stretch>
        </p:blipFill>
        <p:spPr bwMode="auto">
          <a:xfrm>
            <a:off x="6401611" y="2852936"/>
            <a:ext cx="2742389" cy="3789040"/>
          </a:xfrm>
          <a:prstGeom prst="rect">
            <a:avLst/>
          </a:prstGeom>
          <a:noFill/>
          <a:ln w="9525">
            <a:noFill/>
            <a:miter lim="800000"/>
            <a:headEnd/>
            <a:tailEnd/>
          </a:ln>
        </p:spPr>
      </p:pic>
      <p:sp>
        <p:nvSpPr>
          <p:cNvPr id="4" name="3 CuadroTexto"/>
          <p:cNvSpPr txBox="1"/>
          <p:nvPr/>
        </p:nvSpPr>
        <p:spPr>
          <a:xfrm>
            <a:off x="0" y="0"/>
            <a:ext cx="9144000" cy="2431435"/>
          </a:xfrm>
          <a:prstGeom prst="rect">
            <a:avLst/>
          </a:prstGeom>
          <a:noFill/>
        </p:spPr>
        <p:txBody>
          <a:bodyPr wrap="square" rtlCol="0">
            <a:spAutoFit/>
          </a:bodyPr>
          <a:lstStyle/>
          <a:p>
            <a:pPr algn="ctr"/>
            <a:r>
              <a:rPr lang="es-ES" sz="3800" dirty="0" smtClean="0"/>
              <a:t>Dos militares cobran protagonismo ahora, Baldomero </a:t>
            </a:r>
            <a:r>
              <a:rPr lang="es-ES" sz="3800" dirty="0" smtClean="0">
                <a:solidFill>
                  <a:srgbClr val="FF0000"/>
                </a:solidFill>
              </a:rPr>
              <a:t>Espartero</a:t>
            </a:r>
            <a:r>
              <a:rPr lang="es-ES" sz="3800" dirty="0" smtClean="0"/>
              <a:t> (izquierda) y Ramón Mª </a:t>
            </a:r>
            <a:r>
              <a:rPr lang="es-ES" sz="3800" dirty="0" smtClean="0">
                <a:solidFill>
                  <a:srgbClr val="FF0000"/>
                </a:solidFill>
              </a:rPr>
              <a:t>Narváez</a:t>
            </a:r>
            <a:r>
              <a:rPr lang="es-ES" sz="3800" dirty="0" smtClean="0"/>
              <a:t> (derecha). Se inicia la era de los “</a:t>
            </a:r>
            <a:r>
              <a:rPr lang="es-ES" sz="3800" dirty="0" smtClean="0">
                <a:solidFill>
                  <a:srgbClr val="FF0000"/>
                </a:solidFill>
              </a:rPr>
              <a:t>espadones</a:t>
            </a:r>
            <a:r>
              <a:rPr lang="es-ES" sz="3800" dirty="0" smtClean="0"/>
              <a:t>”.</a:t>
            </a:r>
            <a:endParaRPr lang="es-ES" sz="3800" dirty="0"/>
          </a:p>
        </p:txBody>
      </p:sp>
      <p:sp>
        <p:nvSpPr>
          <p:cNvPr id="5" name="4 CuadroTexto"/>
          <p:cNvSpPr txBox="1"/>
          <p:nvPr/>
        </p:nvSpPr>
        <p:spPr>
          <a:xfrm>
            <a:off x="2843808" y="2564904"/>
            <a:ext cx="3563888" cy="4154984"/>
          </a:xfrm>
          <a:prstGeom prst="rect">
            <a:avLst/>
          </a:prstGeom>
          <a:noFill/>
        </p:spPr>
        <p:txBody>
          <a:bodyPr wrap="square" rtlCol="0">
            <a:spAutoFit/>
          </a:bodyPr>
          <a:lstStyle/>
          <a:p>
            <a:pPr algn="ctr"/>
            <a:r>
              <a:rPr lang="es-ES" sz="2400" dirty="0" smtClean="0"/>
              <a:t>Espartero dirigía el Ejército del Norte que venció a los carlistas. Narváez lideraba el Ejército del Centro, una tropa de reserva pensada para evitar nuevas aventuras carlistas por el país. Espartero controlaba las mejores tropas pero Narváez estaba cerca del poder político.</a:t>
            </a:r>
            <a:endParaRPr lang="es-E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156176" y="1988840"/>
            <a:ext cx="2987824" cy="4543747"/>
          </a:xfrm>
          <a:prstGeom prst="rect">
            <a:avLst/>
          </a:prstGeom>
          <a:noFill/>
          <a:ln w="9525">
            <a:noFill/>
            <a:miter lim="800000"/>
            <a:headEnd/>
            <a:tailEnd/>
          </a:ln>
        </p:spPr>
      </p:pic>
      <p:sp>
        <p:nvSpPr>
          <p:cNvPr id="3" name="2 CuadroTexto"/>
          <p:cNvSpPr txBox="1"/>
          <p:nvPr/>
        </p:nvSpPr>
        <p:spPr>
          <a:xfrm>
            <a:off x="0" y="0"/>
            <a:ext cx="9144000" cy="1846659"/>
          </a:xfrm>
          <a:prstGeom prst="rect">
            <a:avLst/>
          </a:prstGeom>
          <a:noFill/>
        </p:spPr>
        <p:txBody>
          <a:bodyPr wrap="square" rtlCol="0">
            <a:spAutoFit/>
          </a:bodyPr>
          <a:lstStyle/>
          <a:p>
            <a:pPr algn="ctr"/>
            <a:r>
              <a:rPr lang="es-ES" sz="3800" dirty="0" smtClean="0"/>
              <a:t>Por lo demás, tras las guerra </a:t>
            </a:r>
            <a:r>
              <a:rPr lang="es-ES" sz="3800" dirty="0" smtClean="0">
                <a:solidFill>
                  <a:srgbClr val="FF0000"/>
                </a:solidFill>
              </a:rPr>
              <a:t>los navarros pierden sus fueros</a:t>
            </a:r>
            <a:r>
              <a:rPr lang="es-ES" sz="3800" dirty="0" smtClean="0"/>
              <a:t> que son sustituidos por los convenios económicos.</a:t>
            </a:r>
            <a:endParaRPr lang="es-ES" sz="3800" dirty="0"/>
          </a:p>
        </p:txBody>
      </p:sp>
      <p:sp>
        <p:nvSpPr>
          <p:cNvPr id="4" name="3 CuadroTexto"/>
          <p:cNvSpPr txBox="1"/>
          <p:nvPr/>
        </p:nvSpPr>
        <p:spPr>
          <a:xfrm>
            <a:off x="0" y="2204864"/>
            <a:ext cx="6156176" cy="4154984"/>
          </a:xfrm>
          <a:prstGeom prst="rect">
            <a:avLst/>
          </a:prstGeom>
          <a:noFill/>
        </p:spPr>
        <p:txBody>
          <a:bodyPr wrap="square" rtlCol="0">
            <a:spAutoFit/>
          </a:bodyPr>
          <a:lstStyle/>
          <a:p>
            <a:pPr algn="ctr"/>
            <a:r>
              <a:rPr lang="es-ES" sz="2400" dirty="0" smtClean="0"/>
              <a:t>El Convenio de Vergara incluía, a cambio de la rendición carlista, la inclusión de sus oficiales en el Ejército español. También el mantenimiento de los fueros vascos y navarro. Sin embargo, las Cortes modificaron los términos del tratado eliminándose los fueros navarros, no así los vascos. A partir de ese momento, Navarra dejó de ser considerada un reino y en compensación se iniciaron los convenios económicos (cobro propio de los tributos a cambio de pagar una cantidad determinada a la Hacienda central). </a:t>
            </a:r>
            <a:endParaRPr lang="es-E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548680"/>
            <a:ext cx="3203848" cy="5509200"/>
          </a:xfrm>
          <a:prstGeom prst="rect">
            <a:avLst/>
          </a:prstGeom>
          <a:noFill/>
        </p:spPr>
        <p:txBody>
          <a:bodyPr wrap="square" rtlCol="0">
            <a:spAutoFit/>
          </a:bodyPr>
          <a:lstStyle/>
          <a:p>
            <a:pPr algn="ctr"/>
            <a:r>
              <a:rPr lang="es-ES" sz="4400" dirty="0" smtClean="0"/>
              <a:t>Obviamente, la principal influencia política de esta guerra fue el </a:t>
            </a:r>
            <a:r>
              <a:rPr lang="es-ES" sz="4400" dirty="0" smtClean="0">
                <a:solidFill>
                  <a:srgbClr val="FF0000"/>
                </a:solidFill>
              </a:rPr>
              <a:t>triunfo del régimen liberal</a:t>
            </a:r>
            <a:r>
              <a:rPr lang="es-ES" sz="4400" dirty="0" smtClean="0"/>
              <a:t>.</a:t>
            </a:r>
            <a:endParaRPr lang="es-ES" sz="4400" dirty="0"/>
          </a:p>
        </p:txBody>
      </p:sp>
      <p:pic>
        <p:nvPicPr>
          <p:cNvPr id="66562" name="Picture 2" descr="Resultado de imagen de liberalismo cádiz"/>
          <p:cNvPicPr>
            <a:picLocks noChangeAspect="1" noChangeArrowheads="1"/>
          </p:cNvPicPr>
          <p:nvPr/>
        </p:nvPicPr>
        <p:blipFill>
          <a:blip r:embed="rId2" cstate="print"/>
          <a:srcRect/>
          <a:stretch>
            <a:fillRect/>
          </a:stretch>
        </p:blipFill>
        <p:spPr bwMode="auto">
          <a:xfrm>
            <a:off x="3231933" y="0"/>
            <a:ext cx="5912067"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61884"/>
          </a:xfrm>
          <a:prstGeom prst="rect">
            <a:avLst/>
          </a:prstGeom>
          <a:noFill/>
        </p:spPr>
        <p:txBody>
          <a:bodyPr wrap="square" rtlCol="0">
            <a:spAutoFit/>
          </a:bodyPr>
          <a:lstStyle/>
          <a:p>
            <a:pPr algn="ctr"/>
            <a:r>
              <a:rPr lang="es-ES" sz="3800" dirty="0" smtClean="0"/>
              <a:t>Los carlistas volverían a levantarse varias veces hasta 1876.</a:t>
            </a:r>
            <a:endParaRPr lang="es-ES" sz="3800" dirty="0"/>
          </a:p>
        </p:txBody>
      </p:sp>
      <p:pic>
        <p:nvPicPr>
          <p:cNvPr id="1026" name="Picture 2" descr="Resultado de imagen de guerras carlistas"/>
          <p:cNvPicPr>
            <a:picLocks noChangeAspect="1" noChangeArrowheads="1"/>
          </p:cNvPicPr>
          <p:nvPr/>
        </p:nvPicPr>
        <p:blipFill>
          <a:blip r:embed="rId2" cstate="print"/>
          <a:srcRect/>
          <a:stretch>
            <a:fillRect/>
          </a:stretch>
        </p:blipFill>
        <p:spPr bwMode="auto">
          <a:xfrm>
            <a:off x="467544" y="1256210"/>
            <a:ext cx="8136904" cy="560179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397031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p>
          <a:p>
            <a:pPr marL="725488" indent="-363538" algn="just">
              <a:buFont typeface="Wingdings" pitchFamily="2" charset="2"/>
              <a:buChar char="v"/>
            </a:pPr>
            <a:r>
              <a:rPr lang="es-ES" sz="3200" dirty="0" smtClean="0">
                <a:solidFill>
                  <a:srgbClr val="002060"/>
                </a:solidFill>
                <a:latin typeface="Arial Black" pitchFamily="34" charset="0"/>
              </a:rPr>
              <a:t>Guerra de la Independencia </a:t>
            </a:r>
            <a:r>
              <a:rPr lang="es-ES" sz="2000" dirty="0" smtClean="0">
                <a:solidFill>
                  <a:srgbClr val="002060"/>
                </a:solidFill>
                <a:latin typeface="Arial Black" pitchFamily="34" charset="0"/>
              </a:rPr>
              <a:t>(1808-1814).</a:t>
            </a:r>
          </a:p>
          <a:p>
            <a:pPr marL="725488" indent="-363538" algn="just">
              <a:buFont typeface="Wingdings" pitchFamily="2" charset="2"/>
              <a:buChar char="v"/>
            </a:pPr>
            <a:r>
              <a:rPr lang="es-ES" sz="3200" dirty="0" smtClean="0">
                <a:solidFill>
                  <a:srgbClr val="002060"/>
                </a:solidFill>
                <a:latin typeface="Arial Black" pitchFamily="34" charset="0"/>
              </a:rPr>
              <a:t>Fernando VII</a:t>
            </a:r>
            <a:r>
              <a:rPr lang="es-ES" sz="2000" dirty="0" smtClean="0">
                <a:solidFill>
                  <a:srgbClr val="002060"/>
                </a:solidFill>
                <a:latin typeface="Arial Black" pitchFamily="34" charset="0"/>
              </a:rPr>
              <a:t> (1808-1833).</a:t>
            </a:r>
          </a:p>
          <a:p>
            <a:pPr marL="725488" indent="-363538" algn="just">
              <a:buFont typeface="Wingdings" pitchFamily="2" charset="2"/>
              <a:buChar char="v"/>
            </a:pPr>
            <a:r>
              <a:rPr lang="es-ES" sz="3200" dirty="0" smtClean="0">
                <a:solidFill>
                  <a:srgbClr val="FF0000"/>
                </a:solidFill>
                <a:latin typeface="Arial Black" pitchFamily="34" charset="0"/>
              </a:rPr>
              <a:t>Isabel II </a:t>
            </a:r>
            <a:r>
              <a:rPr lang="es-ES" sz="2000" dirty="0" smtClean="0">
                <a:solidFill>
                  <a:srgbClr val="FF0000"/>
                </a:solidFill>
                <a:latin typeface="Arial Black" pitchFamily="34" charset="0"/>
              </a:rPr>
              <a:t>(1833-1868).</a:t>
            </a:r>
          </a:p>
          <a:p>
            <a:pPr marL="725488" indent="-363538" algn="just">
              <a:buFont typeface="Wingdings" pitchFamily="2" charset="2"/>
              <a:buChar char="v"/>
            </a:pPr>
            <a:r>
              <a:rPr lang="es-ES" sz="3200" dirty="0" smtClean="0">
                <a:solidFill>
                  <a:srgbClr val="002060"/>
                </a:solidFill>
                <a:latin typeface="Arial Black" pitchFamily="34" charset="0"/>
              </a:rPr>
              <a:t>Sexenio Democrático </a:t>
            </a:r>
            <a:r>
              <a:rPr lang="es-ES" sz="2000" dirty="0" smtClean="0">
                <a:solidFill>
                  <a:srgbClr val="002060"/>
                </a:solidFill>
                <a:latin typeface="Arial Black" pitchFamily="34" charset="0"/>
              </a:rPr>
              <a:t>(1868-1874).</a:t>
            </a:r>
          </a:p>
        </p:txBody>
      </p:sp>
      <p:pic>
        <p:nvPicPr>
          <p:cNvPr id="5" name="Picture 2" descr="Resultado de imagen de cronología reinado isabel ii"/>
          <p:cNvPicPr>
            <a:picLocks noChangeAspect="1" noChangeArrowheads="1"/>
          </p:cNvPicPr>
          <p:nvPr/>
        </p:nvPicPr>
        <p:blipFill>
          <a:blip r:embed="rId2" cstate="print"/>
          <a:srcRect/>
          <a:stretch>
            <a:fillRect/>
          </a:stretch>
        </p:blipFill>
        <p:spPr bwMode="auto">
          <a:xfrm>
            <a:off x="1043608" y="4697260"/>
            <a:ext cx="6948264" cy="21607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Partidos políticos y evolución.</a:t>
            </a:r>
            <a:endParaRPr lang="es-ES" sz="4800" dirty="0">
              <a:latin typeface="Arial Black" pitchFamily="34" charset="0"/>
            </a:endParaRPr>
          </a:p>
        </p:txBody>
      </p:sp>
      <p:sp>
        <p:nvSpPr>
          <p:cNvPr id="3" name="2 Rectángulo"/>
          <p:cNvSpPr/>
          <p:nvPr/>
        </p:nvSpPr>
        <p:spPr>
          <a:xfrm>
            <a:off x="0" y="2132856"/>
            <a:ext cx="9144000" cy="3785652"/>
          </a:xfrm>
          <a:prstGeom prst="rect">
            <a:avLst/>
          </a:prstGeom>
        </p:spPr>
        <p:txBody>
          <a:bodyPr wrap="square">
            <a:spAutoFit/>
          </a:bodyPr>
          <a:lstStyle/>
          <a:p>
            <a:pPr marL="179388" lvl="0" indent="-179388" algn="just">
              <a:buFont typeface="Arial" pitchFamily="34" charset="0"/>
              <a:buChar char="•"/>
            </a:pPr>
            <a:r>
              <a:rPr lang="es-ES" sz="4000" dirty="0" smtClean="0">
                <a:latin typeface="Times New Roman" pitchFamily="18" charset="0"/>
                <a:cs typeface="Times New Roman" pitchFamily="18" charset="0"/>
              </a:rPr>
              <a:t>El liberalismo moderado.</a:t>
            </a:r>
          </a:p>
          <a:p>
            <a:pPr marL="179388" lvl="0" indent="-179388" algn="just">
              <a:buFont typeface="Arial" pitchFamily="34" charset="0"/>
              <a:buChar char="•"/>
            </a:pPr>
            <a:r>
              <a:rPr lang="es-ES" sz="4000" dirty="0" smtClean="0">
                <a:latin typeface="Times New Roman" pitchFamily="18" charset="0"/>
                <a:cs typeface="Times New Roman" pitchFamily="18" charset="0"/>
              </a:rPr>
              <a:t>El liberalismo progresista.</a:t>
            </a:r>
          </a:p>
          <a:p>
            <a:pPr marL="179388" lvl="0" indent="-179388" algn="just">
              <a:buFont typeface="Arial" pitchFamily="34" charset="0"/>
              <a:buChar char="•"/>
            </a:pPr>
            <a:r>
              <a:rPr lang="es-ES" sz="4000" dirty="0" smtClean="0">
                <a:latin typeface="Times New Roman" pitchFamily="18" charset="0"/>
                <a:cs typeface="Times New Roman" pitchFamily="18" charset="0"/>
              </a:rPr>
              <a:t>Las regencias.</a:t>
            </a:r>
          </a:p>
          <a:p>
            <a:pPr marL="179388" lvl="0" indent="-179388" algn="just">
              <a:buFont typeface="Arial" pitchFamily="34" charset="0"/>
              <a:buChar char="•"/>
            </a:pPr>
            <a:r>
              <a:rPr lang="es-ES" sz="4000" dirty="0" smtClean="0">
                <a:latin typeface="Times New Roman" pitchFamily="18" charset="0"/>
                <a:cs typeface="Times New Roman" pitchFamily="18" charset="0"/>
              </a:rPr>
              <a:t>El reinado efectivo de Isabel II: la Década Moderada, el Bienio Progresista y la segunda fase moderada.</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70892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Partidos políticos</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431435"/>
          </a:xfrm>
          <a:prstGeom prst="rect">
            <a:avLst/>
          </a:prstGeom>
          <a:noFill/>
        </p:spPr>
        <p:txBody>
          <a:bodyPr wrap="square" rtlCol="0">
            <a:spAutoFit/>
          </a:bodyPr>
          <a:lstStyle/>
          <a:p>
            <a:pPr algn="ctr"/>
            <a:r>
              <a:rPr lang="es-ES" sz="3800" dirty="0" smtClean="0"/>
              <a:t>El </a:t>
            </a:r>
            <a:r>
              <a:rPr lang="es-ES" sz="3800" dirty="0" smtClean="0">
                <a:solidFill>
                  <a:srgbClr val="FF0000"/>
                </a:solidFill>
              </a:rPr>
              <a:t>segundo gran problema </a:t>
            </a:r>
            <a:r>
              <a:rPr lang="es-ES" sz="3800" dirty="0" smtClean="0"/>
              <a:t>del liberalismo fue su </a:t>
            </a:r>
            <a:r>
              <a:rPr lang="es-ES" sz="3800" dirty="0" smtClean="0">
                <a:solidFill>
                  <a:srgbClr val="FF0000"/>
                </a:solidFill>
              </a:rPr>
              <a:t>división interna</a:t>
            </a:r>
            <a:r>
              <a:rPr lang="es-ES" sz="3800" dirty="0" smtClean="0"/>
              <a:t>. En los años 30 se forman los </a:t>
            </a:r>
            <a:r>
              <a:rPr lang="es-ES" sz="3800" dirty="0" smtClean="0">
                <a:solidFill>
                  <a:srgbClr val="FF0000"/>
                </a:solidFill>
              </a:rPr>
              <a:t>dos grandes partidos liberales</a:t>
            </a:r>
            <a:r>
              <a:rPr lang="es-ES" sz="3800" dirty="0" smtClean="0"/>
              <a:t>: el </a:t>
            </a:r>
            <a:r>
              <a:rPr lang="es-ES" sz="3800" dirty="0" smtClean="0">
                <a:solidFill>
                  <a:srgbClr val="FF0000"/>
                </a:solidFill>
              </a:rPr>
              <a:t>moderado</a:t>
            </a:r>
            <a:r>
              <a:rPr lang="es-ES" sz="3800" dirty="0" smtClean="0"/>
              <a:t> y el </a:t>
            </a:r>
            <a:r>
              <a:rPr lang="es-ES" sz="3800" dirty="0" smtClean="0">
                <a:solidFill>
                  <a:srgbClr val="FF0000"/>
                </a:solidFill>
              </a:rPr>
              <a:t>progresista</a:t>
            </a:r>
            <a:r>
              <a:rPr lang="es-ES" sz="3800" dirty="0" smtClean="0"/>
              <a:t>.</a:t>
            </a:r>
            <a:endParaRPr lang="es-ES" sz="3800" dirty="0"/>
          </a:p>
        </p:txBody>
      </p:sp>
      <p:pic>
        <p:nvPicPr>
          <p:cNvPr id="67586" name="Picture 2" descr="C:\Users\Enrique\Desktop\Ideologías XIX.png"/>
          <p:cNvPicPr>
            <a:picLocks noChangeAspect="1" noChangeArrowheads="1"/>
          </p:cNvPicPr>
          <p:nvPr/>
        </p:nvPicPr>
        <p:blipFill>
          <a:blip r:embed="rId2" cstate="print"/>
          <a:srcRect/>
          <a:stretch>
            <a:fillRect/>
          </a:stretch>
        </p:blipFill>
        <p:spPr bwMode="auto">
          <a:xfrm>
            <a:off x="3766889" y="2330179"/>
            <a:ext cx="5377111" cy="4527821"/>
          </a:xfrm>
          <a:prstGeom prst="rect">
            <a:avLst/>
          </a:prstGeom>
          <a:noFill/>
        </p:spPr>
      </p:pic>
      <p:sp>
        <p:nvSpPr>
          <p:cNvPr id="4" name="3 CuadroTexto"/>
          <p:cNvSpPr txBox="1"/>
          <p:nvPr/>
        </p:nvSpPr>
        <p:spPr>
          <a:xfrm>
            <a:off x="0" y="2924944"/>
            <a:ext cx="3779912" cy="3046988"/>
          </a:xfrm>
          <a:prstGeom prst="rect">
            <a:avLst/>
          </a:prstGeom>
          <a:noFill/>
        </p:spPr>
        <p:txBody>
          <a:bodyPr wrap="square" rtlCol="0">
            <a:spAutoFit/>
          </a:bodyPr>
          <a:lstStyle/>
          <a:p>
            <a:pPr algn="ctr"/>
            <a:r>
              <a:rPr lang="es-ES" sz="2400" dirty="0" smtClean="0"/>
              <a:t>Los </a:t>
            </a:r>
            <a:r>
              <a:rPr lang="es-ES" sz="2400" dirty="0" smtClean="0">
                <a:solidFill>
                  <a:srgbClr val="FF0000"/>
                </a:solidFill>
              </a:rPr>
              <a:t>moderados</a:t>
            </a:r>
            <a:r>
              <a:rPr lang="es-ES" sz="2400" dirty="0" smtClean="0"/>
              <a:t> provenían de la amalgama formada por </a:t>
            </a:r>
            <a:r>
              <a:rPr lang="es-ES" sz="2400" dirty="0" smtClean="0">
                <a:solidFill>
                  <a:srgbClr val="FF0000"/>
                </a:solidFill>
              </a:rPr>
              <a:t>liberales moderados del Trienio Liberal, absolutistas moderados y afrancesados</a:t>
            </a:r>
            <a:r>
              <a:rPr lang="es-ES" sz="2400" dirty="0" smtClean="0"/>
              <a:t>. Los </a:t>
            </a:r>
            <a:r>
              <a:rPr lang="es-ES" sz="2400" dirty="0" smtClean="0">
                <a:solidFill>
                  <a:srgbClr val="FF0000"/>
                </a:solidFill>
              </a:rPr>
              <a:t>progresistas</a:t>
            </a:r>
            <a:r>
              <a:rPr lang="es-ES" sz="2400" dirty="0" smtClean="0"/>
              <a:t> eran los herederos de los </a:t>
            </a:r>
            <a:r>
              <a:rPr lang="es-ES" sz="2400" dirty="0" smtClean="0">
                <a:solidFill>
                  <a:srgbClr val="FF0000"/>
                </a:solidFill>
              </a:rPr>
              <a:t>exaltados del Trienio</a:t>
            </a:r>
            <a:r>
              <a:rPr lang="es-ES" sz="2400" dirty="0" smtClean="0"/>
              <a:t>.</a:t>
            </a:r>
            <a:endParaRPr lang="es-E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55576" y="1916832"/>
            <a:ext cx="2664296" cy="3351467"/>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923928" y="1916832"/>
            <a:ext cx="4536504" cy="3392927"/>
          </a:xfrm>
          <a:prstGeom prst="rect">
            <a:avLst/>
          </a:prstGeom>
          <a:noFill/>
          <a:ln w="9525">
            <a:noFill/>
            <a:miter lim="800000"/>
            <a:headEnd/>
            <a:tailEnd/>
          </a:ln>
        </p:spPr>
      </p:pic>
      <p:sp>
        <p:nvSpPr>
          <p:cNvPr id="5" name="4 CuadroTexto"/>
          <p:cNvSpPr txBox="1"/>
          <p:nvPr/>
        </p:nvSpPr>
        <p:spPr>
          <a:xfrm>
            <a:off x="0" y="0"/>
            <a:ext cx="9144000" cy="1938992"/>
          </a:xfrm>
          <a:prstGeom prst="rect">
            <a:avLst/>
          </a:prstGeom>
          <a:noFill/>
        </p:spPr>
        <p:txBody>
          <a:bodyPr wrap="square" rtlCol="0">
            <a:spAutoFit/>
          </a:bodyPr>
          <a:lstStyle/>
          <a:p>
            <a:pPr algn="ctr"/>
            <a:r>
              <a:rPr lang="es-ES" sz="3000" dirty="0" smtClean="0"/>
              <a:t>Sus bases teóricas eran diferentes. Partían de la labor realizada en Cádiz, pero los progresistas miraban más a la Revolución francesa y los moderados a ideas más conservadoras como las del pensador </a:t>
            </a:r>
            <a:r>
              <a:rPr lang="es-ES" sz="3000" dirty="0" err="1" smtClean="0"/>
              <a:t>Burke</a:t>
            </a:r>
            <a:r>
              <a:rPr lang="es-ES" sz="3000" dirty="0" smtClean="0"/>
              <a:t> (izquierda).</a:t>
            </a:r>
            <a:endParaRPr lang="es-ES" sz="3000" dirty="0"/>
          </a:p>
        </p:txBody>
      </p:sp>
      <p:sp>
        <p:nvSpPr>
          <p:cNvPr id="6" name="5 CuadroTexto"/>
          <p:cNvSpPr txBox="1"/>
          <p:nvPr/>
        </p:nvSpPr>
        <p:spPr>
          <a:xfrm>
            <a:off x="0" y="5411450"/>
            <a:ext cx="9144000" cy="1446550"/>
          </a:xfrm>
          <a:prstGeom prst="rect">
            <a:avLst/>
          </a:prstGeom>
          <a:noFill/>
        </p:spPr>
        <p:txBody>
          <a:bodyPr wrap="square" rtlCol="0">
            <a:spAutoFit/>
          </a:bodyPr>
          <a:lstStyle/>
          <a:p>
            <a:pPr algn="ctr"/>
            <a:r>
              <a:rPr lang="es-ES" sz="2200" dirty="0" smtClean="0"/>
              <a:t>Para </a:t>
            </a:r>
            <a:r>
              <a:rPr lang="es-ES" sz="2200" dirty="0" err="1" smtClean="0"/>
              <a:t>Burke</a:t>
            </a:r>
            <a:r>
              <a:rPr lang="es-ES" sz="2200" dirty="0" smtClean="0"/>
              <a:t>, la Revolución francesa se basaba en principios abstractos que, a diferencia de la Gloriosa inglesa de 1688, despreciaba la historia como fuente de cambio (de ahí que sea conservador). Para él, una monarquía fuerte era un elemento básico de cara a asegurar la verdadera libertad.</a:t>
            </a:r>
            <a:endParaRPr lang="es-ES" sz="2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0" y="1"/>
            <a:ext cx="4961576" cy="6858000"/>
          </a:xfrm>
          <a:prstGeom prst="rect">
            <a:avLst/>
          </a:prstGeom>
          <a:noFill/>
          <a:ln w="9525">
            <a:noFill/>
            <a:miter lim="800000"/>
            <a:headEnd/>
            <a:tailEnd/>
          </a:ln>
        </p:spPr>
      </p:pic>
      <p:sp>
        <p:nvSpPr>
          <p:cNvPr id="3" name="2 CuadroTexto"/>
          <p:cNvSpPr txBox="1"/>
          <p:nvPr/>
        </p:nvSpPr>
        <p:spPr>
          <a:xfrm>
            <a:off x="4932040" y="980728"/>
            <a:ext cx="4211960" cy="5262979"/>
          </a:xfrm>
          <a:prstGeom prst="rect">
            <a:avLst/>
          </a:prstGeom>
          <a:noFill/>
        </p:spPr>
        <p:txBody>
          <a:bodyPr wrap="square" rtlCol="0">
            <a:spAutoFit/>
          </a:bodyPr>
          <a:lstStyle/>
          <a:p>
            <a:pPr algn="ctr"/>
            <a:r>
              <a:rPr lang="es-ES" sz="2800" dirty="0" smtClean="0"/>
              <a:t>El liberalismo moderado deriva del denominado </a:t>
            </a:r>
            <a:r>
              <a:rPr lang="es-ES" sz="2800" dirty="0" smtClean="0">
                <a:solidFill>
                  <a:srgbClr val="FF0000"/>
                </a:solidFill>
              </a:rPr>
              <a:t>liberalismo doctrinario </a:t>
            </a:r>
            <a:r>
              <a:rPr lang="es-ES" sz="2800" dirty="0" smtClean="0"/>
              <a:t>que se desarrollaría después de la Revolución francesa gracias a las aportaciones de pensadores como </a:t>
            </a:r>
            <a:r>
              <a:rPr lang="es-ES" sz="2800" dirty="0" err="1" smtClean="0"/>
              <a:t>Guizot</a:t>
            </a:r>
            <a:r>
              <a:rPr lang="es-ES" sz="2800" dirty="0" smtClean="0"/>
              <a:t> (izquierda). Tras lo vivido durante la Revolución, lo desarrollaron para buscar un equilibrio entre libertad y orden.</a:t>
            </a:r>
            <a:endParaRPr lang="es-E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3046988"/>
          </a:xfrm>
          <a:prstGeom prst="rect">
            <a:avLst/>
          </a:prstGeom>
          <a:noFill/>
        </p:spPr>
        <p:txBody>
          <a:bodyPr wrap="square" rtlCol="0">
            <a:spAutoFit/>
          </a:bodyPr>
          <a:lstStyle/>
          <a:p>
            <a:pPr algn="ctr"/>
            <a:r>
              <a:rPr lang="es-ES" sz="3200" dirty="0" smtClean="0"/>
              <a:t>El </a:t>
            </a:r>
            <a:r>
              <a:rPr lang="es-ES" sz="3200" dirty="0" smtClean="0">
                <a:solidFill>
                  <a:srgbClr val="FF0000"/>
                </a:solidFill>
              </a:rPr>
              <a:t>Partido Moderado</a:t>
            </a:r>
            <a:r>
              <a:rPr lang="es-ES" sz="3200" dirty="0" smtClean="0"/>
              <a:t>, el más claramente definido, defendía la </a:t>
            </a:r>
            <a:r>
              <a:rPr lang="es-ES" sz="3200" dirty="0" smtClean="0">
                <a:solidFill>
                  <a:srgbClr val="FF0000"/>
                </a:solidFill>
              </a:rPr>
              <a:t>soberanía compartida </a:t>
            </a:r>
            <a:r>
              <a:rPr lang="es-ES" sz="3200" dirty="0" smtClean="0"/>
              <a:t>(poder real fuerte), la </a:t>
            </a:r>
            <a:r>
              <a:rPr lang="es-ES" sz="3200" dirty="0" smtClean="0">
                <a:solidFill>
                  <a:srgbClr val="FF0000"/>
                </a:solidFill>
              </a:rPr>
              <a:t>soberanía de la inteligencia </a:t>
            </a:r>
            <a:r>
              <a:rPr lang="es-ES" sz="3200" dirty="0" smtClean="0"/>
              <a:t>(sufragio censitario), inciden en el </a:t>
            </a:r>
            <a:r>
              <a:rPr lang="es-ES" sz="3200" dirty="0" smtClean="0">
                <a:solidFill>
                  <a:srgbClr val="FF0000"/>
                </a:solidFill>
              </a:rPr>
              <a:t>orden</a:t>
            </a:r>
            <a:r>
              <a:rPr lang="es-ES" sz="3200" dirty="0" smtClean="0"/>
              <a:t> (gobernadores civiles, Guardia Civil), en el </a:t>
            </a:r>
            <a:r>
              <a:rPr lang="es-ES" sz="3200" dirty="0" smtClean="0">
                <a:solidFill>
                  <a:srgbClr val="FF0000"/>
                </a:solidFill>
              </a:rPr>
              <a:t>centralismo</a:t>
            </a:r>
            <a:r>
              <a:rPr lang="es-ES" sz="3200" dirty="0" smtClean="0"/>
              <a:t>, buscan el </a:t>
            </a:r>
            <a:r>
              <a:rPr lang="es-ES" sz="3200" dirty="0" smtClean="0">
                <a:solidFill>
                  <a:srgbClr val="FF0000"/>
                </a:solidFill>
              </a:rPr>
              <a:t>entendimiento con los católicos</a:t>
            </a:r>
            <a:r>
              <a:rPr lang="es-ES" sz="3200" dirty="0" smtClean="0"/>
              <a:t> y prefieren el </a:t>
            </a:r>
            <a:r>
              <a:rPr lang="es-ES" sz="3200" dirty="0" smtClean="0">
                <a:solidFill>
                  <a:srgbClr val="FF0000"/>
                </a:solidFill>
              </a:rPr>
              <a:t>proteccionismo</a:t>
            </a:r>
            <a:r>
              <a:rPr lang="es-ES" sz="3200" dirty="0" smtClean="0"/>
              <a:t> económico.</a:t>
            </a:r>
            <a:endParaRPr lang="es-ES" sz="3200" dirty="0"/>
          </a:p>
        </p:txBody>
      </p:sp>
      <p:pic>
        <p:nvPicPr>
          <p:cNvPr id="3" name="Picture 3"/>
          <p:cNvPicPr>
            <a:picLocks noChangeAspect="1" noChangeArrowheads="1"/>
          </p:cNvPicPr>
          <p:nvPr/>
        </p:nvPicPr>
        <p:blipFill>
          <a:blip r:embed="rId2" cstate="print"/>
          <a:srcRect/>
          <a:stretch>
            <a:fillRect/>
          </a:stretch>
        </p:blipFill>
        <p:spPr bwMode="auto">
          <a:xfrm>
            <a:off x="6349494" y="2996952"/>
            <a:ext cx="2794506" cy="3861048"/>
          </a:xfrm>
          <a:prstGeom prst="rect">
            <a:avLst/>
          </a:prstGeom>
          <a:noFill/>
          <a:ln w="9525">
            <a:noFill/>
            <a:miter lim="800000"/>
            <a:headEnd/>
            <a:tailEnd/>
          </a:ln>
        </p:spPr>
      </p:pic>
      <p:sp>
        <p:nvSpPr>
          <p:cNvPr id="4" name="3 CuadroTexto"/>
          <p:cNvSpPr txBox="1"/>
          <p:nvPr/>
        </p:nvSpPr>
        <p:spPr>
          <a:xfrm>
            <a:off x="0" y="3212976"/>
            <a:ext cx="6300192" cy="1631216"/>
          </a:xfrm>
          <a:prstGeom prst="rect">
            <a:avLst/>
          </a:prstGeom>
          <a:noFill/>
        </p:spPr>
        <p:txBody>
          <a:bodyPr wrap="square" rtlCol="0">
            <a:spAutoFit/>
          </a:bodyPr>
          <a:lstStyle/>
          <a:p>
            <a:pPr algn="ctr"/>
            <a:r>
              <a:rPr lang="es-ES" sz="2500" dirty="0" smtClean="0"/>
              <a:t>El general </a:t>
            </a:r>
            <a:r>
              <a:rPr lang="es-ES" sz="2500" dirty="0" smtClean="0">
                <a:solidFill>
                  <a:srgbClr val="FF0000"/>
                </a:solidFill>
              </a:rPr>
              <a:t>Narváez</a:t>
            </a:r>
            <a:r>
              <a:rPr lang="es-ES" sz="2500" dirty="0" smtClean="0"/>
              <a:t> fue su principal líder político. Fue presidente del Gobierno en varias ocasiones y, de hecho, Isabel siguió siendo reina mientras este general siguió vivo.</a:t>
            </a:r>
            <a:endParaRPr lang="es-ES" sz="25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de martinez de la rosa"/>
          <p:cNvPicPr>
            <a:picLocks noChangeAspect="1" noChangeArrowheads="1"/>
          </p:cNvPicPr>
          <p:nvPr/>
        </p:nvPicPr>
        <p:blipFill>
          <a:blip r:embed="rId2" cstate="print"/>
          <a:srcRect/>
          <a:stretch>
            <a:fillRect/>
          </a:stretch>
        </p:blipFill>
        <p:spPr bwMode="auto">
          <a:xfrm>
            <a:off x="5652120" y="2564904"/>
            <a:ext cx="3491879" cy="4293095"/>
          </a:xfrm>
          <a:prstGeom prst="rect">
            <a:avLst/>
          </a:prstGeom>
          <a:noFill/>
        </p:spPr>
      </p:pic>
      <p:pic>
        <p:nvPicPr>
          <p:cNvPr id="1028" name="Picture 4" descr="Francisco Javier Istúriz.jpg"/>
          <p:cNvPicPr>
            <a:picLocks noChangeAspect="1" noChangeArrowheads="1"/>
          </p:cNvPicPr>
          <p:nvPr/>
        </p:nvPicPr>
        <p:blipFill>
          <a:blip r:embed="rId3" cstate="print"/>
          <a:srcRect/>
          <a:stretch>
            <a:fillRect/>
          </a:stretch>
        </p:blipFill>
        <p:spPr bwMode="auto">
          <a:xfrm>
            <a:off x="0" y="2564904"/>
            <a:ext cx="2911095" cy="4293096"/>
          </a:xfrm>
          <a:prstGeom prst="rect">
            <a:avLst/>
          </a:prstGeom>
          <a:noFill/>
        </p:spPr>
      </p:pic>
      <p:pic>
        <p:nvPicPr>
          <p:cNvPr id="1030" name="Picture 6" descr="Resultado de imagen de rios rosas wikipedia"/>
          <p:cNvPicPr>
            <a:picLocks noChangeAspect="1" noChangeArrowheads="1"/>
          </p:cNvPicPr>
          <p:nvPr/>
        </p:nvPicPr>
        <p:blipFill>
          <a:blip r:embed="rId4" cstate="print"/>
          <a:srcRect/>
          <a:stretch>
            <a:fillRect/>
          </a:stretch>
        </p:blipFill>
        <p:spPr bwMode="auto">
          <a:xfrm>
            <a:off x="2627784" y="2564904"/>
            <a:ext cx="3168352" cy="4293097"/>
          </a:xfrm>
          <a:prstGeom prst="rect">
            <a:avLst/>
          </a:prstGeom>
          <a:noFill/>
        </p:spPr>
      </p:pic>
      <p:sp>
        <p:nvSpPr>
          <p:cNvPr id="6" name="5 CuadroTexto"/>
          <p:cNvSpPr txBox="1"/>
          <p:nvPr/>
        </p:nvSpPr>
        <p:spPr>
          <a:xfrm>
            <a:off x="0" y="0"/>
            <a:ext cx="9144000" cy="2246769"/>
          </a:xfrm>
          <a:prstGeom prst="rect">
            <a:avLst/>
          </a:prstGeom>
          <a:noFill/>
        </p:spPr>
        <p:txBody>
          <a:bodyPr wrap="square" rtlCol="0">
            <a:spAutoFit/>
          </a:bodyPr>
          <a:lstStyle/>
          <a:p>
            <a:pPr algn="ctr"/>
            <a:r>
              <a:rPr lang="es-ES" sz="3500" dirty="0" smtClean="0"/>
              <a:t>Otros políticos moderados fueron (de izquierda a derecha) </a:t>
            </a:r>
            <a:r>
              <a:rPr lang="es-ES" sz="3500" dirty="0" err="1" smtClean="0"/>
              <a:t>Istúriz</a:t>
            </a:r>
            <a:r>
              <a:rPr lang="es-ES" sz="3500" dirty="0" smtClean="0"/>
              <a:t>, Ríos Rosas (da nombre a una parada de metro) y Martínez de la Rosa. Estos sí que fueron políticos y no militares.</a:t>
            </a:r>
            <a:endParaRPr lang="es-ES" sz="35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t>El </a:t>
            </a:r>
            <a:r>
              <a:rPr lang="es-ES" sz="3500" dirty="0" smtClean="0">
                <a:solidFill>
                  <a:srgbClr val="FF0000"/>
                </a:solidFill>
              </a:rPr>
              <a:t>Partido Progresista</a:t>
            </a:r>
            <a:r>
              <a:rPr lang="es-ES" sz="3500" dirty="0" smtClean="0"/>
              <a:t>, defendía la </a:t>
            </a:r>
            <a:r>
              <a:rPr lang="es-ES" sz="3500" dirty="0" smtClean="0">
                <a:solidFill>
                  <a:srgbClr val="FF0000"/>
                </a:solidFill>
              </a:rPr>
              <a:t>soberanía nacional</a:t>
            </a:r>
            <a:r>
              <a:rPr lang="es-ES" sz="3500" dirty="0" smtClean="0"/>
              <a:t>, el </a:t>
            </a:r>
            <a:r>
              <a:rPr lang="es-ES" sz="3500" dirty="0" smtClean="0">
                <a:solidFill>
                  <a:srgbClr val="FF0000"/>
                </a:solidFill>
              </a:rPr>
              <a:t>sufragio censitario menos restringido</a:t>
            </a:r>
            <a:r>
              <a:rPr lang="es-ES" sz="3500" dirty="0" smtClean="0"/>
              <a:t>, mayor </a:t>
            </a:r>
            <a:r>
              <a:rPr lang="es-ES" sz="3500" dirty="0" smtClean="0">
                <a:solidFill>
                  <a:srgbClr val="FF0000"/>
                </a:solidFill>
              </a:rPr>
              <a:t>poder local </a:t>
            </a:r>
            <a:r>
              <a:rPr lang="es-ES" sz="3500" dirty="0" smtClean="0"/>
              <a:t>(elecciones populares de alcaldes o </a:t>
            </a:r>
            <a:r>
              <a:rPr lang="es-ES" sz="3500" dirty="0" smtClean="0">
                <a:solidFill>
                  <a:srgbClr val="FF0000"/>
                </a:solidFill>
              </a:rPr>
              <a:t>Milicia Nacional</a:t>
            </a:r>
            <a:r>
              <a:rPr lang="es-ES" sz="3500" dirty="0" smtClean="0"/>
              <a:t>) y el </a:t>
            </a:r>
            <a:r>
              <a:rPr lang="es-ES" sz="3500" dirty="0" smtClean="0">
                <a:solidFill>
                  <a:srgbClr val="FF0000"/>
                </a:solidFill>
              </a:rPr>
              <a:t>librecambismo</a:t>
            </a:r>
            <a:r>
              <a:rPr lang="es-ES" sz="3500" dirty="0" smtClean="0"/>
              <a:t>.</a:t>
            </a:r>
            <a:endParaRPr lang="es-ES" sz="3500" dirty="0"/>
          </a:p>
        </p:txBody>
      </p:sp>
      <p:sp>
        <p:nvSpPr>
          <p:cNvPr id="4" name="3 CuadroTexto"/>
          <p:cNvSpPr txBox="1"/>
          <p:nvPr/>
        </p:nvSpPr>
        <p:spPr>
          <a:xfrm>
            <a:off x="3419872" y="3140968"/>
            <a:ext cx="2664296" cy="3046988"/>
          </a:xfrm>
          <a:prstGeom prst="rect">
            <a:avLst/>
          </a:prstGeom>
          <a:noFill/>
        </p:spPr>
        <p:txBody>
          <a:bodyPr wrap="square" rtlCol="0">
            <a:spAutoFit/>
          </a:bodyPr>
          <a:lstStyle/>
          <a:p>
            <a:pPr algn="ctr"/>
            <a:r>
              <a:rPr lang="es-ES" sz="2400" dirty="0" smtClean="0"/>
              <a:t>No hubo un líder progresista tan destacado. El más importante fue el general </a:t>
            </a:r>
            <a:r>
              <a:rPr lang="es-ES" sz="2400" dirty="0" smtClean="0">
                <a:solidFill>
                  <a:srgbClr val="FF0000"/>
                </a:solidFill>
              </a:rPr>
              <a:t>Espartero</a:t>
            </a:r>
            <a:r>
              <a:rPr lang="es-ES" sz="2400" dirty="0" smtClean="0"/>
              <a:t>. Un político propiamente dicho fue Mendizábal.</a:t>
            </a:r>
            <a:endParaRPr lang="es-ES" sz="2400" dirty="0"/>
          </a:p>
        </p:txBody>
      </p:sp>
      <p:pic>
        <p:nvPicPr>
          <p:cNvPr id="5" name="Picture 2" descr="Resultado de imagen de espartero"/>
          <p:cNvPicPr>
            <a:picLocks noChangeAspect="1" noChangeArrowheads="1"/>
          </p:cNvPicPr>
          <p:nvPr/>
        </p:nvPicPr>
        <p:blipFill>
          <a:blip r:embed="rId2" cstate="print"/>
          <a:srcRect/>
          <a:stretch>
            <a:fillRect/>
          </a:stretch>
        </p:blipFill>
        <p:spPr bwMode="auto">
          <a:xfrm>
            <a:off x="6084168" y="2564904"/>
            <a:ext cx="3059832" cy="4087935"/>
          </a:xfrm>
          <a:prstGeom prst="rect">
            <a:avLst/>
          </a:prstGeom>
          <a:noFill/>
        </p:spPr>
      </p:pic>
      <p:pic>
        <p:nvPicPr>
          <p:cNvPr id="5122" name="Picture 2" descr="Resultado de imagen de mendizabal"/>
          <p:cNvPicPr>
            <a:picLocks noChangeAspect="1" noChangeArrowheads="1"/>
          </p:cNvPicPr>
          <p:nvPr/>
        </p:nvPicPr>
        <p:blipFill>
          <a:blip r:embed="rId3" cstate="print"/>
          <a:srcRect/>
          <a:stretch>
            <a:fillRect/>
          </a:stretch>
        </p:blipFill>
        <p:spPr bwMode="auto">
          <a:xfrm>
            <a:off x="0" y="2572509"/>
            <a:ext cx="3491880" cy="428549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esultado de imagen de general prim"/>
          <p:cNvPicPr>
            <a:picLocks noChangeAspect="1" noChangeArrowheads="1"/>
          </p:cNvPicPr>
          <p:nvPr/>
        </p:nvPicPr>
        <p:blipFill>
          <a:blip r:embed="rId2" cstate="print"/>
          <a:srcRect/>
          <a:stretch>
            <a:fillRect/>
          </a:stretch>
        </p:blipFill>
        <p:spPr bwMode="auto">
          <a:xfrm>
            <a:off x="3837812" y="0"/>
            <a:ext cx="5306188" cy="6858000"/>
          </a:xfrm>
          <a:prstGeom prst="rect">
            <a:avLst/>
          </a:prstGeom>
          <a:noFill/>
        </p:spPr>
      </p:pic>
      <p:sp>
        <p:nvSpPr>
          <p:cNvPr id="3" name="2 CuadroTexto"/>
          <p:cNvSpPr txBox="1"/>
          <p:nvPr/>
        </p:nvSpPr>
        <p:spPr>
          <a:xfrm>
            <a:off x="0" y="0"/>
            <a:ext cx="3851920" cy="3108543"/>
          </a:xfrm>
          <a:prstGeom prst="rect">
            <a:avLst/>
          </a:prstGeom>
          <a:noFill/>
        </p:spPr>
        <p:txBody>
          <a:bodyPr wrap="square" rtlCol="0">
            <a:spAutoFit/>
          </a:bodyPr>
          <a:lstStyle/>
          <a:p>
            <a:pPr algn="ctr"/>
            <a:r>
              <a:rPr lang="es-ES" sz="2800" dirty="0" smtClean="0"/>
              <a:t>A medida que avance el reinado de Isabel comienzan a destacar dos nuevas figuras del progresismo, el general </a:t>
            </a:r>
            <a:r>
              <a:rPr lang="es-ES" sz="2800" dirty="0" err="1" smtClean="0">
                <a:solidFill>
                  <a:srgbClr val="FF0000"/>
                </a:solidFill>
              </a:rPr>
              <a:t>Prim</a:t>
            </a:r>
            <a:r>
              <a:rPr lang="es-ES" sz="2800" dirty="0" smtClean="0"/>
              <a:t> y el abogado Práxedes Mateo </a:t>
            </a:r>
            <a:r>
              <a:rPr lang="es-ES" sz="2800" dirty="0" err="1" smtClean="0"/>
              <a:t>Sagasta</a:t>
            </a:r>
            <a:r>
              <a:rPr lang="es-ES" sz="2800" dirty="0" smtClean="0"/>
              <a:t>.</a:t>
            </a:r>
            <a:endParaRPr lang="es-ES" sz="2800" dirty="0"/>
          </a:p>
        </p:txBody>
      </p:sp>
      <p:pic>
        <p:nvPicPr>
          <p:cNvPr id="47108" name="Picture 4" descr="Resultado de imagen de sagasta"/>
          <p:cNvPicPr>
            <a:picLocks noChangeAspect="1" noChangeArrowheads="1"/>
          </p:cNvPicPr>
          <p:nvPr/>
        </p:nvPicPr>
        <p:blipFill>
          <a:blip r:embed="rId3" cstate="print"/>
          <a:srcRect/>
          <a:stretch>
            <a:fillRect/>
          </a:stretch>
        </p:blipFill>
        <p:spPr bwMode="auto">
          <a:xfrm>
            <a:off x="683568" y="3068960"/>
            <a:ext cx="2452273" cy="378904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t>De todos modos, todavía no pueden entenderse como partidos políticos con una disciplina de voto y una unidad ideológica, tal y como los entendemos hoy en día.</a:t>
            </a:r>
            <a:endParaRPr lang="es-ES" sz="3500" dirty="0"/>
          </a:p>
        </p:txBody>
      </p:sp>
      <p:pic>
        <p:nvPicPr>
          <p:cNvPr id="44034" name="Picture 2" descr="Joaquín Francisco Pacheco (Real Academia Española).jpg"/>
          <p:cNvPicPr>
            <a:picLocks noChangeAspect="1" noChangeArrowheads="1"/>
          </p:cNvPicPr>
          <p:nvPr/>
        </p:nvPicPr>
        <p:blipFill>
          <a:blip r:embed="rId2" cstate="print"/>
          <a:srcRect/>
          <a:stretch>
            <a:fillRect/>
          </a:stretch>
        </p:blipFill>
        <p:spPr bwMode="auto">
          <a:xfrm>
            <a:off x="323528" y="2348880"/>
            <a:ext cx="2095500" cy="2771776"/>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635896" y="2348880"/>
            <a:ext cx="2032568" cy="2808312"/>
          </a:xfrm>
          <a:prstGeom prst="rect">
            <a:avLst/>
          </a:prstGeom>
          <a:noFill/>
          <a:ln w="9525">
            <a:noFill/>
            <a:miter lim="800000"/>
            <a:headEnd/>
            <a:tailEnd/>
          </a:ln>
        </p:spPr>
      </p:pic>
      <p:sp>
        <p:nvSpPr>
          <p:cNvPr id="44036" name="AutoShape 4" descr="Resultado de imagen de bravo muril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4038" name="Picture 6" descr="Resultado de imagen de bravo murillo"/>
          <p:cNvPicPr>
            <a:picLocks noChangeAspect="1" noChangeArrowheads="1"/>
          </p:cNvPicPr>
          <p:nvPr/>
        </p:nvPicPr>
        <p:blipFill>
          <a:blip r:embed="rId4" cstate="print"/>
          <a:srcRect/>
          <a:stretch>
            <a:fillRect/>
          </a:stretch>
        </p:blipFill>
        <p:spPr bwMode="auto">
          <a:xfrm>
            <a:off x="6660232" y="2348880"/>
            <a:ext cx="2040924" cy="2808312"/>
          </a:xfrm>
          <a:prstGeom prst="rect">
            <a:avLst/>
          </a:prstGeom>
          <a:noFill/>
        </p:spPr>
      </p:pic>
      <p:sp>
        <p:nvSpPr>
          <p:cNvPr id="7" name="6 CuadroTexto"/>
          <p:cNvSpPr txBox="1"/>
          <p:nvPr/>
        </p:nvSpPr>
        <p:spPr>
          <a:xfrm>
            <a:off x="0" y="5226784"/>
            <a:ext cx="9144000" cy="1708160"/>
          </a:xfrm>
          <a:prstGeom prst="rect">
            <a:avLst/>
          </a:prstGeom>
          <a:noFill/>
        </p:spPr>
        <p:txBody>
          <a:bodyPr wrap="square" rtlCol="0">
            <a:spAutoFit/>
          </a:bodyPr>
          <a:lstStyle/>
          <a:p>
            <a:pPr algn="ctr"/>
            <a:r>
              <a:rPr lang="es-ES" sz="2100" dirty="0" smtClean="0"/>
              <a:t>El Partido Moderado, por ejemplo, estaba formado por al menos tres facciones. Los más próximos a los progresistas estaban encabezados por diputados como </a:t>
            </a:r>
            <a:r>
              <a:rPr lang="es-ES" sz="2100" dirty="0" err="1" smtClean="0"/>
              <a:t>Pachecho</a:t>
            </a:r>
            <a:r>
              <a:rPr lang="es-ES" sz="2100" dirty="0" smtClean="0"/>
              <a:t> (izquierda), los más católicos y próximos al absolutismo los </a:t>
            </a:r>
            <a:r>
              <a:rPr lang="es-ES" sz="2100" dirty="0" smtClean="0"/>
              <a:t>lideraban </a:t>
            </a:r>
            <a:r>
              <a:rPr lang="es-ES" sz="2100" dirty="0" smtClean="0"/>
              <a:t>Bravo </a:t>
            </a:r>
            <a:r>
              <a:rPr lang="es-ES" sz="2100" dirty="0" smtClean="0"/>
              <a:t>Murillo (derecha) y Donoso Cortés, </a:t>
            </a:r>
            <a:r>
              <a:rPr lang="es-ES" sz="2100" dirty="0" smtClean="0"/>
              <a:t>mientras que Narváez actuaba como centro.</a:t>
            </a:r>
            <a:endParaRPr lang="es-ES"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Resultado de imagen de cronología reinado isabel ii"/>
          <p:cNvPicPr>
            <a:picLocks noChangeAspect="1" noChangeArrowheads="1"/>
          </p:cNvPicPr>
          <p:nvPr/>
        </p:nvPicPr>
        <p:blipFill>
          <a:blip r:embed="rId2" cstate="print"/>
          <a:srcRect/>
          <a:stretch>
            <a:fillRect/>
          </a:stretch>
        </p:blipFill>
        <p:spPr bwMode="auto">
          <a:xfrm>
            <a:off x="1907704" y="0"/>
            <a:ext cx="5292080" cy="4035335"/>
          </a:xfrm>
          <a:prstGeom prst="rect">
            <a:avLst/>
          </a:prstGeom>
          <a:noFill/>
        </p:spPr>
      </p:pic>
      <p:pic>
        <p:nvPicPr>
          <p:cNvPr id="4" name="Picture 2" descr="Resultado de imagen de cronología reinado isabel ii"/>
          <p:cNvPicPr>
            <a:picLocks noChangeAspect="1" noChangeArrowheads="1"/>
          </p:cNvPicPr>
          <p:nvPr/>
        </p:nvPicPr>
        <p:blipFill>
          <a:blip r:embed="rId3" cstate="print"/>
          <a:srcRect/>
          <a:stretch>
            <a:fillRect/>
          </a:stretch>
        </p:blipFill>
        <p:spPr bwMode="auto">
          <a:xfrm>
            <a:off x="-1" y="4005064"/>
            <a:ext cx="9174145" cy="285293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69551"/>
          </a:xfrm>
          <a:prstGeom prst="rect">
            <a:avLst/>
          </a:prstGeom>
          <a:noFill/>
        </p:spPr>
        <p:txBody>
          <a:bodyPr wrap="square" rtlCol="0">
            <a:spAutoFit/>
          </a:bodyPr>
          <a:lstStyle/>
          <a:p>
            <a:pPr algn="ctr"/>
            <a:r>
              <a:rPr lang="es-ES" sz="3500" dirty="0" smtClean="0"/>
              <a:t>El panorama se complicaría más aún con la creación de otros partidos políticos liberales.</a:t>
            </a:r>
            <a:endParaRPr lang="es-ES" sz="3500" dirty="0"/>
          </a:p>
        </p:txBody>
      </p:sp>
      <p:pic>
        <p:nvPicPr>
          <p:cNvPr id="45058" name="Picture 2" descr="Resultado de imagen de o donnell"/>
          <p:cNvPicPr>
            <a:picLocks noChangeAspect="1" noChangeArrowheads="1"/>
          </p:cNvPicPr>
          <p:nvPr/>
        </p:nvPicPr>
        <p:blipFill>
          <a:blip r:embed="rId2" cstate="print"/>
          <a:srcRect/>
          <a:stretch>
            <a:fillRect/>
          </a:stretch>
        </p:blipFill>
        <p:spPr bwMode="auto">
          <a:xfrm>
            <a:off x="5580113" y="1558952"/>
            <a:ext cx="3563888" cy="4948906"/>
          </a:xfrm>
          <a:prstGeom prst="rect">
            <a:avLst/>
          </a:prstGeom>
          <a:noFill/>
        </p:spPr>
      </p:pic>
      <p:sp>
        <p:nvSpPr>
          <p:cNvPr id="4" name="3 CuadroTexto"/>
          <p:cNvSpPr txBox="1"/>
          <p:nvPr/>
        </p:nvSpPr>
        <p:spPr>
          <a:xfrm>
            <a:off x="0" y="1412776"/>
            <a:ext cx="5580112" cy="2677656"/>
          </a:xfrm>
          <a:prstGeom prst="rect">
            <a:avLst/>
          </a:prstGeom>
          <a:noFill/>
        </p:spPr>
        <p:txBody>
          <a:bodyPr wrap="square" rtlCol="0">
            <a:spAutoFit/>
          </a:bodyPr>
          <a:lstStyle/>
          <a:p>
            <a:pPr algn="just"/>
            <a:r>
              <a:rPr lang="es-ES" sz="2400" dirty="0" smtClean="0"/>
              <a:t>Especial trascendencia tuvo la </a:t>
            </a:r>
            <a:r>
              <a:rPr lang="es-ES" sz="2400" dirty="0" smtClean="0">
                <a:solidFill>
                  <a:srgbClr val="FF0000"/>
                </a:solidFill>
              </a:rPr>
              <a:t>Unión Liberal</a:t>
            </a:r>
            <a:r>
              <a:rPr lang="es-ES" sz="2400" dirty="0" smtClean="0"/>
              <a:t> dirigida por Leopoldo </a:t>
            </a:r>
            <a:r>
              <a:rPr lang="es-ES" sz="2400" dirty="0" err="1" smtClean="0">
                <a:solidFill>
                  <a:srgbClr val="FF0000"/>
                </a:solidFill>
              </a:rPr>
              <a:t>O´Donnell</a:t>
            </a:r>
            <a:r>
              <a:rPr lang="es-ES" sz="2400" dirty="0" smtClean="0"/>
              <a:t> (derecha) que nacería hacia 1856. Se trataba de un </a:t>
            </a:r>
            <a:r>
              <a:rPr lang="es-ES" sz="2400" dirty="0" smtClean="0">
                <a:solidFill>
                  <a:srgbClr val="FF0000"/>
                </a:solidFill>
              </a:rPr>
              <a:t>partido centrista entre moderados y progresistas</a:t>
            </a:r>
            <a:r>
              <a:rPr lang="es-ES" sz="2400" dirty="0" smtClean="0"/>
              <a:t>. También pertenecían a este partido el general Serrano y el político Cánovas del Castillo,</a:t>
            </a:r>
            <a:endParaRPr lang="es-ES" sz="2400" dirty="0"/>
          </a:p>
        </p:txBody>
      </p:sp>
      <p:pic>
        <p:nvPicPr>
          <p:cNvPr id="45060" name="Picture 4" descr="Resultado de imagen de general serrano"/>
          <p:cNvPicPr>
            <a:picLocks noChangeAspect="1" noChangeArrowheads="1"/>
          </p:cNvPicPr>
          <p:nvPr/>
        </p:nvPicPr>
        <p:blipFill>
          <a:blip r:embed="rId3" cstate="print"/>
          <a:srcRect/>
          <a:stretch>
            <a:fillRect/>
          </a:stretch>
        </p:blipFill>
        <p:spPr bwMode="auto">
          <a:xfrm>
            <a:off x="0" y="4262377"/>
            <a:ext cx="1979712" cy="2595624"/>
          </a:xfrm>
          <a:prstGeom prst="rect">
            <a:avLst/>
          </a:prstGeom>
          <a:noFill/>
        </p:spPr>
      </p:pic>
      <p:sp>
        <p:nvSpPr>
          <p:cNvPr id="7" name="6 CuadroTexto"/>
          <p:cNvSpPr txBox="1"/>
          <p:nvPr/>
        </p:nvSpPr>
        <p:spPr>
          <a:xfrm>
            <a:off x="1979712" y="3933056"/>
            <a:ext cx="3600400" cy="1200329"/>
          </a:xfrm>
          <a:prstGeom prst="rect">
            <a:avLst/>
          </a:prstGeom>
          <a:noFill/>
        </p:spPr>
        <p:txBody>
          <a:bodyPr wrap="square" rtlCol="0">
            <a:spAutoFit/>
          </a:bodyPr>
          <a:lstStyle/>
          <a:p>
            <a:pPr algn="just"/>
            <a:r>
              <a:rPr lang="es-ES" sz="2400" dirty="0" smtClean="0"/>
              <a:t>ambos serán figuras trascendentales más adelante.</a:t>
            </a:r>
            <a:endParaRPr lang="es-E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t>A la izquierda de los progresistas surge en 1849 el </a:t>
            </a:r>
            <a:r>
              <a:rPr lang="es-ES" sz="3500" dirty="0" smtClean="0">
                <a:solidFill>
                  <a:srgbClr val="FF0000"/>
                </a:solidFill>
              </a:rPr>
              <a:t>Partido Demócrata</a:t>
            </a:r>
            <a:r>
              <a:rPr lang="es-ES" sz="3500" dirty="0" smtClean="0"/>
              <a:t>, germen de los partidos republicanos posteriores que defendía la </a:t>
            </a:r>
            <a:r>
              <a:rPr lang="es-ES" sz="3500" dirty="0" smtClean="0">
                <a:solidFill>
                  <a:srgbClr val="FF0000"/>
                </a:solidFill>
              </a:rPr>
              <a:t>soberanía popular </a:t>
            </a:r>
            <a:r>
              <a:rPr lang="es-ES" sz="3500" dirty="0" smtClean="0"/>
              <a:t>y el </a:t>
            </a:r>
            <a:r>
              <a:rPr lang="es-ES" sz="3500" dirty="0" smtClean="0">
                <a:solidFill>
                  <a:srgbClr val="FF0000"/>
                </a:solidFill>
              </a:rPr>
              <a:t>sufragio universal</a:t>
            </a:r>
            <a:r>
              <a:rPr lang="es-ES" sz="3500" dirty="0" smtClean="0"/>
              <a:t>.</a:t>
            </a:r>
            <a:endParaRPr lang="es-ES" sz="3500" dirty="0"/>
          </a:p>
        </p:txBody>
      </p:sp>
      <p:pic>
        <p:nvPicPr>
          <p:cNvPr id="48130" name="Picture 2" descr="Resultado de imagen de josé maría orense"/>
          <p:cNvPicPr>
            <a:picLocks noChangeAspect="1" noChangeArrowheads="1"/>
          </p:cNvPicPr>
          <p:nvPr/>
        </p:nvPicPr>
        <p:blipFill>
          <a:blip r:embed="rId2" cstate="print"/>
          <a:srcRect/>
          <a:stretch>
            <a:fillRect/>
          </a:stretch>
        </p:blipFill>
        <p:spPr bwMode="auto">
          <a:xfrm>
            <a:off x="6084169" y="2317959"/>
            <a:ext cx="3059832" cy="4540041"/>
          </a:xfrm>
          <a:prstGeom prst="rect">
            <a:avLst/>
          </a:prstGeom>
          <a:noFill/>
        </p:spPr>
      </p:pic>
      <p:sp>
        <p:nvSpPr>
          <p:cNvPr id="4" name="3 CuadroTexto"/>
          <p:cNvSpPr txBox="1"/>
          <p:nvPr/>
        </p:nvSpPr>
        <p:spPr>
          <a:xfrm>
            <a:off x="0" y="2996952"/>
            <a:ext cx="6084168" cy="3046988"/>
          </a:xfrm>
          <a:prstGeom prst="rect">
            <a:avLst/>
          </a:prstGeom>
          <a:noFill/>
        </p:spPr>
        <p:txBody>
          <a:bodyPr wrap="square" rtlCol="0">
            <a:spAutoFit/>
          </a:bodyPr>
          <a:lstStyle/>
          <a:p>
            <a:pPr algn="ctr"/>
            <a:r>
              <a:rPr lang="es-ES" sz="2400" dirty="0" smtClean="0"/>
              <a:t>Su fundador fue José María Orense. Se trataba de una escisión de los progresistas en un momento en el que en Europa aparecía una rama liberal decididamente democrática que se manifestó en las revoluciones de 1848. Muchos de sus miembros eran republicanos y veían en la monarquía la causa del impedimento para alcanzar un régimen liberal.</a:t>
            </a:r>
            <a:endParaRPr lang="es-E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3563888" y="2132856"/>
            <a:ext cx="5220072" cy="3603534"/>
          </a:xfrm>
          <a:prstGeom prst="rect">
            <a:avLst/>
          </a:prstGeom>
          <a:noFill/>
          <a:ln w="9525">
            <a:noFill/>
            <a:miter lim="800000"/>
            <a:headEnd/>
            <a:tailEnd/>
          </a:ln>
        </p:spPr>
      </p:pic>
      <p:sp>
        <p:nvSpPr>
          <p:cNvPr id="3" name="2 CuadroTexto"/>
          <p:cNvSpPr txBox="1"/>
          <p:nvPr/>
        </p:nvSpPr>
        <p:spPr>
          <a:xfrm>
            <a:off x="3275856" y="0"/>
            <a:ext cx="5868144" cy="2246769"/>
          </a:xfrm>
          <a:prstGeom prst="rect">
            <a:avLst/>
          </a:prstGeom>
          <a:noFill/>
        </p:spPr>
        <p:txBody>
          <a:bodyPr wrap="square" rtlCol="0">
            <a:spAutoFit/>
          </a:bodyPr>
          <a:lstStyle/>
          <a:p>
            <a:pPr algn="just"/>
            <a:r>
              <a:rPr lang="es-ES" sz="3500" dirty="0" smtClean="0"/>
              <a:t>Por otro lado, la división liberal respondía también de for</a:t>
            </a:r>
            <a:r>
              <a:rPr lang="es-ES" sz="3500" dirty="0" smtClean="0"/>
              <a:t>ma más o menos difusa a la propia</a:t>
            </a:r>
          </a:p>
          <a:p>
            <a:pPr algn="ctr"/>
            <a:r>
              <a:rPr lang="es-ES" sz="3500" dirty="0" smtClean="0">
                <a:solidFill>
                  <a:srgbClr val="FF0000"/>
                </a:solidFill>
              </a:rPr>
              <a:t>división de la sociedad</a:t>
            </a:r>
            <a:r>
              <a:rPr lang="es-ES" sz="3500" dirty="0" smtClean="0"/>
              <a:t>.</a:t>
            </a:r>
            <a:endParaRPr lang="es-ES" sz="3500" dirty="0"/>
          </a:p>
        </p:txBody>
      </p:sp>
      <p:sp>
        <p:nvSpPr>
          <p:cNvPr id="4" name="3 CuadroTexto"/>
          <p:cNvSpPr txBox="1"/>
          <p:nvPr/>
        </p:nvSpPr>
        <p:spPr>
          <a:xfrm>
            <a:off x="3563888" y="5842337"/>
            <a:ext cx="5220072" cy="1015663"/>
          </a:xfrm>
          <a:prstGeom prst="rect">
            <a:avLst/>
          </a:prstGeom>
          <a:noFill/>
        </p:spPr>
        <p:txBody>
          <a:bodyPr wrap="square" rtlCol="0">
            <a:spAutoFit/>
          </a:bodyPr>
          <a:lstStyle/>
          <a:p>
            <a:pPr algn="ctr"/>
            <a:r>
              <a:rPr lang="es-ES" sz="2000" dirty="0" smtClean="0"/>
              <a:t>Se puede afirmar que la burguesía sustentaba el liberalismo, pero lo cierto es que no es un grupo social homogéneo ni con los límites claros.</a:t>
            </a:r>
            <a:endParaRPr lang="es-ES" sz="2000" dirty="0"/>
          </a:p>
        </p:txBody>
      </p:sp>
      <p:sp>
        <p:nvSpPr>
          <p:cNvPr id="5" name="4 CuadroTexto"/>
          <p:cNvSpPr txBox="1"/>
          <p:nvPr/>
        </p:nvSpPr>
        <p:spPr>
          <a:xfrm>
            <a:off x="0" y="-5417"/>
            <a:ext cx="3347864" cy="6863417"/>
          </a:xfrm>
          <a:prstGeom prst="rect">
            <a:avLst/>
          </a:prstGeom>
          <a:noFill/>
        </p:spPr>
        <p:txBody>
          <a:bodyPr wrap="square" rtlCol="0">
            <a:spAutoFit/>
          </a:bodyPr>
          <a:lstStyle/>
          <a:p>
            <a:pPr algn="ctr"/>
            <a:r>
              <a:rPr lang="es-ES" sz="2200" dirty="0" smtClean="0"/>
              <a:t>En general, la </a:t>
            </a:r>
            <a:r>
              <a:rPr lang="es-ES" sz="2200" dirty="0" smtClean="0">
                <a:solidFill>
                  <a:srgbClr val="FF0000"/>
                </a:solidFill>
              </a:rPr>
              <a:t>alta burguesía </a:t>
            </a:r>
            <a:r>
              <a:rPr lang="es-ES" sz="2200" dirty="0" smtClean="0"/>
              <a:t>(nobleza y burguesía terrateniente, sobre todo del cereal de interior, burguesía industrial y comercial, sobre todo catalana y vasca, élites  políticas, militar y eclesiástica) apoyaban a los </a:t>
            </a:r>
            <a:r>
              <a:rPr lang="es-ES" sz="2200" dirty="0" smtClean="0">
                <a:solidFill>
                  <a:srgbClr val="FF0000"/>
                </a:solidFill>
              </a:rPr>
              <a:t>moderados</a:t>
            </a:r>
            <a:r>
              <a:rPr lang="es-ES" sz="2200" dirty="0" smtClean="0"/>
              <a:t>. La </a:t>
            </a:r>
            <a:r>
              <a:rPr lang="es-ES" sz="2200" dirty="0" smtClean="0">
                <a:solidFill>
                  <a:srgbClr val="FF0000"/>
                </a:solidFill>
              </a:rPr>
              <a:t>pequeña burguesía</a:t>
            </a:r>
            <a:r>
              <a:rPr lang="es-ES" sz="2200" dirty="0" smtClean="0"/>
              <a:t> (artesanos, comerciantes al por menor, funcionarios, profesionales liberales, militares…) apoyaba a los </a:t>
            </a:r>
            <a:r>
              <a:rPr lang="es-ES" sz="2200" dirty="0" smtClean="0">
                <a:solidFill>
                  <a:srgbClr val="FF0000"/>
                </a:solidFill>
              </a:rPr>
              <a:t>progresistas</a:t>
            </a:r>
            <a:r>
              <a:rPr lang="es-ES" sz="2200" dirty="0" smtClean="0"/>
              <a:t>. Las </a:t>
            </a:r>
            <a:r>
              <a:rPr lang="es-ES" sz="2200" dirty="0" smtClean="0">
                <a:solidFill>
                  <a:srgbClr val="FF0000"/>
                </a:solidFill>
              </a:rPr>
              <a:t>clases populares urbanas </a:t>
            </a:r>
            <a:r>
              <a:rPr lang="es-ES" sz="2200" dirty="0" smtClean="0"/>
              <a:t>apoyarán a los progresistas hasta que aparezcan los </a:t>
            </a:r>
            <a:r>
              <a:rPr lang="es-ES" sz="2200" dirty="0" smtClean="0">
                <a:solidFill>
                  <a:srgbClr val="FF0000"/>
                </a:solidFill>
              </a:rPr>
              <a:t>demócratas</a:t>
            </a:r>
            <a:r>
              <a:rPr lang="es-ES" sz="2200" dirty="0" smtClean="0"/>
              <a:t>.</a:t>
            </a:r>
            <a:endParaRPr lang="es-ES" sz="2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Resultado de imagen de gobiernos reinado isabel ii"/>
          <p:cNvPicPr>
            <a:picLocks noChangeAspect="1" noChangeArrowheads="1"/>
          </p:cNvPicPr>
          <p:nvPr/>
        </p:nvPicPr>
        <p:blipFill>
          <a:blip r:embed="rId2" cstate="print"/>
          <a:srcRect/>
          <a:stretch>
            <a:fillRect/>
          </a:stretch>
        </p:blipFill>
        <p:spPr bwMode="auto">
          <a:xfrm>
            <a:off x="1763688" y="1506345"/>
            <a:ext cx="5976664" cy="5351655"/>
          </a:xfrm>
          <a:prstGeom prst="rect">
            <a:avLst/>
          </a:prstGeom>
          <a:noFill/>
        </p:spPr>
      </p:pic>
      <p:sp>
        <p:nvSpPr>
          <p:cNvPr id="3" name="2 CuadroTexto"/>
          <p:cNvSpPr txBox="1"/>
          <p:nvPr/>
        </p:nvSpPr>
        <p:spPr>
          <a:xfrm>
            <a:off x="0" y="0"/>
            <a:ext cx="9144000" cy="1169551"/>
          </a:xfrm>
          <a:prstGeom prst="rect">
            <a:avLst/>
          </a:prstGeom>
          <a:noFill/>
        </p:spPr>
        <p:txBody>
          <a:bodyPr wrap="square" rtlCol="0">
            <a:spAutoFit/>
          </a:bodyPr>
          <a:lstStyle/>
          <a:p>
            <a:pPr algn="ctr"/>
            <a:r>
              <a:rPr lang="es-ES" sz="3500" dirty="0" smtClean="0"/>
              <a:t>Resumen de las posiciones políticas durante el reinado de Isabel II.</a:t>
            </a:r>
            <a:endParaRPr lang="es-ES" sz="35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70892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Evolución política (fases)</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0" y="0"/>
            <a:ext cx="9144000" cy="1708160"/>
          </a:xfrm>
          <a:prstGeom prst="rect">
            <a:avLst/>
          </a:prstGeom>
          <a:noFill/>
        </p:spPr>
        <p:txBody>
          <a:bodyPr wrap="square" rtlCol="0">
            <a:spAutoFit/>
          </a:bodyPr>
          <a:lstStyle/>
          <a:p>
            <a:pPr algn="ctr"/>
            <a:r>
              <a:rPr lang="es-ES" sz="3500" dirty="0" smtClean="0"/>
              <a:t>La </a:t>
            </a:r>
            <a:r>
              <a:rPr lang="es-ES" sz="3500" dirty="0" smtClean="0">
                <a:solidFill>
                  <a:srgbClr val="FF0000"/>
                </a:solidFill>
              </a:rPr>
              <a:t>evolución política </a:t>
            </a:r>
            <a:r>
              <a:rPr lang="es-ES" sz="3500" dirty="0" smtClean="0"/>
              <a:t>durante el reinado de Isabel estuvo marcada por la </a:t>
            </a:r>
            <a:r>
              <a:rPr lang="es-ES" sz="3500" dirty="0" smtClean="0">
                <a:solidFill>
                  <a:srgbClr val="FF0000"/>
                </a:solidFill>
              </a:rPr>
              <a:t>alternancia entre partidos y facciones</a:t>
            </a:r>
            <a:r>
              <a:rPr lang="es-ES" sz="3500" dirty="0" smtClean="0"/>
              <a:t> y la </a:t>
            </a:r>
            <a:r>
              <a:rPr lang="es-ES" sz="3500" dirty="0" smtClean="0">
                <a:solidFill>
                  <a:srgbClr val="FF0000"/>
                </a:solidFill>
              </a:rPr>
              <a:t>gran influencia de los militares</a:t>
            </a:r>
            <a:r>
              <a:rPr lang="es-ES" sz="3500" dirty="0" smtClean="0"/>
              <a:t>.</a:t>
            </a:r>
            <a:endParaRPr lang="es-ES" sz="3500" dirty="0"/>
          </a:p>
        </p:txBody>
      </p:sp>
      <p:pic>
        <p:nvPicPr>
          <p:cNvPr id="46082" name="Picture 2" descr="Resultado de imagen de gobiernos reinado isabel ii"/>
          <p:cNvPicPr>
            <a:picLocks noChangeAspect="1" noChangeArrowheads="1"/>
          </p:cNvPicPr>
          <p:nvPr/>
        </p:nvPicPr>
        <p:blipFill>
          <a:blip r:embed="rId2" cstate="print"/>
          <a:srcRect/>
          <a:stretch>
            <a:fillRect/>
          </a:stretch>
        </p:blipFill>
        <p:spPr bwMode="auto">
          <a:xfrm>
            <a:off x="4283968" y="1573678"/>
            <a:ext cx="4860032" cy="5284322"/>
          </a:xfrm>
          <a:prstGeom prst="rect">
            <a:avLst/>
          </a:prstGeom>
          <a:noFill/>
        </p:spPr>
      </p:pic>
      <p:sp>
        <p:nvSpPr>
          <p:cNvPr id="7" name="6 CuadroTexto"/>
          <p:cNvSpPr txBox="1"/>
          <p:nvPr/>
        </p:nvSpPr>
        <p:spPr>
          <a:xfrm>
            <a:off x="0" y="2996952"/>
            <a:ext cx="4499992" cy="1569660"/>
          </a:xfrm>
          <a:prstGeom prst="rect">
            <a:avLst/>
          </a:prstGeom>
          <a:noFill/>
        </p:spPr>
        <p:txBody>
          <a:bodyPr wrap="square" rtlCol="0">
            <a:spAutoFit/>
          </a:bodyPr>
          <a:lstStyle/>
          <a:p>
            <a:pPr algn="ctr"/>
            <a:r>
              <a:rPr lang="es-ES" sz="2400" dirty="0" smtClean="0"/>
              <a:t>Analizándolo en conjunto, se puede observar cómo claramente es muy superior el peso de los gobiernos moderados.</a:t>
            </a:r>
            <a:endParaRPr lang="es-E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t>Con respecto a la </a:t>
            </a:r>
            <a:r>
              <a:rPr lang="es-ES" sz="3500" dirty="0" smtClean="0">
                <a:solidFill>
                  <a:srgbClr val="FF0000"/>
                </a:solidFill>
              </a:rPr>
              <a:t>influencia de los militares </a:t>
            </a:r>
            <a:r>
              <a:rPr lang="es-ES" sz="3500" dirty="0" smtClean="0"/>
              <a:t>es el efecto de la sucesión de </a:t>
            </a:r>
            <a:r>
              <a:rPr lang="es-ES" sz="3500" dirty="0" smtClean="0">
                <a:solidFill>
                  <a:srgbClr val="FF0000"/>
                </a:solidFill>
              </a:rPr>
              <a:t>dos guerras civiles </a:t>
            </a:r>
            <a:r>
              <a:rPr lang="es-ES" sz="3500" dirty="0" smtClean="0"/>
              <a:t>como son la de la Independencia y la carlista y del papel militar en las colonias.</a:t>
            </a:r>
            <a:endParaRPr lang="es-ES" sz="3500" dirty="0"/>
          </a:p>
        </p:txBody>
      </p:sp>
      <p:pic>
        <p:nvPicPr>
          <p:cNvPr id="87042" name="Picture 2"/>
          <p:cNvPicPr>
            <a:picLocks noChangeAspect="1" noChangeArrowheads="1"/>
          </p:cNvPicPr>
          <p:nvPr/>
        </p:nvPicPr>
        <p:blipFill>
          <a:blip r:embed="rId2" cstate="print"/>
          <a:srcRect/>
          <a:stretch>
            <a:fillRect/>
          </a:stretch>
        </p:blipFill>
        <p:spPr bwMode="auto">
          <a:xfrm>
            <a:off x="5185000" y="2276872"/>
            <a:ext cx="3959000" cy="4581128"/>
          </a:xfrm>
          <a:prstGeom prst="rect">
            <a:avLst/>
          </a:prstGeom>
          <a:noFill/>
          <a:ln w="9525">
            <a:noFill/>
            <a:miter lim="800000"/>
            <a:headEnd/>
            <a:tailEnd/>
          </a:ln>
        </p:spPr>
      </p:pic>
      <p:sp>
        <p:nvSpPr>
          <p:cNvPr id="4" name="3 CuadroTexto"/>
          <p:cNvSpPr txBox="1"/>
          <p:nvPr/>
        </p:nvSpPr>
        <p:spPr>
          <a:xfrm>
            <a:off x="0" y="2996952"/>
            <a:ext cx="5220072" cy="2677656"/>
          </a:xfrm>
          <a:prstGeom prst="rect">
            <a:avLst/>
          </a:prstGeom>
          <a:noFill/>
        </p:spPr>
        <p:txBody>
          <a:bodyPr wrap="square" rtlCol="0">
            <a:spAutoFit/>
          </a:bodyPr>
          <a:lstStyle/>
          <a:p>
            <a:pPr algn="ctr"/>
            <a:r>
              <a:rPr lang="es-ES" sz="2400" dirty="0" smtClean="0"/>
              <a:t>Ya hemos estudiado varios ejemplos de pronunciamientos mediante los cuales algún militar se hacía con el poder o se lo entregaba a sus afines. Recuerda, por ejemplo, que el Trienio Liberal empezó por el pronunciamiento de Riego (derecha).</a:t>
            </a:r>
            <a:endParaRPr lang="es-E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p:cNvPicPr>
            <a:picLocks noChangeAspect="1" noChangeArrowheads="1"/>
          </p:cNvPicPr>
          <p:nvPr/>
        </p:nvPicPr>
        <p:blipFill>
          <a:blip r:embed="rId2" cstate="print"/>
          <a:srcRect/>
          <a:stretch>
            <a:fillRect/>
          </a:stretch>
        </p:blipFill>
        <p:spPr bwMode="auto">
          <a:xfrm>
            <a:off x="3887416" y="2852936"/>
            <a:ext cx="5256584" cy="3703502"/>
          </a:xfrm>
          <a:prstGeom prst="rect">
            <a:avLst/>
          </a:prstGeom>
          <a:noFill/>
          <a:ln w="9525">
            <a:noFill/>
            <a:miter lim="800000"/>
            <a:headEnd/>
            <a:tailEnd/>
          </a:ln>
        </p:spPr>
      </p:pic>
      <p:sp>
        <p:nvSpPr>
          <p:cNvPr id="4" name="3 CuadroTexto"/>
          <p:cNvSpPr txBox="1"/>
          <p:nvPr/>
        </p:nvSpPr>
        <p:spPr>
          <a:xfrm>
            <a:off x="0" y="0"/>
            <a:ext cx="9144000" cy="2554545"/>
          </a:xfrm>
          <a:prstGeom prst="rect">
            <a:avLst/>
          </a:prstGeom>
          <a:noFill/>
        </p:spPr>
        <p:txBody>
          <a:bodyPr wrap="square" rtlCol="0">
            <a:spAutoFit/>
          </a:bodyPr>
          <a:lstStyle/>
          <a:p>
            <a:pPr algn="ctr"/>
            <a:r>
              <a:rPr lang="es-ES" sz="4000" dirty="0" smtClean="0"/>
              <a:t>De hecho, se habla del “</a:t>
            </a:r>
            <a:r>
              <a:rPr lang="es-ES" sz="4000" dirty="0" smtClean="0">
                <a:solidFill>
                  <a:srgbClr val="FF0000"/>
                </a:solidFill>
              </a:rPr>
              <a:t>régimen de los generales</a:t>
            </a:r>
            <a:r>
              <a:rPr lang="es-ES" sz="4000" dirty="0" smtClean="0"/>
              <a:t>” para referirse a este período en el que varios presidentes e incluso un regente serán militares.</a:t>
            </a:r>
            <a:endParaRPr lang="es-ES" sz="4000" dirty="0"/>
          </a:p>
        </p:txBody>
      </p:sp>
      <p:sp>
        <p:nvSpPr>
          <p:cNvPr id="5" name="4 CuadroTexto"/>
          <p:cNvSpPr txBox="1"/>
          <p:nvPr/>
        </p:nvSpPr>
        <p:spPr>
          <a:xfrm>
            <a:off x="0" y="2996952"/>
            <a:ext cx="3851920" cy="3416320"/>
          </a:xfrm>
          <a:prstGeom prst="rect">
            <a:avLst/>
          </a:prstGeom>
          <a:noFill/>
        </p:spPr>
        <p:txBody>
          <a:bodyPr wrap="square" rtlCol="0">
            <a:spAutoFit/>
          </a:bodyPr>
          <a:lstStyle/>
          <a:p>
            <a:pPr algn="ctr"/>
            <a:r>
              <a:rPr lang="es-ES" sz="2400" dirty="0" smtClean="0"/>
              <a:t>Junto a Isabel, en el centro, están de izquierda a derecha, Espartero (progresista), </a:t>
            </a:r>
            <a:r>
              <a:rPr lang="es-ES" sz="2400" dirty="0" err="1" smtClean="0"/>
              <a:t>O´Donnell</a:t>
            </a:r>
            <a:r>
              <a:rPr lang="es-ES" sz="2400" dirty="0" smtClean="0"/>
              <a:t> (unionista), Serrano (unionista) y Narváez (moderado). A estos podríamos sumar a </a:t>
            </a:r>
            <a:r>
              <a:rPr lang="es-ES" sz="2400" dirty="0" err="1" smtClean="0"/>
              <a:t>Prim</a:t>
            </a:r>
            <a:r>
              <a:rPr lang="es-ES" sz="2400" dirty="0" smtClean="0"/>
              <a:t>, aunque su impacto será posterior.</a:t>
            </a:r>
            <a:endParaRPr lang="es-E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Podemos hablar de las siguientes </a:t>
            </a:r>
            <a:r>
              <a:rPr lang="es-ES" sz="4000" dirty="0" smtClean="0">
                <a:solidFill>
                  <a:srgbClr val="FF0000"/>
                </a:solidFill>
              </a:rPr>
              <a:t>fases</a:t>
            </a:r>
            <a:r>
              <a:rPr lang="es-ES" sz="4000" dirty="0" smtClean="0"/>
              <a:t> en base al papel de los militares.</a:t>
            </a:r>
            <a:endParaRPr lang="es-ES" sz="4000" dirty="0"/>
          </a:p>
        </p:txBody>
      </p:sp>
      <p:graphicFrame>
        <p:nvGraphicFramePr>
          <p:cNvPr id="3" name="2 Tabla"/>
          <p:cNvGraphicFramePr>
            <a:graphicFrameLocks noGrp="1"/>
          </p:cNvGraphicFramePr>
          <p:nvPr/>
        </p:nvGraphicFramePr>
        <p:xfrm>
          <a:off x="0" y="1397000"/>
          <a:ext cx="9144000" cy="5400040"/>
        </p:xfrm>
        <a:graphic>
          <a:graphicData uri="http://schemas.openxmlformats.org/drawingml/2006/table">
            <a:tbl>
              <a:tblPr firstRow="1" bandRow="1">
                <a:tableStyleId>{5C22544A-7EE6-4342-B048-85BDC9FD1C3A}</a:tableStyleId>
              </a:tblPr>
              <a:tblGrid>
                <a:gridCol w="2286000"/>
                <a:gridCol w="1421904"/>
                <a:gridCol w="2160240"/>
                <a:gridCol w="3275856"/>
              </a:tblGrid>
              <a:tr h="370840">
                <a:tc>
                  <a:txBody>
                    <a:bodyPr/>
                    <a:lstStyle/>
                    <a:p>
                      <a:r>
                        <a:rPr lang="es-ES" dirty="0" smtClean="0"/>
                        <a:t>Fase</a:t>
                      </a:r>
                      <a:endParaRPr lang="es-ES" dirty="0"/>
                    </a:p>
                  </a:txBody>
                  <a:tcPr anchor="ctr"/>
                </a:tc>
                <a:tc>
                  <a:txBody>
                    <a:bodyPr/>
                    <a:lstStyle/>
                    <a:p>
                      <a:r>
                        <a:rPr lang="es-ES" dirty="0" err="1" smtClean="0"/>
                        <a:t>Subfase</a:t>
                      </a:r>
                      <a:endParaRPr lang="es-ES" dirty="0"/>
                    </a:p>
                  </a:txBody>
                  <a:tcPr anchor="ctr"/>
                </a:tc>
                <a:tc>
                  <a:txBody>
                    <a:bodyPr/>
                    <a:lstStyle/>
                    <a:p>
                      <a:r>
                        <a:rPr lang="es-ES" dirty="0" smtClean="0"/>
                        <a:t>Acción militar</a:t>
                      </a:r>
                      <a:endParaRPr lang="es-ES" dirty="0"/>
                    </a:p>
                  </a:txBody>
                  <a:tcPr anchor="ctr"/>
                </a:tc>
                <a:tc>
                  <a:txBody>
                    <a:bodyPr/>
                    <a:lstStyle/>
                    <a:p>
                      <a:r>
                        <a:rPr lang="es-ES" dirty="0" smtClean="0"/>
                        <a:t>Acontecimientos</a:t>
                      </a:r>
                      <a:endParaRPr lang="es-ES" dirty="0"/>
                    </a:p>
                  </a:txBody>
                  <a:tcPr anchor="ctr"/>
                </a:tc>
              </a:tr>
              <a:tr h="213360">
                <a:tc rowSpan="3">
                  <a:txBody>
                    <a:bodyPr/>
                    <a:lstStyle/>
                    <a:p>
                      <a:pPr algn="ctr"/>
                      <a:r>
                        <a:rPr lang="es-ES" dirty="0" smtClean="0"/>
                        <a:t>Regencia Mª Cristina</a:t>
                      </a:r>
                    </a:p>
                    <a:p>
                      <a:pPr algn="ctr"/>
                      <a:r>
                        <a:rPr lang="es-ES" dirty="0" smtClean="0"/>
                        <a:t>(1833-40)</a:t>
                      </a:r>
                      <a:endParaRPr lang="es-ES" dirty="0"/>
                    </a:p>
                  </a:txBody>
                  <a:tcPr anchor="ctr"/>
                </a:tc>
                <a:tc>
                  <a:txBody>
                    <a:bodyPr/>
                    <a:lstStyle/>
                    <a:p>
                      <a:pPr algn="ctr"/>
                      <a:r>
                        <a:rPr lang="es-ES" dirty="0" smtClean="0"/>
                        <a:t>Moderados</a:t>
                      </a:r>
                      <a:endParaRPr lang="es-ES" dirty="0"/>
                    </a:p>
                  </a:txBody>
                  <a:tcPr anchor="ctr"/>
                </a:tc>
                <a:tc>
                  <a:txBody>
                    <a:bodyPr/>
                    <a:lstStyle/>
                    <a:p>
                      <a:r>
                        <a:rPr lang="es-ES" dirty="0" smtClean="0"/>
                        <a:t>Inicio guerra carlista</a:t>
                      </a:r>
                      <a:endParaRPr lang="es-ES" dirty="0"/>
                    </a:p>
                  </a:txBody>
                  <a:tcPr anchor="ctr"/>
                </a:tc>
                <a:tc>
                  <a:txBody>
                    <a:bodyPr/>
                    <a:lstStyle/>
                    <a:p>
                      <a:r>
                        <a:rPr lang="es-ES" dirty="0" smtClean="0"/>
                        <a:t>División provincial.</a:t>
                      </a:r>
                    </a:p>
                    <a:p>
                      <a:r>
                        <a:rPr lang="es-ES" dirty="0" smtClean="0"/>
                        <a:t>Estatuto Real del 34.</a:t>
                      </a:r>
                    </a:p>
                  </a:txBody>
                  <a:tcPr anchor="ctr"/>
                </a:tc>
              </a:tr>
              <a:tr h="213360">
                <a:tc vMerge="1">
                  <a:txBody>
                    <a:bodyPr/>
                    <a:lstStyle/>
                    <a:p>
                      <a:endParaRPr lang="es-ES"/>
                    </a:p>
                  </a:txBody>
                  <a:tcPr/>
                </a:tc>
                <a:tc>
                  <a:txBody>
                    <a:bodyPr/>
                    <a:lstStyle/>
                    <a:p>
                      <a:pPr algn="ctr"/>
                      <a:r>
                        <a:rPr lang="es-ES" dirty="0" smtClean="0"/>
                        <a:t>Progresistas</a:t>
                      </a:r>
                      <a:endParaRPr lang="es-ES" dirty="0"/>
                    </a:p>
                  </a:txBody>
                  <a:tcPr anchor="ctr"/>
                </a:tc>
                <a:tc>
                  <a:txBody>
                    <a:bodyPr/>
                    <a:lstStyle/>
                    <a:p>
                      <a:r>
                        <a:rPr lang="es-ES" dirty="0" smtClean="0"/>
                        <a:t>Motín de los sargentos</a:t>
                      </a:r>
                      <a:endParaRPr lang="es-ES" dirty="0"/>
                    </a:p>
                  </a:txBody>
                  <a:tcPr anchor="ctr"/>
                </a:tc>
                <a:tc>
                  <a:txBody>
                    <a:bodyPr/>
                    <a:lstStyle/>
                    <a:p>
                      <a:r>
                        <a:rPr lang="es-ES" dirty="0" smtClean="0"/>
                        <a:t>Desamortización  36.</a:t>
                      </a:r>
                    </a:p>
                    <a:p>
                      <a:r>
                        <a:rPr lang="es-ES" dirty="0" smtClean="0"/>
                        <a:t>Constitución 37.</a:t>
                      </a:r>
                    </a:p>
                  </a:txBody>
                  <a:tcPr anchor="ctr"/>
                </a:tc>
              </a:tr>
              <a:tr h="213360">
                <a:tc vMerge="1">
                  <a:txBody>
                    <a:bodyPr/>
                    <a:lstStyle/>
                    <a:p>
                      <a:endParaRPr lang="es-ES"/>
                    </a:p>
                  </a:txBody>
                  <a:tcPr/>
                </a:tc>
                <a:tc>
                  <a:txBody>
                    <a:bodyPr/>
                    <a:lstStyle/>
                    <a:p>
                      <a:pPr algn="ctr"/>
                      <a:r>
                        <a:rPr lang="es-ES" dirty="0" smtClean="0"/>
                        <a:t>Moderados</a:t>
                      </a:r>
                      <a:endParaRPr lang="es-ES" dirty="0"/>
                    </a:p>
                  </a:txBody>
                  <a:tcPr anchor="ctr"/>
                </a:tc>
                <a:tc>
                  <a:txBody>
                    <a:bodyPr/>
                    <a:lstStyle/>
                    <a:p>
                      <a:r>
                        <a:rPr lang="es-ES" dirty="0" smtClean="0"/>
                        <a:t>Pronunciamiento</a:t>
                      </a:r>
                      <a:endParaRPr lang="es-ES" dirty="0"/>
                    </a:p>
                  </a:txBody>
                  <a:tcPr anchor="ctr"/>
                </a:tc>
                <a:tc>
                  <a:txBody>
                    <a:bodyPr/>
                    <a:lstStyle/>
                    <a:p>
                      <a:r>
                        <a:rPr lang="es-ES" dirty="0" smtClean="0"/>
                        <a:t>Ley Ayuntamientos.</a:t>
                      </a:r>
                    </a:p>
                  </a:txBody>
                  <a:tcPr anchor="ctr"/>
                </a:tc>
              </a:tr>
              <a:tr h="370840">
                <a:tc>
                  <a:txBody>
                    <a:bodyPr/>
                    <a:lstStyle/>
                    <a:p>
                      <a:pPr algn="ctr"/>
                      <a:r>
                        <a:rPr lang="es-ES" dirty="0" smtClean="0"/>
                        <a:t>Regencia Espartero</a:t>
                      </a:r>
                    </a:p>
                    <a:p>
                      <a:pPr algn="ctr"/>
                      <a:r>
                        <a:rPr lang="es-ES" dirty="0" smtClean="0"/>
                        <a:t>(1840-43)</a:t>
                      </a:r>
                      <a:endParaRPr lang="es-ES" dirty="0"/>
                    </a:p>
                  </a:txBody>
                  <a:tcPr anchor="ctr"/>
                </a:tc>
                <a:tc>
                  <a:txBody>
                    <a:bodyPr/>
                    <a:lstStyle/>
                    <a:p>
                      <a:pPr algn="ctr"/>
                      <a:r>
                        <a:rPr lang="es-ES" dirty="0" smtClean="0"/>
                        <a:t>Progresistas</a:t>
                      </a:r>
                      <a:endParaRPr lang="es-ES" dirty="0"/>
                    </a:p>
                  </a:txBody>
                  <a:tcPr anchor="ctr"/>
                </a:tc>
                <a:tc>
                  <a:txBody>
                    <a:bodyPr/>
                    <a:lstStyle/>
                    <a:p>
                      <a:r>
                        <a:rPr lang="es-ES" dirty="0" smtClean="0"/>
                        <a:t>Pronunciamiento</a:t>
                      </a:r>
                      <a:endParaRPr lang="es-ES" dirty="0"/>
                    </a:p>
                  </a:txBody>
                  <a:tcPr anchor="ctr"/>
                </a:tc>
                <a:tc>
                  <a:txBody>
                    <a:bodyPr/>
                    <a:lstStyle/>
                    <a:p>
                      <a:r>
                        <a:rPr lang="es-ES" dirty="0" smtClean="0"/>
                        <a:t>Librecambismo.</a:t>
                      </a:r>
                    </a:p>
                    <a:p>
                      <a:r>
                        <a:rPr lang="es-ES" dirty="0" smtClean="0"/>
                        <a:t>Bombardeo</a:t>
                      </a:r>
                      <a:r>
                        <a:rPr lang="es-ES" baseline="0" dirty="0" smtClean="0"/>
                        <a:t> Barcelona.</a:t>
                      </a:r>
                      <a:endParaRPr lang="es-ES" dirty="0"/>
                    </a:p>
                  </a:txBody>
                  <a:tcPr anchor="ctr"/>
                </a:tc>
              </a:tr>
              <a:tr h="370840">
                <a:tc>
                  <a:txBody>
                    <a:bodyPr/>
                    <a:lstStyle/>
                    <a:p>
                      <a:pPr algn="ctr"/>
                      <a:r>
                        <a:rPr lang="es-ES" dirty="0" smtClean="0"/>
                        <a:t>Década Moderada</a:t>
                      </a:r>
                    </a:p>
                    <a:p>
                      <a:pPr algn="ctr"/>
                      <a:r>
                        <a:rPr lang="es-ES" dirty="0" smtClean="0"/>
                        <a:t>(1844-54)</a:t>
                      </a:r>
                      <a:endParaRPr lang="es-ES" dirty="0"/>
                    </a:p>
                  </a:txBody>
                  <a:tcPr anchor="ctr"/>
                </a:tc>
                <a:tc>
                  <a:txBody>
                    <a:bodyPr/>
                    <a:lstStyle/>
                    <a:p>
                      <a:pPr algn="ctr"/>
                      <a:r>
                        <a:rPr lang="es-ES" dirty="0" smtClean="0"/>
                        <a:t>Moderados</a:t>
                      </a:r>
                      <a:endParaRPr lang="es-ES" dirty="0"/>
                    </a:p>
                  </a:txBody>
                  <a:tcPr anchor="ctr"/>
                </a:tc>
                <a:tc>
                  <a:txBody>
                    <a:bodyPr/>
                    <a:lstStyle/>
                    <a:p>
                      <a:r>
                        <a:rPr lang="es-ES" dirty="0" smtClean="0"/>
                        <a:t>Batalla Torrejón de </a:t>
                      </a:r>
                      <a:r>
                        <a:rPr lang="es-ES" dirty="0" err="1" smtClean="0"/>
                        <a:t>Ardoz</a:t>
                      </a:r>
                      <a:endParaRPr lang="es-ES" dirty="0"/>
                    </a:p>
                  </a:txBody>
                  <a:tcPr anchor="ctr"/>
                </a:tc>
                <a:tc>
                  <a:txBody>
                    <a:bodyPr/>
                    <a:lstStyle/>
                    <a:p>
                      <a:r>
                        <a:rPr lang="es-ES" dirty="0" smtClean="0"/>
                        <a:t>Guardia Civil, Ley </a:t>
                      </a:r>
                      <a:r>
                        <a:rPr lang="es-ES" dirty="0" err="1" smtClean="0"/>
                        <a:t>Mon</a:t>
                      </a:r>
                      <a:r>
                        <a:rPr lang="es-ES" dirty="0" smtClean="0"/>
                        <a:t>-Santillán, Constitución 45, Gobiernos Civiles,  Concordato.</a:t>
                      </a:r>
                      <a:endParaRPr lang="es-ES" dirty="0"/>
                    </a:p>
                  </a:txBody>
                  <a:tcPr anchor="ctr"/>
                </a:tc>
              </a:tr>
              <a:tr h="370840">
                <a:tc>
                  <a:txBody>
                    <a:bodyPr/>
                    <a:lstStyle/>
                    <a:p>
                      <a:pPr algn="ctr"/>
                      <a:r>
                        <a:rPr lang="es-ES" dirty="0" smtClean="0"/>
                        <a:t>Bienio Progresista</a:t>
                      </a:r>
                    </a:p>
                    <a:p>
                      <a:pPr algn="ctr"/>
                      <a:r>
                        <a:rPr lang="es-ES" dirty="0" smtClean="0"/>
                        <a:t>(1854-56)</a:t>
                      </a:r>
                      <a:endParaRPr lang="es-ES" dirty="0"/>
                    </a:p>
                  </a:txBody>
                  <a:tcPr anchor="ctr"/>
                </a:tc>
                <a:tc>
                  <a:txBody>
                    <a:bodyPr/>
                    <a:lstStyle/>
                    <a:p>
                      <a:pPr algn="ctr"/>
                      <a:r>
                        <a:rPr lang="es-ES" dirty="0" smtClean="0"/>
                        <a:t>Progresistas</a:t>
                      </a:r>
                      <a:endParaRPr lang="es-ES" dirty="0"/>
                    </a:p>
                  </a:txBody>
                  <a:tcPr anchor="ctr"/>
                </a:tc>
                <a:tc>
                  <a:txBody>
                    <a:bodyPr/>
                    <a:lstStyle/>
                    <a:p>
                      <a:r>
                        <a:rPr lang="es-ES" dirty="0" err="1" smtClean="0"/>
                        <a:t>Vicalvarada</a:t>
                      </a:r>
                      <a:r>
                        <a:rPr lang="es-ES" dirty="0" smtClean="0"/>
                        <a:t> y manifiesto del Manzanares</a:t>
                      </a:r>
                      <a:endParaRPr lang="es-ES" dirty="0"/>
                    </a:p>
                  </a:txBody>
                  <a:tcPr anchor="ctr"/>
                </a:tc>
                <a:tc>
                  <a:txBody>
                    <a:bodyPr/>
                    <a:lstStyle/>
                    <a:p>
                      <a:r>
                        <a:rPr lang="es-ES" dirty="0" smtClean="0"/>
                        <a:t>Desamortización</a:t>
                      </a:r>
                      <a:r>
                        <a:rPr lang="es-ES" baseline="0" dirty="0" smtClean="0"/>
                        <a:t>, Ley Ferrocarriles y Ley de Sociedades de Crédito.</a:t>
                      </a:r>
                      <a:endParaRPr lang="es-ES" dirty="0"/>
                    </a:p>
                  </a:txBody>
                  <a:tcPr anchor="ctr"/>
                </a:tc>
              </a:tr>
              <a:tr h="370840">
                <a:tc>
                  <a:txBody>
                    <a:bodyPr/>
                    <a:lstStyle/>
                    <a:p>
                      <a:pPr algn="ctr"/>
                      <a:r>
                        <a:rPr lang="es-ES" dirty="0" smtClean="0"/>
                        <a:t>Gobiernos</a:t>
                      </a:r>
                      <a:r>
                        <a:rPr lang="es-ES" baseline="0" dirty="0" smtClean="0"/>
                        <a:t> unionistas-moderados</a:t>
                      </a:r>
                    </a:p>
                    <a:p>
                      <a:pPr algn="ctr"/>
                      <a:r>
                        <a:rPr lang="es-ES" baseline="0" dirty="0" smtClean="0"/>
                        <a:t>(1856-68)</a:t>
                      </a:r>
                      <a:endParaRPr lang="es-ES" dirty="0"/>
                    </a:p>
                  </a:txBody>
                  <a:tcPr anchor="ctr"/>
                </a:tc>
                <a:tc>
                  <a:txBody>
                    <a:bodyPr/>
                    <a:lstStyle/>
                    <a:p>
                      <a:pPr algn="ctr"/>
                      <a:r>
                        <a:rPr lang="es-ES" dirty="0" smtClean="0"/>
                        <a:t>Unión Liberal</a:t>
                      </a:r>
                      <a:r>
                        <a:rPr lang="es-ES" baseline="0" dirty="0" smtClean="0"/>
                        <a:t> y Moderados</a:t>
                      </a:r>
                      <a:endParaRPr lang="es-ES" dirty="0"/>
                    </a:p>
                  </a:txBody>
                  <a:tcPr anchor="ctr"/>
                </a:tc>
                <a:tc>
                  <a:txBody>
                    <a:bodyPr/>
                    <a:lstStyle/>
                    <a:p>
                      <a:r>
                        <a:rPr lang="es-ES" dirty="0" smtClean="0"/>
                        <a:t>Golpe</a:t>
                      </a:r>
                      <a:r>
                        <a:rPr lang="es-ES" baseline="0" dirty="0" smtClean="0"/>
                        <a:t> militar de </a:t>
                      </a:r>
                      <a:r>
                        <a:rPr lang="es-ES" baseline="0" dirty="0" err="1" smtClean="0"/>
                        <a:t>O´Donnell</a:t>
                      </a:r>
                      <a:r>
                        <a:rPr lang="es-ES" baseline="0" dirty="0" smtClean="0"/>
                        <a:t>.</a:t>
                      </a:r>
                    </a:p>
                    <a:p>
                      <a:r>
                        <a:rPr lang="es-ES" baseline="0" dirty="0" smtClean="0"/>
                        <a:t>Toma de Tetuán.</a:t>
                      </a:r>
                    </a:p>
                  </a:txBody>
                  <a:tcPr anchor="ctr"/>
                </a:tc>
                <a:tc>
                  <a:txBody>
                    <a:bodyPr/>
                    <a:lstStyle/>
                    <a:p>
                      <a:r>
                        <a:rPr lang="es-ES" dirty="0" smtClean="0"/>
                        <a:t>Ley Moyano,</a:t>
                      </a:r>
                      <a:r>
                        <a:rPr lang="es-ES" baseline="0" dirty="0" smtClean="0"/>
                        <a:t> primer Censo.</a:t>
                      </a:r>
                      <a:endParaRPr lang="es-ES" dirty="0" smtClean="0"/>
                    </a:p>
                  </a:txBody>
                  <a:tcPr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t>Entre </a:t>
            </a:r>
            <a:r>
              <a:rPr lang="es-ES" sz="3500" dirty="0" smtClean="0">
                <a:solidFill>
                  <a:srgbClr val="FF0000"/>
                </a:solidFill>
              </a:rPr>
              <a:t>1833 y 1843 </a:t>
            </a:r>
            <a:r>
              <a:rPr lang="es-ES" sz="3500" dirty="0" smtClean="0"/>
              <a:t>se conforma del período de las denominadas </a:t>
            </a:r>
            <a:r>
              <a:rPr lang="es-ES" sz="3500" dirty="0" smtClean="0">
                <a:solidFill>
                  <a:srgbClr val="FF0000"/>
                </a:solidFill>
              </a:rPr>
              <a:t>regencias</a:t>
            </a:r>
            <a:r>
              <a:rPr lang="es-ES" sz="3500" dirty="0" smtClean="0"/>
              <a:t>, primero la de </a:t>
            </a:r>
            <a:r>
              <a:rPr lang="es-ES" sz="3500" dirty="0" smtClean="0">
                <a:solidFill>
                  <a:srgbClr val="FF0000"/>
                </a:solidFill>
              </a:rPr>
              <a:t>Mª Cristina (1833-40)</a:t>
            </a:r>
            <a:r>
              <a:rPr lang="es-ES" sz="3500" dirty="0" smtClean="0"/>
              <a:t> y después la de </a:t>
            </a:r>
            <a:r>
              <a:rPr lang="es-ES" sz="3500" dirty="0" smtClean="0">
                <a:solidFill>
                  <a:srgbClr val="FF0000"/>
                </a:solidFill>
              </a:rPr>
              <a:t>Espartero (1840-43)</a:t>
            </a:r>
            <a:r>
              <a:rPr lang="es-ES" sz="3500" dirty="0" smtClean="0"/>
              <a:t>.</a:t>
            </a:r>
            <a:endParaRPr lang="es-ES" sz="3500" dirty="0"/>
          </a:p>
        </p:txBody>
      </p:sp>
      <p:pic>
        <p:nvPicPr>
          <p:cNvPr id="50178" name="Picture 2" descr="Resultado de imagen de maria cristina de borbón"/>
          <p:cNvPicPr>
            <a:picLocks noChangeAspect="1" noChangeArrowheads="1"/>
          </p:cNvPicPr>
          <p:nvPr/>
        </p:nvPicPr>
        <p:blipFill>
          <a:blip r:embed="rId2" cstate="print"/>
          <a:srcRect/>
          <a:stretch>
            <a:fillRect/>
          </a:stretch>
        </p:blipFill>
        <p:spPr bwMode="auto">
          <a:xfrm>
            <a:off x="5580112" y="1988840"/>
            <a:ext cx="3563888" cy="4606158"/>
          </a:xfrm>
          <a:prstGeom prst="rect">
            <a:avLst/>
          </a:prstGeom>
          <a:noFill/>
        </p:spPr>
      </p:pic>
      <p:sp>
        <p:nvSpPr>
          <p:cNvPr id="4" name="3 CuadroTexto"/>
          <p:cNvSpPr txBox="1"/>
          <p:nvPr/>
        </p:nvSpPr>
        <p:spPr>
          <a:xfrm>
            <a:off x="0" y="2996952"/>
            <a:ext cx="5508104" cy="3108543"/>
          </a:xfrm>
          <a:prstGeom prst="rect">
            <a:avLst/>
          </a:prstGeom>
          <a:noFill/>
        </p:spPr>
        <p:txBody>
          <a:bodyPr wrap="square" rtlCol="0">
            <a:spAutoFit/>
          </a:bodyPr>
          <a:lstStyle/>
          <a:p>
            <a:pPr algn="ctr"/>
            <a:r>
              <a:rPr lang="es-ES" sz="2800" dirty="0" smtClean="0"/>
              <a:t>Cuarta esposa de Fernando y madre de Isabel, se convierte en la regente de una niña que estaba a punto de cumplir los cuatro años. El cerco de los carlistas hizo que se apoyara en los absolutistas moderados y los liberales moderados.</a:t>
            </a:r>
            <a:endParaRPr lang="es-E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86081"/>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El reinado de Isabel II (1833-1868): la primera guerra carlista. Evolución política, partidos y conflictos. El Estatuto Real de 1834 y las Constituciones de 1837 y 1845</a:t>
            </a:r>
            <a:r>
              <a:rPr lang="es-ES" sz="4800" b="1" dirty="0" smtClean="0">
                <a:solidFill>
                  <a:srgbClr val="FF0000"/>
                </a:solidFill>
                <a:latin typeface="Arial Black" pitchFamily="34" charset="0"/>
              </a:rPr>
              <a:t>.</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000548"/>
          </a:xfrm>
          <a:prstGeom prst="rect">
            <a:avLst/>
          </a:prstGeom>
          <a:noFill/>
        </p:spPr>
        <p:txBody>
          <a:bodyPr wrap="square" rtlCol="0">
            <a:spAutoFit/>
          </a:bodyPr>
          <a:lstStyle/>
          <a:p>
            <a:pPr algn="ctr"/>
            <a:r>
              <a:rPr lang="es-ES" sz="3100" dirty="0" smtClean="0"/>
              <a:t>Más </a:t>
            </a:r>
            <a:r>
              <a:rPr lang="es-ES" sz="3100" dirty="0" smtClean="0">
                <a:solidFill>
                  <a:srgbClr val="FF0000"/>
                </a:solidFill>
              </a:rPr>
              <a:t>próxima a los liberales moderados </a:t>
            </a:r>
            <a:r>
              <a:rPr lang="es-ES" sz="3100" dirty="0" smtClean="0"/>
              <a:t>y muy condicionada por las necesidades bélicas durante la primera guerra carlista, durante su regencia se produjo un interesante período de gobierno progresista.</a:t>
            </a:r>
            <a:endParaRPr lang="es-ES" sz="3100" dirty="0"/>
          </a:p>
        </p:txBody>
      </p:sp>
      <p:pic>
        <p:nvPicPr>
          <p:cNvPr id="51202" name="Picture 2" descr="Imagen relacionada"/>
          <p:cNvPicPr>
            <a:picLocks noChangeAspect="1" noChangeArrowheads="1"/>
          </p:cNvPicPr>
          <p:nvPr/>
        </p:nvPicPr>
        <p:blipFill>
          <a:blip r:embed="rId2" cstate="print"/>
          <a:srcRect/>
          <a:stretch>
            <a:fillRect/>
          </a:stretch>
        </p:blipFill>
        <p:spPr bwMode="auto">
          <a:xfrm>
            <a:off x="4991540" y="1988841"/>
            <a:ext cx="3360372" cy="2520280"/>
          </a:xfrm>
          <a:prstGeom prst="rect">
            <a:avLst/>
          </a:prstGeom>
          <a:noFill/>
        </p:spPr>
      </p:pic>
      <p:sp>
        <p:nvSpPr>
          <p:cNvPr id="4" name="3 CuadroTexto"/>
          <p:cNvSpPr txBox="1"/>
          <p:nvPr/>
        </p:nvSpPr>
        <p:spPr>
          <a:xfrm>
            <a:off x="0" y="1988840"/>
            <a:ext cx="4355976" cy="4693593"/>
          </a:xfrm>
          <a:prstGeom prst="rect">
            <a:avLst/>
          </a:prstGeom>
          <a:noFill/>
        </p:spPr>
        <p:txBody>
          <a:bodyPr wrap="square" rtlCol="0">
            <a:spAutoFit/>
          </a:bodyPr>
          <a:lstStyle/>
          <a:p>
            <a:pPr algn="just"/>
            <a:r>
              <a:rPr lang="es-ES" sz="2300" dirty="0" smtClean="0"/>
              <a:t>El conocido como “</a:t>
            </a:r>
            <a:r>
              <a:rPr lang="es-ES" sz="2300" dirty="0" smtClean="0">
                <a:solidFill>
                  <a:srgbClr val="FF0000"/>
                </a:solidFill>
              </a:rPr>
              <a:t>motín de los sargentos de La Granja</a:t>
            </a:r>
            <a:r>
              <a:rPr lang="es-ES" sz="2300" dirty="0" smtClean="0"/>
              <a:t>” de 1836 obligó a que Mª Cristina reconociera la Constitución de 1812 y encargara formar gobierno a los progresistas presididos por Santiago Calatrava. En un año se abolieron definitivamente los señoríos jurisdiccionales y el diezmo, se puso en marcha la desamortización de Mendizábal y se aprobó la Constitución de 1837 que finiquitaba del todo la del 12.</a:t>
            </a:r>
            <a:endParaRPr lang="es-ES" sz="2300" dirty="0"/>
          </a:p>
        </p:txBody>
      </p:sp>
      <p:sp>
        <p:nvSpPr>
          <p:cNvPr id="5" name="4 CuadroTexto"/>
          <p:cNvSpPr txBox="1"/>
          <p:nvPr/>
        </p:nvSpPr>
        <p:spPr>
          <a:xfrm>
            <a:off x="4427984" y="4549676"/>
            <a:ext cx="4716016" cy="2308324"/>
          </a:xfrm>
          <a:prstGeom prst="rect">
            <a:avLst/>
          </a:prstGeom>
          <a:noFill/>
        </p:spPr>
        <p:txBody>
          <a:bodyPr wrap="square" rtlCol="0">
            <a:spAutoFit/>
          </a:bodyPr>
          <a:lstStyle/>
          <a:p>
            <a:pPr algn="just"/>
            <a:r>
              <a:rPr lang="es-ES" dirty="0" smtClean="0"/>
              <a:t>El motín de los sargentos fue una sublevación en la guarnición del Palacio de La Granja (Segovia) donde  residían entonces la regente  la reina. Con la oficialidad en Madrid, un grupo de suboficiales aprovecharon para amotinarse. En los días previos se habían producido multitud de sublevaciones militares por toda España ante los retrasos en los pagos a la tropa.</a:t>
            </a:r>
            <a:endParaRPr lang="es-E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t>La preferencia de Mª Cristina por los moderados termina por provocar su caída y exilio a Francia. Le sustituye el héroe de la victoria contra los carlistas, el general </a:t>
            </a:r>
            <a:r>
              <a:rPr lang="es-ES" sz="3500" dirty="0" smtClean="0">
                <a:solidFill>
                  <a:srgbClr val="FF0000"/>
                </a:solidFill>
              </a:rPr>
              <a:t>Espartero</a:t>
            </a:r>
            <a:r>
              <a:rPr lang="es-ES" sz="3500" dirty="0" smtClean="0"/>
              <a:t>.</a:t>
            </a:r>
            <a:endParaRPr lang="es-ES" sz="3500" dirty="0"/>
          </a:p>
        </p:txBody>
      </p:sp>
      <p:pic>
        <p:nvPicPr>
          <p:cNvPr id="52226" name="Picture 2" descr="http://www.esculturaurbana.com/imagenes/fotos/gibrp001b.jpg"/>
          <p:cNvPicPr>
            <a:picLocks noChangeAspect="1" noChangeArrowheads="1"/>
          </p:cNvPicPr>
          <p:nvPr/>
        </p:nvPicPr>
        <p:blipFill>
          <a:blip r:embed="rId2" cstate="print"/>
          <a:srcRect/>
          <a:stretch>
            <a:fillRect/>
          </a:stretch>
        </p:blipFill>
        <p:spPr bwMode="auto">
          <a:xfrm>
            <a:off x="4619625" y="2708920"/>
            <a:ext cx="4524375" cy="3371851"/>
          </a:xfrm>
          <a:prstGeom prst="rect">
            <a:avLst/>
          </a:prstGeom>
          <a:noFill/>
        </p:spPr>
      </p:pic>
      <p:sp>
        <p:nvSpPr>
          <p:cNvPr id="4" name="3 CuadroTexto"/>
          <p:cNvSpPr txBox="1"/>
          <p:nvPr/>
        </p:nvSpPr>
        <p:spPr>
          <a:xfrm>
            <a:off x="0" y="2996952"/>
            <a:ext cx="4644008" cy="2246769"/>
          </a:xfrm>
          <a:prstGeom prst="rect">
            <a:avLst/>
          </a:prstGeom>
          <a:noFill/>
        </p:spPr>
        <p:txBody>
          <a:bodyPr wrap="square" rtlCol="0">
            <a:spAutoFit/>
          </a:bodyPr>
          <a:lstStyle/>
          <a:p>
            <a:pPr algn="ctr"/>
            <a:r>
              <a:rPr lang="es-ES" sz="2800" dirty="0" smtClean="0"/>
              <a:t>Espartero, considerado progresista, estableció en realidad una </a:t>
            </a:r>
            <a:r>
              <a:rPr lang="es-ES" sz="2800" dirty="0" smtClean="0">
                <a:solidFill>
                  <a:srgbClr val="FF0000"/>
                </a:solidFill>
              </a:rPr>
              <a:t>regencia populista</a:t>
            </a:r>
            <a:r>
              <a:rPr lang="es-ES" sz="2800" dirty="0" smtClean="0"/>
              <a:t> </a:t>
            </a:r>
            <a:r>
              <a:rPr lang="es-ES" sz="2800" dirty="0" smtClean="0">
                <a:solidFill>
                  <a:srgbClr val="FF0000"/>
                </a:solidFill>
              </a:rPr>
              <a:t>basada en su éxito militar</a:t>
            </a:r>
            <a:r>
              <a:rPr lang="es-ES" sz="2800" dirty="0" smtClean="0"/>
              <a:t>.</a:t>
            </a:r>
            <a:endParaRPr lang="es-ES" sz="2800" dirty="0"/>
          </a:p>
        </p:txBody>
      </p:sp>
      <p:sp>
        <p:nvSpPr>
          <p:cNvPr id="5" name="4 CuadroTexto"/>
          <p:cNvSpPr txBox="1"/>
          <p:nvPr/>
        </p:nvSpPr>
        <p:spPr>
          <a:xfrm>
            <a:off x="4716016" y="6237312"/>
            <a:ext cx="4427984" cy="646331"/>
          </a:xfrm>
          <a:prstGeom prst="rect">
            <a:avLst/>
          </a:prstGeom>
          <a:noFill/>
        </p:spPr>
        <p:txBody>
          <a:bodyPr wrap="square" rtlCol="0">
            <a:spAutoFit/>
          </a:bodyPr>
          <a:lstStyle/>
          <a:p>
            <a:pPr algn="ctr"/>
            <a:r>
              <a:rPr lang="es-ES" dirty="0" smtClean="0"/>
              <a:t>Estatua de Espartero en Logroño, lugar donde pasaría sus últimos años.</a:t>
            </a:r>
            <a:endParaRPr lang="es-E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69551"/>
          </a:xfrm>
          <a:prstGeom prst="rect">
            <a:avLst/>
          </a:prstGeom>
          <a:noFill/>
        </p:spPr>
        <p:txBody>
          <a:bodyPr wrap="square" rtlCol="0">
            <a:spAutoFit/>
          </a:bodyPr>
          <a:lstStyle/>
          <a:p>
            <a:pPr algn="ctr"/>
            <a:r>
              <a:rPr lang="es-ES" sz="3500" dirty="0" smtClean="0"/>
              <a:t>La caída de Espartero está relacionada con la pérdida de popularidad que sufrió rápidamente.</a:t>
            </a:r>
            <a:endParaRPr lang="es-ES" sz="3500" dirty="0"/>
          </a:p>
        </p:txBody>
      </p:sp>
      <p:pic>
        <p:nvPicPr>
          <p:cNvPr id="53250" name="Picture 2" descr="https://upload.wikimedia.org/wikipedia/commons/2/27/BNE.Barcelona.Montjuic.Bombardeo.1842.detalle.jpg"/>
          <p:cNvPicPr>
            <a:picLocks noChangeAspect="1" noChangeArrowheads="1"/>
          </p:cNvPicPr>
          <p:nvPr/>
        </p:nvPicPr>
        <p:blipFill>
          <a:blip r:embed="rId2" cstate="print"/>
          <a:srcRect/>
          <a:stretch>
            <a:fillRect/>
          </a:stretch>
        </p:blipFill>
        <p:spPr bwMode="auto">
          <a:xfrm>
            <a:off x="0" y="1340768"/>
            <a:ext cx="9144000" cy="3131601"/>
          </a:xfrm>
          <a:prstGeom prst="rect">
            <a:avLst/>
          </a:prstGeom>
          <a:noFill/>
        </p:spPr>
      </p:pic>
      <p:sp>
        <p:nvSpPr>
          <p:cNvPr id="4" name="3 CuadroTexto"/>
          <p:cNvSpPr txBox="1"/>
          <p:nvPr/>
        </p:nvSpPr>
        <p:spPr>
          <a:xfrm>
            <a:off x="0" y="4611231"/>
            <a:ext cx="9144000" cy="2246769"/>
          </a:xfrm>
          <a:prstGeom prst="rect">
            <a:avLst/>
          </a:prstGeom>
          <a:noFill/>
        </p:spPr>
        <p:txBody>
          <a:bodyPr wrap="square" rtlCol="0">
            <a:spAutoFit/>
          </a:bodyPr>
          <a:lstStyle/>
          <a:p>
            <a:pPr algn="ctr"/>
            <a:r>
              <a:rPr lang="es-ES" sz="2800" dirty="0" smtClean="0"/>
              <a:t>Ya en 1841 Espartero vive varios intentos fallidos de pronunciamientos contra él. A finales de 1842 estalla en Barcelona un motín contra el reclutamiento militar que Espartero decide sofocar personalmente con el bombardeo de la ciudad que provoca centenares de muertos.</a:t>
            </a:r>
            <a:endParaRPr lang="es-E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548680"/>
            <a:ext cx="4139952" cy="6017032"/>
          </a:xfrm>
          <a:prstGeom prst="rect">
            <a:avLst/>
          </a:prstGeom>
          <a:noFill/>
        </p:spPr>
        <p:txBody>
          <a:bodyPr wrap="square" rtlCol="0">
            <a:spAutoFit/>
          </a:bodyPr>
          <a:lstStyle/>
          <a:p>
            <a:pPr algn="ctr"/>
            <a:r>
              <a:rPr lang="es-ES" sz="3500" dirty="0" smtClean="0"/>
              <a:t>Aislado en el Congreso, se suceden los pronunciamientos y finalmente, las tropas de Narváez (derecha) derrotan a las de Espartero en la batalla de Torrejón de </a:t>
            </a:r>
            <a:r>
              <a:rPr lang="es-ES" sz="3500" dirty="0" err="1" smtClean="0"/>
              <a:t>Ardoz</a:t>
            </a:r>
            <a:r>
              <a:rPr lang="es-ES" sz="3500" dirty="0" smtClean="0"/>
              <a:t> (1843). Espartero se exilia en Londres.</a:t>
            </a:r>
            <a:endParaRPr lang="es-ES" sz="3500" dirty="0"/>
          </a:p>
        </p:txBody>
      </p:sp>
      <p:pic>
        <p:nvPicPr>
          <p:cNvPr id="3" name="Picture 3"/>
          <p:cNvPicPr>
            <a:picLocks noChangeAspect="1" noChangeArrowheads="1"/>
          </p:cNvPicPr>
          <p:nvPr/>
        </p:nvPicPr>
        <p:blipFill>
          <a:blip r:embed="rId2" cstate="print"/>
          <a:srcRect/>
          <a:stretch>
            <a:fillRect/>
          </a:stretch>
        </p:blipFill>
        <p:spPr bwMode="auto">
          <a:xfrm>
            <a:off x="4139952" y="-31265"/>
            <a:ext cx="5004048" cy="6913879"/>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Se decide entonces </a:t>
            </a:r>
            <a:r>
              <a:rPr lang="es-ES" sz="3500" dirty="0" smtClean="0">
                <a:solidFill>
                  <a:srgbClr val="FF0000"/>
                </a:solidFill>
              </a:rPr>
              <a:t>adelantar la mayoría de edad de Isabel II</a:t>
            </a:r>
            <a:r>
              <a:rPr lang="es-ES" sz="3500" dirty="0" smtClean="0"/>
              <a:t> entrándose en su </a:t>
            </a:r>
            <a:r>
              <a:rPr lang="es-ES" sz="3500" dirty="0" smtClean="0">
                <a:solidFill>
                  <a:srgbClr val="FF0000"/>
                </a:solidFill>
              </a:rPr>
              <a:t>reinado efectivo</a:t>
            </a:r>
            <a:r>
              <a:rPr lang="es-ES" sz="3500" dirty="0" smtClean="0"/>
              <a:t> </a:t>
            </a:r>
            <a:r>
              <a:rPr lang="es-ES" sz="3500" dirty="0" smtClean="0">
                <a:solidFill>
                  <a:srgbClr val="FF0000"/>
                </a:solidFill>
              </a:rPr>
              <a:t>(1843-1868)</a:t>
            </a:r>
            <a:r>
              <a:rPr lang="es-ES" sz="3500" dirty="0" smtClean="0"/>
              <a:t>.</a:t>
            </a:r>
            <a:endParaRPr lang="es-ES" sz="3500" dirty="0"/>
          </a:p>
        </p:txBody>
      </p:sp>
      <p:pic>
        <p:nvPicPr>
          <p:cNvPr id="54276" name="Picture 4" descr="https://upload.wikimedia.org/wikipedia/commons/thumb/b/bb/Isabel_II-Calbo-Cabrera.jpg/800px-Isabel_II-Calbo-Cabrera.jpg"/>
          <p:cNvPicPr>
            <a:picLocks noChangeAspect="1" noChangeArrowheads="1"/>
          </p:cNvPicPr>
          <p:nvPr/>
        </p:nvPicPr>
        <p:blipFill>
          <a:blip r:embed="rId2" cstate="print"/>
          <a:srcRect/>
          <a:stretch>
            <a:fillRect/>
          </a:stretch>
        </p:blipFill>
        <p:spPr bwMode="auto">
          <a:xfrm>
            <a:off x="5796137" y="1161633"/>
            <a:ext cx="3347864" cy="5696367"/>
          </a:xfrm>
          <a:prstGeom prst="rect">
            <a:avLst/>
          </a:prstGeom>
          <a:noFill/>
        </p:spPr>
      </p:pic>
      <p:sp>
        <p:nvSpPr>
          <p:cNvPr id="5" name="4 CuadroTexto"/>
          <p:cNvSpPr txBox="1"/>
          <p:nvPr/>
        </p:nvSpPr>
        <p:spPr>
          <a:xfrm>
            <a:off x="0" y="2492896"/>
            <a:ext cx="5724128" cy="3108543"/>
          </a:xfrm>
          <a:prstGeom prst="rect">
            <a:avLst/>
          </a:prstGeom>
          <a:noFill/>
        </p:spPr>
        <p:txBody>
          <a:bodyPr wrap="square" rtlCol="0">
            <a:spAutoFit/>
          </a:bodyPr>
          <a:lstStyle/>
          <a:p>
            <a:pPr algn="ctr"/>
            <a:r>
              <a:rPr lang="es-ES" sz="2800" dirty="0" smtClean="0"/>
              <a:t>La negativa de entregar de nuevo la regencia a Mª Cristina llevó a adelantar la mayoría de edad de Isabel con la intención de desactivar las sublevaciones progresistas. Con 13 años recién cumplidos Isabel se convertía en la jefa del Estado.</a:t>
            </a:r>
            <a:endParaRPr lang="es-E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solidFill>
                  <a:srgbClr val="FF0000"/>
                </a:solidFill>
              </a:rPr>
              <a:t>De 1843 a 1854 </a:t>
            </a:r>
            <a:r>
              <a:rPr lang="es-ES" sz="3500" dirty="0" smtClean="0"/>
              <a:t>se desarrolló la </a:t>
            </a:r>
            <a:r>
              <a:rPr lang="es-ES" sz="3500" dirty="0" smtClean="0">
                <a:solidFill>
                  <a:srgbClr val="FF0000"/>
                </a:solidFill>
              </a:rPr>
              <a:t>Década Moderada</a:t>
            </a:r>
            <a:r>
              <a:rPr lang="es-ES" sz="3500" dirty="0" smtClean="0"/>
              <a:t>, el período de gobierno más estable en el que se suceden ininterrumpidamente gobiernos moderados.</a:t>
            </a:r>
            <a:endParaRPr lang="es-ES" sz="3500" dirty="0"/>
          </a:p>
        </p:txBody>
      </p:sp>
      <p:pic>
        <p:nvPicPr>
          <p:cNvPr id="56322" name="Picture 2" descr="Resultado de imagen de narvaez"/>
          <p:cNvPicPr>
            <a:picLocks noChangeAspect="1" noChangeArrowheads="1"/>
          </p:cNvPicPr>
          <p:nvPr/>
        </p:nvPicPr>
        <p:blipFill>
          <a:blip r:embed="rId2" cstate="print"/>
          <a:srcRect/>
          <a:stretch>
            <a:fillRect/>
          </a:stretch>
        </p:blipFill>
        <p:spPr bwMode="auto">
          <a:xfrm>
            <a:off x="6156176" y="2226871"/>
            <a:ext cx="2987824" cy="4631129"/>
          </a:xfrm>
          <a:prstGeom prst="rect">
            <a:avLst/>
          </a:prstGeom>
          <a:noFill/>
        </p:spPr>
      </p:pic>
      <p:sp>
        <p:nvSpPr>
          <p:cNvPr id="5" name="4 CuadroTexto"/>
          <p:cNvSpPr txBox="1"/>
          <p:nvPr/>
        </p:nvSpPr>
        <p:spPr>
          <a:xfrm>
            <a:off x="0" y="2492896"/>
            <a:ext cx="6084168" cy="3970318"/>
          </a:xfrm>
          <a:prstGeom prst="rect">
            <a:avLst/>
          </a:prstGeom>
          <a:noFill/>
        </p:spPr>
        <p:txBody>
          <a:bodyPr wrap="square" rtlCol="0">
            <a:spAutoFit/>
          </a:bodyPr>
          <a:lstStyle/>
          <a:p>
            <a:pPr algn="ctr"/>
            <a:r>
              <a:rPr lang="es-ES" sz="2800" dirty="0" smtClean="0"/>
              <a:t>Durante este período es Narváez el personaje fundamental y que más tiempo será presidente del Gobierno. Es ahora cuando </a:t>
            </a:r>
            <a:r>
              <a:rPr lang="es-ES" sz="2800" dirty="0" smtClean="0">
                <a:solidFill>
                  <a:srgbClr val="FF0000"/>
                </a:solidFill>
              </a:rPr>
              <a:t>se desarrolla el núcleo del programa liberal moderado</a:t>
            </a:r>
            <a:r>
              <a:rPr lang="es-ES" sz="2800" dirty="0" smtClean="0"/>
              <a:t>: creación de la figura del gobernador civil dependiente del ministerio de Gobernación, fundación de la Guardia Civil, elaboración de un código penal…</a:t>
            </a:r>
            <a:endParaRPr lang="es-ES"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Resultado de imagen de fundación guardia civil"/>
          <p:cNvPicPr>
            <a:picLocks noChangeAspect="1" noChangeArrowheads="1"/>
          </p:cNvPicPr>
          <p:nvPr/>
        </p:nvPicPr>
        <p:blipFill>
          <a:blip r:embed="rId2" cstate="print"/>
          <a:srcRect/>
          <a:stretch>
            <a:fillRect/>
          </a:stretch>
        </p:blipFill>
        <p:spPr bwMode="auto">
          <a:xfrm>
            <a:off x="5067300" y="2420888"/>
            <a:ext cx="4076700" cy="2724151"/>
          </a:xfrm>
          <a:prstGeom prst="rect">
            <a:avLst/>
          </a:prstGeom>
          <a:noFill/>
        </p:spPr>
      </p:pic>
      <p:sp>
        <p:nvSpPr>
          <p:cNvPr id="3" name="2 CuadroTexto"/>
          <p:cNvSpPr txBox="1"/>
          <p:nvPr/>
        </p:nvSpPr>
        <p:spPr>
          <a:xfrm>
            <a:off x="0" y="0"/>
            <a:ext cx="9144000" cy="1169551"/>
          </a:xfrm>
          <a:prstGeom prst="rect">
            <a:avLst/>
          </a:prstGeom>
          <a:noFill/>
        </p:spPr>
        <p:txBody>
          <a:bodyPr wrap="square" rtlCol="0">
            <a:spAutoFit/>
          </a:bodyPr>
          <a:lstStyle/>
          <a:p>
            <a:pPr algn="ctr"/>
            <a:r>
              <a:rPr lang="es-ES" sz="3500" dirty="0" smtClean="0"/>
              <a:t>La Guardia Civil se creó en 1844 para combatir la </a:t>
            </a:r>
            <a:r>
              <a:rPr lang="es-ES" sz="3500" dirty="0" smtClean="0">
                <a:solidFill>
                  <a:srgbClr val="FF0000"/>
                </a:solidFill>
              </a:rPr>
              <a:t>inseguridad rural </a:t>
            </a:r>
            <a:r>
              <a:rPr lang="es-ES" sz="3500" dirty="0" smtClean="0"/>
              <a:t>tras la guerra carlista.</a:t>
            </a:r>
            <a:endParaRPr lang="es-ES" sz="3500" dirty="0"/>
          </a:p>
        </p:txBody>
      </p:sp>
      <p:sp>
        <p:nvSpPr>
          <p:cNvPr id="4" name="3 CuadroTexto"/>
          <p:cNvSpPr txBox="1"/>
          <p:nvPr/>
        </p:nvSpPr>
        <p:spPr>
          <a:xfrm>
            <a:off x="0" y="1412776"/>
            <a:ext cx="5076056" cy="5262979"/>
          </a:xfrm>
          <a:prstGeom prst="rect">
            <a:avLst/>
          </a:prstGeom>
          <a:noFill/>
        </p:spPr>
        <p:txBody>
          <a:bodyPr wrap="square" rtlCol="0">
            <a:spAutoFit/>
          </a:bodyPr>
          <a:lstStyle/>
          <a:p>
            <a:pPr algn="ctr"/>
            <a:r>
              <a:rPr lang="es-ES" sz="2800" dirty="0" smtClean="0"/>
              <a:t>La Guardia Civil terminaría sustituyendo del todo a la Milicia Nacional. A diferencia de esta, la Guardia Civil dependía de los ministerios de Guerra y Gobernación, por lo que fue un cuerpo al servicio del poder central en vez de al poder municipal como ocurría con los milicianos. Por eso es considerada una medida dentro de la </a:t>
            </a:r>
            <a:r>
              <a:rPr lang="es-ES" sz="2800" dirty="0" smtClean="0">
                <a:solidFill>
                  <a:srgbClr val="FF0000"/>
                </a:solidFill>
              </a:rPr>
              <a:t>lógica centralista moderada</a:t>
            </a:r>
            <a:r>
              <a:rPr lang="es-ES" sz="2800" dirty="0" smtClean="0"/>
              <a:t>.</a:t>
            </a:r>
            <a:endParaRPr lang="es-ES"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eón"/>
          <p:cNvPicPr>
            <a:picLocks noChangeAspect="1" noChangeArrowheads="1"/>
          </p:cNvPicPr>
          <p:nvPr/>
        </p:nvPicPr>
        <p:blipFill>
          <a:blip r:embed="rId2" cstate="print"/>
          <a:srcRect/>
          <a:stretch>
            <a:fillRect/>
          </a:stretch>
        </p:blipFill>
        <p:spPr bwMode="auto">
          <a:xfrm>
            <a:off x="4067944" y="2204864"/>
            <a:ext cx="4860032" cy="3645026"/>
          </a:xfrm>
          <a:prstGeom prst="rect">
            <a:avLst/>
          </a:prstGeom>
          <a:noFill/>
        </p:spPr>
      </p:pic>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t>También es ahora cuando se consagra el sistema electoral controlado desde el </a:t>
            </a:r>
            <a:r>
              <a:rPr lang="es-ES" sz="3500" dirty="0" smtClean="0">
                <a:solidFill>
                  <a:srgbClr val="FF0000"/>
                </a:solidFill>
              </a:rPr>
              <a:t>M</a:t>
            </a:r>
            <a:r>
              <a:rPr lang="es-ES" sz="3500" dirty="0" smtClean="0">
                <a:solidFill>
                  <a:srgbClr val="FF0000"/>
                </a:solidFill>
              </a:rPr>
              <a:t>inisterio </a:t>
            </a:r>
            <a:r>
              <a:rPr lang="es-ES" sz="3500" dirty="0" smtClean="0">
                <a:solidFill>
                  <a:srgbClr val="FF0000"/>
                </a:solidFill>
              </a:rPr>
              <a:t>de Gobernación</a:t>
            </a:r>
            <a:r>
              <a:rPr lang="es-ES" sz="3500" dirty="0" smtClean="0"/>
              <a:t> que garantizaba la victoria al partido deseado.</a:t>
            </a:r>
            <a:endParaRPr lang="es-ES" sz="3500" dirty="0"/>
          </a:p>
        </p:txBody>
      </p:sp>
      <p:sp>
        <p:nvSpPr>
          <p:cNvPr id="6" name="5 CuadroTexto"/>
          <p:cNvSpPr txBox="1"/>
          <p:nvPr/>
        </p:nvSpPr>
        <p:spPr>
          <a:xfrm>
            <a:off x="0" y="2276872"/>
            <a:ext cx="4067944" cy="4154984"/>
          </a:xfrm>
          <a:prstGeom prst="rect">
            <a:avLst/>
          </a:prstGeom>
          <a:noFill/>
        </p:spPr>
        <p:txBody>
          <a:bodyPr wrap="square" rtlCol="0">
            <a:spAutoFit/>
          </a:bodyPr>
          <a:lstStyle/>
          <a:p>
            <a:pPr algn="ctr"/>
            <a:r>
              <a:rPr lang="es-ES" sz="2400" dirty="0" smtClean="0"/>
              <a:t>En 1847 se establecía definitivamente la denominación de</a:t>
            </a:r>
            <a:r>
              <a:rPr lang="es-ES" sz="2400" dirty="0" smtClean="0">
                <a:solidFill>
                  <a:srgbClr val="FF0000"/>
                </a:solidFill>
              </a:rPr>
              <a:t> gobernador civil</a:t>
            </a:r>
            <a:r>
              <a:rPr lang="es-ES" sz="2400" dirty="0" smtClean="0"/>
              <a:t> para los representantes políticos del Gobierno en las provincias. Esta figura ya existía con la creación de los jefes políticos desde 1834, pero ahora se convierten en claves dentro </a:t>
            </a:r>
            <a:r>
              <a:rPr lang="es-ES" sz="2400" dirty="0" smtClean="0"/>
              <a:t>l</a:t>
            </a:r>
            <a:r>
              <a:rPr lang="es-ES" sz="2400" dirty="0" smtClean="0"/>
              <a:t>a correa de transmisión del poder.</a:t>
            </a:r>
            <a:endParaRPr lang="es-ES" sz="2400" dirty="0"/>
          </a:p>
        </p:txBody>
      </p:sp>
      <p:sp>
        <p:nvSpPr>
          <p:cNvPr id="7" name="6 CuadroTexto"/>
          <p:cNvSpPr txBox="1"/>
          <p:nvPr/>
        </p:nvSpPr>
        <p:spPr>
          <a:xfrm>
            <a:off x="4067944" y="5842337"/>
            <a:ext cx="5076056" cy="1015663"/>
          </a:xfrm>
          <a:prstGeom prst="rect">
            <a:avLst/>
          </a:prstGeom>
          <a:noFill/>
        </p:spPr>
        <p:txBody>
          <a:bodyPr wrap="square" rtlCol="0">
            <a:spAutoFit/>
          </a:bodyPr>
          <a:lstStyle/>
          <a:p>
            <a:pPr algn="ctr"/>
            <a:r>
              <a:rPr lang="es-ES" sz="2000" dirty="0" smtClean="0"/>
              <a:t>Desde 1997 han pasado a llamarse subdelegados del Gobierno. En León su sede está en la Plaza de la Inmaculada.</a:t>
            </a:r>
            <a:endParaRPr lang="es-ES"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congreso diputados"/>
          <p:cNvPicPr>
            <a:picLocks noChangeAspect="1" noChangeArrowheads="1"/>
          </p:cNvPicPr>
          <p:nvPr/>
        </p:nvPicPr>
        <p:blipFill>
          <a:blip r:embed="rId2" cstate="print"/>
          <a:srcRect/>
          <a:stretch>
            <a:fillRect/>
          </a:stretch>
        </p:blipFill>
        <p:spPr bwMode="auto">
          <a:xfrm>
            <a:off x="971600" y="2037023"/>
            <a:ext cx="7200800" cy="4820978"/>
          </a:xfrm>
          <a:prstGeom prst="rect">
            <a:avLst/>
          </a:prstGeom>
          <a:noFill/>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4000" dirty="0" smtClean="0"/>
              <a:t>Por cierto, también es ahora cuando se construye el edificio actual del </a:t>
            </a:r>
            <a:r>
              <a:rPr lang="es-ES" sz="4000" dirty="0" smtClean="0">
                <a:solidFill>
                  <a:srgbClr val="FF0000"/>
                </a:solidFill>
              </a:rPr>
              <a:t>Congreso de los Diputados</a:t>
            </a:r>
            <a:r>
              <a:rPr lang="es-ES" sz="4000" dirty="0" smtClean="0"/>
              <a:t> que se inaugura en 1850. </a:t>
            </a:r>
            <a:endParaRPr lang="es-ES" sz="4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p:cNvPicPr>
            <a:picLocks noChangeAspect="1" noChangeArrowheads="1"/>
          </p:cNvPicPr>
          <p:nvPr/>
        </p:nvPicPr>
        <p:blipFill>
          <a:blip r:embed="rId2" cstate="print"/>
          <a:srcRect/>
          <a:stretch>
            <a:fillRect/>
          </a:stretch>
        </p:blipFill>
        <p:spPr bwMode="auto">
          <a:xfrm>
            <a:off x="4860032" y="1196752"/>
            <a:ext cx="4283968" cy="4105469"/>
          </a:xfrm>
          <a:prstGeom prst="rect">
            <a:avLst/>
          </a:prstGeom>
          <a:noFill/>
          <a:ln w="9525">
            <a:noFill/>
            <a:miter lim="800000"/>
            <a:headEnd/>
            <a:tailEnd/>
          </a:ln>
        </p:spPr>
      </p:pic>
      <p:pic>
        <p:nvPicPr>
          <p:cNvPr id="96260" name="Picture 4"/>
          <p:cNvPicPr>
            <a:picLocks noChangeAspect="1" noChangeArrowheads="1"/>
          </p:cNvPicPr>
          <p:nvPr/>
        </p:nvPicPr>
        <p:blipFill>
          <a:blip r:embed="rId3" cstate="print"/>
          <a:srcRect/>
          <a:stretch>
            <a:fillRect/>
          </a:stretch>
        </p:blipFill>
        <p:spPr bwMode="auto">
          <a:xfrm>
            <a:off x="0" y="1189810"/>
            <a:ext cx="5076056" cy="4112412"/>
          </a:xfrm>
          <a:prstGeom prst="rect">
            <a:avLst/>
          </a:prstGeom>
          <a:noFill/>
          <a:ln w="9525">
            <a:noFill/>
            <a:miter lim="800000"/>
            <a:headEnd/>
            <a:tailEnd/>
          </a:ln>
        </p:spPr>
      </p:pic>
      <p:sp>
        <p:nvSpPr>
          <p:cNvPr id="5" name="4 CuadroTexto"/>
          <p:cNvSpPr txBox="1"/>
          <p:nvPr/>
        </p:nvSpPr>
        <p:spPr>
          <a:xfrm>
            <a:off x="0" y="0"/>
            <a:ext cx="9144000" cy="1200329"/>
          </a:xfrm>
          <a:prstGeom prst="rect">
            <a:avLst/>
          </a:prstGeom>
          <a:noFill/>
        </p:spPr>
        <p:txBody>
          <a:bodyPr wrap="square" rtlCol="0">
            <a:spAutoFit/>
          </a:bodyPr>
          <a:lstStyle/>
          <a:p>
            <a:pPr algn="ctr"/>
            <a:r>
              <a:rPr lang="es-ES" sz="3600" dirty="0" smtClean="0"/>
              <a:t>Otra reforma de este período fue la reforma </a:t>
            </a:r>
            <a:r>
              <a:rPr lang="es-ES" sz="3600" dirty="0" err="1" smtClean="0"/>
              <a:t>Mon</a:t>
            </a:r>
            <a:r>
              <a:rPr lang="es-ES" sz="3600" dirty="0" smtClean="0"/>
              <a:t>-Santillán (políticos de la imagen) de 1845.</a:t>
            </a:r>
            <a:endParaRPr lang="es-ES" sz="3600" dirty="0"/>
          </a:p>
        </p:txBody>
      </p:sp>
      <p:sp>
        <p:nvSpPr>
          <p:cNvPr id="6" name="5 CuadroTexto"/>
          <p:cNvSpPr txBox="1"/>
          <p:nvPr/>
        </p:nvSpPr>
        <p:spPr>
          <a:xfrm>
            <a:off x="0" y="5373216"/>
            <a:ext cx="9144000" cy="1200329"/>
          </a:xfrm>
          <a:prstGeom prst="rect">
            <a:avLst/>
          </a:prstGeom>
          <a:noFill/>
        </p:spPr>
        <p:txBody>
          <a:bodyPr wrap="square" rtlCol="0">
            <a:spAutoFit/>
          </a:bodyPr>
          <a:lstStyle/>
          <a:p>
            <a:pPr algn="ctr"/>
            <a:r>
              <a:rPr lang="es-ES" sz="2400" dirty="0" smtClean="0"/>
              <a:t>Lo interesante de la misma fue la </a:t>
            </a:r>
            <a:r>
              <a:rPr lang="es-ES" sz="2400" dirty="0" smtClean="0">
                <a:solidFill>
                  <a:srgbClr val="FF0000"/>
                </a:solidFill>
              </a:rPr>
              <a:t>unificación de impuestos </a:t>
            </a:r>
            <a:r>
              <a:rPr lang="es-ES" sz="2400" dirty="0" smtClean="0"/>
              <a:t>en todo el territorio pese al rechazo que provocaría especialmente el denominado </a:t>
            </a:r>
            <a:r>
              <a:rPr lang="es-ES" sz="2400" dirty="0" smtClean="0">
                <a:solidFill>
                  <a:srgbClr val="FF0000"/>
                </a:solidFill>
              </a:rPr>
              <a:t>impuesto de consumos </a:t>
            </a:r>
            <a:r>
              <a:rPr lang="es-ES" sz="2400" dirty="0" smtClean="0"/>
              <a:t>(una especie de IVA).</a:t>
            </a:r>
            <a:endParaRPr lang="es-E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a:t>
            </a:r>
            <a:endParaRPr lang="es-ES" sz="4800" dirty="0"/>
          </a:p>
        </p:txBody>
      </p:sp>
      <p:sp>
        <p:nvSpPr>
          <p:cNvPr id="3" name="2 Rectángulo"/>
          <p:cNvSpPr/>
          <p:nvPr/>
        </p:nvSpPr>
        <p:spPr>
          <a:xfrm>
            <a:off x="0" y="980728"/>
            <a:ext cx="9144000" cy="2554545"/>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El acercamiento al liberalismo moderado al final del reinado de Fernando.</a:t>
            </a:r>
          </a:p>
          <a:p>
            <a:pPr marL="269875" lvl="0" indent="-269875" algn="just">
              <a:buFont typeface="Arial" pitchFamily="34" charset="0"/>
              <a:buChar char="•"/>
            </a:pPr>
            <a:r>
              <a:rPr lang="es-ES" sz="4000" dirty="0" smtClean="0">
                <a:latin typeface="Times New Roman" pitchFamily="18" charset="0"/>
                <a:cs typeface="Times New Roman" pitchFamily="18" charset="0"/>
              </a:rPr>
              <a:t>Significado del reinado de Isabel II: el triunfo del liberalismo.</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69551"/>
          </a:xfrm>
          <a:prstGeom prst="rect">
            <a:avLst/>
          </a:prstGeom>
          <a:noFill/>
        </p:spPr>
        <p:txBody>
          <a:bodyPr wrap="square" rtlCol="0">
            <a:spAutoFit/>
          </a:bodyPr>
          <a:lstStyle/>
          <a:p>
            <a:pPr algn="ctr"/>
            <a:r>
              <a:rPr lang="es-ES" sz="3500" dirty="0" smtClean="0"/>
              <a:t>A partir de 1848 </a:t>
            </a:r>
            <a:r>
              <a:rPr lang="es-ES" sz="3500" dirty="0" smtClean="0">
                <a:solidFill>
                  <a:srgbClr val="FF0000"/>
                </a:solidFill>
              </a:rPr>
              <a:t>los moderados se escoran cada vez más hacia la derecha</a:t>
            </a:r>
            <a:r>
              <a:rPr lang="es-ES" sz="3500" dirty="0" smtClean="0"/>
              <a:t>.</a:t>
            </a:r>
            <a:endParaRPr lang="es-ES" sz="3500" dirty="0"/>
          </a:p>
        </p:txBody>
      </p:sp>
      <p:pic>
        <p:nvPicPr>
          <p:cNvPr id="58370" name="Picture 2" descr="Resultado de imagen de revolucion 1848"/>
          <p:cNvPicPr>
            <a:picLocks noChangeAspect="1" noChangeArrowheads="1"/>
          </p:cNvPicPr>
          <p:nvPr/>
        </p:nvPicPr>
        <p:blipFill>
          <a:blip r:embed="rId2" cstate="print"/>
          <a:srcRect/>
          <a:stretch>
            <a:fillRect/>
          </a:stretch>
        </p:blipFill>
        <p:spPr bwMode="auto">
          <a:xfrm>
            <a:off x="3707905" y="1819089"/>
            <a:ext cx="5436096" cy="4084527"/>
          </a:xfrm>
          <a:prstGeom prst="rect">
            <a:avLst/>
          </a:prstGeom>
          <a:noFill/>
        </p:spPr>
      </p:pic>
      <p:sp>
        <p:nvSpPr>
          <p:cNvPr id="4" name="3 CuadroTexto"/>
          <p:cNvSpPr txBox="1"/>
          <p:nvPr/>
        </p:nvSpPr>
        <p:spPr>
          <a:xfrm>
            <a:off x="0" y="1340768"/>
            <a:ext cx="3707904" cy="5262979"/>
          </a:xfrm>
          <a:prstGeom prst="rect">
            <a:avLst/>
          </a:prstGeom>
          <a:noFill/>
        </p:spPr>
        <p:txBody>
          <a:bodyPr wrap="square" rtlCol="0">
            <a:spAutoFit/>
          </a:bodyPr>
          <a:lstStyle/>
          <a:p>
            <a:pPr algn="ctr"/>
            <a:r>
              <a:rPr lang="es-ES" sz="2800" dirty="0" smtClean="0"/>
              <a:t>En 1848 estallan una serie de revueltas de inspiración liberal democrática en toda Europa. En Madrid los demócratas son fácilmente vencidos por la contundencia de la respuesta de Narváez. El resultado es una reducción de las libertades.</a:t>
            </a:r>
            <a:endParaRPr lang="es-E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69551"/>
          </a:xfrm>
          <a:prstGeom prst="rect">
            <a:avLst/>
          </a:prstGeom>
          <a:noFill/>
        </p:spPr>
        <p:txBody>
          <a:bodyPr wrap="square" rtlCol="0">
            <a:spAutoFit/>
          </a:bodyPr>
          <a:lstStyle/>
          <a:p>
            <a:pPr algn="ctr"/>
            <a:r>
              <a:rPr lang="es-ES" sz="3500" dirty="0" smtClean="0"/>
              <a:t>Sin embargo, la circunstancia clave es la llegada al Gobierno de los seguidores de </a:t>
            </a:r>
            <a:r>
              <a:rPr lang="es-ES" sz="3500" dirty="0" smtClean="0">
                <a:solidFill>
                  <a:srgbClr val="FF0000"/>
                </a:solidFill>
              </a:rPr>
              <a:t>Bravo Murillo</a:t>
            </a:r>
            <a:r>
              <a:rPr lang="es-ES" sz="3500" dirty="0" smtClean="0"/>
              <a:t>.</a:t>
            </a:r>
            <a:endParaRPr lang="es-ES" sz="3500" dirty="0"/>
          </a:p>
        </p:txBody>
      </p:sp>
      <p:pic>
        <p:nvPicPr>
          <p:cNvPr id="3" name="Picture 6" descr="Resultado de imagen de bravo murillo"/>
          <p:cNvPicPr>
            <a:picLocks noChangeAspect="1" noChangeArrowheads="1"/>
          </p:cNvPicPr>
          <p:nvPr/>
        </p:nvPicPr>
        <p:blipFill>
          <a:blip r:embed="rId2" cstate="print"/>
          <a:srcRect/>
          <a:stretch>
            <a:fillRect/>
          </a:stretch>
        </p:blipFill>
        <p:spPr bwMode="auto">
          <a:xfrm>
            <a:off x="5580112" y="1412776"/>
            <a:ext cx="3563888" cy="4903911"/>
          </a:xfrm>
          <a:prstGeom prst="rect">
            <a:avLst/>
          </a:prstGeom>
          <a:noFill/>
        </p:spPr>
      </p:pic>
      <p:sp>
        <p:nvSpPr>
          <p:cNvPr id="4" name="3 CuadroTexto"/>
          <p:cNvSpPr txBox="1"/>
          <p:nvPr/>
        </p:nvSpPr>
        <p:spPr>
          <a:xfrm>
            <a:off x="0" y="1340768"/>
            <a:ext cx="5580112" cy="5262979"/>
          </a:xfrm>
          <a:prstGeom prst="rect">
            <a:avLst/>
          </a:prstGeom>
          <a:noFill/>
        </p:spPr>
        <p:txBody>
          <a:bodyPr wrap="square" rtlCol="0">
            <a:spAutoFit/>
          </a:bodyPr>
          <a:lstStyle/>
          <a:p>
            <a:pPr algn="ctr"/>
            <a:r>
              <a:rPr lang="es-ES" sz="2400" dirty="0" smtClean="0"/>
              <a:t>Este político moderado llega al poder ante la sucesión de escándalos de </a:t>
            </a:r>
            <a:r>
              <a:rPr lang="es-ES" sz="2400" dirty="0" smtClean="0">
                <a:solidFill>
                  <a:srgbClr val="FF0000"/>
                </a:solidFill>
              </a:rPr>
              <a:t>corrupción</a:t>
            </a:r>
            <a:r>
              <a:rPr lang="es-ES" sz="2400" dirty="0" smtClean="0"/>
              <a:t> relacionados con el enriquecimiento de políticos como Narváez en un contexto además de graves desequilibrios presupuestarios. Entre sus medidas destacaron la mejora de las relaciones con </a:t>
            </a:r>
            <a:r>
              <a:rPr lang="es-ES" sz="2400" dirty="0" smtClean="0"/>
              <a:t>la Santa Sede </a:t>
            </a:r>
            <a:r>
              <a:rPr lang="es-ES" sz="2400" dirty="0" smtClean="0"/>
              <a:t>mediante </a:t>
            </a:r>
            <a:r>
              <a:rPr lang="es-ES" sz="2400" dirty="0" smtClean="0"/>
              <a:t>el establecimiento del Concordato de 1851 y el proyecto de una nueva constitución que pretendía reforzar el poder de la reina. Sus </a:t>
            </a:r>
            <a:r>
              <a:rPr lang="es-ES" sz="2400" dirty="0" smtClean="0">
                <a:solidFill>
                  <a:srgbClr val="FF0000"/>
                </a:solidFill>
              </a:rPr>
              <a:t>medidas conservadoras</a:t>
            </a:r>
            <a:r>
              <a:rPr lang="es-ES" sz="2400" dirty="0" smtClean="0"/>
              <a:t> y otras contra los militares, generaron una oposición que provocó su caída.</a:t>
            </a:r>
            <a:endParaRPr lang="es-E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En </a:t>
            </a:r>
            <a:r>
              <a:rPr lang="es-ES" sz="3500" dirty="0" smtClean="0">
                <a:solidFill>
                  <a:srgbClr val="FF0000"/>
                </a:solidFill>
              </a:rPr>
              <a:t>1854</a:t>
            </a:r>
            <a:r>
              <a:rPr lang="es-ES" sz="3500" dirty="0" smtClean="0"/>
              <a:t> se producía un alzamiento militar encabezado por el general </a:t>
            </a:r>
            <a:r>
              <a:rPr lang="es-ES" sz="3500" dirty="0" err="1" smtClean="0"/>
              <a:t>O´Donnell</a:t>
            </a:r>
            <a:r>
              <a:rPr lang="es-ES" sz="3500" dirty="0" smtClean="0"/>
              <a:t> conocido como </a:t>
            </a:r>
            <a:r>
              <a:rPr lang="es-ES" sz="3500" dirty="0" err="1" smtClean="0">
                <a:solidFill>
                  <a:srgbClr val="FF0000"/>
                </a:solidFill>
              </a:rPr>
              <a:t>Vicalvarada</a:t>
            </a:r>
            <a:r>
              <a:rPr lang="es-ES" sz="3500" dirty="0" smtClean="0"/>
              <a:t>.</a:t>
            </a:r>
            <a:endParaRPr lang="es-ES" sz="3500" dirty="0"/>
          </a:p>
        </p:txBody>
      </p:sp>
      <p:pic>
        <p:nvPicPr>
          <p:cNvPr id="59396" name="Picture 4" descr="http://3.bp.blogspot.com/-nHA5pT_3uUI/T9706GE19UI/AAAAAAAAE9U/APgNp5teihE/s1600/vicalvarada1.jpg"/>
          <p:cNvPicPr>
            <a:picLocks noChangeAspect="1" noChangeArrowheads="1"/>
          </p:cNvPicPr>
          <p:nvPr/>
        </p:nvPicPr>
        <p:blipFill>
          <a:blip r:embed="rId2" cstate="print"/>
          <a:srcRect/>
          <a:stretch>
            <a:fillRect/>
          </a:stretch>
        </p:blipFill>
        <p:spPr bwMode="auto">
          <a:xfrm>
            <a:off x="3740830" y="1916832"/>
            <a:ext cx="5403170" cy="4509120"/>
          </a:xfrm>
          <a:prstGeom prst="rect">
            <a:avLst/>
          </a:prstGeom>
          <a:noFill/>
        </p:spPr>
      </p:pic>
      <p:sp>
        <p:nvSpPr>
          <p:cNvPr id="5" name="4 CuadroTexto"/>
          <p:cNvSpPr txBox="1"/>
          <p:nvPr/>
        </p:nvSpPr>
        <p:spPr>
          <a:xfrm>
            <a:off x="0" y="2204864"/>
            <a:ext cx="3707904" cy="3539430"/>
          </a:xfrm>
          <a:prstGeom prst="rect">
            <a:avLst/>
          </a:prstGeom>
          <a:noFill/>
        </p:spPr>
        <p:txBody>
          <a:bodyPr wrap="square" rtlCol="0">
            <a:spAutoFit/>
          </a:bodyPr>
          <a:lstStyle/>
          <a:p>
            <a:pPr algn="ctr"/>
            <a:r>
              <a:rPr lang="es-ES" sz="2800" dirty="0" smtClean="0"/>
              <a:t>Se llama así por producirse un enfrentamiento entre las tropas rebeldes y las gubernamentales en la localidad de </a:t>
            </a:r>
            <a:r>
              <a:rPr lang="es-ES" sz="2800" dirty="0" err="1" smtClean="0"/>
              <a:t>Vicálvaro</a:t>
            </a:r>
            <a:r>
              <a:rPr lang="es-ES" sz="2800" dirty="0" smtClean="0"/>
              <a:t> (Madrid). El resultado no fue concluyente. </a:t>
            </a:r>
            <a:endParaRPr lang="es-E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vicalvarada"/>
          <p:cNvPicPr>
            <a:picLocks noChangeAspect="1" noChangeArrowheads="1"/>
          </p:cNvPicPr>
          <p:nvPr/>
        </p:nvPicPr>
        <p:blipFill>
          <a:blip r:embed="rId2" cstate="print"/>
          <a:srcRect/>
          <a:stretch>
            <a:fillRect/>
          </a:stretch>
        </p:blipFill>
        <p:spPr bwMode="auto">
          <a:xfrm>
            <a:off x="2627784" y="3068960"/>
            <a:ext cx="6516216" cy="3561390"/>
          </a:xfrm>
          <a:prstGeom prst="rect">
            <a:avLst/>
          </a:prstGeom>
          <a:noFill/>
        </p:spPr>
      </p:pic>
      <p:sp>
        <p:nvSpPr>
          <p:cNvPr id="3" name="2 CuadroTexto"/>
          <p:cNvSpPr txBox="1"/>
          <p:nvPr/>
        </p:nvSpPr>
        <p:spPr>
          <a:xfrm>
            <a:off x="0" y="0"/>
            <a:ext cx="9144000" cy="2785378"/>
          </a:xfrm>
          <a:prstGeom prst="rect">
            <a:avLst/>
          </a:prstGeom>
          <a:noFill/>
        </p:spPr>
        <p:txBody>
          <a:bodyPr wrap="square" rtlCol="0">
            <a:spAutoFit/>
          </a:bodyPr>
          <a:lstStyle/>
          <a:p>
            <a:pPr algn="ctr"/>
            <a:r>
              <a:rPr lang="es-ES" sz="3500" dirty="0" smtClean="0"/>
              <a:t>Durante días se suceden revueltas populares con asesinatos e incendios como los ocurridos en Madrid. A la vez, el diputado Cánovas del Castillo redacta el “</a:t>
            </a:r>
            <a:r>
              <a:rPr lang="es-ES" sz="3500" dirty="0" smtClean="0">
                <a:solidFill>
                  <a:srgbClr val="FF0000"/>
                </a:solidFill>
              </a:rPr>
              <a:t>manifiesto del Manzanares</a:t>
            </a:r>
            <a:r>
              <a:rPr lang="es-ES" sz="3500" dirty="0" smtClean="0"/>
              <a:t>” pidiendo reformas en el sistema político.</a:t>
            </a:r>
            <a:endParaRPr lang="es-ES" sz="3500" dirty="0"/>
          </a:p>
        </p:txBody>
      </p:sp>
      <p:sp>
        <p:nvSpPr>
          <p:cNvPr id="4" name="3 CuadroTexto"/>
          <p:cNvSpPr txBox="1"/>
          <p:nvPr/>
        </p:nvSpPr>
        <p:spPr>
          <a:xfrm>
            <a:off x="0" y="3717032"/>
            <a:ext cx="2627784" cy="830997"/>
          </a:xfrm>
          <a:prstGeom prst="rect">
            <a:avLst/>
          </a:prstGeom>
          <a:noFill/>
        </p:spPr>
        <p:txBody>
          <a:bodyPr wrap="square" rtlCol="0">
            <a:spAutoFit/>
          </a:bodyPr>
          <a:lstStyle/>
          <a:p>
            <a:pPr algn="ctr"/>
            <a:r>
              <a:rPr lang="es-ES" sz="2400" dirty="0" smtClean="0"/>
              <a:t>“Jornadas de Julio” en Madrid.</a:t>
            </a:r>
            <a:endParaRPr lang="es-E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569660"/>
          </a:xfrm>
          <a:prstGeom prst="rect">
            <a:avLst/>
          </a:prstGeom>
          <a:noFill/>
        </p:spPr>
        <p:txBody>
          <a:bodyPr wrap="square" rtlCol="0">
            <a:spAutoFit/>
          </a:bodyPr>
          <a:lstStyle/>
          <a:p>
            <a:pPr algn="ctr"/>
            <a:r>
              <a:rPr lang="es-ES" sz="3200" dirty="0" smtClean="0"/>
              <a:t>Los progresistas se hacen con el poder liderados por Espartero y con </a:t>
            </a:r>
            <a:r>
              <a:rPr lang="es-ES" sz="3200" dirty="0" err="1" smtClean="0"/>
              <a:t>O´Donnell</a:t>
            </a:r>
            <a:r>
              <a:rPr lang="es-ES" sz="3200" dirty="0" smtClean="0"/>
              <a:t> en el Gobierno. Es el período conocido como </a:t>
            </a:r>
            <a:r>
              <a:rPr lang="es-ES" sz="3200" dirty="0" smtClean="0">
                <a:solidFill>
                  <a:srgbClr val="FF0000"/>
                </a:solidFill>
              </a:rPr>
              <a:t>Bienio Progresista (1854-56)</a:t>
            </a:r>
            <a:r>
              <a:rPr lang="es-ES" sz="3200" dirty="0" smtClean="0"/>
              <a:t>.</a:t>
            </a:r>
            <a:endParaRPr lang="es-ES" sz="3200" dirty="0"/>
          </a:p>
        </p:txBody>
      </p:sp>
      <p:sp>
        <p:nvSpPr>
          <p:cNvPr id="4" name="3 CuadroTexto"/>
          <p:cNvSpPr txBox="1"/>
          <p:nvPr/>
        </p:nvSpPr>
        <p:spPr>
          <a:xfrm>
            <a:off x="0" y="1844824"/>
            <a:ext cx="4355976" cy="4493538"/>
          </a:xfrm>
          <a:prstGeom prst="rect">
            <a:avLst/>
          </a:prstGeom>
          <a:noFill/>
        </p:spPr>
        <p:txBody>
          <a:bodyPr wrap="square" rtlCol="0">
            <a:spAutoFit/>
          </a:bodyPr>
          <a:lstStyle/>
          <a:p>
            <a:pPr algn="ctr"/>
            <a:r>
              <a:rPr lang="es-ES" sz="2200" dirty="0" smtClean="0"/>
              <a:t>Lo más destacado de este período fueron las </a:t>
            </a:r>
            <a:r>
              <a:rPr lang="es-ES" sz="2200" dirty="0" smtClean="0">
                <a:solidFill>
                  <a:srgbClr val="FF0000"/>
                </a:solidFill>
              </a:rPr>
              <a:t>medidas económicas </a:t>
            </a:r>
            <a:r>
              <a:rPr lang="es-ES" sz="2200" dirty="0" smtClean="0"/>
              <a:t>tomadas:  leyes de </a:t>
            </a:r>
            <a:r>
              <a:rPr lang="es-ES" sz="2200" dirty="0" smtClean="0">
                <a:solidFill>
                  <a:srgbClr val="FF0000"/>
                </a:solidFill>
              </a:rPr>
              <a:t>desamortización de </a:t>
            </a:r>
            <a:r>
              <a:rPr lang="es-ES" sz="2200" dirty="0" err="1" smtClean="0">
                <a:solidFill>
                  <a:srgbClr val="FF0000"/>
                </a:solidFill>
              </a:rPr>
              <a:t>Madoz</a:t>
            </a:r>
            <a:r>
              <a:rPr lang="es-ES" sz="2200" dirty="0" smtClean="0"/>
              <a:t> (1855), la de los 	</a:t>
            </a:r>
            <a:r>
              <a:rPr lang="es-ES" sz="2200" dirty="0" smtClean="0">
                <a:solidFill>
                  <a:srgbClr val="FF0000"/>
                </a:solidFill>
              </a:rPr>
              <a:t>Ferrocarriles</a:t>
            </a:r>
            <a:r>
              <a:rPr lang="es-ES" sz="2200" dirty="0" smtClean="0"/>
              <a:t> (1855) y la de </a:t>
            </a:r>
            <a:r>
              <a:rPr lang="es-ES" sz="2200" dirty="0" smtClean="0">
                <a:solidFill>
                  <a:srgbClr val="FF0000"/>
                </a:solidFill>
              </a:rPr>
              <a:t>Sociedades de Crédito </a:t>
            </a:r>
            <a:r>
              <a:rPr lang="es-ES" sz="2200" dirty="0" smtClean="0"/>
              <a:t>(1856), así como la </a:t>
            </a:r>
            <a:r>
              <a:rPr lang="es-ES" sz="2200" dirty="0" smtClean="0">
                <a:solidFill>
                  <a:srgbClr val="FF0000"/>
                </a:solidFill>
              </a:rPr>
              <a:t>creación del Banco de España</a:t>
            </a:r>
            <a:r>
              <a:rPr lang="es-ES" sz="2200" dirty="0" smtClean="0"/>
              <a:t> (1856). La primera fomentó la introducción de capitales franceses y británicos para construir ferrocarriles. La segunda mejoró la financiación para potenciar la economía española.</a:t>
            </a:r>
            <a:endParaRPr lang="es-ES" sz="2200" dirty="0"/>
          </a:p>
        </p:txBody>
      </p:sp>
      <p:pic>
        <p:nvPicPr>
          <p:cNvPr id="1026" name="Picture 2" descr="Resultado de imagen de ferrocarriles españoles 1855"/>
          <p:cNvPicPr>
            <a:picLocks noChangeAspect="1" noChangeArrowheads="1"/>
          </p:cNvPicPr>
          <p:nvPr/>
        </p:nvPicPr>
        <p:blipFill>
          <a:blip r:embed="rId2" cstate="print"/>
          <a:srcRect/>
          <a:stretch>
            <a:fillRect/>
          </a:stretch>
        </p:blipFill>
        <p:spPr bwMode="auto">
          <a:xfrm>
            <a:off x="4427984" y="2276872"/>
            <a:ext cx="4716016" cy="353701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Los progresistas no tuvieron tiempo suficiente para desarrollar una nueva constitución (1856) que nunca llegó a entrar en vigor.</a:t>
            </a:r>
            <a:endParaRPr lang="es-ES" sz="3500" dirty="0"/>
          </a:p>
        </p:txBody>
      </p:sp>
      <p:pic>
        <p:nvPicPr>
          <p:cNvPr id="63490" name="Picture 2" descr="http://2.bp.blogspot.com/-7ruAsykqxsI/VXBfX11-fCI/AAAAAAAAVUk/wTkALyf5bTE/s400/1491%2B1%2BValladolid-Plaza%2BPortugalete%2B1850-70-Cole%2BFrancis%2BFrith-Victoria%2526Albert%2BMuseum%2BLondres.jpg"/>
          <p:cNvPicPr>
            <a:picLocks noChangeAspect="1" noChangeArrowheads="1"/>
          </p:cNvPicPr>
          <p:nvPr/>
        </p:nvPicPr>
        <p:blipFill>
          <a:blip r:embed="rId2" cstate="print"/>
          <a:srcRect/>
          <a:stretch>
            <a:fillRect/>
          </a:stretch>
        </p:blipFill>
        <p:spPr bwMode="auto">
          <a:xfrm>
            <a:off x="5076056" y="1804653"/>
            <a:ext cx="4067944" cy="5053347"/>
          </a:xfrm>
          <a:prstGeom prst="rect">
            <a:avLst/>
          </a:prstGeom>
          <a:noFill/>
        </p:spPr>
      </p:pic>
      <p:sp>
        <p:nvSpPr>
          <p:cNvPr id="4" name="3 CuadroTexto"/>
          <p:cNvSpPr txBox="1"/>
          <p:nvPr/>
        </p:nvSpPr>
        <p:spPr>
          <a:xfrm>
            <a:off x="0" y="2132856"/>
            <a:ext cx="5076056" cy="4154984"/>
          </a:xfrm>
          <a:prstGeom prst="rect">
            <a:avLst/>
          </a:prstGeom>
          <a:noFill/>
        </p:spPr>
        <p:txBody>
          <a:bodyPr wrap="square" rtlCol="0">
            <a:spAutoFit/>
          </a:bodyPr>
          <a:lstStyle/>
          <a:p>
            <a:pPr algn="ctr"/>
            <a:r>
              <a:rPr lang="es-ES" sz="2400" dirty="0" smtClean="0"/>
              <a:t>Las propuestas progresistas chocaron de inmediato con las sublevaciones carlistas y con las frecuentes insurrecciones demócratas a través de la Milicia Nacional. Sin embargo, la caída progresista se produjo a raíz de la represión que siguió a los “motines del pan”, también inspirados por lo demócratas, acaecidos en Castilla (Valladolid, Medina de </a:t>
            </a:r>
            <a:r>
              <a:rPr lang="es-ES" sz="2400" dirty="0" err="1" smtClean="0"/>
              <a:t>Rioseco</a:t>
            </a:r>
            <a:r>
              <a:rPr lang="es-ES" sz="2400" dirty="0" smtClean="0"/>
              <a:t> y Palencia).</a:t>
            </a:r>
            <a:endParaRPr lang="es-E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o donnell"/>
          <p:cNvPicPr>
            <a:picLocks noChangeAspect="1" noChangeArrowheads="1"/>
          </p:cNvPicPr>
          <p:nvPr/>
        </p:nvPicPr>
        <p:blipFill>
          <a:blip r:embed="rId2" cstate="print"/>
          <a:srcRect/>
          <a:stretch>
            <a:fillRect/>
          </a:stretch>
        </p:blipFill>
        <p:spPr bwMode="auto">
          <a:xfrm>
            <a:off x="5326406" y="1556792"/>
            <a:ext cx="3817593" cy="5301208"/>
          </a:xfrm>
          <a:prstGeom prst="rect">
            <a:avLst/>
          </a:prstGeom>
          <a:noFill/>
        </p:spPr>
      </p:pic>
      <p:sp>
        <p:nvSpPr>
          <p:cNvPr id="4" name="3 CuadroTexto"/>
          <p:cNvSpPr txBox="1"/>
          <p:nvPr/>
        </p:nvSpPr>
        <p:spPr>
          <a:xfrm>
            <a:off x="0" y="0"/>
            <a:ext cx="9144000" cy="1569660"/>
          </a:xfrm>
          <a:prstGeom prst="rect">
            <a:avLst/>
          </a:prstGeom>
          <a:noFill/>
        </p:spPr>
        <p:txBody>
          <a:bodyPr wrap="square" rtlCol="0">
            <a:spAutoFit/>
          </a:bodyPr>
          <a:lstStyle/>
          <a:p>
            <a:pPr algn="ctr"/>
            <a:r>
              <a:rPr lang="es-ES" sz="3200" dirty="0" smtClean="0"/>
              <a:t>Espartero dimite y el Gobierno pasa a </a:t>
            </a:r>
            <a:r>
              <a:rPr lang="es-ES" sz="3200" dirty="0" err="1" smtClean="0"/>
              <a:t>O´Donnell</a:t>
            </a:r>
            <a:r>
              <a:rPr lang="es-ES" sz="3200" dirty="0" smtClean="0"/>
              <a:t> que inicia una contrarrevolución. Este período es conocido como </a:t>
            </a:r>
            <a:r>
              <a:rPr lang="es-ES" sz="3200" dirty="0" smtClean="0">
                <a:solidFill>
                  <a:srgbClr val="FF0000"/>
                </a:solidFill>
              </a:rPr>
              <a:t>“fase unionista-moderada” (1856-1868)</a:t>
            </a:r>
            <a:r>
              <a:rPr lang="es-ES" sz="3200" dirty="0" smtClean="0"/>
              <a:t>.</a:t>
            </a:r>
          </a:p>
        </p:txBody>
      </p:sp>
      <p:sp>
        <p:nvSpPr>
          <p:cNvPr id="5" name="4 CuadroTexto"/>
          <p:cNvSpPr txBox="1"/>
          <p:nvPr/>
        </p:nvSpPr>
        <p:spPr>
          <a:xfrm>
            <a:off x="0" y="2420888"/>
            <a:ext cx="5292080" cy="3046988"/>
          </a:xfrm>
          <a:prstGeom prst="rect">
            <a:avLst/>
          </a:prstGeom>
          <a:noFill/>
        </p:spPr>
        <p:txBody>
          <a:bodyPr wrap="square" rtlCol="0">
            <a:spAutoFit/>
          </a:bodyPr>
          <a:lstStyle/>
          <a:p>
            <a:pPr algn="ctr"/>
            <a:r>
              <a:rPr lang="es-ES" sz="2400" dirty="0" err="1" smtClean="0"/>
              <a:t>O´Donnell</a:t>
            </a:r>
            <a:r>
              <a:rPr lang="es-ES" sz="2400" dirty="0" smtClean="0"/>
              <a:t> encabezará desde ese año la Unión Liberal que se alterna en el poder con los moderados de Narváez. Entre 1858 y 1863 </a:t>
            </a:r>
            <a:r>
              <a:rPr lang="es-ES" sz="2400" dirty="0" err="1" smtClean="0"/>
              <a:t>O´Donnell</a:t>
            </a:r>
            <a:r>
              <a:rPr lang="es-ES" sz="2400" dirty="0" smtClean="0"/>
              <a:t> gobernará durante cinco años seguidos en el mandato político más largo de todo el reinado de Isabel II. Es el conocido como Gobierno Largo de </a:t>
            </a:r>
            <a:r>
              <a:rPr lang="es-ES" sz="2400" dirty="0" err="1" smtClean="0"/>
              <a:t>O´Donnell</a:t>
            </a:r>
            <a:r>
              <a:rPr lang="es-ES" sz="2400" dirty="0" smtClean="0"/>
              <a:t>.</a:t>
            </a:r>
            <a:endParaRPr lang="es-E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Resultado de imagen de tetuan mapa"/>
          <p:cNvPicPr>
            <a:picLocks noChangeAspect="1" noChangeArrowheads="1"/>
          </p:cNvPicPr>
          <p:nvPr/>
        </p:nvPicPr>
        <p:blipFill>
          <a:blip r:embed="rId2" cstate="print"/>
          <a:srcRect/>
          <a:stretch>
            <a:fillRect/>
          </a:stretch>
        </p:blipFill>
        <p:spPr bwMode="auto">
          <a:xfrm>
            <a:off x="0" y="4425244"/>
            <a:ext cx="5724128" cy="2432756"/>
          </a:xfrm>
          <a:prstGeom prst="rect">
            <a:avLst/>
          </a:prstGeom>
          <a:noFill/>
        </p:spPr>
      </p:pic>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Lo más destacado de este período es la </a:t>
            </a:r>
            <a:r>
              <a:rPr lang="es-ES" sz="3600" dirty="0" smtClean="0">
                <a:solidFill>
                  <a:srgbClr val="FF0000"/>
                </a:solidFill>
              </a:rPr>
              <a:t>oleada de patriotismo</a:t>
            </a:r>
            <a:r>
              <a:rPr lang="es-ES" sz="3600" dirty="0" smtClean="0"/>
              <a:t> que fortalece la posición de </a:t>
            </a:r>
            <a:r>
              <a:rPr lang="es-ES" sz="3600" dirty="0" err="1" smtClean="0"/>
              <a:t>O´Donnell</a:t>
            </a:r>
            <a:r>
              <a:rPr lang="es-ES" sz="3600" dirty="0" smtClean="0"/>
              <a:t> como héroe militar.</a:t>
            </a:r>
          </a:p>
        </p:txBody>
      </p:sp>
      <p:pic>
        <p:nvPicPr>
          <p:cNvPr id="64514" name="Picture 2" descr="https://upload.wikimedia.org/wikipedia/commons/d/da/General_Prim_en_la_batalla_de_Tetu%C3%A1n.jpg"/>
          <p:cNvPicPr>
            <a:picLocks noChangeAspect="1" noChangeArrowheads="1"/>
          </p:cNvPicPr>
          <p:nvPr/>
        </p:nvPicPr>
        <p:blipFill>
          <a:blip r:embed="rId3" cstate="print"/>
          <a:srcRect/>
          <a:stretch>
            <a:fillRect/>
          </a:stretch>
        </p:blipFill>
        <p:spPr bwMode="auto">
          <a:xfrm>
            <a:off x="5292080" y="1916832"/>
            <a:ext cx="3851921" cy="4945206"/>
          </a:xfrm>
          <a:prstGeom prst="rect">
            <a:avLst/>
          </a:prstGeom>
          <a:noFill/>
        </p:spPr>
      </p:pic>
      <p:sp>
        <p:nvSpPr>
          <p:cNvPr id="5" name="4 CuadroTexto"/>
          <p:cNvSpPr txBox="1"/>
          <p:nvPr/>
        </p:nvSpPr>
        <p:spPr>
          <a:xfrm>
            <a:off x="0" y="2204864"/>
            <a:ext cx="5292080" cy="1938992"/>
          </a:xfrm>
          <a:prstGeom prst="rect">
            <a:avLst/>
          </a:prstGeom>
          <a:noFill/>
        </p:spPr>
        <p:txBody>
          <a:bodyPr wrap="square" rtlCol="0">
            <a:spAutoFit/>
          </a:bodyPr>
          <a:lstStyle/>
          <a:p>
            <a:pPr algn="ctr"/>
            <a:r>
              <a:rPr lang="es-ES" sz="2400" dirty="0" smtClean="0"/>
              <a:t>La aventura más exitosa de España se produce entre 1859 y 1860 cuando conquistan Tetuán las tropas dirigidas por </a:t>
            </a:r>
            <a:r>
              <a:rPr lang="es-ES" sz="2400" dirty="0" err="1" smtClean="0"/>
              <a:t>O´Donnell</a:t>
            </a:r>
            <a:r>
              <a:rPr lang="es-ES" sz="2400" dirty="0" smtClean="0"/>
              <a:t> y el general progresista </a:t>
            </a:r>
            <a:r>
              <a:rPr lang="es-ES" sz="2400" dirty="0" err="1" smtClean="0"/>
              <a:t>Prim</a:t>
            </a:r>
            <a:r>
              <a:rPr lang="es-ES" sz="2400" dirty="0" smtClean="0"/>
              <a:t> (imagen).</a:t>
            </a:r>
            <a:endParaRPr lang="es-E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También es un período de consolidación de </a:t>
            </a:r>
            <a:r>
              <a:rPr lang="es-ES" sz="3600" dirty="0" smtClean="0">
                <a:solidFill>
                  <a:srgbClr val="FF0000"/>
                </a:solidFill>
              </a:rPr>
              <a:t>reformas liberales </a:t>
            </a:r>
            <a:r>
              <a:rPr lang="es-ES" sz="3600" dirty="0" smtClean="0"/>
              <a:t>en un sentido </a:t>
            </a:r>
            <a:r>
              <a:rPr lang="es-ES" sz="3600" dirty="0" smtClean="0">
                <a:solidFill>
                  <a:srgbClr val="FF0000"/>
                </a:solidFill>
              </a:rPr>
              <a:t>racionalista</a:t>
            </a:r>
            <a:r>
              <a:rPr lang="es-ES" sz="3600" dirty="0" smtClean="0"/>
              <a:t> similar al de la Década Moderada.</a:t>
            </a:r>
            <a:endParaRPr lang="es-ES" sz="3600" dirty="0" smtClean="0"/>
          </a:p>
        </p:txBody>
      </p:sp>
      <p:pic>
        <p:nvPicPr>
          <p:cNvPr id="97282" name="Picture 2"/>
          <p:cNvPicPr>
            <a:picLocks noChangeAspect="1" noChangeArrowheads="1"/>
          </p:cNvPicPr>
          <p:nvPr/>
        </p:nvPicPr>
        <p:blipFill>
          <a:blip r:embed="rId2" cstate="print"/>
          <a:srcRect/>
          <a:stretch>
            <a:fillRect/>
          </a:stretch>
        </p:blipFill>
        <p:spPr bwMode="auto">
          <a:xfrm>
            <a:off x="0" y="2276872"/>
            <a:ext cx="4876800" cy="3429000"/>
          </a:xfrm>
          <a:prstGeom prst="rect">
            <a:avLst/>
          </a:prstGeom>
          <a:noFill/>
          <a:ln w="9525">
            <a:noFill/>
            <a:miter lim="800000"/>
            <a:headEnd/>
            <a:tailEnd/>
          </a:ln>
        </p:spPr>
      </p:pic>
      <p:sp>
        <p:nvSpPr>
          <p:cNvPr id="4" name="3 CuadroTexto"/>
          <p:cNvSpPr txBox="1"/>
          <p:nvPr/>
        </p:nvSpPr>
        <p:spPr>
          <a:xfrm>
            <a:off x="4283968" y="1916832"/>
            <a:ext cx="4860032" cy="4893647"/>
          </a:xfrm>
          <a:prstGeom prst="rect">
            <a:avLst/>
          </a:prstGeom>
          <a:noFill/>
        </p:spPr>
        <p:txBody>
          <a:bodyPr wrap="square" rtlCol="0">
            <a:spAutoFit/>
          </a:bodyPr>
          <a:lstStyle/>
          <a:p>
            <a:pPr algn="ctr"/>
            <a:r>
              <a:rPr lang="es-ES" sz="2400" dirty="0" smtClean="0"/>
              <a:t>De este momento es la Ley de Instrucción Pública o Ley Moyano (1857). La misma organizaba por vez primera a nivel nacional toda la educación dividiéndola en tres niveles por edades (antecedente de nuestra Primaria, Secundaria y Universidad) y en pública y privada. Con ella se intentaba hacer obligatoria la enseñanza hasta los 9 años, aunque el problema es que hizo recaer los gastos sobre los maltratados municipios.</a:t>
            </a:r>
            <a:endParaRPr lang="es-E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0" y="2636912"/>
            <a:ext cx="4716016" cy="1973194"/>
          </a:xfrm>
          <a:prstGeom prst="rect">
            <a:avLst/>
          </a:prstGeom>
          <a:noFill/>
          <a:ln w="9525">
            <a:noFill/>
            <a:miter lim="800000"/>
            <a:headEnd/>
            <a:tailEnd/>
          </a:ln>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Y no hay mejor ejemplo de racionalización que el desarrollo de organismos estatales de </a:t>
            </a:r>
            <a:r>
              <a:rPr lang="es-ES" sz="3600" dirty="0" smtClean="0">
                <a:solidFill>
                  <a:srgbClr val="FF0000"/>
                </a:solidFill>
              </a:rPr>
              <a:t>estadística</a:t>
            </a:r>
            <a:r>
              <a:rPr lang="es-ES" sz="3600" dirty="0" smtClean="0"/>
              <a:t> para estudiar y mejorar la sociedad.</a:t>
            </a:r>
            <a:endParaRPr lang="es-ES" sz="3600" dirty="0" smtClean="0"/>
          </a:p>
        </p:txBody>
      </p:sp>
      <p:sp>
        <p:nvSpPr>
          <p:cNvPr id="4" name="3 CuadroTexto"/>
          <p:cNvSpPr txBox="1"/>
          <p:nvPr/>
        </p:nvSpPr>
        <p:spPr>
          <a:xfrm>
            <a:off x="0" y="5288340"/>
            <a:ext cx="9144000" cy="1569660"/>
          </a:xfrm>
          <a:prstGeom prst="rect">
            <a:avLst/>
          </a:prstGeom>
          <a:noFill/>
        </p:spPr>
        <p:txBody>
          <a:bodyPr wrap="square" rtlCol="0">
            <a:spAutoFit/>
          </a:bodyPr>
          <a:lstStyle/>
          <a:p>
            <a:pPr algn="ctr"/>
            <a:r>
              <a:rPr lang="es-ES" sz="2400" dirty="0" smtClean="0"/>
              <a:t>Aunque el INE no se crea hasta 1945, es a finales de 1856 cuando se crea la Comisión de Estadística del Reino, que al año siguiente pasa a llamarse Junta de Estadística. Con ella se inicia la elaboración de los primeros censos de población (1857).</a:t>
            </a:r>
            <a:endParaRPr lang="es-ES" sz="2400" dirty="0"/>
          </a:p>
        </p:txBody>
      </p:sp>
      <p:pic>
        <p:nvPicPr>
          <p:cNvPr id="98307" name="Picture 3"/>
          <p:cNvPicPr>
            <a:picLocks noChangeAspect="1" noChangeArrowheads="1"/>
          </p:cNvPicPr>
          <p:nvPr/>
        </p:nvPicPr>
        <p:blipFill>
          <a:blip r:embed="rId3" cstate="print"/>
          <a:srcRect/>
          <a:stretch>
            <a:fillRect/>
          </a:stretch>
        </p:blipFill>
        <p:spPr bwMode="auto">
          <a:xfrm>
            <a:off x="4620110" y="2132856"/>
            <a:ext cx="4523890" cy="30083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76672"/>
            <a:ext cx="3851920" cy="5509200"/>
          </a:xfrm>
          <a:prstGeom prst="rect">
            <a:avLst/>
          </a:prstGeom>
          <a:noFill/>
        </p:spPr>
        <p:txBody>
          <a:bodyPr wrap="square" rtlCol="0">
            <a:spAutoFit/>
          </a:bodyPr>
          <a:lstStyle/>
          <a:p>
            <a:pPr algn="ctr"/>
            <a:r>
              <a:rPr lang="es-ES" sz="3200" dirty="0" smtClean="0"/>
              <a:t>Ya hemos estudiado que </a:t>
            </a:r>
            <a:r>
              <a:rPr lang="es-ES" sz="3200" dirty="0" smtClean="0">
                <a:solidFill>
                  <a:srgbClr val="FF0000"/>
                </a:solidFill>
              </a:rPr>
              <a:t>al final del reinado de Fernando el Gobierno recayó en absolutistas próximos a los liberales moderados</a:t>
            </a:r>
            <a:r>
              <a:rPr lang="es-ES" sz="3200" dirty="0" smtClean="0"/>
              <a:t>, caso de Cea Bermúdez, con la intención de que fuera Isabel quien sucediera a su padre.</a:t>
            </a:r>
            <a:endParaRPr lang="es-ES" sz="3200" dirty="0"/>
          </a:p>
        </p:txBody>
      </p:sp>
      <p:pic>
        <p:nvPicPr>
          <p:cNvPr id="4" name="Picture 2" descr="Imagen relacionada"/>
          <p:cNvPicPr>
            <a:picLocks noChangeAspect="1" noChangeArrowheads="1"/>
          </p:cNvPicPr>
          <p:nvPr/>
        </p:nvPicPr>
        <p:blipFill>
          <a:blip r:embed="rId2" cstate="print"/>
          <a:srcRect/>
          <a:stretch>
            <a:fillRect/>
          </a:stretch>
        </p:blipFill>
        <p:spPr bwMode="auto">
          <a:xfrm>
            <a:off x="3851920" y="10789"/>
            <a:ext cx="5292080" cy="6847211"/>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Sin embargo, </a:t>
            </a:r>
            <a:r>
              <a:rPr lang="es-ES" sz="3600" dirty="0" smtClean="0">
                <a:solidFill>
                  <a:srgbClr val="FF0000"/>
                </a:solidFill>
              </a:rPr>
              <a:t>desde 1863 el régimen isabelino entra en una crisis irreversible </a:t>
            </a:r>
            <a:r>
              <a:rPr lang="es-ES" sz="3600" dirty="0" smtClean="0"/>
              <a:t>que produce el exilio de Isabel en 1868.</a:t>
            </a:r>
          </a:p>
        </p:txBody>
      </p:sp>
      <p:sp>
        <p:nvSpPr>
          <p:cNvPr id="4" name="3 CuadroTexto"/>
          <p:cNvSpPr txBox="1"/>
          <p:nvPr/>
        </p:nvSpPr>
        <p:spPr>
          <a:xfrm>
            <a:off x="395536" y="2025908"/>
            <a:ext cx="8352928" cy="4832092"/>
          </a:xfrm>
          <a:prstGeom prst="rect">
            <a:avLst/>
          </a:prstGeom>
          <a:solidFill>
            <a:schemeClr val="accent2">
              <a:lumMod val="20000"/>
              <a:lumOff val="80000"/>
            </a:schemeClr>
          </a:solidFill>
          <a:ln>
            <a:solidFill>
              <a:schemeClr val="tx1"/>
            </a:solidFill>
          </a:ln>
        </p:spPr>
        <p:txBody>
          <a:bodyPr wrap="square" rtlCol="0">
            <a:spAutoFit/>
          </a:bodyPr>
          <a:lstStyle/>
          <a:p>
            <a:pPr marL="269875" indent="-269875" algn="just">
              <a:buFont typeface="Wingdings" pitchFamily="2" charset="2"/>
              <a:buChar char="§"/>
            </a:pPr>
            <a:r>
              <a:rPr lang="es-ES" sz="2800" dirty="0" smtClean="0"/>
              <a:t>Elevados costes derivados de las intervenciones españolas en México, Conchinchina y Santo Domingo.</a:t>
            </a:r>
          </a:p>
          <a:p>
            <a:pPr marL="269875" indent="-269875" algn="just">
              <a:buFont typeface="Wingdings" pitchFamily="2" charset="2"/>
              <a:buChar char="§"/>
            </a:pPr>
            <a:r>
              <a:rPr lang="es-ES" sz="2800" dirty="0" smtClean="0"/>
              <a:t>Deterioro de la imagen de Isabel II en relación a su promiscuidad y las intrigas de palacio. </a:t>
            </a:r>
          </a:p>
          <a:p>
            <a:pPr marL="269875" indent="-269875" algn="just">
              <a:buFont typeface="Wingdings" pitchFamily="2" charset="2"/>
              <a:buChar char="§"/>
            </a:pPr>
            <a:r>
              <a:rPr lang="es-ES" sz="2800" dirty="0" smtClean="0"/>
              <a:t>Crisis económica financiera y agraria conjugados con casos de corrupción.</a:t>
            </a:r>
          </a:p>
          <a:p>
            <a:pPr marL="269875" indent="-269875" algn="just">
              <a:buFont typeface="Wingdings" pitchFamily="2" charset="2"/>
              <a:buChar char="§"/>
            </a:pPr>
            <a:r>
              <a:rPr lang="es-ES" sz="2800" dirty="0" smtClean="0"/>
              <a:t>Muertes de </a:t>
            </a:r>
            <a:r>
              <a:rPr lang="es-ES" sz="2800" dirty="0" err="1" smtClean="0"/>
              <a:t>O´Donnell</a:t>
            </a:r>
            <a:r>
              <a:rPr lang="es-ES" sz="2800" dirty="0" smtClean="0"/>
              <a:t> (1867) y Narváez (1868).</a:t>
            </a:r>
          </a:p>
          <a:p>
            <a:pPr marL="269875" indent="-269875" algn="just">
              <a:buFont typeface="Wingdings" pitchFamily="2" charset="2"/>
              <a:buChar char="§"/>
            </a:pPr>
            <a:r>
              <a:rPr lang="es-ES" sz="2800" dirty="0" smtClean="0"/>
              <a:t>Crecientes medidas represoras a raíz de acontecimientos como la Noche de S. Daniel (1865).</a:t>
            </a:r>
          </a:p>
          <a:p>
            <a:pPr marL="269875" indent="-269875" algn="just">
              <a:buFont typeface="Wingdings" pitchFamily="2" charset="2"/>
              <a:buChar char="§"/>
            </a:pPr>
            <a:r>
              <a:rPr lang="es-ES" sz="2800" dirty="0" smtClean="0"/>
              <a:t>Unión de la oposición contra Isabel a través del Pacto de Ostende (1866-67).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La </a:t>
            </a:r>
            <a:r>
              <a:rPr lang="es-ES" sz="3600" dirty="0" smtClean="0">
                <a:solidFill>
                  <a:srgbClr val="FF0000"/>
                </a:solidFill>
              </a:rPr>
              <a:t>Noche de S. Daniel </a:t>
            </a:r>
            <a:r>
              <a:rPr lang="es-ES" sz="3600" dirty="0" smtClean="0"/>
              <a:t>(1865) fue un acontecimiento interesante para comprender el creciente descrédito monárquico.</a:t>
            </a:r>
          </a:p>
        </p:txBody>
      </p:sp>
      <p:pic>
        <p:nvPicPr>
          <p:cNvPr id="67586" name="Picture 2" descr="Resultado de imagen de noche san daniel"/>
          <p:cNvPicPr>
            <a:picLocks noChangeAspect="1" noChangeArrowheads="1"/>
          </p:cNvPicPr>
          <p:nvPr/>
        </p:nvPicPr>
        <p:blipFill>
          <a:blip r:embed="rId2" cstate="print"/>
          <a:srcRect/>
          <a:stretch>
            <a:fillRect/>
          </a:stretch>
        </p:blipFill>
        <p:spPr bwMode="auto">
          <a:xfrm>
            <a:off x="4143375" y="2204864"/>
            <a:ext cx="5000625" cy="3914776"/>
          </a:xfrm>
          <a:prstGeom prst="rect">
            <a:avLst/>
          </a:prstGeom>
          <a:noFill/>
        </p:spPr>
      </p:pic>
      <p:sp>
        <p:nvSpPr>
          <p:cNvPr id="4" name="3 CuadroTexto"/>
          <p:cNvSpPr txBox="1"/>
          <p:nvPr/>
        </p:nvSpPr>
        <p:spPr>
          <a:xfrm>
            <a:off x="0" y="1988840"/>
            <a:ext cx="4139952" cy="4524315"/>
          </a:xfrm>
          <a:prstGeom prst="rect">
            <a:avLst/>
          </a:prstGeom>
          <a:noFill/>
        </p:spPr>
        <p:txBody>
          <a:bodyPr wrap="square" rtlCol="0">
            <a:spAutoFit/>
          </a:bodyPr>
          <a:lstStyle/>
          <a:p>
            <a:pPr algn="ctr"/>
            <a:r>
              <a:rPr lang="es-ES" sz="2400" dirty="0" smtClean="0"/>
              <a:t>Un artículo del catedrático Emilio Castelar desató la polémica. En él criticaba una donación hecha por Isabel II al Estado porque consideraba que sus bienes eran estatales y no de la reina. El Gobierno exigió la expulsión de Castelar de su cátedra. El rector dimitió y se produjeron revueltas populares que fueron duramente reprimidas.</a:t>
            </a:r>
            <a:endParaRPr lang="es-E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2554545"/>
          </a:xfrm>
          <a:prstGeom prst="rect">
            <a:avLst/>
          </a:prstGeom>
          <a:noFill/>
        </p:spPr>
        <p:txBody>
          <a:bodyPr wrap="square" rtlCol="0">
            <a:spAutoFit/>
          </a:bodyPr>
          <a:lstStyle/>
          <a:p>
            <a:pPr algn="ctr"/>
            <a:r>
              <a:rPr lang="es-ES" sz="3200" dirty="0" smtClean="0"/>
              <a:t>En 1866 los progresistas de </a:t>
            </a:r>
            <a:r>
              <a:rPr lang="es-ES" sz="3200" dirty="0" err="1" smtClean="0"/>
              <a:t>Prim</a:t>
            </a:r>
            <a:r>
              <a:rPr lang="es-ES" sz="3200" dirty="0" smtClean="0"/>
              <a:t> (derecha) y los demócratas acuerdan en la ciudad belga de Ostende propiciar la caída de </a:t>
            </a:r>
            <a:r>
              <a:rPr lang="es-ES" sz="3200" dirty="0" smtClean="0"/>
              <a:t>Isabel (</a:t>
            </a:r>
            <a:r>
              <a:rPr lang="es-ES" sz="3200" dirty="0" smtClean="0">
                <a:solidFill>
                  <a:srgbClr val="FF0000"/>
                </a:solidFill>
              </a:rPr>
              <a:t>Pacto de Ostende</a:t>
            </a:r>
            <a:r>
              <a:rPr lang="es-ES" sz="3200" dirty="0" smtClean="0"/>
              <a:t>). </a:t>
            </a:r>
            <a:r>
              <a:rPr lang="es-ES" sz="3200" dirty="0" smtClean="0"/>
              <a:t>En 1867, al morir </a:t>
            </a:r>
            <a:r>
              <a:rPr lang="es-ES" sz="3200" dirty="0" err="1" smtClean="0"/>
              <a:t>O´Donnell</a:t>
            </a:r>
            <a:r>
              <a:rPr lang="es-ES" sz="3200" dirty="0" smtClean="0"/>
              <a:t>, el general Serrano (izquierda) incorpora a la Unión Liberal al pacto.</a:t>
            </a:r>
          </a:p>
        </p:txBody>
      </p:sp>
      <p:pic>
        <p:nvPicPr>
          <p:cNvPr id="76806" name="Picture 6" descr="Resultado de imagen de pacto de ostende"/>
          <p:cNvPicPr>
            <a:picLocks noChangeAspect="1" noChangeArrowheads="1"/>
          </p:cNvPicPr>
          <p:nvPr/>
        </p:nvPicPr>
        <p:blipFill>
          <a:blip r:embed="rId2" cstate="print"/>
          <a:srcRect/>
          <a:stretch>
            <a:fillRect/>
          </a:stretch>
        </p:blipFill>
        <p:spPr bwMode="auto">
          <a:xfrm>
            <a:off x="3311352" y="2620975"/>
            <a:ext cx="5832648" cy="4237025"/>
          </a:xfrm>
          <a:prstGeom prst="rect">
            <a:avLst/>
          </a:prstGeom>
          <a:noFill/>
        </p:spPr>
      </p:pic>
      <p:sp>
        <p:nvSpPr>
          <p:cNvPr id="5" name="4 CuadroTexto"/>
          <p:cNvSpPr txBox="1"/>
          <p:nvPr/>
        </p:nvSpPr>
        <p:spPr>
          <a:xfrm>
            <a:off x="0" y="3068960"/>
            <a:ext cx="3347864" cy="2677656"/>
          </a:xfrm>
          <a:prstGeom prst="rect">
            <a:avLst/>
          </a:prstGeom>
          <a:noFill/>
        </p:spPr>
        <p:txBody>
          <a:bodyPr wrap="square" rtlCol="0">
            <a:spAutoFit/>
          </a:bodyPr>
          <a:lstStyle/>
          <a:p>
            <a:pPr algn="ctr"/>
            <a:r>
              <a:rPr lang="es-ES" sz="2400" dirty="0" smtClean="0"/>
              <a:t>La foto hace referencia al Gobierno Provisional formado en 1869. De todos modos, los que aparecen son también los implicados en la firma del Pacto de Ostende.</a:t>
            </a:r>
            <a:endParaRPr lang="es-E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Las diferentes constituciones</a:t>
            </a:r>
            <a:endParaRPr lang="es-ES" sz="4800" dirty="0">
              <a:latin typeface="Arial Black" pitchFamily="34" charset="0"/>
            </a:endParaRPr>
          </a:p>
        </p:txBody>
      </p:sp>
      <p:sp>
        <p:nvSpPr>
          <p:cNvPr id="3" name="2 Rectángulo"/>
          <p:cNvSpPr/>
          <p:nvPr/>
        </p:nvSpPr>
        <p:spPr>
          <a:xfrm>
            <a:off x="0" y="1772816"/>
            <a:ext cx="9144000" cy="2554545"/>
          </a:xfrm>
          <a:prstGeom prst="rect">
            <a:avLst/>
          </a:prstGeom>
        </p:spPr>
        <p:txBody>
          <a:bodyPr wrap="square">
            <a:spAutoFit/>
          </a:bodyPr>
          <a:lstStyle/>
          <a:p>
            <a:pPr marL="179388" lvl="0" indent="-179388">
              <a:buFont typeface="Arial" pitchFamily="34" charset="0"/>
              <a:buChar char="•"/>
            </a:pPr>
            <a:r>
              <a:rPr lang="es-ES" sz="4000" dirty="0" smtClean="0">
                <a:latin typeface="Times New Roman" pitchFamily="18" charset="0"/>
                <a:cs typeface="Times New Roman" pitchFamily="18" charset="0"/>
              </a:rPr>
              <a:t>Los textos moderados: el Estatuto Real de 1834 y la Constitución de 1845.</a:t>
            </a:r>
          </a:p>
          <a:p>
            <a:pPr marL="179388" lvl="0" indent="-179388">
              <a:buFont typeface="Arial" pitchFamily="34" charset="0"/>
              <a:buChar char="•"/>
            </a:pPr>
            <a:r>
              <a:rPr lang="es-ES" sz="4000" dirty="0" smtClean="0">
                <a:latin typeface="Times New Roman" pitchFamily="18" charset="0"/>
                <a:cs typeface="Times New Roman" pitchFamily="18" charset="0"/>
              </a:rPr>
              <a:t>Los textos progresistas: la Constitución de 1837, la Pepa y el proyecto de 1856.</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70892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Constituciones y similares</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Los </a:t>
            </a:r>
            <a:r>
              <a:rPr lang="es-ES" sz="3600" dirty="0" smtClean="0">
                <a:solidFill>
                  <a:srgbClr val="FF0000"/>
                </a:solidFill>
              </a:rPr>
              <a:t>programas políticos moderado y progresista donde mejor se plasmaron fue en los diversos textos constitucionales </a:t>
            </a:r>
            <a:r>
              <a:rPr lang="es-ES" sz="3600" dirty="0" smtClean="0"/>
              <a:t>de este período.</a:t>
            </a:r>
          </a:p>
        </p:txBody>
      </p:sp>
      <p:sp>
        <p:nvSpPr>
          <p:cNvPr id="3" name="2 Rectángulo"/>
          <p:cNvSpPr/>
          <p:nvPr/>
        </p:nvSpPr>
        <p:spPr>
          <a:xfrm>
            <a:off x="4679504" y="2132856"/>
            <a:ext cx="3456384" cy="648072"/>
          </a:xfrm>
          <a:prstGeom prst="rect">
            <a:avLst/>
          </a:prstGeom>
          <a:solidFill>
            <a:schemeClr val="accent2">
              <a:lumMod val="60000"/>
              <a:lumOff val="4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Constitución de 1812</a:t>
            </a:r>
            <a:endParaRPr lang="es-ES_tradnl" sz="2400" dirty="0"/>
          </a:p>
        </p:txBody>
      </p:sp>
      <p:sp>
        <p:nvSpPr>
          <p:cNvPr id="4" name="3 Rectángulo"/>
          <p:cNvSpPr/>
          <p:nvPr/>
        </p:nvSpPr>
        <p:spPr>
          <a:xfrm>
            <a:off x="4679504" y="2996952"/>
            <a:ext cx="3456384"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Estatuto Real de 1834</a:t>
            </a:r>
            <a:endParaRPr lang="es-ES_tradnl" sz="2400" dirty="0">
              <a:solidFill>
                <a:srgbClr val="0070C0"/>
              </a:solidFill>
            </a:endParaRPr>
          </a:p>
        </p:txBody>
      </p:sp>
      <p:sp>
        <p:nvSpPr>
          <p:cNvPr id="5" name="4 Rectángulo"/>
          <p:cNvSpPr/>
          <p:nvPr/>
        </p:nvSpPr>
        <p:spPr>
          <a:xfrm>
            <a:off x="4679504" y="3789040"/>
            <a:ext cx="3456384" cy="648072"/>
          </a:xfrm>
          <a:prstGeom prst="rect">
            <a:avLst/>
          </a:prstGeom>
          <a:solidFill>
            <a:schemeClr val="accent2">
              <a:lumMod val="60000"/>
              <a:lumOff val="4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Constitución de 1837</a:t>
            </a:r>
            <a:endParaRPr lang="es-ES_tradnl" sz="2400" dirty="0"/>
          </a:p>
        </p:txBody>
      </p:sp>
      <p:sp>
        <p:nvSpPr>
          <p:cNvPr id="6" name="5 Rectángulo"/>
          <p:cNvSpPr/>
          <p:nvPr/>
        </p:nvSpPr>
        <p:spPr>
          <a:xfrm>
            <a:off x="4679504" y="4653136"/>
            <a:ext cx="3456384"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Constitución de 1845</a:t>
            </a:r>
            <a:endParaRPr lang="es-ES_tradnl" sz="2400" dirty="0">
              <a:solidFill>
                <a:srgbClr val="0070C0"/>
              </a:solidFill>
            </a:endParaRPr>
          </a:p>
        </p:txBody>
      </p:sp>
      <p:sp>
        <p:nvSpPr>
          <p:cNvPr id="7" name="6 Rectángulo"/>
          <p:cNvSpPr/>
          <p:nvPr/>
        </p:nvSpPr>
        <p:spPr>
          <a:xfrm>
            <a:off x="4679504" y="5517232"/>
            <a:ext cx="3456384" cy="648072"/>
          </a:xfrm>
          <a:prstGeom prst="rect">
            <a:avLst/>
          </a:prstGeom>
          <a:solidFill>
            <a:schemeClr val="accent2">
              <a:lumMod val="60000"/>
              <a:lumOff val="4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Constitución de 1856</a:t>
            </a:r>
            <a:endParaRPr lang="es-ES_tradnl" sz="2400" dirty="0"/>
          </a:p>
        </p:txBody>
      </p:sp>
      <p:sp>
        <p:nvSpPr>
          <p:cNvPr id="8" name="7 Rectángulo"/>
          <p:cNvSpPr/>
          <p:nvPr/>
        </p:nvSpPr>
        <p:spPr>
          <a:xfrm>
            <a:off x="467544" y="2708920"/>
            <a:ext cx="3456384" cy="648072"/>
          </a:xfrm>
          <a:prstGeom prst="rect">
            <a:avLst/>
          </a:prstGeom>
          <a:solidFill>
            <a:schemeClr val="accent2">
              <a:lumMod val="60000"/>
              <a:lumOff val="4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Progresistas</a:t>
            </a:r>
            <a:endParaRPr lang="es-ES_tradnl" sz="2400" dirty="0"/>
          </a:p>
        </p:txBody>
      </p:sp>
      <p:sp>
        <p:nvSpPr>
          <p:cNvPr id="9" name="8 Rectángulo"/>
          <p:cNvSpPr/>
          <p:nvPr/>
        </p:nvSpPr>
        <p:spPr>
          <a:xfrm>
            <a:off x="467544" y="4941168"/>
            <a:ext cx="3456384"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Moderadas</a:t>
            </a:r>
            <a:endParaRPr lang="es-ES_tradnl" sz="2400" dirty="0">
              <a:solidFill>
                <a:srgbClr val="0070C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El </a:t>
            </a:r>
            <a:r>
              <a:rPr lang="es-ES" sz="3600" dirty="0" smtClean="0">
                <a:solidFill>
                  <a:srgbClr val="FF0000"/>
                </a:solidFill>
              </a:rPr>
              <a:t>Estatuto Real de 1834 </a:t>
            </a:r>
            <a:r>
              <a:rPr lang="es-ES" sz="3600" dirty="0" smtClean="0"/>
              <a:t>lo sacó adelante un liberal moderado (Martínez de la Rosa) con la intención de afianzar la </a:t>
            </a:r>
            <a:r>
              <a:rPr lang="es-ES" sz="3600" dirty="0" smtClean="0">
                <a:solidFill>
                  <a:srgbClr val="FF0000"/>
                </a:solidFill>
              </a:rPr>
              <a:t>alianza con los absolutistas moderados</a:t>
            </a:r>
            <a:r>
              <a:rPr lang="es-ES" sz="3600" dirty="0" smtClean="0"/>
              <a:t>.</a:t>
            </a:r>
          </a:p>
        </p:txBody>
      </p:sp>
      <p:pic>
        <p:nvPicPr>
          <p:cNvPr id="70658" name="Picture 2" descr="Lefèvre - Louis XVIII of France in Coronation Robes.jpg"/>
          <p:cNvPicPr>
            <a:picLocks noChangeAspect="1" noChangeArrowheads="1"/>
          </p:cNvPicPr>
          <p:nvPr/>
        </p:nvPicPr>
        <p:blipFill>
          <a:blip r:embed="rId2" cstate="print"/>
          <a:srcRect/>
          <a:stretch>
            <a:fillRect/>
          </a:stretch>
        </p:blipFill>
        <p:spPr bwMode="auto">
          <a:xfrm>
            <a:off x="5650066" y="2204864"/>
            <a:ext cx="3493933" cy="4653136"/>
          </a:xfrm>
          <a:prstGeom prst="rect">
            <a:avLst/>
          </a:prstGeom>
          <a:noFill/>
        </p:spPr>
      </p:pic>
      <p:sp>
        <p:nvSpPr>
          <p:cNvPr id="4" name="3 CuadroTexto"/>
          <p:cNvSpPr txBox="1"/>
          <p:nvPr/>
        </p:nvSpPr>
        <p:spPr>
          <a:xfrm>
            <a:off x="179512" y="2636912"/>
            <a:ext cx="5256584" cy="4154984"/>
          </a:xfrm>
          <a:prstGeom prst="rect">
            <a:avLst/>
          </a:prstGeom>
          <a:noFill/>
        </p:spPr>
        <p:txBody>
          <a:bodyPr wrap="square" rtlCol="0">
            <a:spAutoFit/>
          </a:bodyPr>
          <a:lstStyle/>
          <a:p>
            <a:pPr algn="just"/>
            <a:r>
              <a:rPr lang="es-ES" sz="2400" dirty="0" smtClean="0"/>
              <a:t>Se trata de un texto muy moderado que </a:t>
            </a:r>
            <a:r>
              <a:rPr lang="es-ES" sz="2400" dirty="0" smtClean="0">
                <a:solidFill>
                  <a:srgbClr val="FF0000"/>
                </a:solidFill>
              </a:rPr>
              <a:t>permitía al rey recuperar gran parte de su poder</a:t>
            </a:r>
            <a:r>
              <a:rPr lang="es-ES" sz="2400" dirty="0" smtClean="0"/>
              <a:t>. Sin embargo, se hacían </a:t>
            </a:r>
            <a:r>
              <a:rPr lang="es-ES" sz="2400" dirty="0" smtClean="0">
                <a:solidFill>
                  <a:srgbClr val="FF0000"/>
                </a:solidFill>
              </a:rPr>
              <a:t>concesiones al liberalismo </a:t>
            </a:r>
            <a:r>
              <a:rPr lang="es-ES" sz="2400" dirty="0" smtClean="0"/>
              <a:t>con el fin de buscar una reconciliación. En concreto, se reconocía la existencia de un </a:t>
            </a:r>
            <a:r>
              <a:rPr lang="es-ES" sz="2400" dirty="0" smtClean="0">
                <a:solidFill>
                  <a:srgbClr val="FF0000"/>
                </a:solidFill>
              </a:rPr>
              <a:t>Estamento de Procuradores </a:t>
            </a:r>
            <a:r>
              <a:rPr lang="es-ES" sz="2400" dirty="0" smtClean="0"/>
              <a:t>elegible. Se basó en el modelo de la Carta francesa de 1814 otorgada por Luis XVIII (derecha</a:t>
            </a:r>
            <a:r>
              <a:rPr lang="es-ES" sz="2400" dirty="0" smtClean="0"/>
              <a:t>). Además, es la primera </a:t>
            </a:r>
            <a:r>
              <a:rPr lang="es-ES" sz="2400" dirty="0" smtClean="0">
                <a:solidFill>
                  <a:srgbClr val="FF0000"/>
                </a:solidFill>
              </a:rPr>
              <a:t>bicameral</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La </a:t>
            </a:r>
            <a:r>
              <a:rPr lang="es-ES" sz="3600" dirty="0" smtClean="0">
                <a:solidFill>
                  <a:srgbClr val="FF0000"/>
                </a:solidFill>
              </a:rPr>
              <a:t>Constitución de 1837 </a:t>
            </a:r>
            <a:r>
              <a:rPr lang="es-ES" sz="3600" dirty="0" smtClean="0"/>
              <a:t>surgió de la mano del Gobierno </a:t>
            </a:r>
            <a:r>
              <a:rPr lang="es-ES" sz="3600" dirty="0" smtClean="0">
                <a:solidFill>
                  <a:srgbClr val="FF0000"/>
                </a:solidFill>
              </a:rPr>
              <a:t>progresista</a:t>
            </a:r>
            <a:r>
              <a:rPr lang="es-ES" sz="3600" dirty="0" smtClean="0"/>
              <a:t> de Calatrava. </a:t>
            </a:r>
          </a:p>
        </p:txBody>
      </p:sp>
      <p:pic>
        <p:nvPicPr>
          <p:cNvPr id="71682" name="Picture 2" descr="Resultado de imagen de constitucion 1837"/>
          <p:cNvPicPr>
            <a:picLocks noChangeAspect="1" noChangeArrowheads="1"/>
          </p:cNvPicPr>
          <p:nvPr/>
        </p:nvPicPr>
        <p:blipFill>
          <a:blip r:embed="rId2" cstate="print"/>
          <a:srcRect/>
          <a:stretch>
            <a:fillRect/>
          </a:stretch>
        </p:blipFill>
        <p:spPr bwMode="auto">
          <a:xfrm>
            <a:off x="5364088" y="1188133"/>
            <a:ext cx="3779912" cy="5669868"/>
          </a:xfrm>
          <a:prstGeom prst="rect">
            <a:avLst/>
          </a:prstGeom>
          <a:noFill/>
        </p:spPr>
      </p:pic>
      <p:sp>
        <p:nvSpPr>
          <p:cNvPr id="4" name="3 CuadroTexto"/>
          <p:cNvSpPr txBox="1"/>
          <p:nvPr/>
        </p:nvSpPr>
        <p:spPr>
          <a:xfrm>
            <a:off x="0" y="1412776"/>
            <a:ext cx="5364088" cy="5262979"/>
          </a:xfrm>
          <a:prstGeom prst="rect">
            <a:avLst/>
          </a:prstGeom>
          <a:noFill/>
        </p:spPr>
        <p:txBody>
          <a:bodyPr wrap="square" rtlCol="0">
            <a:spAutoFit/>
          </a:bodyPr>
          <a:lstStyle/>
          <a:p>
            <a:pPr algn="just"/>
            <a:r>
              <a:rPr lang="es-ES" sz="2400" dirty="0" smtClean="0"/>
              <a:t>Se trata de un texto progresista pero con claros </a:t>
            </a:r>
            <a:r>
              <a:rPr lang="es-ES" sz="2400" dirty="0" smtClean="0">
                <a:solidFill>
                  <a:srgbClr val="FF0000"/>
                </a:solidFill>
              </a:rPr>
              <a:t>componentes moderados </a:t>
            </a:r>
            <a:r>
              <a:rPr lang="es-ES" sz="2400" dirty="0" smtClean="0"/>
              <a:t>con la intención de contentar a los moderados. Es por ello algo más moderada que la del 12 y en ciertos aspectos algo ambigua. Incluye una serie de </a:t>
            </a:r>
            <a:r>
              <a:rPr lang="es-ES" sz="2400" dirty="0" smtClean="0">
                <a:solidFill>
                  <a:srgbClr val="FF0000"/>
                </a:solidFill>
              </a:rPr>
              <a:t>derechos</a:t>
            </a:r>
            <a:r>
              <a:rPr lang="es-ES" sz="2400" dirty="0" smtClean="0"/>
              <a:t> liberales (igualdad jurídica, propiedad, de imprenta…), la </a:t>
            </a:r>
            <a:r>
              <a:rPr lang="es-ES" sz="2400" dirty="0" smtClean="0">
                <a:solidFill>
                  <a:srgbClr val="FF0000"/>
                </a:solidFill>
              </a:rPr>
              <a:t>división de poderes </a:t>
            </a:r>
            <a:r>
              <a:rPr lang="es-ES" sz="2400" dirty="0" smtClean="0"/>
              <a:t>e incluso </a:t>
            </a:r>
            <a:r>
              <a:rPr lang="es-ES" sz="2400" dirty="0" smtClean="0"/>
              <a:t>se sobreentiende la </a:t>
            </a:r>
            <a:r>
              <a:rPr lang="es-ES" sz="2400" dirty="0" smtClean="0">
                <a:solidFill>
                  <a:srgbClr val="FF0000"/>
                </a:solidFill>
              </a:rPr>
              <a:t>no confesionalidad </a:t>
            </a:r>
            <a:r>
              <a:rPr lang="es-ES" sz="2400" dirty="0" smtClean="0"/>
              <a:t>del Estado. Sin embargo, </a:t>
            </a:r>
            <a:r>
              <a:rPr lang="es-ES" sz="2400" dirty="0" smtClean="0">
                <a:solidFill>
                  <a:srgbClr val="FF0000"/>
                </a:solidFill>
              </a:rPr>
              <a:t>concede un poder importante al rey</a:t>
            </a:r>
            <a:r>
              <a:rPr lang="es-ES" sz="2400" dirty="0" smtClean="0"/>
              <a:t> que incluye el veto legislativo</a:t>
            </a:r>
            <a:r>
              <a:rPr lang="es-ES" sz="2400" dirty="0" smtClean="0"/>
              <a:t>. Por primera vez, se habla del </a:t>
            </a:r>
            <a:r>
              <a:rPr lang="es-ES" sz="2400" dirty="0" smtClean="0">
                <a:solidFill>
                  <a:srgbClr val="FF0000"/>
                </a:solidFill>
              </a:rPr>
              <a:t>Congreso de los Diputados </a:t>
            </a:r>
            <a:r>
              <a:rPr lang="es-ES" sz="2400" dirty="0" smtClean="0"/>
              <a:t>y del </a:t>
            </a:r>
            <a:r>
              <a:rPr lang="es-ES" sz="2400" dirty="0" smtClean="0">
                <a:solidFill>
                  <a:srgbClr val="FF0000"/>
                </a:solidFill>
              </a:rPr>
              <a:t>Senado</a:t>
            </a:r>
            <a:r>
              <a:rPr lang="es-ES" sz="2400" dirty="0" smtClean="0"/>
              <a:t>.</a:t>
            </a:r>
            <a:endParaRPr lang="es-ES"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La </a:t>
            </a:r>
            <a:r>
              <a:rPr lang="es-ES" sz="3600" dirty="0" smtClean="0">
                <a:solidFill>
                  <a:srgbClr val="FF0000"/>
                </a:solidFill>
              </a:rPr>
              <a:t>Constitución de 1845 </a:t>
            </a:r>
            <a:r>
              <a:rPr lang="es-ES" sz="3600" dirty="0" smtClean="0"/>
              <a:t>fue una imposición </a:t>
            </a:r>
            <a:r>
              <a:rPr lang="es-ES" sz="3600" dirty="0" smtClean="0">
                <a:solidFill>
                  <a:srgbClr val="FF0000"/>
                </a:solidFill>
              </a:rPr>
              <a:t>moderada</a:t>
            </a:r>
            <a:r>
              <a:rPr lang="es-ES" sz="3600" dirty="0" smtClean="0"/>
              <a:t> en un momento de claro dominio político al inicio de la Década Moderada. </a:t>
            </a:r>
          </a:p>
        </p:txBody>
      </p:sp>
      <p:pic>
        <p:nvPicPr>
          <p:cNvPr id="72706" name="Picture 2" descr="Resultado de imagen de constitucion de 1845 original"/>
          <p:cNvPicPr>
            <a:picLocks noChangeAspect="1" noChangeArrowheads="1"/>
          </p:cNvPicPr>
          <p:nvPr/>
        </p:nvPicPr>
        <p:blipFill>
          <a:blip r:embed="rId2" cstate="print"/>
          <a:srcRect/>
          <a:stretch>
            <a:fillRect/>
          </a:stretch>
        </p:blipFill>
        <p:spPr bwMode="auto">
          <a:xfrm>
            <a:off x="5597783" y="1844824"/>
            <a:ext cx="3546216" cy="5013176"/>
          </a:xfrm>
          <a:prstGeom prst="rect">
            <a:avLst/>
          </a:prstGeom>
          <a:noFill/>
        </p:spPr>
      </p:pic>
      <p:sp>
        <p:nvSpPr>
          <p:cNvPr id="4" name="3 CuadroTexto"/>
          <p:cNvSpPr txBox="1"/>
          <p:nvPr/>
        </p:nvSpPr>
        <p:spPr>
          <a:xfrm>
            <a:off x="0" y="2852936"/>
            <a:ext cx="5580112" cy="3416320"/>
          </a:xfrm>
          <a:prstGeom prst="rect">
            <a:avLst/>
          </a:prstGeom>
          <a:noFill/>
        </p:spPr>
        <p:txBody>
          <a:bodyPr wrap="square" rtlCol="0">
            <a:spAutoFit/>
          </a:bodyPr>
          <a:lstStyle/>
          <a:p>
            <a:pPr algn="just"/>
            <a:r>
              <a:rPr lang="es-ES" sz="2400" dirty="0" smtClean="0"/>
              <a:t>Mantenía rasgos liberales como la inclusión de </a:t>
            </a:r>
            <a:r>
              <a:rPr lang="es-ES" sz="2400" dirty="0" smtClean="0">
                <a:solidFill>
                  <a:srgbClr val="FF0000"/>
                </a:solidFill>
              </a:rPr>
              <a:t>derechos</a:t>
            </a:r>
            <a:r>
              <a:rPr lang="es-ES" sz="2400" dirty="0" smtClean="0"/>
              <a:t> individuales, pero introducía limitaciones destacando la </a:t>
            </a:r>
            <a:r>
              <a:rPr lang="es-ES" sz="2400" dirty="0" smtClean="0">
                <a:solidFill>
                  <a:srgbClr val="FF0000"/>
                </a:solidFill>
              </a:rPr>
              <a:t>soberanía compartida</a:t>
            </a:r>
            <a:r>
              <a:rPr lang="es-ES" sz="2400" dirty="0" smtClean="0"/>
              <a:t> entre el Rey y las Cortes, el </a:t>
            </a:r>
            <a:r>
              <a:rPr lang="es-ES" sz="2400" dirty="0" smtClean="0">
                <a:solidFill>
                  <a:srgbClr val="FF0000"/>
                </a:solidFill>
              </a:rPr>
              <a:t>fortalecimiento de un Senado no accesible para cualquiera</a:t>
            </a:r>
            <a:r>
              <a:rPr lang="es-ES" sz="2400" dirty="0" smtClean="0"/>
              <a:t>, el </a:t>
            </a:r>
            <a:r>
              <a:rPr lang="es-ES" sz="2400" dirty="0" smtClean="0">
                <a:solidFill>
                  <a:srgbClr val="FF0000"/>
                </a:solidFill>
              </a:rPr>
              <a:t>oscurecimiento de la división de poderes</a:t>
            </a:r>
            <a:r>
              <a:rPr lang="es-ES" sz="2400" dirty="0" smtClean="0"/>
              <a:t>, la </a:t>
            </a:r>
            <a:r>
              <a:rPr lang="es-ES" sz="2400" dirty="0" smtClean="0">
                <a:solidFill>
                  <a:srgbClr val="FF0000"/>
                </a:solidFill>
              </a:rPr>
              <a:t>supresión de la Milicia Nacional</a:t>
            </a:r>
            <a:r>
              <a:rPr lang="es-ES" sz="2400" dirty="0" smtClean="0"/>
              <a:t> o la </a:t>
            </a:r>
            <a:r>
              <a:rPr lang="es-ES" sz="2400" dirty="0" smtClean="0">
                <a:solidFill>
                  <a:srgbClr val="FF0000"/>
                </a:solidFill>
              </a:rPr>
              <a:t>declaración de la confesionalidad del Estado</a:t>
            </a:r>
            <a:r>
              <a:rPr lang="es-ES" sz="2400" dirty="0" smtClean="0"/>
              <a:t>.</a:t>
            </a:r>
            <a:endParaRPr lang="es-ES"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s://carmenpagan.files.wordpress.com/2012/01/captura-de-pantalla-2013-11-15-a-las-19-32-36.png"/>
          <p:cNvPicPr>
            <a:picLocks noChangeAspect="1" noChangeArrowheads="1"/>
          </p:cNvPicPr>
          <p:nvPr/>
        </p:nvPicPr>
        <p:blipFill>
          <a:blip r:embed="rId2" cstate="print"/>
          <a:srcRect/>
          <a:stretch>
            <a:fillRect/>
          </a:stretch>
        </p:blipFill>
        <p:spPr bwMode="auto">
          <a:xfrm>
            <a:off x="323528" y="1894458"/>
            <a:ext cx="8244408" cy="4963542"/>
          </a:xfrm>
          <a:prstGeom prst="rect">
            <a:avLst/>
          </a:prstGeom>
          <a:noFill/>
        </p:spPr>
      </p:pic>
      <p:sp>
        <p:nvSpPr>
          <p:cNvPr id="3" name="2 CuadroTexto"/>
          <p:cNvSpPr txBox="1"/>
          <p:nvPr/>
        </p:nvSpPr>
        <p:spPr>
          <a:xfrm>
            <a:off x="0" y="0"/>
            <a:ext cx="9144000" cy="1785104"/>
          </a:xfrm>
          <a:prstGeom prst="rect">
            <a:avLst/>
          </a:prstGeom>
          <a:noFill/>
        </p:spPr>
        <p:txBody>
          <a:bodyPr wrap="square" rtlCol="0">
            <a:spAutoFit/>
          </a:bodyPr>
          <a:lstStyle/>
          <a:p>
            <a:pPr algn="ctr"/>
            <a:r>
              <a:rPr lang="es-ES" sz="3500" dirty="0" smtClean="0">
                <a:solidFill>
                  <a:srgbClr val="FF0000"/>
                </a:solidFill>
              </a:rPr>
              <a:t>Comparativa entre las constituciones</a:t>
            </a:r>
            <a:r>
              <a:rPr lang="es-ES" sz="3500" dirty="0" smtClean="0"/>
              <a:t>. Nos interesa fijarnos en las </a:t>
            </a:r>
            <a:r>
              <a:rPr lang="es-ES" sz="3500" dirty="0" smtClean="0"/>
              <a:t>cuatro primeras </a:t>
            </a:r>
            <a:r>
              <a:rPr lang="es-ES" sz="3500" dirty="0" smtClean="0"/>
              <a:t>columnas</a:t>
            </a:r>
            <a:r>
              <a:rPr lang="es-ES" sz="3500" dirty="0" smtClean="0"/>
              <a:t>.</a:t>
            </a:r>
          </a:p>
          <a:p>
            <a:pPr algn="ctr"/>
            <a:r>
              <a:rPr lang="es-ES" sz="2000" dirty="0" smtClean="0"/>
              <a:t>(Hay una errata en la de 1845, puesto que el sufragio afectaba solo al 0,8% de la población, no el 4,3).</a:t>
            </a:r>
            <a:endParaRPr lang="es-E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846659"/>
          </a:xfrm>
          <a:prstGeom prst="rect">
            <a:avLst/>
          </a:prstGeom>
          <a:noFill/>
        </p:spPr>
        <p:txBody>
          <a:bodyPr wrap="square" rtlCol="0">
            <a:spAutoFit/>
          </a:bodyPr>
          <a:lstStyle/>
          <a:p>
            <a:pPr algn="ctr"/>
            <a:r>
              <a:rPr lang="es-ES" sz="3800" dirty="0" smtClean="0">
                <a:solidFill>
                  <a:srgbClr val="FF0000"/>
                </a:solidFill>
              </a:rPr>
              <a:t>El reinado de Isabel basaría su éxito en su asociación con los liberales</a:t>
            </a:r>
            <a:r>
              <a:rPr lang="es-ES" sz="3800" dirty="0" smtClean="0"/>
              <a:t>. De este modo, el reinado de Isabel significó el </a:t>
            </a:r>
            <a:r>
              <a:rPr lang="es-ES" sz="3800" dirty="0" smtClean="0">
                <a:solidFill>
                  <a:srgbClr val="FF0000"/>
                </a:solidFill>
              </a:rPr>
              <a:t>triunfo liberal</a:t>
            </a:r>
            <a:r>
              <a:rPr lang="es-ES" sz="3800" dirty="0" smtClean="0"/>
              <a:t>.</a:t>
            </a:r>
            <a:endParaRPr lang="es-ES" sz="3800" dirty="0"/>
          </a:p>
        </p:txBody>
      </p:sp>
      <p:sp>
        <p:nvSpPr>
          <p:cNvPr id="4" name="3 CuadroTexto"/>
          <p:cNvSpPr txBox="1"/>
          <p:nvPr/>
        </p:nvSpPr>
        <p:spPr>
          <a:xfrm>
            <a:off x="0" y="2348880"/>
            <a:ext cx="3851920" cy="3970318"/>
          </a:xfrm>
          <a:prstGeom prst="rect">
            <a:avLst/>
          </a:prstGeom>
          <a:noFill/>
        </p:spPr>
        <p:txBody>
          <a:bodyPr wrap="square" rtlCol="0">
            <a:spAutoFit/>
          </a:bodyPr>
          <a:lstStyle/>
          <a:p>
            <a:pPr algn="ctr"/>
            <a:r>
              <a:rPr lang="es-ES" sz="2800" dirty="0" smtClean="0"/>
              <a:t>Mª Cristina como regenta e Isabel II se apoyaron básicamente en los liberales moderados. La razón es que los moderados defendían un régimen con una monarquía fuerte. </a:t>
            </a:r>
            <a:endParaRPr lang="es-ES" sz="2800" dirty="0"/>
          </a:p>
        </p:txBody>
      </p:sp>
      <p:pic>
        <p:nvPicPr>
          <p:cNvPr id="5" name="Picture 4" descr="Resultado de imagen de cronología reinado isabel ii"/>
          <p:cNvPicPr>
            <a:picLocks noChangeAspect="1" noChangeArrowheads="1"/>
          </p:cNvPicPr>
          <p:nvPr/>
        </p:nvPicPr>
        <p:blipFill>
          <a:blip r:embed="rId2" cstate="print"/>
          <a:srcRect/>
          <a:stretch>
            <a:fillRect/>
          </a:stretch>
        </p:blipFill>
        <p:spPr bwMode="auto">
          <a:xfrm>
            <a:off x="3851920" y="2276872"/>
            <a:ext cx="5292080" cy="4035335"/>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En cualquier caso, el </a:t>
            </a:r>
            <a:r>
              <a:rPr lang="es-ES" sz="3600" dirty="0" smtClean="0">
                <a:solidFill>
                  <a:srgbClr val="FF0000"/>
                </a:solidFill>
              </a:rPr>
              <a:t>programa político liberal no se agota en las constituciones</a:t>
            </a:r>
            <a:r>
              <a:rPr lang="es-ES" sz="3600" dirty="0" smtClean="0"/>
              <a:t>.</a:t>
            </a:r>
          </a:p>
        </p:txBody>
      </p:sp>
      <p:sp>
        <p:nvSpPr>
          <p:cNvPr id="3" name="2 CuadroTexto"/>
          <p:cNvSpPr txBox="1"/>
          <p:nvPr/>
        </p:nvSpPr>
        <p:spPr>
          <a:xfrm>
            <a:off x="395536" y="1484784"/>
            <a:ext cx="8352928" cy="4832092"/>
          </a:xfrm>
          <a:prstGeom prst="rect">
            <a:avLst/>
          </a:prstGeom>
          <a:solidFill>
            <a:schemeClr val="accent2">
              <a:lumMod val="20000"/>
              <a:lumOff val="80000"/>
            </a:schemeClr>
          </a:solidFill>
          <a:ln>
            <a:solidFill>
              <a:schemeClr val="tx1"/>
            </a:solidFill>
          </a:ln>
        </p:spPr>
        <p:txBody>
          <a:bodyPr wrap="square" rtlCol="0">
            <a:spAutoFit/>
          </a:bodyPr>
          <a:lstStyle/>
          <a:p>
            <a:pPr marL="269875" indent="-269875" algn="just">
              <a:buFont typeface="Wingdings" pitchFamily="2" charset="2"/>
              <a:buChar char="§"/>
            </a:pPr>
            <a:r>
              <a:rPr lang="es-ES" sz="2800" dirty="0" smtClean="0">
                <a:solidFill>
                  <a:srgbClr val="FF0000"/>
                </a:solidFill>
              </a:rPr>
              <a:t>Racionalidad administrativa </a:t>
            </a:r>
            <a:r>
              <a:rPr lang="es-ES" sz="2800" dirty="0" smtClean="0"/>
              <a:t>(obra moderada): creación de las </a:t>
            </a:r>
            <a:r>
              <a:rPr lang="es-ES" sz="2800" dirty="0" smtClean="0">
                <a:solidFill>
                  <a:srgbClr val="FF0000"/>
                </a:solidFill>
              </a:rPr>
              <a:t>provincias</a:t>
            </a:r>
            <a:r>
              <a:rPr lang="es-ES" sz="2800" dirty="0" smtClean="0"/>
              <a:t>, supresión de los fueros navarros,  mayor </a:t>
            </a:r>
            <a:r>
              <a:rPr lang="es-ES" sz="2800" dirty="0" smtClean="0">
                <a:solidFill>
                  <a:srgbClr val="FF0000"/>
                </a:solidFill>
              </a:rPr>
              <a:t>unidad tributaria</a:t>
            </a:r>
            <a:r>
              <a:rPr lang="es-ES" sz="2800" dirty="0" smtClean="0"/>
              <a:t>,  elaboración de </a:t>
            </a:r>
            <a:r>
              <a:rPr lang="es-ES" sz="2800" dirty="0" smtClean="0">
                <a:solidFill>
                  <a:srgbClr val="FF0000"/>
                </a:solidFill>
              </a:rPr>
              <a:t>códigos de leyes </a:t>
            </a:r>
            <a:r>
              <a:rPr lang="es-ES" sz="2800" dirty="0" smtClean="0"/>
              <a:t>y del primer </a:t>
            </a:r>
            <a:r>
              <a:rPr lang="es-ES" sz="2800" dirty="0" smtClean="0">
                <a:solidFill>
                  <a:srgbClr val="FF0000"/>
                </a:solidFill>
              </a:rPr>
              <a:t>Censo de Población</a:t>
            </a:r>
            <a:r>
              <a:rPr lang="es-ES" sz="2800" dirty="0" smtClean="0"/>
              <a:t>…</a:t>
            </a:r>
          </a:p>
          <a:p>
            <a:pPr marL="269875" indent="-269875" algn="just">
              <a:buFont typeface="Wingdings" pitchFamily="2" charset="2"/>
              <a:buChar char="§"/>
            </a:pPr>
            <a:r>
              <a:rPr lang="es-ES" sz="2800" dirty="0" smtClean="0">
                <a:solidFill>
                  <a:srgbClr val="FF0000"/>
                </a:solidFill>
              </a:rPr>
              <a:t>Medidas económicas </a:t>
            </a:r>
            <a:r>
              <a:rPr lang="es-ES" sz="2800" dirty="0" smtClean="0"/>
              <a:t>(progresista): </a:t>
            </a:r>
            <a:r>
              <a:rPr lang="es-ES" sz="2800" dirty="0" smtClean="0">
                <a:solidFill>
                  <a:srgbClr val="FF0000"/>
                </a:solidFill>
              </a:rPr>
              <a:t>desamortizaciones</a:t>
            </a:r>
            <a:r>
              <a:rPr lang="es-ES" sz="2800" dirty="0" smtClean="0"/>
              <a:t>,  fomento del </a:t>
            </a:r>
            <a:r>
              <a:rPr lang="es-ES" sz="2800" dirty="0" smtClean="0">
                <a:solidFill>
                  <a:srgbClr val="FF0000"/>
                </a:solidFill>
              </a:rPr>
              <a:t>ferrocarril</a:t>
            </a:r>
            <a:r>
              <a:rPr lang="es-ES" sz="2800" dirty="0" smtClean="0"/>
              <a:t>, </a:t>
            </a:r>
            <a:r>
              <a:rPr lang="es-ES" sz="2800" dirty="0" smtClean="0">
                <a:solidFill>
                  <a:srgbClr val="FF0000"/>
                </a:solidFill>
              </a:rPr>
              <a:t>regulación de la banca</a:t>
            </a:r>
            <a:r>
              <a:rPr lang="es-ES" sz="2800" dirty="0" smtClean="0"/>
              <a:t>, creación del </a:t>
            </a:r>
            <a:r>
              <a:rPr lang="es-ES" sz="2800" dirty="0" smtClean="0">
                <a:solidFill>
                  <a:srgbClr val="FF0000"/>
                </a:solidFill>
              </a:rPr>
              <a:t>Banco de España</a:t>
            </a:r>
            <a:r>
              <a:rPr lang="es-ES" sz="2800" dirty="0" smtClean="0"/>
              <a:t>…</a:t>
            </a:r>
          </a:p>
          <a:p>
            <a:pPr marL="269875" indent="-269875" algn="just">
              <a:buFont typeface="Wingdings" pitchFamily="2" charset="2"/>
              <a:buChar char="§"/>
            </a:pPr>
            <a:r>
              <a:rPr lang="es-ES" sz="2800" dirty="0" smtClean="0">
                <a:solidFill>
                  <a:srgbClr val="FF0000"/>
                </a:solidFill>
              </a:rPr>
              <a:t>Reforma educativa</a:t>
            </a:r>
            <a:r>
              <a:rPr lang="es-ES" sz="2800" dirty="0" smtClean="0"/>
              <a:t> (progresista y moderada): extensión de la </a:t>
            </a:r>
            <a:r>
              <a:rPr lang="es-ES" sz="2800" dirty="0" smtClean="0">
                <a:solidFill>
                  <a:srgbClr val="FF0000"/>
                </a:solidFill>
              </a:rPr>
              <a:t>educación primaria </a:t>
            </a:r>
            <a:r>
              <a:rPr lang="es-ES" sz="2800" dirty="0" smtClean="0"/>
              <a:t>con la Ley Moyano.</a:t>
            </a:r>
          </a:p>
          <a:p>
            <a:pPr marL="269875" indent="-269875" algn="just">
              <a:buFont typeface="Wingdings" pitchFamily="2" charset="2"/>
              <a:buChar char="§"/>
            </a:pPr>
            <a:r>
              <a:rPr lang="es-ES" sz="2800" dirty="0" smtClean="0"/>
              <a:t>Fomento del </a:t>
            </a:r>
            <a:r>
              <a:rPr lang="es-ES" sz="2800" dirty="0" smtClean="0">
                <a:solidFill>
                  <a:srgbClr val="FF0000"/>
                </a:solidFill>
              </a:rPr>
              <a:t>centralismo y</a:t>
            </a:r>
            <a:r>
              <a:rPr lang="es-ES" sz="2800" dirty="0" smtClean="0"/>
              <a:t> el </a:t>
            </a:r>
            <a:r>
              <a:rPr lang="es-ES" sz="2800" dirty="0" smtClean="0">
                <a:solidFill>
                  <a:srgbClr val="FF0000"/>
                </a:solidFill>
              </a:rPr>
              <a:t>orden</a:t>
            </a:r>
            <a:r>
              <a:rPr lang="es-ES" sz="2800" dirty="0" smtClean="0"/>
              <a:t> (moderada): creación de los </a:t>
            </a:r>
            <a:r>
              <a:rPr lang="es-ES" sz="2800" dirty="0" smtClean="0">
                <a:solidFill>
                  <a:srgbClr val="FF0000"/>
                </a:solidFill>
              </a:rPr>
              <a:t>gobiernos civiles </a:t>
            </a:r>
            <a:r>
              <a:rPr lang="es-ES" sz="2800" dirty="0" smtClean="0"/>
              <a:t>y de la </a:t>
            </a:r>
            <a:r>
              <a:rPr lang="es-ES" sz="2800" dirty="0" smtClean="0">
                <a:solidFill>
                  <a:srgbClr val="FF0000"/>
                </a:solidFill>
              </a:rPr>
              <a:t>Guardia Civil</a:t>
            </a:r>
            <a:r>
              <a:rPr lang="es-ES" sz="2800" dirty="0" smtClean="0"/>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Algunas medidas tendrán gran trascendencia en la historia de España, como el caso de la creación de la </a:t>
            </a:r>
            <a:r>
              <a:rPr lang="es-ES" sz="3600" dirty="0" smtClean="0">
                <a:solidFill>
                  <a:srgbClr val="FF0000"/>
                </a:solidFill>
              </a:rPr>
              <a:t>división </a:t>
            </a:r>
            <a:r>
              <a:rPr lang="es-ES" sz="3600" dirty="0" smtClean="0">
                <a:solidFill>
                  <a:srgbClr val="FF0000"/>
                </a:solidFill>
              </a:rPr>
              <a:t>provincial</a:t>
            </a:r>
            <a:r>
              <a:rPr lang="es-ES" sz="3600" dirty="0" smtClean="0"/>
              <a:t> (1833).</a:t>
            </a:r>
            <a:endParaRPr lang="es-ES" sz="3600" dirty="0" smtClean="0"/>
          </a:p>
        </p:txBody>
      </p:sp>
      <p:pic>
        <p:nvPicPr>
          <p:cNvPr id="73730" name="Picture 2" descr="https://upload.wikimedia.org/wikipedia/commons/thumb/4/41/Espa%C3%B1a_-_Divisi%C3%B3n_provincial_y_regional_de_1833.svg/800px-Espa%C3%B1a_-_Divisi%C3%B3n_provincial_y_regional_de_1833.svg.png"/>
          <p:cNvPicPr>
            <a:picLocks noChangeAspect="1" noChangeArrowheads="1"/>
          </p:cNvPicPr>
          <p:nvPr/>
        </p:nvPicPr>
        <p:blipFill>
          <a:blip r:embed="rId2" cstate="print"/>
          <a:srcRect/>
          <a:stretch>
            <a:fillRect/>
          </a:stretch>
        </p:blipFill>
        <p:spPr bwMode="auto">
          <a:xfrm>
            <a:off x="3758900" y="2204864"/>
            <a:ext cx="5385100" cy="4077072"/>
          </a:xfrm>
          <a:prstGeom prst="rect">
            <a:avLst/>
          </a:prstGeom>
          <a:noFill/>
        </p:spPr>
      </p:pic>
      <p:sp>
        <p:nvSpPr>
          <p:cNvPr id="4" name="3 CuadroTexto"/>
          <p:cNvSpPr txBox="1"/>
          <p:nvPr/>
        </p:nvSpPr>
        <p:spPr>
          <a:xfrm>
            <a:off x="0" y="2060848"/>
            <a:ext cx="3707904" cy="4524315"/>
          </a:xfrm>
          <a:prstGeom prst="rect">
            <a:avLst/>
          </a:prstGeom>
          <a:noFill/>
        </p:spPr>
        <p:txBody>
          <a:bodyPr wrap="square" rtlCol="0">
            <a:spAutoFit/>
          </a:bodyPr>
          <a:lstStyle/>
          <a:p>
            <a:pPr algn="ctr"/>
            <a:r>
              <a:rPr lang="es-ES" sz="2400" dirty="0" smtClean="0"/>
              <a:t>La división en 49 provincias (Canarias se dividiría en dos en 1927) y 15 regiones fue obra del ministro de Fomento Javier de Burgos al poco de morir Fernando. Fue una medida de los absolutistas moderados pero los liberales la asumieron sin problemas al basarse en sus planteamientos anteriores.</a:t>
            </a:r>
            <a:endParaRPr lang="es-E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Conclusión</a:t>
            </a:r>
            <a:endParaRPr lang="es-ES" sz="4800" dirty="0"/>
          </a:p>
        </p:txBody>
      </p:sp>
      <p:sp>
        <p:nvSpPr>
          <p:cNvPr id="3" name="2 Rectángulo"/>
          <p:cNvSpPr/>
          <p:nvPr/>
        </p:nvSpPr>
        <p:spPr>
          <a:xfrm>
            <a:off x="0" y="980728"/>
            <a:ext cx="9144000" cy="707886"/>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El agotamiento del reinado de Isabel.</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solidFill>
                  <a:srgbClr val="FF0000"/>
                </a:solidFill>
              </a:rPr>
              <a:t>La grave crisis social, económica y política de los últimos años del reinado de Isabel terminó propiciando su caída en 1868</a:t>
            </a:r>
            <a:r>
              <a:rPr lang="es-ES" sz="3600" dirty="0" smtClean="0"/>
              <a:t>.</a:t>
            </a:r>
          </a:p>
        </p:txBody>
      </p:sp>
      <p:pic>
        <p:nvPicPr>
          <p:cNvPr id="75778" name="Picture 2" descr="Resultado de imagen de exilio isabel ii"/>
          <p:cNvPicPr>
            <a:picLocks noChangeAspect="1" noChangeArrowheads="1"/>
          </p:cNvPicPr>
          <p:nvPr/>
        </p:nvPicPr>
        <p:blipFill>
          <a:blip r:embed="rId2" cstate="print"/>
          <a:srcRect/>
          <a:stretch>
            <a:fillRect/>
          </a:stretch>
        </p:blipFill>
        <p:spPr bwMode="auto">
          <a:xfrm>
            <a:off x="6012161" y="1750893"/>
            <a:ext cx="3131840" cy="5107108"/>
          </a:xfrm>
          <a:prstGeom prst="rect">
            <a:avLst/>
          </a:prstGeom>
          <a:noFill/>
        </p:spPr>
      </p:pic>
      <p:sp>
        <p:nvSpPr>
          <p:cNvPr id="6" name="5 CuadroTexto"/>
          <p:cNvSpPr txBox="1"/>
          <p:nvPr/>
        </p:nvSpPr>
        <p:spPr>
          <a:xfrm>
            <a:off x="0" y="2852936"/>
            <a:ext cx="5940152" cy="2308324"/>
          </a:xfrm>
          <a:prstGeom prst="rect">
            <a:avLst/>
          </a:prstGeom>
          <a:noFill/>
        </p:spPr>
        <p:txBody>
          <a:bodyPr wrap="square" rtlCol="0">
            <a:spAutoFit/>
          </a:bodyPr>
          <a:lstStyle/>
          <a:p>
            <a:pPr algn="just"/>
            <a:r>
              <a:rPr lang="es-ES" sz="2400" dirty="0" smtClean="0"/>
              <a:t>En abril de 1868 moría Narváez, el último apoyo sólido que le quedaba a Isabel. La reina veraneaba en la ciudad de San Sebastián, donde recibió la noticia del alzamiento contra ella. Cruzó la frontera con Francia para no volver jamás a ocupar el trono español.</a:t>
            </a:r>
            <a:endParaRPr lang="es-E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b="1" dirty="0" smtClean="0">
                <a:latin typeface="Arial Black" pitchFamily="34" charset="0"/>
              </a:rPr>
              <a:t>La primera guerra carlista</a:t>
            </a:r>
            <a:endParaRPr lang="es-ES" sz="4800" dirty="0">
              <a:latin typeface="Arial Black" pitchFamily="34" charset="0"/>
            </a:endParaRPr>
          </a:p>
        </p:txBody>
      </p:sp>
      <p:sp>
        <p:nvSpPr>
          <p:cNvPr id="3" name="2 Rectángulo"/>
          <p:cNvSpPr/>
          <p:nvPr/>
        </p:nvSpPr>
        <p:spPr>
          <a:xfrm>
            <a:off x="0" y="1340768"/>
            <a:ext cx="9144000" cy="5016758"/>
          </a:xfrm>
          <a:prstGeom prst="rect">
            <a:avLst/>
          </a:prstGeom>
        </p:spPr>
        <p:txBody>
          <a:bodyPr wrap="square">
            <a:spAutoFit/>
          </a:bodyPr>
          <a:lstStyle/>
          <a:p>
            <a:pPr marL="179388" lvl="0" indent="-179388" algn="just">
              <a:buFont typeface="Arial" pitchFamily="34" charset="0"/>
              <a:buChar char="•"/>
            </a:pPr>
            <a:r>
              <a:rPr lang="es-ES" sz="4000" dirty="0" smtClean="0">
                <a:latin typeface="Times New Roman" pitchFamily="18" charset="0"/>
                <a:cs typeface="Times New Roman" pitchFamily="18" charset="0"/>
              </a:rPr>
              <a:t>La cuestión sucesoria.</a:t>
            </a:r>
          </a:p>
          <a:p>
            <a:pPr marL="179388" lvl="0" indent="-179388" algn="just">
              <a:buFont typeface="Arial" pitchFamily="34" charset="0"/>
              <a:buChar char="•"/>
            </a:pPr>
            <a:r>
              <a:rPr lang="es-ES" sz="4000" dirty="0" smtClean="0">
                <a:latin typeface="Times New Roman" pitchFamily="18" charset="0"/>
                <a:cs typeface="Times New Roman" pitchFamily="18" charset="0"/>
              </a:rPr>
              <a:t>Ideología carlista: Dios, Patria, Rey y fueros.</a:t>
            </a:r>
          </a:p>
          <a:p>
            <a:pPr marL="179388" lvl="0" indent="-179388" algn="just">
              <a:buFont typeface="Arial" pitchFamily="34" charset="0"/>
              <a:buChar char="•"/>
            </a:pPr>
            <a:r>
              <a:rPr lang="es-ES" sz="4000" dirty="0" smtClean="0">
                <a:latin typeface="Times New Roman" pitchFamily="18" charset="0"/>
                <a:cs typeface="Times New Roman" pitchFamily="18" charset="0"/>
              </a:rPr>
              <a:t>Apoyos nacionales e internacionales de los carlistas y los liberales.</a:t>
            </a:r>
          </a:p>
          <a:p>
            <a:pPr marL="179388" lvl="0" indent="-179388" algn="just">
              <a:buFont typeface="Arial" pitchFamily="34" charset="0"/>
              <a:buChar char="•"/>
            </a:pPr>
            <a:r>
              <a:rPr lang="es-ES" sz="4000" dirty="0" smtClean="0">
                <a:latin typeface="Times New Roman" pitchFamily="18" charset="0"/>
                <a:cs typeface="Times New Roman" pitchFamily="18" charset="0"/>
              </a:rPr>
              <a:t>Fases del conflicto. 3 fases.</a:t>
            </a:r>
          </a:p>
          <a:p>
            <a:pPr marL="179388" lvl="0" indent="-179388" algn="just">
              <a:buFont typeface="Arial" pitchFamily="34" charset="0"/>
              <a:buChar char="•"/>
            </a:pPr>
            <a:r>
              <a:rPr lang="es-ES" sz="4000" dirty="0" smtClean="0">
                <a:latin typeface="Times New Roman" pitchFamily="18" charset="0"/>
                <a:cs typeface="Times New Roman" pitchFamily="18" charset="0"/>
              </a:rPr>
              <a:t>Consecuencias: influencia del ejército, liberalismo y </a:t>
            </a:r>
            <a:r>
              <a:rPr lang="es-ES" sz="4000" dirty="0" err="1" smtClean="0">
                <a:latin typeface="Times New Roman" pitchFamily="18" charset="0"/>
                <a:cs typeface="Times New Roman" pitchFamily="18" charset="0"/>
              </a:rPr>
              <a:t>foralismo</a:t>
            </a:r>
            <a:r>
              <a:rPr lang="es-ES" sz="4000" dirty="0" smtClean="0">
                <a:latin typeface="Times New Roman" pitchFamily="18" charset="0"/>
                <a:cs typeface="Times New Roman" pitchFamily="18" charset="0"/>
              </a:rPr>
              <a:t> tras la guerra.</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1874</TotalTime>
  <Words>5195</Words>
  <Application>Microsoft Office PowerPoint</Application>
  <PresentationFormat>Presentación en pantalla (4:3)</PresentationFormat>
  <Paragraphs>265</Paragraphs>
  <Slides>83</Slides>
  <Notes>0</Notes>
  <HiddenSlides>0</HiddenSlides>
  <MMClips>0</MMClips>
  <ScaleCrop>false</ScaleCrop>
  <HeadingPairs>
    <vt:vector size="4" baseType="variant">
      <vt:variant>
        <vt:lpstr>Tema</vt:lpstr>
      </vt:variant>
      <vt:variant>
        <vt:i4>1</vt:i4>
      </vt:variant>
      <vt:variant>
        <vt:lpstr>Títulos de diapositiva</vt:lpstr>
      </vt:variant>
      <vt:variant>
        <vt:i4>83</vt:i4>
      </vt:variant>
    </vt:vector>
  </HeadingPairs>
  <TitlesOfParts>
    <vt:vector size="8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183</cp:revision>
  <dcterms:created xsi:type="dcterms:W3CDTF">2017-11-01T17:49:51Z</dcterms:created>
  <dcterms:modified xsi:type="dcterms:W3CDTF">2020-07-31T15:27:13Z</dcterms:modified>
</cp:coreProperties>
</file>