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60" r:id="rId2"/>
    <p:sldId id="461" r:id="rId3"/>
    <p:sldId id="462" r:id="rId4"/>
    <p:sldId id="426" r:id="rId5"/>
    <p:sldId id="256" r:id="rId6"/>
    <p:sldId id="257" r:id="rId7"/>
    <p:sldId id="512" r:id="rId8"/>
    <p:sldId id="509" r:id="rId9"/>
    <p:sldId id="513" r:id="rId10"/>
    <p:sldId id="428" r:id="rId11"/>
    <p:sldId id="487" r:id="rId12"/>
    <p:sldId id="510" r:id="rId13"/>
    <p:sldId id="515" r:id="rId14"/>
    <p:sldId id="514" r:id="rId15"/>
    <p:sldId id="521" r:id="rId16"/>
    <p:sldId id="533" r:id="rId17"/>
    <p:sldId id="516" r:id="rId18"/>
    <p:sldId id="520" r:id="rId19"/>
    <p:sldId id="518" r:id="rId20"/>
    <p:sldId id="519" r:id="rId21"/>
    <p:sldId id="522" r:id="rId22"/>
    <p:sldId id="523" r:id="rId23"/>
    <p:sldId id="524" r:id="rId24"/>
    <p:sldId id="529" r:id="rId25"/>
    <p:sldId id="525" r:id="rId26"/>
    <p:sldId id="517" r:id="rId27"/>
    <p:sldId id="530" r:id="rId28"/>
    <p:sldId id="527" r:id="rId29"/>
    <p:sldId id="535" r:id="rId30"/>
    <p:sldId id="531" r:id="rId31"/>
    <p:sldId id="534" r:id="rId32"/>
    <p:sldId id="528" r:id="rId33"/>
    <p:sldId id="536" r:id="rId34"/>
    <p:sldId id="538" r:id="rId35"/>
    <p:sldId id="539" r:id="rId36"/>
    <p:sldId id="542" r:id="rId37"/>
    <p:sldId id="537" r:id="rId38"/>
    <p:sldId id="540" r:id="rId39"/>
    <p:sldId id="568" r:id="rId40"/>
    <p:sldId id="541" r:id="rId41"/>
    <p:sldId id="570" r:id="rId42"/>
    <p:sldId id="574" r:id="rId43"/>
    <p:sldId id="571" r:id="rId44"/>
    <p:sldId id="572" r:id="rId45"/>
    <p:sldId id="543" r:id="rId46"/>
    <p:sldId id="544" r:id="rId47"/>
    <p:sldId id="545" r:id="rId48"/>
    <p:sldId id="546" r:id="rId49"/>
    <p:sldId id="547" r:id="rId50"/>
    <p:sldId id="548" r:id="rId51"/>
    <p:sldId id="549" r:id="rId52"/>
    <p:sldId id="551" r:id="rId53"/>
    <p:sldId id="553" r:id="rId54"/>
    <p:sldId id="554" r:id="rId55"/>
    <p:sldId id="552" r:id="rId56"/>
    <p:sldId id="558" r:id="rId57"/>
    <p:sldId id="560" r:id="rId58"/>
    <p:sldId id="559" r:id="rId59"/>
    <p:sldId id="561" r:id="rId60"/>
    <p:sldId id="556" r:id="rId61"/>
    <p:sldId id="557" r:id="rId62"/>
    <p:sldId id="550" r:id="rId63"/>
    <p:sldId id="526" r:id="rId64"/>
    <p:sldId id="562" r:id="rId6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17/08/2020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los factores de la evolución demográfica de España en el primer tercio del siglo 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No obstante, que algo estaba cambiando se hace manifiesto en este gráfico de regímenes demográficos. Hacia 1900 España entraba en la </a:t>
            </a:r>
            <a:r>
              <a:rPr lang="es-ES" sz="3600" dirty="0" smtClean="0">
                <a:solidFill>
                  <a:srgbClr val="FF0000"/>
                </a:solidFill>
              </a:rPr>
              <a:t>transición demográfica</a:t>
            </a:r>
            <a:r>
              <a:rPr lang="es-ES" sz="3600" dirty="0" smtClean="0"/>
              <a:t>.</a:t>
            </a:r>
            <a:endParaRPr lang="es-ES" sz="3600" dirty="0"/>
          </a:p>
        </p:txBody>
      </p:sp>
      <p:sp>
        <p:nvSpPr>
          <p:cNvPr id="4" name="3 CuadroTexto"/>
          <p:cNvSpPr txBox="1"/>
          <p:nvPr/>
        </p:nvSpPr>
        <p:spPr>
          <a:xfrm>
            <a:off x="0" y="2996952"/>
            <a:ext cx="3131840" cy="2677656"/>
          </a:xfrm>
          <a:prstGeom prst="rect">
            <a:avLst/>
          </a:prstGeom>
          <a:noFill/>
        </p:spPr>
        <p:txBody>
          <a:bodyPr wrap="square" rtlCol="0">
            <a:spAutoFit/>
          </a:bodyPr>
          <a:lstStyle/>
          <a:p>
            <a:pPr algn="ctr"/>
            <a:r>
              <a:rPr lang="es-ES" sz="2400" dirty="0" smtClean="0"/>
              <a:t>Suele darse 1900 como la fecha de inicio de la transición demográfica en España, aunque la tendencia ya se observa desde 1890 aproximadamente.</a:t>
            </a:r>
            <a:endParaRPr lang="es-ES" sz="2400" dirty="0"/>
          </a:p>
        </p:txBody>
      </p:sp>
      <p:pic>
        <p:nvPicPr>
          <p:cNvPr id="57346" name="Picture 2" descr="3.- EL MOVIMIENTO NATURAL DE LA POBLACIÓN MOVIMIENTO NATURAL ..."/>
          <p:cNvPicPr>
            <a:picLocks noChangeAspect="1" noChangeArrowheads="1"/>
          </p:cNvPicPr>
          <p:nvPr/>
        </p:nvPicPr>
        <p:blipFill>
          <a:blip r:embed="rId2" cstate="print"/>
          <a:srcRect/>
          <a:stretch>
            <a:fillRect/>
          </a:stretch>
        </p:blipFill>
        <p:spPr bwMode="auto">
          <a:xfrm>
            <a:off x="3131840" y="2348880"/>
            <a:ext cx="6012159" cy="45091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 EL MOVIMIENTO NATURAL DE LA POBLACIÓN MOVIMIENTO NATURAL ..."/>
          <p:cNvPicPr>
            <a:picLocks noChangeAspect="1" noChangeArrowheads="1"/>
          </p:cNvPicPr>
          <p:nvPr/>
        </p:nvPicPr>
        <p:blipFill>
          <a:blip r:embed="rId2" cstate="print"/>
          <a:srcRect/>
          <a:stretch>
            <a:fillRect/>
          </a:stretch>
        </p:blipFill>
        <p:spPr bwMode="auto">
          <a:xfrm>
            <a:off x="3227851" y="2060848"/>
            <a:ext cx="5916149" cy="4437112"/>
          </a:xfrm>
          <a:prstGeom prst="rect">
            <a:avLst/>
          </a:prstGeom>
          <a:noFill/>
        </p:spPr>
      </p:pic>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Como puede verse, el rasgo definitorio de la transición demográfica es la </a:t>
            </a:r>
            <a:r>
              <a:rPr lang="es-ES" sz="3800" dirty="0" smtClean="0">
                <a:solidFill>
                  <a:srgbClr val="FF0000"/>
                </a:solidFill>
              </a:rPr>
              <a:t>bajada de mortalidad</a:t>
            </a:r>
            <a:r>
              <a:rPr lang="es-ES" sz="3800" dirty="0" smtClean="0"/>
              <a:t>.</a:t>
            </a:r>
            <a:endParaRPr lang="es-ES" sz="3800" dirty="0"/>
          </a:p>
        </p:txBody>
      </p:sp>
      <p:sp>
        <p:nvSpPr>
          <p:cNvPr id="4" name="3 CuadroTexto"/>
          <p:cNvSpPr txBox="1"/>
          <p:nvPr/>
        </p:nvSpPr>
        <p:spPr>
          <a:xfrm>
            <a:off x="0" y="1700808"/>
            <a:ext cx="3203848" cy="4893647"/>
          </a:xfrm>
          <a:prstGeom prst="rect">
            <a:avLst/>
          </a:prstGeom>
          <a:noFill/>
        </p:spPr>
        <p:txBody>
          <a:bodyPr wrap="square" rtlCol="0">
            <a:spAutoFit/>
          </a:bodyPr>
          <a:lstStyle/>
          <a:p>
            <a:pPr algn="ctr"/>
            <a:r>
              <a:rPr lang="es-ES" sz="2600" dirty="0" smtClean="0"/>
              <a:t>El modelo de transición demográfica habla de una primera fase de reducción de mortalidad seguida de otra bajada de la natalidad. En España se dan a la par, pero es verdad que baja más rápido la mortalidad.</a:t>
            </a:r>
            <a:endParaRPr lang="es-E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0" y="1268760"/>
            <a:ext cx="9144000" cy="4617720"/>
          </a:xfrm>
          <a:prstGeom prst="rect">
            <a:avLst/>
          </a:prstGeom>
          <a:noFill/>
          <a:ln w="9525">
            <a:noFill/>
            <a:miter lim="800000"/>
            <a:headEnd/>
            <a:tailEnd/>
          </a:ln>
        </p:spPr>
      </p:pic>
      <p:sp>
        <p:nvSpPr>
          <p:cNvPr id="3" name="2 CuadroTexto"/>
          <p:cNvSpPr txBox="1"/>
          <p:nvPr/>
        </p:nvSpPr>
        <p:spPr>
          <a:xfrm>
            <a:off x="0" y="0"/>
            <a:ext cx="9144000" cy="1261884"/>
          </a:xfrm>
          <a:prstGeom prst="rect">
            <a:avLst/>
          </a:prstGeom>
          <a:noFill/>
        </p:spPr>
        <p:txBody>
          <a:bodyPr wrap="square" rtlCol="0">
            <a:spAutoFit/>
          </a:bodyPr>
          <a:lstStyle/>
          <a:p>
            <a:pPr algn="ctr"/>
            <a:r>
              <a:rPr lang="es-ES" sz="3800" dirty="0" smtClean="0"/>
              <a:t>El otro aspecto reseñable es que en esta época </a:t>
            </a:r>
            <a:r>
              <a:rPr lang="es-ES" sz="3800" dirty="0" smtClean="0">
                <a:solidFill>
                  <a:srgbClr val="FF0000"/>
                </a:solidFill>
              </a:rPr>
              <a:t>se intensifican las migraciones</a:t>
            </a:r>
            <a:r>
              <a:rPr lang="es-ES" sz="3800" dirty="0" smtClean="0"/>
              <a:t>.</a:t>
            </a:r>
            <a:endParaRPr lang="es-ES" sz="3800" dirty="0"/>
          </a:p>
        </p:txBody>
      </p:sp>
      <p:sp>
        <p:nvSpPr>
          <p:cNvPr id="4" name="3 Rectángulo"/>
          <p:cNvSpPr/>
          <p:nvPr/>
        </p:nvSpPr>
        <p:spPr>
          <a:xfrm>
            <a:off x="0" y="5949280"/>
            <a:ext cx="9144000" cy="830997"/>
          </a:xfrm>
          <a:prstGeom prst="rect">
            <a:avLst/>
          </a:prstGeom>
        </p:spPr>
        <p:txBody>
          <a:bodyPr wrap="square">
            <a:spAutoFit/>
          </a:bodyPr>
          <a:lstStyle/>
          <a:p>
            <a:pPr algn="ctr"/>
            <a:r>
              <a:rPr lang="es-ES" sz="2400" dirty="0" smtClean="0"/>
              <a:t>Emigrantes hacia América en el puerto de  Barcelona en 1910. Esta situación ya se daba pero ahora crece numéricamente.</a:t>
            </a:r>
            <a:endParaRPr lang="es-E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Estructuras demográficas</a:t>
            </a:r>
            <a:endParaRPr lang="es-ES" sz="4800" dirty="0"/>
          </a:p>
        </p:txBody>
      </p:sp>
      <p:sp>
        <p:nvSpPr>
          <p:cNvPr id="3" name="2 Rectángulo"/>
          <p:cNvSpPr/>
          <p:nvPr/>
        </p:nvSpPr>
        <p:spPr>
          <a:xfrm>
            <a:off x="0" y="1628800"/>
            <a:ext cx="9144000" cy="3170099"/>
          </a:xfrm>
          <a:prstGeom prst="rect">
            <a:avLst/>
          </a:prstGeom>
        </p:spPr>
        <p:txBody>
          <a:bodyPr wrap="square">
            <a:spAutoFit/>
          </a:bodyPr>
          <a:lstStyle/>
          <a:p>
            <a:pPr marL="173038" lvl="0" indent="-173038" algn="just">
              <a:buFont typeface="Arial" pitchFamily="34" charset="0"/>
              <a:buChar char="•"/>
            </a:pPr>
            <a:r>
              <a:rPr lang="es-ES" sz="4000" dirty="0" smtClean="0">
                <a:latin typeface="Times New Roman" pitchFamily="18" charset="0"/>
                <a:cs typeface="Times New Roman" pitchFamily="18" charset="0"/>
              </a:rPr>
              <a:t>Por edades.</a:t>
            </a:r>
          </a:p>
          <a:p>
            <a:pPr marL="173038" lvl="0" indent="-173038" algn="just">
              <a:buFont typeface="Arial" pitchFamily="34" charset="0"/>
              <a:buChar char="•"/>
            </a:pPr>
            <a:r>
              <a:rPr lang="es-ES" sz="4000" dirty="0" smtClean="0">
                <a:latin typeface="Times New Roman" pitchFamily="18" charset="0"/>
                <a:cs typeface="Times New Roman" pitchFamily="18" charset="0"/>
              </a:rPr>
              <a:t>Por sexos.</a:t>
            </a:r>
          </a:p>
          <a:p>
            <a:pPr marL="173038" lvl="0" indent="-173038" algn="just">
              <a:buFont typeface="Arial" pitchFamily="34" charset="0"/>
              <a:buChar char="•"/>
            </a:pPr>
            <a:r>
              <a:rPr lang="es-ES" sz="4000" dirty="0" smtClean="0">
                <a:latin typeface="Times New Roman" pitchFamily="18" charset="0"/>
                <a:cs typeface="Times New Roman" pitchFamily="18" charset="0"/>
              </a:rPr>
              <a:t>Por tipo de hábitat.</a:t>
            </a:r>
          </a:p>
          <a:p>
            <a:pPr marL="173038" lvl="0" indent="-173038" algn="just">
              <a:buFont typeface="Arial" pitchFamily="34" charset="0"/>
              <a:buChar char="•"/>
            </a:pPr>
            <a:r>
              <a:rPr lang="es-ES" sz="4000" dirty="0" smtClean="0">
                <a:latin typeface="Times New Roman" pitchFamily="18" charset="0"/>
                <a:cs typeface="Times New Roman" pitchFamily="18" charset="0"/>
              </a:rPr>
              <a:t>Por actividad económica.</a:t>
            </a:r>
          </a:p>
          <a:p>
            <a:pPr marL="173038" lvl="0" indent="-173038" algn="just">
              <a:buFont typeface="Arial" pitchFamily="34" charset="0"/>
              <a:buChar char="•"/>
            </a:pPr>
            <a:r>
              <a:rPr lang="es-ES" sz="4000" dirty="0" smtClean="0">
                <a:latin typeface="Times New Roman" pitchFamily="18" charset="0"/>
                <a:cs typeface="Times New Roman" pitchFamily="18" charset="0"/>
              </a:rPr>
              <a:t>Por nivel cultural.</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3608" y="1268760"/>
            <a:ext cx="7341167" cy="3817919"/>
          </a:xfrm>
          <a:prstGeom prst="rect">
            <a:avLst/>
          </a:prstGeom>
          <a:noFill/>
          <a:ln w="9525">
            <a:noFill/>
            <a:miter lim="800000"/>
            <a:headEnd/>
            <a:tailEnd/>
          </a:ln>
        </p:spPr>
      </p:pic>
      <p:sp>
        <p:nvSpPr>
          <p:cNvPr id="3" name="2 CuadroTexto"/>
          <p:cNvSpPr txBox="1"/>
          <p:nvPr/>
        </p:nvSpPr>
        <p:spPr>
          <a:xfrm>
            <a:off x="0" y="0"/>
            <a:ext cx="9144000" cy="1261884"/>
          </a:xfrm>
          <a:prstGeom prst="rect">
            <a:avLst/>
          </a:prstGeom>
          <a:noFill/>
        </p:spPr>
        <p:txBody>
          <a:bodyPr wrap="square" rtlCol="0">
            <a:spAutoFit/>
          </a:bodyPr>
          <a:lstStyle/>
          <a:p>
            <a:pPr algn="ctr"/>
            <a:r>
              <a:rPr lang="es-ES" sz="3800" dirty="0" smtClean="0">
                <a:solidFill>
                  <a:srgbClr val="FF0000"/>
                </a:solidFill>
              </a:rPr>
              <a:t>Por edades</a:t>
            </a:r>
            <a:r>
              <a:rPr lang="es-ES" sz="3800" dirty="0" smtClean="0"/>
              <a:t>, se ve un incremento de todos los grupos, más destacable entre los </a:t>
            </a:r>
            <a:r>
              <a:rPr lang="es-ES" sz="3800" dirty="0" smtClean="0">
                <a:solidFill>
                  <a:srgbClr val="FF0000"/>
                </a:solidFill>
              </a:rPr>
              <a:t>viejos</a:t>
            </a:r>
            <a:r>
              <a:rPr lang="es-ES" sz="3800" dirty="0" smtClean="0"/>
              <a:t>.</a:t>
            </a:r>
            <a:endParaRPr lang="es-ES" sz="3800" dirty="0"/>
          </a:p>
        </p:txBody>
      </p:sp>
      <p:sp>
        <p:nvSpPr>
          <p:cNvPr id="4" name="3 Rectángulo"/>
          <p:cNvSpPr/>
          <p:nvPr/>
        </p:nvSpPr>
        <p:spPr>
          <a:xfrm>
            <a:off x="0" y="5229200"/>
            <a:ext cx="9144000" cy="1200329"/>
          </a:xfrm>
          <a:prstGeom prst="rect">
            <a:avLst/>
          </a:prstGeom>
        </p:spPr>
        <p:txBody>
          <a:bodyPr wrap="square">
            <a:spAutoFit/>
          </a:bodyPr>
          <a:lstStyle/>
          <a:p>
            <a:pPr algn="ctr"/>
            <a:r>
              <a:rPr lang="es-ES" sz="2400" dirty="0" smtClean="0"/>
              <a:t>El incremento más elevado entre los censos de 1900 y 1930 se da en el grupo de mayores de 64 años (viejos). Su crecimiento es de 1,6% anual frente al crecimiento anual del 0,9% entre los menores de 15.</a:t>
            </a:r>
            <a:endParaRPr lang="es-E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2276872"/>
            <a:ext cx="9037211" cy="2377033"/>
          </a:xfrm>
          <a:prstGeom prst="rect">
            <a:avLst/>
          </a:prstGeom>
          <a:noFill/>
          <a:ln w="9525">
            <a:noFill/>
            <a:miter lim="800000"/>
            <a:headEnd/>
            <a:tailEnd/>
          </a:ln>
        </p:spPr>
      </p:pic>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Esta tabla nos permite ver la reducción paulatina, aunque lenta, de la población joven y el engrosamiento de los otros grupos.</a:t>
            </a:r>
            <a:endParaRPr lang="es-ES" sz="3800" dirty="0"/>
          </a:p>
        </p:txBody>
      </p:sp>
      <p:sp>
        <p:nvSpPr>
          <p:cNvPr id="4" name="3 Rectángulo"/>
          <p:cNvSpPr/>
          <p:nvPr/>
        </p:nvSpPr>
        <p:spPr>
          <a:xfrm>
            <a:off x="0" y="4869160"/>
            <a:ext cx="9144000" cy="1569660"/>
          </a:xfrm>
          <a:prstGeom prst="rect">
            <a:avLst/>
          </a:prstGeom>
        </p:spPr>
        <p:txBody>
          <a:bodyPr wrap="square">
            <a:spAutoFit/>
          </a:bodyPr>
          <a:lstStyle/>
          <a:p>
            <a:pPr algn="ctr"/>
            <a:r>
              <a:rPr lang="es-ES" sz="2400" dirty="0" smtClean="0"/>
              <a:t>La única constante es que en todos los censos aumenta la población vieja que pasa de suponer el 5,2% en 1900 al 6,1% en 1930. Desde luego, no puede hablarse de una población envejecida, pero sí de una elevación de la edad media poblacional.</a:t>
            </a:r>
            <a:endParaRPr lang="es-E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3817398" y="1"/>
            <a:ext cx="5326602" cy="6858000"/>
          </a:xfrm>
          <a:prstGeom prst="rect">
            <a:avLst/>
          </a:prstGeom>
          <a:noFill/>
          <a:ln w="9525">
            <a:noFill/>
            <a:miter lim="800000"/>
            <a:headEnd/>
            <a:tailEnd/>
          </a:ln>
        </p:spPr>
      </p:pic>
      <p:sp>
        <p:nvSpPr>
          <p:cNvPr id="3" name="2 CuadroTexto"/>
          <p:cNvSpPr txBox="1"/>
          <p:nvPr/>
        </p:nvSpPr>
        <p:spPr>
          <a:xfrm>
            <a:off x="0" y="1844824"/>
            <a:ext cx="3707904" cy="3016210"/>
          </a:xfrm>
          <a:prstGeom prst="rect">
            <a:avLst/>
          </a:prstGeom>
          <a:noFill/>
        </p:spPr>
        <p:txBody>
          <a:bodyPr wrap="square" rtlCol="0">
            <a:spAutoFit/>
          </a:bodyPr>
          <a:lstStyle/>
          <a:p>
            <a:pPr algn="ctr"/>
            <a:r>
              <a:rPr lang="es-ES" sz="3800" dirty="0" smtClean="0"/>
              <a:t>¿Sabrías decirme en este gráfico a qué grupo corresponde cada línea?</a:t>
            </a:r>
            <a:endParaRPr lang="es-ES" sz="3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01475" y="1"/>
            <a:ext cx="3142526" cy="6858000"/>
          </a:xfrm>
          <a:prstGeom prst="rect">
            <a:avLst/>
          </a:prstGeom>
          <a:noFill/>
          <a:ln w="9525">
            <a:noFill/>
            <a:miter lim="800000"/>
            <a:headEnd/>
            <a:tailEnd/>
          </a:ln>
        </p:spPr>
      </p:pic>
      <p:sp>
        <p:nvSpPr>
          <p:cNvPr id="3" name="2 CuadroTexto"/>
          <p:cNvSpPr txBox="1"/>
          <p:nvPr/>
        </p:nvSpPr>
        <p:spPr>
          <a:xfrm>
            <a:off x="0" y="1196752"/>
            <a:ext cx="6084168" cy="4770537"/>
          </a:xfrm>
          <a:prstGeom prst="rect">
            <a:avLst/>
          </a:prstGeom>
          <a:noFill/>
        </p:spPr>
        <p:txBody>
          <a:bodyPr wrap="square" rtlCol="0">
            <a:spAutoFit/>
          </a:bodyPr>
          <a:lstStyle/>
          <a:p>
            <a:pPr algn="ctr"/>
            <a:r>
              <a:rPr lang="es-ES" sz="3800" dirty="0" smtClean="0"/>
              <a:t>Ese mayor aumento de los grupos de adultos y viejos se traduce en un </a:t>
            </a:r>
            <a:r>
              <a:rPr lang="es-ES" sz="3800" dirty="0" smtClean="0">
                <a:solidFill>
                  <a:srgbClr val="FF0000"/>
                </a:solidFill>
              </a:rPr>
              <a:t>incremento de la esperanza de vida</a:t>
            </a:r>
            <a:r>
              <a:rPr lang="es-ES" sz="3800" dirty="0" smtClean="0"/>
              <a:t>. De apenas superar los 35 años en 1900 se pasa al entorno de los 50 hacia 1933 y de casi 55 en 1935.</a:t>
            </a:r>
            <a:endParaRPr lang="es-ES" sz="3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634738" y="620688"/>
            <a:ext cx="5509262" cy="263691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602664" y="3933056"/>
            <a:ext cx="5541336" cy="2636912"/>
          </a:xfrm>
          <a:prstGeom prst="rect">
            <a:avLst/>
          </a:prstGeom>
          <a:noFill/>
          <a:ln w="9525">
            <a:noFill/>
            <a:miter lim="800000"/>
            <a:headEnd/>
            <a:tailEnd/>
          </a:ln>
        </p:spPr>
      </p:pic>
      <p:sp>
        <p:nvSpPr>
          <p:cNvPr id="4" name="3 CuadroTexto"/>
          <p:cNvSpPr txBox="1"/>
          <p:nvPr/>
        </p:nvSpPr>
        <p:spPr>
          <a:xfrm>
            <a:off x="0" y="980728"/>
            <a:ext cx="3491880" cy="5262979"/>
          </a:xfrm>
          <a:prstGeom prst="rect">
            <a:avLst/>
          </a:prstGeom>
          <a:noFill/>
        </p:spPr>
        <p:txBody>
          <a:bodyPr wrap="square" rtlCol="0">
            <a:spAutoFit/>
          </a:bodyPr>
          <a:lstStyle/>
          <a:p>
            <a:pPr algn="ctr"/>
            <a:r>
              <a:rPr lang="es-ES" sz="2800" dirty="0" smtClean="0">
                <a:solidFill>
                  <a:srgbClr val="FF0000"/>
                </a:solidFill>
              </a:rPr>
              <a:t>Por sexos</a:t>
            </a:r>
            <a:r>
              <a:rPr lang="es-ES" sz="2800" dirty="0" smtClean="0"/>
              <a:t>, se consolida el </a:t>
            </a:r>
            <a:r>
              <a:rPr lang="es-ES" sz="2800" dirty="0" smtClean="0">
                <a:solidFill>
                  <a:srgbClr val="FF0000"/>
                </a:solidFill>
              </a:rPr>
              <a:t>predominio femenino </a:t>
            </a:r>
            <a:r>
              <a:rPr lang="es-ES" sz="2800" dirty="0" smtClean="0"/>
              <a:t>que había crecido durante el siglo XIX. Las mujeres siguen representando </a:t>
            </a:r>
            <a:r>
              <a:rPr lang="es-ES" sz="2800" dirty="0" smtClean="0"/>
              <a:t>algo más del 51</a:t>
            </a:r>
            <a:r>
              <a:rPr lang="es-ES" sz="2800" dirty="0" smtClean="0"/>
              <a:t>% de la población total. Como ocurre en la actualidad, nacen más niños pero las mujeres vivían más.</a:t>
            </a:r>
            <a:endParaRPr lang="es-E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1340768"/>
            <a:ext cx="4572000" cy="280123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572001" y="1340768"/>
            <a:ext cx="4572000" cy="2801239"/>
          </a:xfrm>
          <a:prstGeom prst="rect">
            <a:avLst/>
          </a:prstGeom>
          <a:noFill/>
          <a:ln w="9525">
            <a:noFill/>
            <a:miter lim="800000"/>
            <a:headEnd/>
            <a:tailEnd/>
          </a:ln>
        </p:spPr>
      </p:pic>
      <p:sp>
        <p:nvSpPr>
          <p:cNvPr id="5" name="4 CuadroTexto"/>
          <p:cNvSpPr txBox="1"/>
          <p:nvPr/>
        </p:nvSpPr>
        <p:spPr>
          <a:xfrm>
            <a:off x="0" y="0"/>
            <a:ext cx="9144000" cy="1092607"/>
          </a:xfrm>
          <a:prstGeom prst="rect">
            <a:avLst/>
          </a:prstGeom>
          <a:noFill/>
        </p:spPr>
        <p:txBody>
          <a:bodyPr wrap="square" rtlCol="0">
            <a:spAutoFit/>
          </a:bodyPr>
          <a:lstStyle/>
          <a:p>
            <a:pPr algn="ctr"/>
            <a:r>
              <a:rPr lang="es-ES" sz="3250" dirty="0" smtClean="0"/>
              <a:t>Las </a:t>
            </a:r>
            <a:r>
              <a:rPr lang="es-ES" sz="3250" dirty="0" smtClean="0">
                <a:solidFill>
                  <a:srgbClr val="FF0000"/>
                </a:solidFill>
              </a:rPr>
              <a:t>pirámides de población </a:t>
            </a:r>
            <a:r>
              <a:rPr lang="es-ES" sz="3250" dirty="0" smtClean="0"/>
              <a:t>de 1900 y 1930 muestran muy pocos cambios. Ambas son expansivas.</a:t>
            </a:r>
            <a:endParaRPr lang="es-ES" sz="3250" dirty="0"/>
          </a:p>
        </p:txBody>
      </p:sp>
      <p:sp>
        <p:nvSpPr>
          <p:cNvPr id="6" name="5 Rectángulo"/>
          <p:cNvSpPr/>
          <p:nvPr/>
        </p:nvSpPr>
        <p:spPr>
          <a:xfrm>
            <a:off x="0" y="4180344"/>
            <a:ext cx="9144000" cy="2677656"/>
          </a:xfrm>
          <a:prstGeom prst="rect">
            <a:avLst/>
          </a:prstGeom>
        </p:spPr>
        <p:txBody>
          <a:bodyPr wrap="square">
            <a:spAutoFit/>
          </a:bodyPr>
          <a:lstStyle/>
          <a:p>
            <a:pPr algn="ctr"/>
            <a:r>
              <a:rPr lang="es-ES" sz="2400" dirty="0" smtClean="0"/>
              <a:t>El tipo de pirámide es el mismo y las diferencias son de matiz. Se ven más viejos, sobre todo mujeres. En la de 1900 llama la atención el entrante de 15 a 19 que hace referencia a los no nacidos por el cólera de 1885. En la de 1930 de nuevo ocurre algo parecido de 10 a 14 años, en este caso por los nacidos por la gripe de 1918. Además, la de 1930 es algo más regular en su forma, lo cual nos indica una mejor incidencia de la mortandad catastrófica.</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58477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Ninguno en concreto.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ografía 2º de bachillerato (3): La población española y los ..."/>
          <p:cNvPicPr>
            <a:picLocks noChangeAspect="1" noChangeArrowheads="1"/>
          </p:cNvPicPr>
          <p:nvPr/>
        </p:nvPicPr>
        <p:blipFill>
          <a:blip r:embed="rId2" cstate="print"/>
          <a:srcRect/>
          <a:stretch>
            <a:fillRect/>
          </a:stretch>
        </p:blipFill>
        <p:spPr bwMode="auto">
          <a:xfrm>
            <a:off x="4038600" y="1196752"/>
            <a:ext cx="5105400" cy="4562476"/>
          </a:xfrm>
          <a:prstGeom prst="rect">
            <a:avLst/>
          </a:prstGeom>
          <a:noFill/>
        </p:spPr>
      </p:pic>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solidFill>
                  <a:srgbClr val="FF0000"/>
                </a:solidFill>
              </a:rPr>
              <a:t>Por hábitat</a:t>
            </a:r>
            <a:r>
              <a:rPr lang="es-ES" sz="4000" dirty="0" smtClean="0"/>
              <a:t>, hacia 1930 la </a:t>
            </a:r>
            <a:r>
              <a:rPr lang="es-ES" sz="4000" dirty="0" smtClean="0">
                <a:solidFill>
                  <a:srgbClr val="FF0000"/>
                </a:solidFill>
              </a:rPr>
              <a:t>población urbana </a:t>
            </a:r>
            <a:r>
              <a:rPr lang="es-ES" sz="4000" dirty="0" smtClean="0"/>
              <a:t>se acerca la mitad.</a:t>
            </a:r>
            <a:endParaRPr lang="es-ES" sz="4000" dirty="0"/>
          </a:p>
        </p:txBody>
      </p:sp>
      <p:sp>
        <p:nvSpPr>
          <p:cNvPr id="4" name="3 CuadroTexto"/>
          <p:cNvSpPr txBox="1"/>
          <p:nvPr/>
        </p:nvSpPr>
        <p:spPr>
          <a:xfrm>
            <a:off x="0" y="1595021"/>
            <a:ext cx="3995936" cy="5262979"/>
          </a:xfrm>
          <a:prstGeom prst="rect">
            <a:avLst/>
          </a:prstGeom>
          <a:noFill/>
        </p:spPr>
        <p:txBody>
          <a:bodyPr wrap="square" rtlCol="0">
            <a:spAutoFit/>
          </a:bodyPr>
          <a:lstStyle/>
          <a:p>
            <a:pPr algn="ctr"/>
            <a:r>
              <a:rPr lang="es-ES" sz="2800" dirty="0" smtClean="0"/>
              <a:t>El gráfico es bastante engañoso. Si te fijas, en cada año los datos no suman 100 (y deberían). Además, los datos no concuerdan con los censales. Lo cierto es que en 1900 la población urbana – más de 10.000 habitantes – era del 31,2% y en 1930 ya era del 42,6%.</a:t>
            </a:r>
            <a:endParaRPr lang="es-ES" sz="2800" dirty="0"/>
          </a:p>
        </p:txBody>
      </p:sp>
      <p:sp>
        <p:nvSpPr>
          <p:cNvPr id="5" name="4 Rectángulo"/>
          <p:cNvSpPr/>
          <p:nvPr/>
        </p:nvSpPr>
        <p:spPr>
          <a:xfrm>
            <a:off x="3995936" y="5534561"/>
            <a:ext cx="5148064" cy="1323439"/>
          </a:xfrm>
          <a:prstGeom prst="rect">
            <a:avLst/>
          </a:prstGeom>
        </p:spPr>
        <p:txBody>
          <a:bodyPr wrap="square">
            <a:spAutoFit/>
          </a:bodyPr>
          <a:lstStyle/>
          <a:p>
            <a:pPr algn="ctr"/>
            <a:r>
              <a:rPr lang="es-ES" sz="2000" dirty="0" smtClean="0"/>
              <a:t>Otro problema es que no viene el dato de 1930 y sí el de 1940. En 1940 la Guerra Civil ya había reducido la población urbana y no refleja la situación hasta 1936.</a:t>
            </a:r>
            <a:endParaRPr lang="es-E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otografia tarjeta postal barcelona 1933 rambla - Buy Old Postcard ..."/>
          <p:cNvPicPr>
            <a:picLocks noChangeAspect="1" noChangeArrowheads="1"/>
          </p:cNvPicPr>
          <p:nvPr/>
        </p:nvPicPr>
        <p:blipFill>
          <a:blip r:embed="rId2" cstate="print"/>
          <a:srcRect/>
          <a:stretch>
            <a:fillRect/>
          </a:stretch>
        </p:blipFill>
        <p:spPr bwMode="auto">
          <a:xfrm>
            <a:off x="1475656" y="1628800"/>
            <a:ext cx="5832648" cy="4138201"/>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solidFill>
                  <a:srgbClr val="FF0000"/>
                </a:solidFill>
              </a:rPr>
              <a:t>Madrid y Barcelona </a:t>
            </a:r>
            <a:r>
              <a:rPr lang="es-ES" sz="4000" dirty="0" smtClean="0"/>
              <a:t>habían pasado de superar el medio millón a más de un millón entre 1900 y 1933.</a:t>
            </a:r>
            <a:endParaRPr lang="es-ES" sz="4000" dirty="0"/>
          </a:p>
        </p:txBody>
      </p:sp>
      <p:sp>
        <p:nvSpPr>
          <p:cNvPr id="4" name="3 Rectángulo"/>
          <p:cNvSpPr/>
          <p:nvPr/>
        </p:nvSpPr>
        <p:spPr>
          <a:xfrm>
            <a:off x="0" y="5661248"/>
            <a:ext cx="9144000" cy="830997"/>
          </a:xfrm>
          <a:prstGeom prst="rect">
            <a:avLst/>
          </a:prstGeom>
        </p:spPr>
        <p:txBody>
          <a:bodyPr wrap="square">
            <a:spAutoFit/>
          </a:bodyPr>
          <a:lstStyle/>
          <a:p>
            <a:pPr algn="ctr"/>
            <a:r>
              <a:rPr lang="es-ES" sz="2400" dirty="0" smtClean="0"/>
              <a:t>Al terminar 1933, Barcelona (imagen de Las Ramblas) era la ciudad más populosa de España con 1.060.000 habitantes. Madrid tenía 1.014.000.</a:t>
            </a:r>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Pero otras ciudades también presentaron fuertes incrementos poblacionales.</a:t>
            </a:r>
            <a:endParaRPr lang="es-ES" sz="4000" dirty="0"/>
          </a:p>
        </p:txBody>
      </p:sp>
      <p:sp>
        <p:nvSpPr>
          <p:cNvPr id="4" name="3 Rectángulo"/>
          <p:cNvSpPr/>
          <p:nvPr/>
        </p:nvSpPr>
        <p:spPr>
          <a:xfrm>
            <a:off x="0" y="1772816"/>
            <a:ext cx="5508104" cy="4401205"/>
          </a:xfrm>
          <a:prstGeom prst="rect">
            <a:avLst/>
          </a:prstGeom>
        </p:spPr>
        <p:txBody>
          <a:bodyPr wrap="square">
            <a:spAutoFit/>
          </a:bodyPr>
          <a:lstStyle/>
          <a:p>
            <a:pPr algn="ctr"/>
            <a:r>
              <a:rPr lang="es-ES" sz="2800" dirty="0" smtClean="0"/>
              <a:t>Valencia pasó de 154.000 a 341.000, Sevilla de 145.000 a 235.000, Zaragoza de 74.000 a 183.000, Bilbao de 79.000 a 171.000, León de poco más de 15.000 a más de 30.000… Si recuerdas la foto de </a:t>
            </a:r>
            <a:r>
              <a:rPr lang="es-ES" sz="2800" dirty="0" err="1" smtClean="0"/>
              <a:t>Ordoño</a:t>
            </a:r>
            <a:r>
              <a:rPr lang="es-ES" sz="2800" dirty="0" smtClean="0"/>
              <a:t> II en 1900 y las comparas con esta de finales de los años 20, te puedes dar cuenta de que España estaba cambiando. </a:t>
            </a:r>
            <a:endParaRPr lang="es-ES" sz="2800" dirty="0"/>
          </a:p>
        </p:txBody>
      </p:sp>
      <p:pic>
        <p:nvPicPr>
          <p:cNvPr id="52226" name="Picture 2" descr="León, fotos antiguas, avda de Ordoño ll, finales años 1920 - 30"/>
          <p:cNvPicPr>
            <a:picLocks noChangeAspect="1" noChangeArrowheads="1"/>
          </p:cNvPicPr>
          <p:nvPr/>
        </p:nvPicPr>
        <p:blipFill>
          <a:blip r:embed="rId2" cstate="print"/>
          <a:srcRect/>
          <a:stretch>
            <a:fillRect/>
          </a:stretch>
        </p:blipFill>
        <p:spPr bwMode="auto">
          <a:xfrm>
            <a:off x="5553956" y="1268759"/>
            <a:ext cx="3590044" cy="558924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2.bp.blogspot.com/-_uYWOe_FrSo/TbMVUGF9tsI/AAAAAAAAAZA/lwKxIkbLP_E/s640/Estructura+de+la+poblaci%25C3%25B3n+evoluci%25C3%25B3n+de+la+poblaci%25C3%25B3n+ocupada+por+sectores+econ%25C3%25B3micos+1900-2008.jpg"/>
          <p:cNvPicPr>
            <a:picLocks noChangeAspect="1" noChangeArrowheads="1"/>
          </p:cNvPicPr>
          <p:nvPr/>
        </p:nvPicPr>
        <p:blipFill>
          <a:blip r:embed="rId2" cstate="print"/>
          <a:srcRect/>
          <a:stretch>
            <a:fillRect/>
          </a:stretch>
        </p:blipFill>
        <p:spPr bwMode="auto">
          <a:xfrm>
            <a:off x="2837154" y="2780928"/>
            <a:ext cx="6306846" cy="3836666"/>
          </a:xfrm>
          <a:prstGeom prst="rect">
            <a:avLst/>
          </a:prstGeom>
          <a:noFill/>
        </p:spPr>
      </p:pic>
      <p:sp>
        <p:nvSpPr>
          <p:cNvPr id="3" name="2 CuadroTexto"/>
          <p:cNvSpPr txBox="1"/>
          <p:nvPr/>
        </p:nvSpPr>
        <p:spPr>
          <a:xfrm>
            <a:off x="0" y="0"/>
            <a:ext cx="9144000" cy="2554545"/>
          </a:xfrm>
          <a:prstGeom prst="rect">
            <a:avLst/>
          </a:prstGeom>
          <a:noFill/>
        </p:spPr>
        <p:txBody>
          <a:bodyPr wrap="square" rtlCol="0">
            <a:spAutoFit/>
          </a:bodyPr>
          <a:lstStyle/>
          <a:p>
            <a:pPr algn="ctr"/>
            <a:r>
              <a:rPr lang="es-ES" sz="4000" dirty="0" smtClean="0">
                <a:solidFill>
                  <a:srgbClr val="FF0000"/>
                </a:solidFill>
              </a:rPr>
              <a:t>Por</a:t>
            </a:r>
            <a:r>
              <a:rPr lang="es-ES" sz="4000" dirty="0" smtClean="0"/>
              <a:t> </a:t>
            </a:r>
            <a:r>
              <a:rPr lang="es-ES" sz="4000" dirty="0" smtClean="0">
                <a:solidFill>
                  <a:srgbClr val="FF0000"/>
                </a:solidFill>
              </a:rPr>
              <a:t>sectores económicos</a:t>
            </a:r>
            <a:r>
              <a:rPr lang="es-ES" sz="4000" dirty="0" smtClean="0"/>
              <a:t>, los datos varían un poco según las fuentes pero está claro la </a:t>
            </a:r>
            <a:r>
              <a:rPr lang="es-ES" sz="4000" dirty="0" smtClean="0">
                <a:solidFill>
                  <a:srgbClr val="FF0000"/>
                </a:solidFill>
              </a:rPr>
              <a:t>reducción del sector primario </a:t>
            </a:r>
            <a:r>
              <a:rPr lang="es-ES" sz="4000" dirty="0" smtClean="0"/>
              <a:t>(de 64 a 46%) y el incremento de los otros dos.</a:t>
            </a:r>
            <a:endParaRPr lang="es-ES" sz="4000" dirty="0"/>
          </a:p>
        </p:txBody>
      </p:sp>
      <p:sp>
        <p:nvSpPr>
          <p:cNvPr id="4" name="3 Rectángulo"/>
          <p:cNvSpPr/>
          <p:nvPr/>
        </p:nvSpPr>
        <p:spPr>
          <a:xfrm>
            <a:off x="0" y="3068960"/>
            <a:ext cx="2915816" cy="3046988"/>
          </a:xfrm>
          <a:prstGeom prst="rect">
            <a:avLst/>
          </a:prstGeom>
        </p:spPr>
        <p:txBody>
          <a:bodyPr wrap="square">
            <a:spAutoFit/>
          </a:bodyPr>
          <a:lstStyle/>
          <a:p>
            <a:pPr algn="ctr"/>
            <a:r>
              <a:rPr lang="es-ES" sz="2400" dirty="0" smtClean="0"/>
              <a:t>La España de 1930 era un país menos agrario que la de 1900. No obstante, la Guerra Civil provocará que esta tendencia se corte hasta los años 50.</a:t>
            </a:r>
            <a:endParaRPr lang="es-E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971600" y="1290185"/>
            <a:ext cx="7560840" cy="5567815"/>
          </a:xfrm>
          <a:prstGeom prst="rect">
            <a:avLst/>
          </a:prstGeom>
          <a:noFill/>
          <a:ln w="9525">
            <a:noFill/>
            <a:miter lim="800000"/>
            <a:headEnd/>
            <a:tailEnd/>
          </a:ln>
        </p:spPr>
      </p:pic>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Este otro gráfico es parecido pero da más peso a la industria y menos a los servicios.</a:t>
            </a:r>
            <a:endParaRPr lang="es-E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742432" y="1556792"/>
            <a:ext cx="5401568" cy="4997045"/>
          </a:xfrm>
          <a:prstGeom prst="rect">
            <a:avLst/>
          </a:prstGeom>
          <a:noFill/>
          <a:ln w="9525">
            <a:noFill/>
            <a:miter lim="800000"/>
            <a:headEnd/>
            <a:tailEnd/>
          </a:ln>
        </p:spPr>
      </p:pic>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solidFill>
                  <a:srgbClr val="FF0000"/>
                </a:solidFill>
              </a:rPr>
              <a:t>Por nivel educativo</a:t>
            </a:r>
            <a:r>
              <a:rPr lang="es-ES" sz="4000" dirty="0" smtClean="0"/>
              <a:t>, el país ve cómo se </a:t>
            </a:r>
            <a:r>
              <a:rPr lang="es-ES" sz="4000" dirty="0" smtClean="0">
                <a:solidFill>
                  <a:srgbClr val="FF0000"/>
                </a:solidFill>
              </a:rPr>
              <a:t>reduce el analfabetismo </a:t>
            </a:r>
            <a:r>
              <a:rPr lang="es-ES" sz="4000" dirty="0" smtClean="0"/>
              <a:t>en ambos sexos.</a:t>
            </a:r>
            <a:endParaRPr lang="es-ES" sz="4000" dirty="0"/>
          </a:p>
        </p:txBody>
      </p:sp>
      <p:sp>
        <p:nvSpPr>
          <p:cNvPr id="4" name="3 Rectángulo"/>
          <p:cNvSpPr/>
          <p:nvPr/>
        </p:nvSpPr>
        <p:spPr>
          <a:xfrm>
            <a:off x="0" y="2276872"/>
            <a:ext cx="3491880" cy="2677656"/>
          </a:xfrm>
          <a:prstGeom prst="rect">
            <a:avLst/>
          </a:prstGeom>
        </p:spPr>
        <p:txBody>
          <a:bodyPr wrap="square">
            <a:spAutoFit/>
          </a:bodyPr>
          <a:lstStyle/>
          <a:p>
            <a:pPr algn="ctr"/>
            <a:r>
              <a:rPr lang="es-ES" sz="2400" dirty="0" smtClean="0"/>
              <a:t>La tasa de alfabetización (el punto entre las dos barras) indica un claro avance. El gráfico no es muy fiable, pero se pasó de un 64% de analfabetos a un 43,2%.</a:t>
            </a:r>
            <a:endParaRPr lang="es-E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29928" y="1412776"/>
            <a:ext cx="9173928" cy="2348880"/>
          </a:xfrm>
          <a:prstGeom prst="rect">
            <a:avLst/>
          </a:prstGeom>
          <a:noFill/>
          <a:ln w="9525">
            <a:noFill/>
            <a:miter lim="800000"/>
            <a:headEnd/>
            <a:tailEnd/>
          </a:ln>
        </p:spPr>
      </p:pic>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Estos datos son más fiables. Están en términos absolutos.</a:t>
            </a:r>
            <a:endParaRPr lang="es-ES" sz="4000" dirty="0"/>
          </a:p>
        </p:txBody>
      </p:sp>
      <p:sp>
        <p:nvSpPr>
          <p:cNvPr id="4" name="3 Rectángulo"/>
          <p:cNvSpPr/>
          <p:nvPr/>
        </p:nvSpPr>
        <p:spPr>
          <a:xfrm>
            <a:off x="0" y="4221088"/>
            <a:ext cx="9144000" cy="2400657"/>
          </a:xfrm>
          <a:prstGeom prst="rect">
            <a:avLst/>
          </a:prstGeom>
        </p:spPr>
        <p:txBody>
          <a:bodyPr wrap="square">
            <a:spAutoFit/>
          </a:bodyPr>
          <a:lstStyle/>
          <a:p>
            <a:pPr algn="ctr"/>
            <a:r>
              <a:rPr lang="es-ES" sz="2500" dirty="0" smtClean="0"/>
              <a:t>Con una población creciente, es evidente que el porcentaje de analfabetos bajó considerablemente si tenemos en cuenta que incluso bajó el número total de analfabetos. Entre 1900 y 1930 esa reducción ya era superior al millón y medio de personas y afectaba a ambos sexos. Aunque la situación era mejor entre los hombres, también se redujo en mayor medida el analfabetismo femenino.</a:t>
            </a:r>
            <a:endParaRPr lang="es-ES" sz="2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cstate="print"/>
          <a:srcRect/>
          <a:stretch>
            <a:fillRect/>
          </a:stretch>
        </p:blipFill>
        <p:spPr bwMode="auto">
          <a:xfrm>
            <a:off x="3339915" y="1556792"/>
            <a:ext cx="5804085" cy="4688970"/>
          </a:xfrm>
          <a:prstGeom prst="rect">
            <a:avLst/>
          </a:prstGeom>
          <a:noFill/>
          <a:ln w="9525">
            <a:noFill/>
            <a:miter lim="800000"/>
            <a:headEnd/>
            <a:tailEnd/>
          </a:ln>
        </p:spPr>
      </p:pic>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Es interesante fijarse también en las </a:t>
            </a:r>
            <a:r>
              <a:rPr lang="es-ES" sz="4000" dirty="0" smtClean="0">
                <a:solidFill>
                  <a:srgbClr val="FF0000"/>
                </a:solidFill>
              </a:rPr>
              <a:t>diferencias regionales</a:t>
            </a:r>
            <a:r>
              <a:rPr lang="es-ES" sz="4000" dirty="0" smtClean="0"/>
              <a:t>.</a:t>
            </a:r>
            <a:endParaRPr lang="es-ES" sz="4000" dirty="0"/>
          </a:p>
        </p:txBody>
      </p:sp>
      <p:sp>
        <p:nvSpPr>
          <p:cNvPr id="4" name="3 Rectángulo"/>
          <p:cNvSpPr/>
          <p:nvPr/>
        </p:nvSpPr>
        <p:spPr>
          <a:xfrm>
            <a:off x="0" y="1700808"/>
            <a:ext cx="3491880" cy="4893647"/>
          </a:xfrm>
          <a:prstGeom prst="rect">
            <a:avLst/>
          </a:prstGeom>
        </p:spPr>
        <p:txBody>
          <a:bodyPr wrap="square">
            <a:spAutoFit/>
          </a:bodyPr>
          <a:lstStyle/>
          <a:p>
            <a:pPr algn="ctr"/>
            <a:r>
              <a:rPr lang="es-ES" sz="2400" dirty="0" smtClean="0"/>
              <a:t>El sur y este del país presentarían un mayor déficit educativo. Lo que demuestra este gráfico es que en 1930 el sur era el que menos había evolucionado. El avance del este (Cataluña, Baleares, Valencia o Aragón) y del norte (País Vasco, Navarra, Cantabria o Asturias) es considerable.</a:t>
            </a:r>
            <a:endParaRPr lang="es-E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Factores demográficos</a:t>
            </a:r>
            <a:endParaRPr lang="es-ES" sz="4800" dirty="0"/>
          </a:p>
        </p:txBody>
      </p:sp>
      <p:sp>
        <p:nvSpPr>
          <p:cNvPr id="3" name="2 Rectángulo"/>
          <p:cNvSpPr/>
          <p:nvPr/>
        </p:nvSpPr>
        <p:spPr>
          <a:xfrm>
            <a:off x="0" y="1268760"/>
            <a:ext cx="9144000" cy="5016758"/>
          </a:xfrm>
          <a:prstGeom prst="rect">
            <a:avLst/>
          </a:prstGeom>
        </p:spPr>
        <p:txBody>
          <a:bodyPr wrap="square">
            <a:spAutoFit/>
          </a:bodyPr>
          <a:lstStyle/>
          <a:p>
            <a:pPr marL="173038" lvl="0" indent="-173038" algn="just">
              <a:buFont typeface="Arial" pitchFamily="34" charset="0"/>
              <a:buChar char="•"/>
            </a:pPr>
            <a:r>
              <a:rPr lang="es-ES" sz="4000" dirty="0" smtClean="0">
                <a:latin typeface="Times New Roman" pitchFamily="18" charset="0"/>
                <a:cs typeface="Times New Roman" pitchFamily="18" charset="0"/>
              </a:rPr>
              <a:t>Movimiento natural de la población.</a:t>
            </a:r>
          </a:p>
          <a:p>
            <a:pPr marL="630238" lvl="1" indent="-173038" algn="just">
              <a:buFont typeface="Wingdings" pitchFamily="2" charset="2"/>
              <a:buChar char="v"/>
            </a:pPr>
            <a:r>
              <a:rPr lang="es-ES" sz="4000" dirty="0" smtClean="0">
                <a:latin typeface="Times New Roman" pitchFamily="18" charset="0"/>
                <a:cs typeface="Times New Roman" pitchFamily="18" charset="0"/>
              </a:rPr>
              <a:t>Crecimiento natural.</a:t>
            </a:r>
          </a:p>
          <a:p>
            <a:pPr marL="630238" lvl="1" indent="-173038" algn="just">
              <a:buFont typeface="Wingdings" pitchFamily="2" charset="2"/>
              <a:buChar char="v"/>
            </a:pPr>
            <a:r>
              <a:rPr lang="es-ES" sz="4000" dirty="0" smtClean="0">
                <a:latin typeface="Times New Roman" pitchFamily="18" charset="0"/>
                <a:cs typeface="Times New Roman" pitchFamily="18" charset="0"/>
              </a:rPr>
              <a:t>Mortalidad.</a:t>
            </a:r>
          </a:p>
          <a:p>
            <a:pPr marL="630238" lvl="1" indent="-173038" algn="just">
              <a:buFont typeface="Wingdings" pitchFamily="2" charset="2"/>
              <a:buChar char="v"/>
            </a:pPr>
            <a:r>
              <a:rPr lang="es-ES" sz="4000" dirty="0" smtClean="0">
                <a:latin typeface="Times New Roman" pitchFamily="18" charset="0"/>
                <a:cs typeface="Times New Roman" pitchFamily="18" charset="0"/>
              </a:rPr>
              <a:t>Natalidad.</a:t>
            </a:r>
          </a:p>
          <a:p>
            <a:pPr marL="630238" lvl="1" indent="-173038" algn="just">
              <a:buFont typeface="Wingdings" pitchFamily="2" charset="2"/>
              <a:buChar char="v"/>
            </a:pPr>
            <a:r>
              <a:rPr lang="es-ES" sz="4000" dirty="0" smtClean="0">
                <a:latin typeface="Times New Roman" pitchFamily="18" charset="0"/>
                <a:cs typeface="Times New Roman" pitchFamily="18" charset="0"/>
              </a:rPr>
              <a:t>Gripe de 1918.</a:t>
            </a:r>
          </a:p>
          <a:p>
            <a:pPr marL="173038" lvl="0" indent="-173038" algn="just">
              <a:buFont typeface="Arial" pitchFamily="34" charset="0"/>
              <a:buChar char="•"/>
            </a:pPr>
            <a:r>
              <a:rPr lang="es-ES" sz="4000" dirty="0" smtClean="0">
                <a:latin typeface="Times New Roman" pitchFamily="18" charset="0"/>
                <a:cs typeface="Times New Roman" pitchFamily="18" charset="0"/>
              </a:rPr>
              <a:t>Movimiento migratorio de la población.</a:t>
            </a:r>
          </a:p>
          <a:p>
            <a:pPr marL="630238" lvl="1" indent="-173038" algn="just">
              <a:buFont typeface="Wingdings" pitchFamily="2" charset="2"/>
              <a:buChar char="v"/>
            </a:pPr>
            <a:r>
              <a:rPr lang="es-ES" sz="4000" dirty="0" smtClean="0">
                <a:latin typeface="Times New Roman" pitchFamily="18" charset="0"/>
                <a:cs typeface="Times New Roman" pitchFamily="18" charset="0"/>
              </a:rPr>
              <a:t>Interior (éxodo rural).</a:t>
            </a:r>
          </a:p>
          <a:p>
            <a:pPr marL="630238" lvl="1" indent="-173038" algn="just">
              <a:buFont typeface="Wingdings" pitchFamily="2" charset="2"/>
              <a:buChar char="v"/>
            </a:pPr>
            <a:r>
              <a:rPr lang="es-ES" sz="4000" dirty="0" smtClean="0">
                <a:latin typeface="Times New Roman" pitchFamily="18" charset="0"/>
                <a:cs typeface="Times New Roman" pitchFamily="18" charset="0"/>
              </a:rPr>
              <a:t>Exterior (emigración a América).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Evolución demográfica moderna de España - Wikipedia, la ..."/>
          <p:cNvPicPr>
            <a:picLocks noChangeAspect="1" noChangeArrowheads="1"/>
          </p:cNvPicPr>
          <p:nvPr/>
        </p:nvPicPr>
        <p:blipFill>
          <a:blip r:embed="rId2" cstate="print"/>
          <a:srcRect/>
          <a:stretch>
            <a:fillRect/>
          </a:stretch>
        </p:blipFill>
        <p:spPr bwMode="auto">
          <a:xfrm>
            <a:off x="3228975" y="2400300"/>
            <a:ext cx="5915025" cy="4457700"/>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El crecimiento poblacional es continuado a lo largo de todo el período, pero hay importante variaciones. </a:t>
            </a:r>
            <a:r>
              <a:rPr lang="es-ES" sz="3600" dirty="0" smtClean="0">
                <a:solidFill>
                  <a:srgbClr val="FF0000"/>
                </a:solidFill>
              </a:rPr>
              <a:t>¿Por qué crece y por qué de forma diferente según las décadas?</a:t>
            </a:r>
            <a:endParaRPr lang="es-ES" sz="3600" dirty="0">
              <a:solidFill>
                <a:srgbClr val="FF0000"/>
              </a:solidFill>
            </a:endParaRPr>
          </a:p>
        </p:txBody>
      </p:sp>
      <p:sp>
        <p:nvSpPr>
          <p:cNvPr id="4" name="3 Rectángulo"/>
          <p:cNvSpPr/>
          <p:nvPr/>
        </p:nvSpPr>
        <p:spPr>
          <a:xfrm>
            <a:off x="0" y="2636912"/>
            <a:ext cx="3203848" cy="3785652"/>
          </a:xfrm>
          <a:prstGeom prst="rect">
            <a:avLst/>
          </a:prstGeom>
        </p:spPr>
        <p:txBody>
          <a:bodyPr wrap="square">
            <a:spAutoFit/>
          </a:bodyPr>
          <a:lstStyle/>
          <a:p>
            <a:pPr algn="ctr"/>
            <a:r>
              <a:rPr lang="es-ES" sz="2400" dirty="0" smtClean="0"/>
              <a:t>El </a:t>
            </a:r>
            <a:r>
              <a:rPr lang="es-ES" sz="2400" dirty="0" smtClean="0">
                <a:solidFill>
                  <a:srgbClr val="FF0000"/>
                </a:solidFill>
              </a:rPr>
              <a:t>crecimiento real </a:t>
            </a:r>
            <a:r>
              <a:rPr lang="es-ES" sz="2400" dirty="0" smtClean="0"/>
              <a:t>o total de la población española es </a:t>
            </a:r>
            <a:r>
              <a:rPr lang="es-ES" sz="2400" dirty="0" smtClean="0">
                <a:solidFill>
                  <a:srgbClr val="FF0000"/>
                </a:solidFill>
              </a:rPr>
              <a:t>mayor entre 1920 y 1930</a:t>
            </a:r>
            <a:r>
              <a:rPr lang="es-ES" sz="2400" dirty="0" smtClean="0"/>
              <a:t>. Ahora veremos cómo influyeron los movimientos naturales y migratorios de la población para explicarlo.</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600164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002060"/>
                </a:solidFill>
                <a:latin typeface="Arial Black" pitchFamily="34" charset="0"/>
              </a:rPr>
              <a:t>Carlos IV </a:t>
            </a:r>
            <a:r>
              <a:rPr lang="es-ES" sz="2000" dirty="0" smtClean="0">
                <a:solidFill>
                  <a:srgbClr val="002060"/>
                </a:solidFill>
                <a:latin typeface="Arial Black" pitchFamily="34" charset="0"/>
              </a:rPr>
              <a:t>(1788-1808).</a:t>
            </a:r>
          </a:p>
          <a:p>
            <a:pPr marL="725488" indent="-363538" algn="just">
              <a:buFont typeface="Wingdings" pitchFamily="2" charset="2"/>
              <a:buChar char="v"/>
            </a:pPr>
            <a:r>
              <a:rPr lang="es-ES" sz="3200" dirty="0" smtClean="0">
                <a:solidFill>
                  <a:srgbClr val="002060"/>
                </a:solidFill>
                <a:latin typeface="Arial Black" pitchFamily="34" charset="0"/>
              </a:rPr>
              <a:t>Fernando VII </a:t>
            </a:r>
            <a:r>
              <a:rPr lang="es-ES" sz="2000" dirty="0" smtClean="0">
                <a:solidFill>
                  <a:srgbClr val="002060"/>
                </a:solidFill>
                <a:latin typeface="Arial Black" pitchFamily="34" charset="0"/>
              </a:rPr>
              <a:t>(1808-1833).</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a:p>
            <a:pPr marL="725488" indent="-363538" algn="just">
              <a:buFont typeface="Wingdings" pitchFamily="2" charset="2"/>
              <a:buChar char="v"/>
            </a:pPr>
            <a:r>
              <a:rPr lang="es-ES" sz="3200" dirty="0" smtClean="0">
                <a:solidFill>
                  <a:srgbClr val="002060"/>
                </a:solidFill>
                <a:latin typeface="Arial Black" pitchFamily="34" charset="0"/>
              </a:rPr>
              <a:t>Sexenio Democrático </a:t>
            </a:r>
            <a:r>
              <a:rPr lang="es-ES" sz="2000" dirty="0" smtClean="0">
                <a:solidFill>
                  <a:srgbClr val="002060"/>
                </a:solidFill>
                <a:latin typeface="Arial Black" pitchFamily="34" charset="0"/>
              </a:rPr>
              <a:t>(1868-1874).</a:t>
            </a:r>
          </a:p>
          <a:p>
            <a:pPr marL="725488" indent="-363538" algn="just">
              <a:buFont typeface="Wingdings" pitchFamily="2" charset="2"/>
              <a:buChar char="v"/>
            </a:pPr>
            <a:r>
              <a:rPr lang="es-ES" sz="3200" dirty="0" smtClean="0">
                <a:solidFill>
                  <a:srgbClr val="FF0000"/>
                </a:solidFill>
                <a:latin typeface="Arial Black" pitchFamily="34" charset="0"/>
              </a:rPr>
              <a:t>Restauración Borbónica</a:t>
            </a:r>
            <a:r>
              <a:rPr lang="es-ES" sz="2000" dirty="0" smtClean="0">
                <a:solidFill>
                  <a:srgbClr val="FF0000"/>
                </a:solidFill>
                <a:latin typeface="Arial Black" pitchFamily="34" charset="0"/>
              </a:rPr>
              <a:t> (1875-1931).</a:t>
            </a:r>
          </a:p>
          <a:p>
            <a:pPr marL="1071563" indent="-346075" algn="just">
              <a:buFont typeface="Wingdings" pitchFamily="2" charset="2"/>
              <a:buChar char="§"/>
            </a:pPr>
            <a:r>
              <a:rPr lang="es-ES" sz="2000" dirty="0" smtClean="0">
                <a:solidFill>
                  <a:srgbClr val="002060"/>
                </a:solidFill>
                <a:latin typeface="Arial Black" pitchFamily="34" charset="0"/>
              </a:rPr>
              <a:t>Consolidación de la Restauración (1875-1898/1902).</a:t>
            </a:r>
          </a:p>
          <a:p>
            <a:pPr marL="1071563" indent="-346075" algn="just">
              <a:buFont typeface="Wingdings" pitchFamily="2" charset="2"/>
              <a:buChar char="§"/>
            </a:pPr>
            <a:r>
              <a:rPr lang="es-ES" sz="2000" dirty="0" smtClean="0">
                <a:solidFill>
                  <a:srgbClr val="FF0000"/>
                </a:solidFill>
                <a:latin typeface="Arial Black" pitchFamily="34" charset="0"/>
              </a:rPr>
              <a:t>Crisis e intentos reformistas (1898/1902-1914).</a:t>
            </a:r>
          </a:p>
          <a:p>
            <a:pPr marL="1071563" indent="-346075" algn="just">
              <a:buFont typeface="Wingdings" pitchFamily="2" charset="2"/>
              <a:buChar char="§"/>
            </a:pPr>
            <a:r>
              <a:rPr lang="es-ES" sz="2000" dirty="0" smtClean="0">
                <a:solidFill>
                  <a:srgbClr val="FF0000"/>
                </a:solidFill>
                <a:latin typeface="Arial Black" pitchFamily="34" charset="0"/>
              </a:rPr>
              <a:t>Parálisis de la Restauración (1914-1923).</a:t>
            </a:r>
          </a:p>
          <a:p>
            <a:pPr marL="1071563" indent="-346075" algn="just">
              <a:buFont typeface="Wingdings" pitchFamily="2" charset="2"/>
              <a:buChar char="§"/>
            </a:pPr>
            <a:r>
              <a:rPr lang="es-ES" sz="2000" dirty="0" smtClean="0">
                <a:solidFill>
                  <a:srgbClr val="FF0000"/>
                </a:solidFill>
                <a:latin typeface="Arial Black" pitchFamily="34" charset="0"/>
              </a:rPr>
              <a:t>Dictadura de Primo de Rivera (1923-1930).</a:t>
            </a:r>
          </a:p>
          <a:p>
            <a:pPr marL="1071563" indent="-346075" algn="just">
              <a:buFont typeface="Wingdings" pitchFamily="2" charset="2"/>
              <a:buChar char="§"/>
            </a:pPr>
            <a:r>
              <a:rPr lang="es-ES" sz="2000" dirty="0" smtClean="0">
                <a:solidFill>
                  <a:srgbClr val="002060"/>
                </a:solidFill>
                <a:latin typeface="Arial Black" pitchFamily="34" charset="0"/>
              </a:rPr>
              <a:t>Hacia la república (1930-1931).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3. Crecimiento vegetativo"/>
          <p:cNvPicPr>
            <a:picLocks noChangeAspect="1" noChangeArrowheads="1"/>
          </p:cNvPicPr>
          <p:nvPr/>
        </p:nvPicPr>
        <p:blipFill>
          <a:blip r:embed="rId2" cstate="print"/>
          <a:srcRect/>
          <a:stretch>
            <a:fillRect/>
          </a:stretch>
        </p:blipFill>
        <p:spPr bwMode="auto">
          <a:xfrm>
            <a:off x="611560" y="1798871"/>
            <a:ext cx="7596336" cy="5059129"/>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El </a:t>
            </a:r>
            <a:r>
              <a:rPr lang="es-ES" sz="4000" dirty="0" smtClean="0">
                <a:solidFill>
                  <a:srgbClr val="FF0000"/>
                </a:solidFill>
              </a:rPr>
              <a:t>crecimiento natural </a:t>
            </a:r>
            <a:r>
              <a:rPr lang="es-ES" sz="4000" dirty="0" smtClean="0"/>
              <a:t>se dispara poco antes de 1900 y alcanza el tope de este periodo en 1932 (1,2%).</a:t>
            </a:r>
            <a:endParaRPr lang="es-E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1946156"/>
            <a:ext cx="9144000" cy="4611211"/>
          </a:xfrm>
          <a:prstGeom prst="rect">
            <a:avLst/>
          </a:prstGeom>
          <a:noFill/>
          <a:ln w="9525">
            <a:noFill/>
            <a:miter lim="800000"/>
            <a:headEnd/>
            <a:tailEnd/>
          </a:ln>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Estos datos quinquenales (es decir, divide cada dato porcentual entre 5) nos dejan claro que el </a:t>
            </a:r>
            <a:r>
              <a:rPr lang="es-ES" sz="3400" dirty="0" smtClean="0">
                <a:solidFill>
                  <a:srgbClr val="FF0000"/>
                </a:solidFill>
              </a:rPr>
              <a:t>mayor crecimiento se produjo entre 1925 y 1930</a:t>
            </a:r>
            <a:r>
              <a:rPr lang="es-ES" sz="3400" dirty="0" smtClean="0"/>
              <a:t>.</a:t>
            </a:r>
            <a:endParaRPr lang="es-ES" sz="3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0" y="2211478"/>
            <a:ext cx="9144000" cy="4189322"/>
          </a:xfrm>
          <a:prstGeom prst="rect">
            <a:avLst/>
          </a:prstGeom>
          <a:noFill/>
          <a:ln w="9525">
            <a:noFill/>
            <a:miter lim="800000"/>
            <a:headEnd/>
            <a:tailEnd/>
          </a:ln>
        </p:spPr>
      </p:pic>
      <p:sp>
        <p:nvSpPr>
          <p:cNvPr id="3" name="2 Rectángulo redondeado"/>
          <p:cNvSpPr/>
          <p:nvPr/>
        </p:nvSpPr>
        <p:spPr>
          <a:xfrm>
            <a:off x="6300192" y="2924944"/>
            <a:ext cx="1368152" cy="1800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0" y="0"/>
            <a:ext cx="9144000" cy="1138773"/>
          </a:xfrm>
          <a:prstGeom prst="rect">
            <a:avLst/>
          </a:prstGeom>
          <a:noFill/>
        </p:spPr>
        <p:txBody>
          <a:bodyPr wrap="square" rtlCol="0">
            <a:spAutoFit/>
          </a:bodyPr>
          <a:lstStyle/>
          <a:p>
            <a:pPr algn="ctr"/>
            <a:r>
              <a:rPr lang="es-ES" sz="3400" dirty="0" smtClean="0"/>
              <a:t>La clave fundamental del despegue poblacional se halla en la fuerte reducción de la mortalidad.</a:t>
            </a:r>
            <a:endParaRPr lang="es-ES" sz="3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395536" y="1628800"/>
            <a:ext cx="2974387" cy="3866703"/>
          </a:xfrm>
          <a:prstGeom prst="rect">
            <a:avLst/>
          </a:prstGeom>
          <a:noFill/>
          <a:ln w="9525">
            <a:noFill/>
            <a:miter lim="800000"/>
            <a:headEnd/>
            <a:tailEnd/>
          </a:ln>
        </p:spPr>
      </p:pic>
      <p:sp>
        <p:nvSpPr>
          <p:cNvPr id="3" name="2 CuadroTexto"/>
          <p:cNvSpPr txBox="1"/>
          <p:nvPr/>
        </p:nvSpPr>
        <p:spPr>
          <a:xfrm>
            <a:off x="0" y="0"/>
            <a:ext cx="9144000" cy="1477328"/>
          </a:xfrm>
          <a:prstGeom prst="rect">
            <a:avLst/>
          </a:prstGeom>
          <a:noFill/>
        </p:spPr>
        <p:txBody>
          <a:bodyPr wrap="square" rtlCol="0">
            <a:spAutoFit/>
          </a:bodyPr>
          <a:lstStyle/>
          <a:p>
            <a:pPr algn="ctr"/>
            <a:r>
              <a:rPr lang="es-ES" sz="3000" dirty="0" smtClean="0"/>
              <a:t>Esto a su vez está explicado por </a:t>
            </a:r>
            <a:r>
              <a:rPr lang="es-ES" sz="3000" dirty="0" smtClean="0"/>
              <a:t>tres razones</a:t>
            </a:r>
            <a:r>
              <a:rPr lang="es-ES" sz="3000" dirty="0" smtClean="0"/>
              <a:t>: la </a:t>
            </a:r>
            <a:r>
              <a:rPr lang="es-ES" sz="3000" dirty="0" smtClean="0">
                <a:solidFill>
                  <a:srgbClr val="FF0000"/>
                </a:solidFill>
              </a:rPr>
              <a:t>reducción de la tasa de mortalidad </a:t>
            </a:r>
            <a:r>
              <a:rPr lang="es-ES" sz="3000" dirty="0" smtClean="0">
                <a:solidFill>
                  <a:srgbClr val="FF0000"/>
                </a:solidFill>
              </a:rPr>
              <a:t>infantil</a:t>
            </a:r>
            <a:r>
              <a:rPr lang="es-ES" sz="3000" dirty="0" smtClean="0"/>
              <a:t>,</a:t>
            </a:r>
            <a:r>
              <a:rPr lang="es-ES" sz="3000" dirty="0" smtClean="0">
                <a:solidFill>
                  <a:srgbClr val="FF0000"/>
                </a:solidFill>
              </a:rPr>
              <a:t> </a:t>
            </a:r>
            <a:r>
              <a:rPr lang="es-ES" sz="3000" dirty="0" smtClean="0"/>
              <a:t>de </a:t>
            </a:r>
            <a:r>
              <a:rPr lang="es-ES" sz="3000" dirty="0" smtClean="0"/>
              <a:t>las muertes por </a:t>
            </a:r>
            <a:r>
              <a:rPr lang="es-ES" sz="3000" dirty="0" smtClean="0">
                <a:solidFill>
                  <a:srgbClr val="FF0000"/>
                </a:solidFill>
              </a:rPr>
              <a:t>enfermedades </a:t>
            </a:r>
            <a:r>
              <a:rPr lang="es-ES" sz="3000" dirty="0" smtClean="0">
                <a:solidFill>
                  <a:srgbClr val="FF0000"/>
                </a:solidFill>
              </a:rPr>
              <a:t>infecciosas</a:t>
            </a:r>
            <a:r>
              <a:rPr lang="es-ES" sz="3000" dirty="0" smtClean="0"/>
              <a:t> y de las </a:t>
            </a:r>
            <a:r>
              <a:rPr lang="es-ES" sz="3000" dirty="0" smtClean="0">
                <a:solidFill>
                  <a:srgbClr val="FF0000"/>
                </a:solidFill>
              </a:rPr>
              <a:t>víctimas de guerras</a:t>
            </a:r>
            <a:r>
              <a:rPr lang="es-ES" sz="3000" dirty="0" smtClean="0"/>
              <a:t>.</a:t>
            </a:r>
            <a:endParaRPr lang="es-ES" sz="3000" dirty="0"/>
          </a:p>
        </p:txBody>
      </p:sp>
      <p:pic>
        <p:nvPicPr>
          <p:cNvPr id="4" name="Picture 2"/>
          <p:cNvPicPr>
            <a:picLocks noChangeAspect="1" noChangeArrowheads="1"/>
          </p:cNvPicPr>
          <p:nvPr/>
        </p:nvPicPr>
        <p:blipFill>
          <a:blip r:embed="rId3" cstate="print"/>
          <a:srcRect/>
          <a:stretch>
            <a:fillRect/>
          </a:stretch>
        </p:blipFill>
        <p:spPr bwMode="auto">
          <a:xfrm>
            <a:off x="4211960" y="1700808"/>
            <a:ext cx="4469644" cy="3886274"/>
          </a:xfrm>
          <a:prstGeom prst="rect">
            <a:avLst/>
          </a:prstGeom>
          <a:noFill/>
          <a:ln w="9525">
            <a:noFill/>
            <a:miter lim="800000"/>
            <a:headEnd/>
            <a:tailEnd/>
          </a:ln>
        </p:spPr>
      </p:pic>
      <p:sp>
        <p:nvSpPr>
          <p:cNvPr id="5" name="4 Rectángulo"/>
          <p:cNvSpPr/>
          <p:nvPr/>
        </p:nvSpPr>
        <p:spPr>
          <a:xfrm>
            <a:off x="0" y="5657671"/>
            <a:ext cx="9144000" cy="1107996"/>
          </a:xfrm>
          <a:prstGeom prst="rect">
            <a:avLst/>
          </a:prstGeom>
        </p:spPr>
        <p:txBody>
          <a:bodyPr wrap="square">
            <a:spAutoFit/>
          </a:bodyPr>
          <a:lstStyle/>
          <a:p>
            <a:pPr algn="ctr"/>
            <a:r>
              <a:rPr lang="es-ES" sz="2200" dirty="0" smtClean="0"/>
              <a:t>La tasa de mortalidad infantil </a:t>
            </a:r>
            <a:r>
              <a:rPr lang="es-ES" sz="2200" dirty="0" smtClean="0"/>
              <a:t>era del 244‰ en 1860, del 180‰ en 1900 y terminaría</a:t>
            </a:r>
            <a:r>
              <a:rPr lang="es-ES" sz="2200" dirty="0" smtClean="0"/>
              <a:t> en </a:t>
            </a:r>
            <a:r>
              <a:rPr lang="es-ES" sz="2200" dirty="0" smtClean="0"/>
              <a:t>1933 en 117. Las enfermedades infecciosas (línea continua de la derecha) se redujeron  hasta suponer solo en torno a la mitad de las muertes.</a:t>
            </a:r>
            <a:endParaRPr lang="es-ES"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2.bp.blogspot.com/-ajbLPYAsMyk/VE_Ptag2ESI/AAAAAAAADDM/petCuU0TGUg/s1600/Hospital%2Bantiguo,%2Batendiendo%2Ba%2Buna%2Bparturienta.%2BA%C3%B1os%2B60..jpg"/>
          <p:cNvPicPr>
            <a:picLocks noChangeAspect="1" noChangeArrowheads="1"/>
          </p:cNvPicPr>
          <p:nvPr/>
        </p:nvPicPr>
        <p:blipFill>
          <a:blip r:embed="rId2" cstate="print"/>
          <a:srcRect/>
          <a:stretch>
            <a:fillRect/>
          </a:stretch>
        </p:blipFill>
        <p:spPr bwMode="auto">
          <a:xfrm>
            <a:off x="0" y="1340768"/>
            <a:ext cx="4903412" cy="2996953"/>
          </a:xfrm>
          <a:prstGeom prst="rect">
            <a:avLst/>
          </a:prstGeom>
          <a:noFill/>
        </p:spPr>
      </p:pic>
      <p:sp>
        <p:nvSpPr>
          <p:cNvPr id="3" name="2 CuadroTexto"/>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s-ES" sz="3600" dirty="0" smtClean="0"/>
              <a:t>La </a:t>
            </a:r>
            <a:r>
              <a:rPr lang="es-ES" sz="3600" dirty="0" smtClean="0">
                <a:solidFill>
                  <a:srgbClr val="FF0000"/>
                </a:solidFill>
              </a:rPr>
              <a:t>atención a las parturientas </a:t>
            </a:r>
            <a:r>
              <a:rPr lang="es-ES" sz="3600" dirty="0" smtClean="0"/>
              <a:t>en hospitales fue clave para reducir la mortalidad infantil.</a:t>
            </a:r>
            <a:endParaRPr lang="es-ES" sz="3600" dirty="0"/>
          </a:p>
        </p:txBody>
      </p:sp>
      <p:sp>
        <p:nvSpPr>
          <p:cNvPr id="4" name="3 Rectángulo"/>
          <p:cNvSpPr/>
          <p:nvPr/>
        </p:nvSpPr>
        <p:spPr>
          <a:xfrm>
            <a:off x="0" y="4797152"/>
            <a:ext cx="4932040" cy="1862048"/>
          </a:xfrm>
          <a:prstGeom prst="rect">
            <a:avLst/>
          </a:prstGeom>
        </p:spPr>
        <p:txBody>
          <a:bodyPr wrap="square">
            <a:spAutoFit/>
          </a:bodyPr>
          <a:lstStyle/>
          <a:p>
            <a:pPr algn="just"/>
            <a:r>
              <a:rPr lang="es-ES" sz="2300" dirty="0" smtClean="0"/>
              <a:t>Escuela de Matronas y Casa de Salud Santa Cristina (derecha), fundada en 1924 con e fin de animar a las madrileñas a ser atendidas durante el parto. Es el actual Hospital Sta. Cristina.</a:t>
            </a:r>
            <a:endParaRPr lang="es-ES_tradnl" sz="2300" dirty="0"/>
          </a:p>
        </p:txBody>
      </p:sp>
      <p:pic>
        <p:nvPicPr>
          <p:cNvPr id="103428" name="Picture 4" descr="http://urbancidades.files.wordpress.com/2010/11/escuela-de-matronas-1916.jpg?w=500"/>
          <p:cNvPicPr>
            <a:picLocks noChangeAspect="1" noChangeArrowheads="1"/>
          </p:cNvPicPr>
          <p:nvPr/>
        </p:nvPicPr>
        <p:blipFill>
          <a:blip r:embed="rId3" cstate="print"/>
          <a:srcRect/>
          <a:stretch>
            <a:fillRect/>
          </a:stretch>
        </p:blipFill>
        <p:spPr bwMode="auto">
          <a:xfrm>
            <a:off x="4932040" y="1247670"/>
            <a:ext cx="4211959" cy="561033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2.bp.blogspot.com/_iFFqUBkgqDU/TKpXs000lfI/AAAAAAAABVk/Se9Jeug6XUs/s400/FOTO+008.jpg"/>
          <p:cNvPicPr>
            <a:picLocks noChangeAspect="1" noChangeArrowheads="1"/>
          </p:cNvPicPr>
          <p:nvPr/>
        </p:nvPicPr>
        <p:blipFill>
          <a:blip r:embed="rId2" cstate="print"/>
          <a:srcRect/>
          <a:stretch>
            <a:fillRect/>
          </a:stretch>
        </p:blipFill>
        <p:spPr bwMode="auto">
          <a:xfrm>
            <a:off x="3671392" y="2132856"/>
            <a:ext cx="5472608" cy="4104456"/>
          </a:xfrm>
          <a:prstGeom prst="rect">
            <a:avLst/>
          </a:prstGeom>
          <a:noFill/>
        </p:spPr>
      </p:pic>
      <p:sp>
        <p:nvSpPr>
          <p:cNvPr id="3" name="2 CuadroTexto"/>
          <p:cNvSpPr txBox="1"/>
          <p:nvPr/>
        </p:nvSpPr>
        <p:spPr>
          <a:xfrm>
            <a:off x="0" y="2204864"/>
            <a:ext cx="3635896" cy="3970318"/>
          </a:xfrm>
          <a:prstGeom prst="rect">
            <a:avLst/>
          </a:prstGeom>
          <a:noFill/>
        </p:spPr>
        <p:txBody>
          <a:bodyPr wrap="square" rtlCol="0">
            <a:spAutoFit/>
          </a:bodyPr>
          <a:lstStyle/>
          <a:p>
            <a:pPr algn="ctr"/>
            <a:r>
              <a:rPr lang="es-ES" sz="2800" dirty="0" smtClean="0"/>
              <a:t>La </a:t>
            </a:r>
            <a:r>
              <a:rPr lang="es-ES" sz="2800" i="1" dirty="0" smtClean="0"/>
              <a:t>Gota de Leche </a:t>
            </a:r>
            <a:r>
              <a:rPr lang="es-ES" sz="2800" dirty="0" smtClean="0"/>
              <a:t>es una iniciativa de los hospitales que en España se inicia a principios del siglo XX. Su objetivo era alimentar a los recién nacidos de familias pobres.</a:t>
            </a:r>
            <a:endParaRPr lang="es-ES_tradnl" sz="2800" dirty="0"/>
          </a:p>
        </p:txBody>
      </p:sp>
      <p:sp>
        <p:nvSpPr>
          <p:cNvPr id="4" name="3 CuadroTexto"/>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r>
              <a:rPr lang="es-ES" sz="3600" dirty="0" smtClean="0"/>
              <a:t>También se constata un aumento constante, aunque muy tímido hasta los años 60, del </a:t>
            </a:r>
            <a:r>
              <a:rPr lang="es-ES" sz="3600" dirty="0" smtClean="0">
                <a:solidFill>
                  <a:srgbClr val="FF0000"/>
                </a:solidFill>
              </a:rPr>
              <a:t>gasto sanitario</a:t>
            </a:r>
            <a:r>
              <a:rPr lang="es-ES" sz="3600" dirty="0" smtClean="0"/>
              <a:t> por parte del Estado.</a:t>
            </a:r>
            <a:endParaRPr lang="es-E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aume Ferran Clua 5749.JPG"/>
          <p:cNvPicPr>
            <a:picLocks noChangeAspect="1" noChangeArrowheads="1"/>
          </p:cNvPicPr>
          <p:nvPr/>
        </p:nvPicPr>
        <p:blipFill>
          <a:blip r:embed="rId2" cstate="print"/>
          <a:srcRect/>
          <a:stretch>
            <a:fillRect/>
          </a:stretch>
        </p:blipFill>
        <p:spPr bwMode="auto">
          <a:xfrm>
            <a:off x="5220072" y="1484784"/>
            <a:ext cx="3923928" cy="5172452"/>
          </a:xfrm>
          <a:prstGeom prst="rect">
            <a:avLst/>
          </a:prstGeom>
          <a:noFill/>
        </p:spPr>
      </p:pic>
      <p:sp>
        <p:nvSpPr>
          <p:cNvPr id="3" name="2 CuadroTexto"/>
          <p:cNvSpPr txBox="1">
            <a:spLocks noChangeArrowheads="1"/>
          </p:cNvSpPr>
          <p:nvPr/>
        </p:nvSpPr>
        <p:spPr bwMode="auto">
          <a:xfrm>
            <a:off x="0" y="0"/>
            <a:ext cx="9144000" cy="1323439"/>
          </a:xfrm>
          <a:prstGeom prst="rect">
            <a:avLst/>
          </a:prstGeom>
          <a:noFill/>
          <a:ln w="9525">
            <a:noFill/>
            <a:miter lim="800000"/>
            <a:headEnd/>
            <a:tailEnd/>
          </a:ln>
        </p:spPr>
        <p:txBody>
          <a:bodyPr>
            <a:spAutoFit/>
          </a:bodyPr>
          <a:lstStyle/>
          <a:p>
            <a:pPr algn="ctr"/>
            <a:r>
              <a:rPr lang="es-ES" sz="4000" dirty="0" smtClean="0"/>
              <a:t>El </a:t>
            </a:r>
            <a:r>
              <a:rPr lang="es-ES" sz="4000" dirty="0" smtClean="0">
                <a:solidFill>
                  <a:srgbClr val="FF0000"/>
                </a:solidFill>
              </a:rPr>
              <a:t>avance de la medicina </a:t>
            </a:r>
            <a:r>
              <a:rPr lang="es-ES" sz="4000" dirty="0" smtClean="0"/>
              <a:t>es clave para atajar las enfermedades infecciosas.</a:t>
            </a:r>
            <a:endParaRPr lang="es-ES" sz="4000" dirty="0"/>
          </a:p>
        </p:txBody>
      </p:sp>
      <p:sp>
        <p:nvSpPr>
          <p:cNvPr id="4" name="3 CuadroTexto"/>
          <p:cNvSpPr txBox="1"/>
          <p:nvPr/>
        </p:nvSpPr>
        <p:spPr>
          <a:xfrm>
            <a:off x="0" y="1844824"/>
            <a:ext cx="5220072" cy="4832092"/>
          </a:xfrm>
          <a:prstGeom prst="rect">
            <a:avLst/>
          </a:prstGeom>
          <a:noFill/>
        </p:spPr>
        <p:txBody>
          <a:bodyPr wrap="square" rtlCol="0">
            <a:spAutoFit/>
          </a:bodyPr>
          <a:lstStyle/>
          <a:p>
            <a:pPr algn="ctr"/>
            <a:r>
              <a:rPr lang="es-ES" sz="2800" dirty="0" smtClean="0"/>
              <a:t>En plena epidemia de cólera en 1885, el español Jaime Ferrán y </a:t>
            </a:r>
            <a:r>
              <a:rPr lang="es-ES" sz="2800" dirty="0" err="1" smtClean="0"/>
              <a:t>Clúa</a:t>
            </a:r>
            <a:r>
              <a:rPr lang="es-ES" sz="2800" dirty="0" smtClean="0"/>
              <a:t> (derecha) descubre la vacuna para la bacteria que produce esta enfermedad. Sin embargo, tardará en ser reconocido. Poco antes, Koch había conseguido aislar la bacteria que producía la tuberculosis y en 1921 se descubrió la primera vacuna para esta enfermedad.</a:t>
            </a:r>
            <a:endParaRPr lang="es-ES_tradnl"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2" cstate="print"/>
          <a:srcRect/>
          <a:stretch>
            <a:fillRect/>
          </a:stretch>
        </p:blipFill>
        <p:spPr bwMode="auto">
          <a:xfrm>
            <a:off x="3563888" y="-25082"/>
            <a:ext cx="5580112" cy="6883082"/>
          </a:xfrm>
          <a:prstGeom prst="rect">
            <a:avLst/>
          </a:prstGeom>
          <a:noFill/>
          <a:ln w="9525">
            <a:noFill/>
            <a:miter lim="800000"/>
            <a:headEnd/>
            <a:tailEnd/>
          </a:ln>
        </p:spPr>
      </p:pic>
      <p:sp>
        <p:nvSpPr>
          <p:cNvPr id="6" name="5 CuadroTexto"/>
          <p:cNvSpPr txBox="1"/>
          <p:nvPr/>
        </p:nvSpPr>
        <p:spPr>
          <a:xfrm>
            <a:off x="0" y="476672"/>
            <a:ext cx="3563888" cy="5693866"/>
          </a:xfrm>
          <a:prstGeom prst="rect">
            <a:avLst/>
          </a:prstGeom>
          <a:noFill/>
        </p:spPr>
        <p:txBody>
          <a:bodyPr wrap="square" rtlCol="0">
            <a:spAutoFit/>
          </a:bodyPr>
          <a:lstStyle/>
          <a:p>
            <a:pPr algn="ctr"/>
            <a:r>
              <a:rPr lang="es-ES" sz="2800" dirty="0" smtClean="0"/>
              <a:t>La sociedad regeneracionista de principios del siglo XX se concienció de la importancia de las medidas higiénicas. La prensa en la importancia de la higiene personal y la sociedad se da cuenta de lo necesarios que son los alcantarillados, el agua potable.</a:t>
            </a:r>
            <a:endParaRPr lang="es-ES_tradnl"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upload.wikimedia.org/wikipedia/commons/e/e6/Ciudad_Lineal-perfil.jpg"/>
          <p:cNvPicPr>
            <a:picLocks noChangeAspect="1" noChangeArrowheads="1"/>
          </p:cNvPicPr>
          <p:nvPr/>
        </p:nvPicPr>
        <p:blipFill>
          <a:blip r:embed="rId2" cstate="print"/>
          <a:srcRect/>
          <a:stretch>
            <a:fillRect/>
          </a:stretch>
        </p:blipFill>
        <p:spPr bwMode="auto">
          <a:xfrm>
            <a:off x="0" y="2060848"/>
            <a:ext cx="9144000" cy="2409764"/>
          </a:xfrm>
          <a:prstGeom prst="rect">
            <a:avLst/>
          </a:prstGeom>
          <a:noFill/>
        </p:spPr>
      </p:pic>
      <p:sp>
        <p:nvSpPr>
          <p:cNvPr id="3" name="2 CuadroTexto"/>
          <p:cNvSpPr txBox="1">
            <a:spLocks noChangeArrowheads="1"/>
          </p:cNvSpPr>
          <p:nvPr/>
        </p:nvSpPr>
        <p:spPr bwMode="auto">
          <a:xfrm>
            <a:off x="0" y="0"/>
            <a:ext cx="9144000" cy="1938992"/>
          </a:xfrm>
          <a:prstGeom prst="rect">
            <a:avLst/>
          </a:prstGeom>
          <a:noFill/>
          <a:ln w="9525">
            <a:noFill/>
            <a:miter lim="800000"/>
            <a:headEnd/>
            <a:tailEnd/>
          </a:ln>
        </p:spPr>
        <p:txBody>
          <a:bodyPr>
            <a:spAutoFit/>
          </a:bodyPr>
          <a:lstStyle/>
          <a:p>
            <a:pPr algn="ctr"/>
            <a:r>
              <a:rPr lang="es-ES" sz="4000" dirty="0" smtClean="0"/>
              <a:t>Tenemos en este sentido una de las iniciativas urbanísticas más destacadas de finales del siglo XIX y principios del XX.</a:t>
            </a:r>
            <a:endParaRPr lang="es-ES" sz="4000" dirty="0"/>
          </a:p>
        </p:txBody>
      </p:sp>
      <p:sp>
        <p:nvSpPr>
          <p:cNvPr id="4" name="3 Rectángulo"/>
          <p:cNvSpPr/>
          <p:nvPr/>
        </p:nvSpPr>
        <p:spPr>
          <a:xfrm>
            <a:off x="0" y="4725144"/>
            <a:ext cx="9144000" cy="1815882"/>
          </a:xfrm>
          <a:prstGeom prst="rect">
            <a:avLst/>
          </a:prstGeom>
        </p:spPr>
        <p:txBody>
          <a:bodyPr wrap="square">
            <a:spAutoFit/>
          </a:bodyPr>
          <a:lstStyle/>
          <a:p>
            <a:pPr algn="ctr"/>
            <a:r>
              <a:rPr lang="es-ES" sz="2800" dirty="0" smtClean="0"/>
              <a:t>Arturo Soria había presentado en 1885 su proyecto para construir una ciudad lineal. Entre otras cuestiones, incluía cuestiones como evitar los hacinamientos o mejorar las condiciones higiénicas.</a:t>
            </a:r>
            <a:endParaRPr lang="es-E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1661993"/>
          </a:xfrm>
          <a:prstGeom prst="rect">
            <a:avLst/>
          </a:prstGeom>
          <a:noFill/>
          <a:ln w="9525">
            <a:noFill/>
            <a:miter lim="800000"/>
            <a:headEnd/>
            <a:tailEnd/>
          </a:ln>
        </p:spPr>
        <p:txBody>
          <a:bodyPr>
            <a:spAutoFit/>
          </a:bodyPr>
          <a:lstStyle/>
          <a:p>
            <a:pPr algn="ctr"/>
            <a:r>
              <a:rPr lang="es-ES" sz="3400" dirty="0" smtClean="0"/>
              <a:t>Aunque es difícil de cuantificar, en este período </a:t>
            </a:r>
            <a:r>
              <a:rPr lang="es-ES" sz="3400" dirty="0" smtClean="0">
                <a:solidFill>
                  <a:srgbClr val="FF0000"/>
                </a:solidFill>
              </a:rPr>
              <a:t>no hubo ningún conflicto bélico interior</a:t>
            </a:r>
            <a:r>
              <a:rPr lang="es-ES" sz="3400" dirty="0" smtClean="0"/>
              <a:t> en el país </a:t>
            </a:r>
            <a:r>
              <a:rPr lang="es-ES" sz="3400" dirty="0" smtClean="0">
                <a:solidFill>
                  <a:srgbClr val="FF0000"/>
                </a:solidFill>
              </a:rPr>
              <a:t>ni España participó en la Primera Guerra Mundial</a:t>
            </a:r>
            <a:r>
              <a:rPr lang="es-ES" sz="3400" dirty="0" smtClean="0"/>
              <a:t>.</a:t>
            </a:r>
            <a:endParaRPr lang="es-ES" sz="3400" dirty="0"/>
          </a:p>
        </p:txBody>
      </p:sp>
      <p:pic>
        <p:nvPicPr>
          <p:cNvPr id="78850" name="Picture 2" descr="El desastre de Annual de 1921 y Alfonso XIII. El informe Picasso"/>
          <p:cNvPicPr>
            <a:picLocks noChangeAspect="1" noChangeArrowheads="1"/>
          </p:cNvPicPr>
          <p:nvPr/>
        </p:nvPicPr>
        <p:blipFill>
          <a:blip r:embed="rId2" cstate="print"/>
          <a:srcRect/>
          <a:stretch>
            <a:fillRect/>
          </a:stretch>
        </p:blipFill>
        <p:spPr bwMode="auto">
          <a:xfrm>
            <a:off x="899592" y="1700808"/>
            <a:ext cx="7143750" cy="4029075"/>
          </a:xfrm>
          <a:prstGeom prst="rect">
            <a:avLst/>
          </a:prstGeom>
          <a:noFill/>
        </p:spPr>
      </p:pic>
      <p:sp>
        <p:nvSpPr>
          <p:cNvPr id="4" name="3 Rectángulo"/>
          <p:cNvSpPr/>
          <p:nvPr/>
        </p:nvSpPr>
        <p:spPr>
          <a:xfrm>
            <a:off x="0" y="5750004"/>
            <a:ext cx="9144000" cy="1107996"/>
          </a:xfrm>
          <a:prstGeom prst="rect">
            <a:avLst/>
          </a:prstGeom>
        </p:spPr>
        <p:txBody>
          <a:bodyPr wrap="square">
            <a:spAutoFit/>
          </a:bodyPr>
          <a:lstStyle/>
          <a:p>
            <a:pPr algn="ctr"/>
            <a:r>
              <a:rPr lang="es-ES" sz="2200" dirty="0" smtClean="0"/>
              <a:t>El principal conflicto vivido por España fue la guerra del Rif en la que se calcula que murieron menos de 50.000 españoles en doce años. Es poco comparado con otros conflictos como las guerras carlistas o incluso de la de Cuba.</a:t>
            </a:r>
            <a:endParaRPr lang="es-E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rique\Desktop\Cronología Alfonso XIII.jpg"/>
          <p:cNvPicPr>
            <a:picLocks noChangeAspect="1" noChangeArrowheads="1"/>
          </p:cNvPicPr>
          <p:nvPr/>
        </p:nvPicPr>
        <p:blipFill>
          <a:blip r:embed="rId2" cstate="print"/>
          <a:srcRect/>
          <a:stretch>
            <a:fillRect/>
          </a:stretch>
        </p:blipFill>
        <p:spPr bwMode="auto">
          <a:xfrm>
            <a:off x="0" y="1124744"/>
            <a:ext cx="9144000" cy="48468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eguros la Catalana 1930 | Juan Mora. 1930 Imagen de la reci… | Flickr"/>
          <p:cNvPicPr>
            <a:picLocks noChangeAspect="1" noChangeArrowheads="1"/>
          </p:cNvPicPr>
          <p:nvPr/>
        </p:nvPicPr>
        <p:blipFill>
          <a:blip r:embed="rId2" cstate="print"/>
          <a:srcRect/>
          <a:stretch>
            <a:fillRect/>
          </a:stretch>
        </p:blipFill>
        <p:spPr bwMode="auto">
          <a:xfrm>
            <a:off x="3149710" y="2204864"/>
            <a:ext cx="5994290" cy="3922046"/>
          </a:xfrm>
          <a:prstGeom prst="rect">
            <a:avLst/>
          </a:prstGeom>
          <a:noFill/>
        </p:spPr>
      </p:pic>
      <p:sp>
        <p:nvSpPr>
          <p:cNvPr id="3" name="2 CuadroTexto"/>
          <p:cNvSpPr txBox="1">
            <a:spLocks noChangeArrowheads="1"/>
          </p:cNvSpPr>
          <p:nvPr/>
        </p:nvSpPr>
        <p:spPr bwMode="auto">
          <a:xfrm>
            <a:off x="0" y="0"/>
            <a:ext cx="9144000" cy="1938992"/>
          </a:xfrm>
          <a:prstGeom prst="rect">
            <a:avLst/>
          </a:prstGeom>
          <a:noFill/>
          <a:ln w="9525">
            <a:noFill/>
            <a:miter lim="800000"/>
            <a:headEnd/>
            <a:tailEnd/>
          </a:ln>
        </p:spPr>
        <p:txBody>
          <a:bodyPr>
            <a:spAutoFit/>
          </a:bodyPr>
          <a:lstStyle/>
          <a:p>
            <a:pPr algn="ctr"/>
            <a:r>
              <a:rPr lang="es-ES" sz="4000" dirty="0" smtClean="0"/>
              <a:t>Estos avances están a su vez relacionados con el </a:t>
            </a:r>
            <a:r>
              <a:rPr lang="es-ES" sz="4000" dirty="0" smtClean="0">
                <a:solidFill>
                  <a:srgbClr val="FF0000"/>
                </a:solidFill>
              </a:rPr>
              <a:t>desarrollo económico y urbano general </a:t>
            </a:r>
            <a:r>
              <a:rPr lang="es-ES" sz="4000" dirty="0" smtClean="0"/>
              <a:t>vivido por España.</a:t>
            </a:r>
            <a:endParaRPr lang="es-ES" sz="4000" dirty="0"/>
          </a:p>
        </p:txBody>
      </p:sp>
      <p:sp>
        <p:nvSpPr>
          <p:cNvPr id="4" name="3 Rectángulo"/>
          <p:cNvSpPr/>
          <p:nvPr/>
        </p:nvSpPr>
        <p:spPr>
          <a:xfrm>
            <a:off x="0" y="2025908"/>
            <a:ext cx="3131840" cy="4832092"/>
          </a:xfrm>
          <a:prstGeom prst="rect">
            <a:avLst/>
          </a:prstGeom>
        </p:spPr>
        <p:txBody>
          <a:bodyPr wrap="square">
            <a:spAutoFit/>
          </a:bodyPr>
          <a:lstStyle/>
          <a:p>
            <a:pPr algn="ctr"/>
            <a:r>
              <a:rPr lang="es-ES" sz="2800" dirty="0" smtClean="0"/>
              <a:t>La concentración urbana tiene ventajas para plantear mejores servicios e infraestructuras que inciden también en la mejora demográfica. En la imagen, Zaragoza en 1930.</a:t>
            </a:r>
            <a:endParaRPr lang="es-E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0" y="0"/>
            <a:ext cx="9144000" cy="2554545"/>
          </a:xfrm>
          <a:prstGeom prst="rect">
            <a:avLst/>
          </a:prstGeom>
          <a:noFill/>
          <a:ln w="9525">
            <a:noFill/>
            <a:miter lim="800000"/>
            <a:headEnd/>
            <a:tailEnd/>
          </a:ln>
        </p:spPr>
        <p:txBody>
          <a:bodyPr>
            <a:spAutoFit/>
          </a:bodyPr>
          <a:lstStyle/>
          <a:p>
            <a:pPr algn="ctr"/>
            <a:r>
              <a:rPr lang="es-ES" sz="3200" dirty="0" smtClean="0"/>
              <a:t>En estas décadas se difunden en España inventos como el automóvil, la electricidad con sus avances, el telégrafo, el teléfono, la radio. Se disparan también los kilómetros de carreteras, el comercio marítimo, el transporte ferroviario…</a:t>
            </a:r>
            <a:endParaRPr lang="es-ES" sz="3200" dirty="0"/>
          </a:p>
        </p:txBody>
      </p:sp>
      <p:pic>
        <p:nvPicPr>
          <p:cNvPr id="87042" name="Picture 2"/>
          <p:cNvPicPr>
            <a:picLocks noChangeAspect="1" noChangeArrowheads="1"/>
          </p:cNvPicPr>
          <p:nvPr/>
        </p:nvPicPr>
        <p:blipFill>
          <a:blip r:embed="rId2" cstate="print"/>
          <a:srcRect/>
          <a:stretch>
            <a:fillRect/>
          </a:stretch>
        </p:blipFill>
        <p:spPr bwMode="auto">
          <a:xfrm>
            <a:off x="3029200" y="2636912"/>
            <a:ext cx="6114800" cy="3806644"/>
          </a:xfrm>
          <a:prstGeom prst="rect">
            <a:avLst/>
          </a:prstGeom>
          <a:noFill/>
          <a:ln w="9525">
            <a:noFill/>
            <a:miter lim="800000"/>
            <a:headEnd/>
            <a:tailEnd/>
          </a:ln>
        </p:spPr>
      </p:pic>
      <p:sp>
        <p:nvSpPr>
          <p:cNvPr id="5" name="4 Rectángulo"/>
          <p:cNvSpPr/>
          <p:nvPr/>
        </p:nvSpPr>
        <p:spPr>
          <a:xfrm>
            <a:off x="0" y="3140968"/>
            <a:ext cx="3059832" cy="2893100"/>
          </a:xfrm>
          <a:prstGeom prst="rect">
            <a:avLst/>
          </a:prstGeom>
        </p:spPr>
        <p:txBody>
          <a:bodyPr wrap="square">
            <a:spAutoFit/>
          </a:bodyPr>
          <a:lstStyle/>
          <a:p>
            <a:pPr algn="ctr"/>
            <a:r>
              <a:rPr lang="es-ES" sz="2600" dirty="0" smtClean="0"/>
              <a:t>Como ejemplo, sirva esta tabla con los kilómetros de carretera en el país. Además, en los años 20 se comenzaron a asfaltar.</a:t>
            </a:r>
            <a:endParaRPr lang="es-ES" sz="2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492896"/>
            <a:ext cx="9144000" cy="1702486"/>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4437112"/>
            <a:ext cx="8940319" cy="2191122"/>
          </a:xfrm>
          <a:prstGeom prst="rect">
            <a:avLst/>
          </a:prstGeom>
          <a:noFill/>
          <a:ln w="9525">
            <a:noFill/>
            <a:miter lim="800000"/>
            <a:headEnd/>
            <a:tailEnd/>
          </a:ln>
        </p:spPr>
      </p:pic>
      <p:sp>
        <p:nvSpPr>
          <p:cNvPr id="4" name="3 CuadroTexto"/>
          <p:cNvSpPr txBox="1">
            <a:spLocks noChangeArrowheads="1"/>
          </p:cNvSpPr>
          <p:nvPr/>
        </p:nvSpPr>
        <p:spPr bwMode="auto">
          <a:xfrm>
            <a:off x="0" y="0"/>
            <a:ext cx="9144000" cy="1323439"/>
          </a:xfrm>
          <a:prstGeom prst="rect">
            <a:avLst/>
          </a:prstGeom>
          <a:noFill/>
          <a:ln w="9525">
            <a:noFill/>
            <a:miter lim="800000"/>
            <a:headEnd/>
            <a:tailEnd/>
          </a:ln>
        </p:spPr>
        <p:txBody>
          <a:bodyPr>
            <a:spAutoFit/>
          </a:bodyPr>
          <a:lstStyle/>
          <a:p>
            <a:pPr algn="ctr"/>
            <a:r>
              <a:rPr lang="es-ES" sz="4000" dirty="0" smtClean="0"/>
              <a:t>Los avances en el sector clave de la economía, el </a:t>
            </a:r>
            <a:r>
              <a:rPr lang="es-ES" sz="4000" dirty="0" smtClean="0">
                <a:solidFill>
                  <a:srgbClr val="FF0000"/>
                </a:solidFill>
              </a:rPr>
              <a:t>agrario</a:t>
            </a:r>
            <a:r>
              <a:rPr lang="es-ES" sz="4000" dirty="0" smtClean="0"/>
              <a:t>, son evidentes.</a:t>
            </a:r>
            <a:endParaRPr lang="es-ES"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0" y="0"/>
            <a:ext cx="9144000" cy="1938992"/>
          </a:xfrm>
          <a:prstGeom prst="rect">
            <a:avLst/>
          </a:prstGeom>
          <a:noFill/>
          <a:ln w="9525">
            <a:noFill/>
            <a:miter lim="800000"/>
            <a:headEnd/>
            <a:tailEnd/>
          </a:ln>
        </p:spPr>
        <p:txBody>
          <a:bodyPr>
            <a:spAutoFit/>
          </a:bodyPr>
          <a:lstStyle/>
          <a:p>
            <a:pPr algn="ctr"/>
            <a:r>
              <a:rPr lang="es-ES" sz="4000" dirty="0" smtClean="0"/>
              <a:t>La industria muestra también importantes avances. Poco a poco España iba </a:t>
            </a:r>
            <a:r>
              <a:rPr lang="es-ES" sz="4000" dirty="0" smtClean="0">
                <a:solidFill>
                  <a:srgbClr val="FF0000"/>
                </a:solidFill>
              </a:rPr>
              <a:t>transformarse en una sociedad industrial</a:t>
            </a:r>
            <a:r>
              <a:rPr lang="es-ES" sz="4000" dirty="0" smtClean="0"/>
              <a:t>.</a:t>
            </a:r>
            <a:endParaRPr lang="es-ES" sz="4000" dirty="0"/>
          </a:p>
        </p:txBody>
      </p:sp>
      <p:pic>
        <p:nvPicPr>
          <p:cNvPr id="4" name="Picture 2"/>
          <p:cNvPicPr>
            <a:picLocks noChangeAspect="1" noChangeArrowheads="1"/>
          </p:cNvPicPr>
          <p:nvPr/>
        </p:nvPicPr>
        <p:blipFill>
          <a:blip r:embed="rId2" cstate="print"/>
          <a:srcRect/>
          <a:stretch>
            <a:fillRect/>
          </a:stretch>
        </p:blipFill>
        <p:spPr bwMode="auto">
          <a:xfrm>
            <a:off x="0" y="2204864"/>
            <a:ext cx="9144000" cy="419434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2492896"/>
            <a:ext cx="9144000" cy="3464247"/>
          </a:xfrm>
          <a:prstGeom prst="rect">
            <a:avLst/>
          </a:prstGeom>
          <a:noFill/>
          <a:ln w="9525">
            <a:noFill/>
            <a:miter lim="800000"/>
            <a:headEnd/>
            <a:tailEnd/>
          </a:ln>
        </p:spPr>
      </p:pic>
      <p:sp>
        <p:nvSpPr>
          <p:cNvPr id="4" name="3 CuadroTexto"/>
          <p:cNvSpPr txBox="1">
            <a:spLocks noChangeArrowheads="1"/>
          </p:cNvSpPr>
          <p:nvPr/>
        </p:nvSpPr>
        <p:spPr bwMode="auto">
          <a:xfrm>
            <a:off x="0" y="0"/>
            <a:ext cx="9144000" cy="1846659"/>
          </a:xfrm>
          <a:prstGeom prst="rect">
            <a:avLst/>
          </a:prstGeom>
          <a:noFill/>
          <a:ln w="9525">
            <a:noFill/>
            <a:miter lim="800000"/>
            <a:headEnd/>
            <a:tailEnd/>
          </a:ln>
        </p:spPr>
        <p:txBody>
          <a:bodyPr>
            <a:spAutoFit/>
          </a:bodyPr>
          <a:lstStyle/>
          <a:p>
            <a:pPr algn="ctr"/>
            <a:r>
              <a:rPr lang="es-ES" sz="3800" dirty="0" smtClean="0"/>
              <a:t>Además, fíjate como las </a:t>
            </a:r>
            <a:r>
              <a:rPr lang="es-ES" sz="3800" dirty="0" smtClean="0">
                <a:solidFill>
                  <a:srgbClr val="FF0000"/>
                </a:solidFill>
              </a:rPr>
              <a:t>industrias</a:t>
            </a:r>
            <a:r>
              <a:rPr lang="es-ES" sz="3800" dirty="0" smtClean="0"/>
              <a:t> tradicionales, la agroalimentaria y la textil, dan paso a un </a:t>
            </a:r>
            <a:r>
              <a:rPr lang="es-ES" sz="3800" dirty="0" smtClean="0">
                <a:solidFill>
                  <a:srgbClr val="FF0000"/>
                </a:solidFill>
              </a:rPr>
              <a:t>mayor protagonismo de otras</a:t>
            </a:r>
            <a:r>
              <a:rPr lang="es-ES" sz="3800" dirty="0" smtClean="0"/>
              <a:t>. </a:t>
            </a:r>
            <a:endParaRPr lang="es-ES" sz="3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51520" y="1772816"/>
            <a:ext cx="8427480" cy="3861048"/>
          </a:xfrm>
          <a:prstGeom prst="rect">
            <a:avLst/>
          </a:prstGeom>
          <a:noFill/>
          <a:ln w="9525">
            <a:noFill/>
            <a:miter lim="800000"/>
            <a:headEnd/>
            <a:tailEnd/>
          </a:ln>
        </p:spPr>
      </p:pic>
      <p:sp>
        <p:nvSpPr>
          <p:cNvPr id="3" name="2 Rectángulo redondeado"/>
          <p:cNvSpPr/>
          <p:nvPr/>
        </p:nvSpPr>
        <p:spPr>
          <a:xfrm>
            <a:off x="4788024" y="2348880"/>
            <a:ext cx="1368152" cy="1800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a:spLocks noChangeArrowheads="1"/>
          </p:cNvSpPr>
          <p:nvPr/>
        </p:nvSpPr>
        <p:spPr bwMode="auto">
          <a:xfrm>
            <a:off x="0" y="0"/>
            <a:ext cx="9144000" cy="1661993"/>
          </a:xfrm>
          <a:prstGeom prst="rect">
            <a:avLst/>
          </a:prstGeom>
          <a:noFill/>
          <a:ln w="9525">
            <a:noFill/>
            <a:miter lim="800000"/>
            <a:headEnd/>
            <a:tailEnd/>
          </a:ln>
        </p:spPr>
        <p:txBody>
          <a:bodyPr>
            <a:spAutoFit/>
          </a:bodyPr>
          <a:lstStyle/>
          <a:p>
            <a:pPr algn="ctr"/>
            <a:r>
              <a:rPr lang="es-ES" sz="3400" dirty="0" smtClean="0"/>
              <a:t>La </a:t>
            </a:r>
            <a:r>
              <a:rPr lang="es-ES" sz="3400" dirty="0" smtClean="0">
                <a:solidFill>
                  <a:srgbClr val="FF0000"/>
                </a:solidFill>
              </a:rPr>
              <a:t>tasa de natalidad </a:t>
            </a:r>
            <a:r>
              <a:rPr lang="es-ES" sz="3400" dirty="0" smtClean="0"/>
              <a:t>siguió igualmente una tendencia descendente pareja a la de la mortalidad aunque partiendo de niveles más altos.</a:t>
            </a:r>
            <a:endParaRPr lang="es-ES" sz="3400" dirty="0"/>
          </a:p>
        </p:txBody>
      </p:sp>
      <p:sp>
        <p:nvSpPr>
          <p:cNvPr id="5" name="4 Rectángulo"/>
          <p:cNvSpPr/>
          <p:nvPr/>
        </p:nvSpPr>
        <p:spPr>
          <a:xfrm>
            <a:off x="0" y="5703838"/>
            <a:ext cx="9144000" cy="1154162"/>
          </a:xfrm>
          <a:prstGeom prst="rect">
            <a:avLst/>
          </a:prstGeom>
        </p:spPr>
        <p:txBody>
          <a:bodyPr wrap="square">
            <a:spAutoFit/>
          </a:bodyPr>
          <a:lstStyle/>
          <a:p>
            <a:pPr algn="ctr"/>
            <a:r>
              <a:rPr lang="es-ES" sz="2300" dirty="0" smtClean="0"/>
              <a:t>Hasta los años 20 la reducción de la mortalidad es algo mayor, pero no así en los 30. En los 30 hay que tener en cuenta el impacto de la Guerra Civil que causa más muertes y desincentiva la natalidad.</a:t>
            </a:r>
            <a:endParaRPr lang="es-ES_tradnl" sz="23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475656" y="1484784"/>
            <a:ext cx="6578254" cy="4966914"/>
          </a:xfrm>
          <a:prstGeom prst="rect">
            <a:avLst/>
          </a:prstGeom>
          <a:noFill/>
          <a:ln w="9525">
            <a:noFill/>
            <a:miter lim="800000"/>
            <a:headEnd/>
            <a:tailEnd/>
          </a:ln>
        </p:spPr>
      </p:pic>
      <p:sp>
        <p:nvSpPr>
          <p:cNvPr id="3" name="2 CuadroTexto"/>
          <p:cNvSpPr txBox="1">
            <a:spLocks noChangeArrowheads="1"/>
          </p:cNvSpPr>
          <p:nvPr/>
        </p:nvSpPr>
        <p:spPr bwMode="auto">
          <a:xfrm>
            <a:off x="0" y="0"/>
            <a:ext cx="9144000" cy="1138773"/>
          </a:xfrm>
          <a:prstGeom prst="rect">
            <a:avLst/>
          </a:prstGeom>
          <a:noFill/>
          <a:ln w="9525">
            <a:noFill/>
            <a:miter lim="800000"/>
            <a:headEnd/>
            <a:tailEnd/>
          </a:ln>
        </p:spPr>
        <p:txBody>
          <a:bodyPr>
            <a:spAutoFit/>
          </a:bodyPr>
          <a:lstStyle/>
          <a:p>
            <a:pPr algn="ctr"/>
            <a:r>
              <a:rPr lang="es-ES" sz="3400" dirty="0" smtClean="0"/>
              <a:t>El </a:t>
            </a:r>
            <a:r>
              <a:rPr lang="es-ES" sz="3400" dirty="0" smtClean="0">
                <a:solidFill>
                  <a:srgbClr val="FF0000"/>
                </a:solidFill>
              </a:rPr>
              <a:t>número de hijos por mujer </a:t>
            </a:r>
            <a:r>
              <a:rPr lang="es-ES" sz="3400" dirty="0" smtClean="0"/>
              <a:t>también muestra la tendencia a la reducción de la natalidad.</a:t>
            </a:r>
            <a:endParaRPr lang="es-ES" sz="3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s-ES" sz="3600" dirty="0" smtClean="0">
                <a:solidFill>
                  <a:srgbClr val="FF0000"/>
                </a:solidFill>
              </a:rPr>
              <a:t>¿Qué explica este descenso de la natalidad?</a:t>
            </a:r>
            <a:endParaRPr lang="es-ES" sz="3600" dirty="0">
              <a:solidFill>
                <a:srgbClr val="FF0000"/>
              </a:solidFill>
            </a:endParaRPr>
          </a:p>
        </p:txBody>
      </p:sp>
      <p:pic>
        <p:nvPicPr>
          <p:cNvPr id="71682" name="Picture 2" descr="La cuestión agraria en la historia de Andalucía"/>
          <p:cNvPicPr>
            <a:picLocks noChangeAspect="1" noChangeArrowheads="1"/>
          </p:cNvPicPr>
          <p:nvPr/>
        </p:nvPicPr>
        <p:blipFill>
          <a:blip r:embed="rId2" cstate="print"/>
          <a:srcRect/>
          <a:stretch>
            <a:fillRect/>
          </a:stretch>
        </p:blipFill>
        <p:spPr bwMode="auto">
          <a:xfrm>
            <a:off x="1619672" y="836712"/>
            <a:ext cx="5976664" cy="4476731"/>
          </a:xfrm>
          <a:prstGeom prst="rect">
            <a:avLst/>
          </a:prstGeom>
          <a:noFill/>
        </p:spPr>
      </p:pic>
      <p:sp>
        <p:nvSpPr>
          <p:cNvPr id="4" name="3 Rectángulo"/>
          <p:cNvSpPr/>
          <p:nvPr/>
        </p:nvSpPr>
        <p:spPr>
          <a:xfrm>
            <a:off x="0" y="5411450"/>
            <a:ext cx="9144000" cy="1446550"/>
          </a:xfrm>
          <a:prstGeom prst="rect">
            <a:avLst/>
          </a:prstGeom>
        </p:spPr>
        <p:txBody>
          <a:bodyPr wrap="square">
            <a:spAutoFit/>
          </a:bodyPr>
          <a:lstStyle/>
          <a:p>
            <a:pPr algn="ctr"/>
            <a:r>
              <a:rPr lang="es-ES" sz="2200" dirty="0" smtClean="0"/>
              <a:t>También se explica por el </a:t>
            </a:r>
            <a:r>
              <a:rPr lang="es-ES" sz="2200" dirty="0" smtClean="0">
                <a:solidFill>
                  <a:srgbClr val="FF0000"/>
                </a:solidFill>
              </a:rPr>
              <a:t>desarrollo urbano </a:t>
            </a:r>
            <a:r>
              <a:rPr lang="es-ES" sz="2200" dirty="0" smtClean="0"/>
              <a:t>en relación a la reducción del peso de las actividades agrarias y la modernización de estas. La vida en el campo requiere abundante mano de obra. La mecanización del campo, aún muy incipiente, reduce esas necesidades y en las ciudades no es tan necesario.</a:t>
            </a:r>
            <a:endParaRPr lang="es-ES_tradnl"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363915"/>
            <a:ext cx="4211960" cy="6494085"/>
          </a:xfrm>
          <a:prstGeom prst="rect">
            <a:avLst/>
          </a:prstGeom>
          <a:noFill/>
        </p:spPr>
        <p:txBody>
          <a:bodyPr wrap="square" rtlCol="0">
            <a:spAutoFit/>
          </a:bodyPr>
          <a:lstStyle/>
          <a:p>
            <a:pPr algn="ctr"/>
            <a:r>
              <a:rPr lang="es-ES" sz="3200" dirty="0" smtClean="0"/>
              <a:t>También suele aludirse a la tendencia a constituirse </a:t>
            </a:r>
            <a:r>
              <a:rPr lang="es-ES" sz="3200" dirty="0" smtClean="0">
                <a:solidFill>
                  <a:srgbClr val="FF0000"/>
                </a:solidFill>
              </a:rPr>
              <a:t>sociedades más laicas</a:t>
            </a:r>
            <a:r>
              <a:rPr lang="es-ES" sz="3200" dirty="0" smtClean="0"/>
              <a:t>, sobre todo en las grandes ciudades. La sociedad española seguía siendo mayoritariamente católica, pero también crecía una corriente laicista y a menudo anticlerical sobre todo entre los republicanos.</a:t>
            </a:r>
            <a:endParaRPr lang="es-ES_tradnl" sz="3200" dirty="0"/>
          </a:p>
        </p:txBody>
      </p:sp>
      <p:pic>
        <p:nvPicPr>
          <p:cNvPr id="74754" name="Picture 2" descr="Cuestión religiosa en la Segunda República Española - Wikipedia ..."/>
          <p:cNvPicPr>
            <a:picLocks noChangeAspect="1" noChangeArrowheads="1"/>
          </p:cNvPicPr>
          <p:nvPr/>
        </p:nvPicPr>
        <p:blipFill>
          <a:blip r:embed="rId2" cstate="print"/>
          <a:srcRect/>
          <a:stretch>
            <a:fillRect/>
          </a:stretch>
        </p:blipFill>
        <p:spPr bwMode="auto">
          <a:xfrm>
            <a:off x="4211960" y="-24440"/>
            <a:ext cx="4932040" cy="688244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932041" y="2132856"/>
            <a:ext cx="4211959" cy="3662221"/>
          </a:xfrm>
          <a:prstGeom prst="rect">
            <a:avLst/>
          </a:prstGeom>
          <a:noFill/>
          <a:ln w="9525">
            <a:noFill/>
            <a:miter lim="800000"/>
            <a:headEnd/>
            <a:tailEnd/>
          </a:ln>
        </p:spPr>
      </p:pic>
      <p:sp>
        <p:nvSpPr>
          <p:cNvPr id="4" name="3 CuadroTexto"/>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r>
              <a:rPr lang="es-ES" sz="3600" dirty="0" smtClean="0"/>
              <a:t>En cualquier caso, los </a:t>
            </a:r>
            <a:r>
              <a:rPr lang="es-ES" sz="3600" dirty="0" smtClean="0">
                <a:solidFill>
                  <a:srgbClr val="FF0000"/>
                </a:solidFill>
              </a:rPr>
              <a:t>avances fueron limitados</a:t>
            </a:r>
            <a:r>
              <a:rPr lang="es-ES" sz="3600" dirty="0" smtClean="0"/>
              <a:t>. Una prueba de ello es que las </a:t>
            </a:r>
            <a:r>
              <a:rPr lang="es-ES" sz="3600" dirty="0" smtClean="0">
                <a:solidFill>
                  <a:srgbClr val="FF0000"/>
                </a:solidFill>
              </a:rPr>
              <a:t>enfermedades infecciosas</a:t>
            </a:r>
            <a:r>
              <a:rPr lang="es-ES" sz="3600" dirty="0" smtClean="0"/>
              <a:t> siguen siendo importantes.</a:t>
            </a:r>
            <a:endParaRPr lang="es-ES" sz="3600" dirty="0"/>
          </a:p>
        </p:txBody>
      </p:sp>
      <p:sp>
        <p:nvSpPr>
          <p:cNvPr id="5" name="4 Rectángulo"/>
          <p:cNvSpPr/>
          <p:nvPr/>
        </p:nvSpPr>
        <p:spPr>
          <a:xfrm>
            <a:off x="0" y="2492896"/>
            <a:ext cx="4572000" cy="3108543"/>
          </a:xfrm>
          <a:prstGeom prst="rect">
            <a:avLst/>
          </a:prstGeom>
        </p:spPr>
        <p:txBody>
          <a:bodyPr wrap="square">
            <a:spAutoFit/>
          </a:bodyPr>
          <a:lstStyle/>
          <a:p>
            <a:pPr algn="ctr"/>
            <a:r>
              <a:rPr lang="es-ES" sz="2800" dirty="0" smtClean="0"/>
              <a:t>Aún eran la principal causa de mortalidad. Piensa en lo complicado que es, por ejemplo, aislar a la población con la Covid-19 e imagínatelo en esta época. Observa el pico de 1918. ¿Qué pasó?</a:t>
            </a:r>
            <a:endParaRPr lang="es-ES_tradnl"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35817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Los cambios </a:t>
            </a:r>
            <a:r>
              <a:rPr lang="es-ES" sz="4800" dirty="0" smtClean="0">
                <a:solidFill>
                  <a:srgbClr val="FF0000"/>
                </a:solidFill>
                <a:latin typeface="Arial Black" pitchFamily="34" charset="0"/>
              </a:rPr>
              <a:t>demográficos</a:t>
            </a:r>
            <a:r>
              <a:rPr lang="es-ES" sz="4800" dirty="0" smtClean="0">
                <a:solidFill>
                  <a:srgbClr val="FF0000"/>
                </a:solidFill>
                <a:latin typeface="Arial Black" pitchFamily="34" charset="0"/>
              </a:rPr>
              <a:t> </a:t>
            </a:r>
            <a:r>
              <a:rPr lang="es-ES" sz="4800" dirty="0" smtClean="0">
                <a:solidFill>
                  <a:srgbClr val="FF0000"/>
                </a:solidFill>
                <a:latin typeface="Arial Black" pitchFamily="34" charset="0"/>
              </a:rPr>
              <a:t>en relación al desarrollo</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europapress.net/fotoweb/fotonoticia_20140429090303_800.jpg"/>
          <p:cNvPicPr>
            <a:picLocks noChangeAspect="1" noChangeArrowheads="1"/>
          </p:cNvPicPr>
          <p:nvPr/>
        </p:nvPicPr>
        <p:blipFill>
          <a:blip r:embed="rId2" cstate="print"/>
          <a:srcRect/>
          <a:stretch>
            <a:fillRect/>
          </a:stretch>
        </p:blipFill>
        <p:spPr bwMode="auto">
          <a:xfrm>
            <a:off x="3921729" y="2348880"/>
            <a:ext cx="5222271" cy="3887032"/>
          </a:xfrm>
          <a:prstGeom prst="rect">
            <a:avLst/>
          </a:prstGeom>
          <a:noFill/>
        </p:spPr>
      </p:pic>
      <p:sp>
        <p:nvSpPr>
          <p:cNvPr id="3" name="2 CuadroTexto"/>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r>
              <a:rPr lang="es-ES" sz="3600" dirty="0" smtClean="0"/>
              <a:t>En 1918 se produjo el último gran brote de una enfermedad </a:t>
            </a:r>
            <a:r>
              <a:rPr lang="es-ES" sz="3600" dirty="0" err="1" smtClean="0"/>
              <a:t>pandémica</a:t>
            </a:r>
            <a:r>
              <a:rPr lang="es-ES" sz="3600" dirty="0" smtClean="0"/>
              <a:t> en el país, </a:t>
            </a:r>
            <a:r>
              <a:rPr lang="es-ES" sz="3600" dirty="0" smtClean="0"/>
              <a:t>la </a:t>
            </a:r>
            <a:r>
              <a:rPr lang="es-ES" sz="3600" dirty="0" smtClean="0">
                <a:solidFill>
                  <a:srgbClr val="FF0000"/>
                </a:solidFill>
              </a:rPr>
              <a:t>gripe de 1918</a:t>
            </a:r>
            <a:r>
              <a:rPr lang="es-ES" sz="3600" dirty="0" smtClean="0"/>
              <a:t>, también conocida como gripe española.</a:t>
            </a:r>
            <a:endParaRPr lang="es-ES" sz="3600" dirty="0"/>
          </a:p>
        </p:txBody>
      </p:sp>
      <p:sp>
        <p:nvSpPr>
          <p:cNvPr id="4" name="3 Rectángulo"/>
          <p:cNvSpPr/>
          <p:nvPr/>
        </p:nvSpPr>
        <p:spPr>
          <a:xfrm>
            <a:off x="0" y="2348880"/>
            <a:ext cx="3923928" cy="3970318"/>
          </a:xfrm>
          <a:prstGeom prst="rect">
            <a:avLst/>
          </a:prstGeom>
        </p:spPr>
        <p:txBody>
          <a:bodyPr wrap="square">
            <a:spAutoFit/>
          </a:bodyPr>
          <a:lstStyle/>
          <a:p>
            <a:pPr algn="ctr"/>
            <a:r>
              <a:rPr lang="es-ES" sz="2800" dirty="0" smtClean="0"/>
              <a:t>Es difícil de saber, pero unos 8 millones de españoles – y más de 50 millones en todo el mundo – se vieron afectados y murieron en torno a 300.000. Lo del coronavirus ya no nos parece tan grave.</a:t>
            </a:r>
            <a:endParaRPr lang="es-ES_tradnl"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s-ES" sz="3600" dirty="0" smtClean="0"/>
              <a:t>Las migraciones continúan las </a:t>
            </a:r>
            <a:r>
              <a:rPr lang="es-ES" sz="3600" dirty="0" smtClean="0">
                <a:solidFill>
                  <a:srgbClr val="FF0000"/>
                </a:solidFill>
              </a:rPr>
              <a:t>tendencias</a:t>
            </a:r>
            <a:r>
              <a:rPr lang="es-ES" sz="3600" dirty="0" smtClean="0"/>
              <a:t> observadas en la </a:t>
            </a:r>
            <a:r>
              <a:rPr lang="es-ES" sz="3600" dirty="0" smtClean="0">
                <a:solidFill>
                  <a:srgbClr val="FF0000"/>
                </a:solidFill>
              </a:rPr>
              <a:t>segunda mitad del siglo XIX</a:t>
            </a:r>
            <a:r>
              <a:rPr lang="es-ES" sz="3600" dirty="0" smtClean="0"/>
              <a:t>.</a:t>
            </a:r>
            <a:endParaRPr lang="es-ES" sz="3600" dirty="0"/>
          </a:p>
        </p:txBody>
      </p:sp>
      <p:sp>
        <p:nvSpPr>
          <p:cNvPr id="3" name="2 CuadroTexto"/>
          <p:cNvSpPr txBox="1"/>
          <p:nvPr/>
        </p:nvSpPr>
        <p:spPr>
          <a:xfrm>
            <a:off x="899592" y="2276872"/>
            <a:ext cx="763284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Interior: éxodo rural.</a:t>
            </a:r>
            <a:endParaRPr lang="es-ES_tradnl" sz="4000" dirty="0"/>
          </a:p>
        </p:txBody>
      </p:sp>
      <p:sp>
        <p:nvSpPr>
          <p:cNvPr id="4" name="3 CuadroTexto"/>
          <p:cNvSpPr txBox="1"/>
          <p:nvPr/>
        </p:nvSpPr>
        <p:spPr>
          <a:xfrm>
            <a:off x="899592" y="3717032"/>
            <a:ext cx="763284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Exterior: emigración.</a:t>
            </a:r>
            <a:endParaRPr lang="es-ES_tradnl" sz="4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r>
              <a:rPr lang="es-ES" sz="4000" dirty="0" smtClean="0"/>
              <a:t>En el </a:t>
            </a:r>
            <a:r>
              <a:rPr lang="es-ES" sz="4000" dirty="0" smtClean="0">
                <a:solidFill>
                  <a:srgbClr val="FF0000"/>
                </a:solidFill>
              </a:rPr>
              <a:t>interior</a:t>
            </a:r>
            <a:r>
              <a:rPr lang="es-ES" sz="4000" dirty="0" smtClean="0"/>
              <a:t> se intensifica el </a:t>
            </a:r>
            <a:r>
              <a:rPr lang="es-ES" sz="4000" dirty="0" smtClean="0">
                <a:solidFill>
                  <a:srgbClr val="FF0000"/>
                </a:solidFill>
              </a:rPr>
              <a:t>éxodo rural</a:t>
            </a:r>
            <a:r>
              <a:rPr lang="es-ES" sz="4000" dirty="0" smtClean="0"/>
              <a:t>.</a:t>
            </a:r>
            <a:endParaRPr lang="es-ES" sz="4000" dirty="0"/>
          </a:p>
        </p:txBody>
      </p:sp>
      <p:pic>
        <p:nvPicPr>
          <p:cNvPr id="70658" name="Picture 2" descr="1. El éxodo rural hasta 1975"/>
          <p:cNvPicPr>
            <a:picLocks noChangeAspect="1" noChangeArrowheads="1"/>
          </p:cNvPicPr>
          <p:nvPr/>
        </p:nvPicPr>
        <p:blipFill>
          <a:blip r:embed="rId2" cstate="print"/>
          <a:srcRect/>
          <a:stretch>
            <a:fillRect/>
          </a:stretch>
        </p:blipFill>
        <p:spPr bwMode="auto">
          <a:xfrm>
            <a:off x="3779912" y="1772816"/>
            <a:ext cx="5364088" cy="4540139"/>
          </a:xfrm>
          <a:prstGeom prst="rect">
            <a:avLst/>
          </a:prstGeom>
          <a:noFill/>
        </p:spPr>
      </p:pic>
      <p:sp>
        <p:nvSpPr>
          <p:cNvPr id="5" name="4 Rectángulo"/>
          <p:cNvSpPr/>
          <p:nvPr/>
        </p:nvSpPr>
        <p:spPr>
          <a:xfrm>
            <a:off x="0" y="2276872"/>
            <a:ext cx="3851920" cy="3539430"/>
          </a:xfrm>
          <a:prstGeom prst="rect">
            <a:avLst/>
          </a:prstGeom>
        </p:spPr>
        <p:txBody>
          <a:bodyPr wrap="square">
            <a:spAutoFit/>
          </a:bodyPr>
          <a:lstStyle/>
          <a:p>
            <a:pPr algn="ctr"/>
            <a:r>
              <a:rPr lang="es-ES" sz="2800" dirty="0" smtClean="0"/>
              <a:t>Porcentualment</a:t>
            </a:r>
            <a:r>
              <a:rPr lang="es-ES" sz="2800" dirty="0" smtClean="0"/>
              <a:t>e, la tendencia está clara. Las ciudades grandes y medianas son las que más terreno ganan frente a la pérdida de población de los núcleos rurales.</a:t>
            </a:r>
            <a:endParaRPr lang="es-ES_tradnl"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923928" y="-3372"/>
            <a:ext cx="5220073" cy="6861372"/>
          </a:xfrm>
          <a:prstGeom prst="rect">
            <a:avLst/>
          </a:prstGeom>
          <a:noFill/>
          <a:ln w="9525">
            <a:noFill/>
            <a:miter lim="800000"/>
            <a:headEnd/>
            <a:tailEnd/>
          </a:ln>
        </p:spPr>
      </p:pic>
      <p:sp>
        <p:nvSpPr>
          <p:cNvPr id="3" name="2 Rectángulo"/>
          <p:cNvSpPr/>
          <p:nvPr/>
        </p:nvSpPr>
        <p:spPr>
          <a:xfrm>
            <a:off x="0" y="0"/>
            <a:ext cx="3923928" cy="6494085"/>
          </a:xfrm>
          <a:prstGeom prst="rect">
            <a:avLst/>
          </a:prstGeom>
        </p:spPr>
        <p:txBody>
          <a:bodyPr wrap="square">
            <a:spAutoFit/>
          </a:bodyPr>
          <a:lstStyle/>
          <a:p>
            <a:pPr algn="ctr"/>
            <a:r>
              <a:rPr lang="es-ES" sz="3200" dirty="0" smtClean="0"/>
              <a:t>Analizando los datos por tamaño de los municipios en términos absolutos, lo que queda claro es que se reduce la población en municipios menores de 2.000 habitantes y que las mayores ganancias se dan en ciudades entre 100.000 y 500.000.</a:t>
            </a:r>
            <a:endParaRPr lang="es-ES_tradnl"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cstate="print"/>
          <a:srcRect/>
          <a:stretch>
            <a:fillRect/>
          </a:stretch>
        </p:blipFill>
        <p:spPr bwMode="auto">
          <a:xfrm>
            <a:off x="3317391" y="1340768"/>
            <a:ext cx="5826610" cy="5517232"/>
          </a:xfrm>
          <a:prstGeom prst="rect">
            <a:avLst/>
          </a:prstGeom>
          <a:noFill/>
          <a:ln w="9525">
            <a:noFill/>
            <a:miter lim="800000"/>
            <a:headEnd/>
            <a:tailEnd/>
          </a:ln>
        </p:spPr>
      </p:pic>
      <p:sp>
        <p:nvSpPr>
          <p:cNvPr id="4" name="3 CuadroTexto"/>
          <p:cNvSpPr txBox="1">
            <a:spLocks noChangeArrowheads="1"/>
          </p:cNvSpPr>
          <p:nvPr/>
        </p:nvSpPr>
        <p:spPr bwMode="auto">
          <a:xfrm>
            <a:off x="0" y="0"/>
            <a:ext cx="9144000" cy="1323439"/>
          </a:xfrm>
          <a:prstGeom prst="rect">
            <a:avLst/>
          </a:prstGeom>
          <a:noFill/>
          <a:ln w="9525">
            <a:noFill/>
            <a:miter lim="800000"/>
            <a:headEnd/>
            <a:tailEnd/>
          </a:ln>
        </p:spPr>
        <p:txBody>
          <a:bodyPr>
            <a:spAutoFit/>
          </a:bodyPr>
          <a:lstStyle/>
          <a:p>
            <a:pPr algn="ctr"/>
            <a:r>
              <a:rPr lang="es-ES" sz="4000" dirty="0" smtClean="0"/>
              <a:t>El </a:t>
            </a:r>
            <a:r>
              <a:rPr lang="es-ES" sz="4000" dirty="0" smtClean="0">
                <a:solidFill>
                  <a:srgbClr val="FF0000"/>
                </a:solidFill>
              </a:rPr>
              <a:t>crecimiento de las principales ciudades </a:t>
            </a:r>
            <a:r>
              <a:rPr lang="es-ES" sz="4000" dirty="0" smtClean="0"/>
              <a:t>es generalizado.</a:t>
            </a:r>
            <a:endParaRPr lang="es-ES" sz="4000" dirty="0"/>
          </a:p>
        </p:txBody>
      </p:sp>
      <p:sp>
        <p:nvSpPr>
          <p:cNvPr id="5" name="4 Rectángulo"/>
          <p:cNvSpPr/>
          <p:nvPr/>
        </p:nvSpPr>
        <p:spPr>
          <a:xfrm>
            <a:off x="0" y="2276872"/>
            <a:ext cx="3275856" cy="3539430"/>
          </a:xfrm>
          <a:prstGeom prst="rect">
            <a:avLst/>
          </a:prstGeom>
        </p:spPr>
        <p:txBody>
          <a:bodyPr wrap="square">
            <a:spAutoFit/>
          </a:bodyPr>
          <a:lstStyle/>
          <a:p>
            <a:pPr algn="ctr"/>
            <a:r>
              <a:rPr lang="es-ES" sz="2800" dirty="0" smtClean="0"/>
              <a:t>Todas ganan población y algunas incluso están cerca de duplicarla entre 1900 y 1930 (Barcelona y Bilbao, y tampoco Madrid está muy lejos).</a:t>
            </a:r>
            <a:endParaRPr lang="es-ES_tradnl"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257620" y="1772816"/>
            <a:ext cx="4886380" cy="4864662"/>
          </a:xfrm>
          <a:prstGeom prst="rect">
            <a:avLst/>
          </a:prstGeom>
          <a:noFill/>
          <a:ln w="9525">
            <a:noFill/>
            <a:miter lim="800000"/>
            <a:headEnd/>
            <a:tailEnd/>
          </a:ln>
        </p:spPr>
      </p:pic>
      <p:sp>
        <p:nvSpPr>
          <p:cNvPr id="3" name="2 CuadroTexto"/>
          <p:cNvSpPr txBox="1">
            <a:spLocks noChangeArrowheads="1"/>
          </p:cNvSpPr>
          <p:nvPr/>
        </p:nvSpPr>
        <p:spPr bwMode="auto">
          <a:xfrm>
            <a:off x="0" y="0"/>
            <a:ext cx="9144000" cy="1323439"/>
          </a:xfrm>
          <a:prstGeom prst="rect">
            <a:avLst/>
          </a:prstGeom>
          <a:noFill/>
          <a:ln w="9525">
            <a:noFill/>
            <a:miter lim="800000"/>
            <a:headEnd/>
            <a:tailEnd/>
          </a:ln>
        </p:spPr>
        <p:txBody>
          <a:bodyPr>
            <a:spAutoFit/>
          </a:bodyPr>
          <a:lstStyle/>
          <a:p>
            <a:pPr algn="ctr"/>
            <a:r>
              <a:rPr lang="es-ES" sz="4000" dirty="0" smtClean="0"/>
              <a:t>Por provincias, el </a:t>
            </a:r>
            <a:r>
              <a:rPr lang="es-ES" sz="4000" dirty="0" smtClean="0">
                <a:solidFill>
                  <a:srgbClr val="FF0000"/>
                </a:solidFill>
              </a:rPr>
              <a:t>saldo migratorio </a:t>
            </a:r>
            <a:r>
              <a:rPr lang="es-ES" sz="4000" dirty="0" smtClean="0"/>
              <a:t>es desfavorable en gran parte de España.</a:t>
            </a:r>
            <a:endParaRPr lang="es-ES" sz="4000" dirty="0"/>
          </a:p>
        </p:txBody>
      </p:sp>
      <p:sp>
        <p:nvSpPr>
          <p:cNvPr id="4" name="3 Rectángulo"/>
          <p:cNvSpPr/>
          <p:nvPr/>
        </p:nvSpPr>
        <p:spPr>
          <a:xfrm>
            <a:off x="0" y="1700808"/>
            <a:ext cx="4283968" cy="4832092"/>
          </a:xfrm>
          <a:prstGeom prst="rect">
            <a:avLst/>
          </a:prstGeom>
        </p:spPr>
        <p:txBody>
          <a:bodyPr wrap="square">
            <a:spAutoFit/>
          </a:bodyPr>
          <a:lstStyle/>
          <a:p>
            <a:pPr algn="ctr"/>
            <a:r>
              <a:rPr lang="es-ES" sz="2800" dirty="0" smtClean="0"/>
              <a:t>Este mapa incluye también las migraciones exteriores. Lo que sí queda claro es que Barcelona, Madrid y Sevilla son las provincias que reciben más inmigrantes. Destaca también Valencia y también presentan un saldo positivo Vizcaya, Guipúzcoa, Baleare, Ciudad Real y Córdoba.</a:t>
            </a:r>
            <a:endParaRPr lang="es-ES_tradnl"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 y="1340768"/>
            <a:ext cx="5401279" cy="358771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5370727" y="1340768"/>
            <a:ext cx="3773273" cy="3576063"/>
          </a:xfrm>
          <a:prstGeom prst="rect">
            <a:avLst/>
          </a:prstGeom>
          <a:noFill/>
          <a:ln w="9525">
            <a:noFill/>
            <a:miter lim="800000"/>
            <a:headEnd/>
            <a:tailEnd/>
          </a:ln>
        </p:spPr>
      </p:pic>
      <p:sp>
        <p:nvSpPr>
          <p:cNvPr id="4" name="3 CuadroTexto"/>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s-ES" sz="3600" dirty="0" smtClean="0"/>
              <a:t>La </a:t>
            </a:r>
            <a:r>
              <a:rPr lang="es-ES" sz="3600" dirty="0" smtClean="0">
                <a:solidFill>
                  <a:srgbClr val="FF0000"/>
                </a:solidFill>
              </a:rPr>
              <a:t>periferia y Madrid </a:t>
            </a:r>
            <a:r>
              <a:rPr lang="es-ES" sz="3600" dirty="0" smtClean="0"/>
              <a:t>seguían ganando terreno a un interior menos dinámico económicamente.</a:t>
            </a:r>
            <a:endParaRPr lang="es-ES" sz="3600" dirty="0"/>
          </a:p>
        </p:txBody>
      </p:sp>
      <p:sp>
        <p:nvSpPr>
          <p:cNvPr id="5" name="4 Rectángulo"/>
          <p:cNvSpPr/>
          <p:nvPr/>
        </p:nvSpPr>
        <p:spPr>
          <a:xfrm>
            <a:off x="0" y="5085184"/>
            <a:ext cx="9144000" cy="1815882"/>
          </a:xfrm>
          <a:prstGeom prst="rect">
            <a:avLst/>
          </a:prstGeom>
        </p:spPr>
        <p:txBody>
          <a:bodyPr wrap="square">
            <a:spAutoFit/>
          </a:bodyPr>
          <a:lstStyle/>
          <a:p>
            <a:pPr algn="ctr"/>
            <a:r>
              <a:rPr lang="es-ES" sz="2800" dirty="0" smtClean="0"/>
              <a:t>Si miramos los datos por autonomías, lo que llama la atención es la clara ganancia de peso poblacional de Cataluña, el País Vasco y Madrid. También queda clara la pérdida poblacional de la mayoría del interior.</a:t>
            </a:r>
            <a:endParaRPr lang="es-ES_tradnl"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79712" y="2421793"/>
            <a:ext cx="5400600" cy="4436207"/>
          </a:xfrm>
          <a:prstGeom prst="rect">
            <a:avLst/>
          </a:prstGeom>
          <a:noFill/>
          <a:ln w="9525">
            <a:noFill/>
            <a:miter lim="800000"/>
            <a:headEnd/>
            <a:tailEnd/>
          </a:ln>
        </p:spPr>
      </p:pic>
      <p:sp>
        <p:nvSpPr>
          <p:cNvPr id="3" name="2 CuadroTexto"/>
          <p:cNvSpPr txBox="1">
            <a:spLocks noChangeArrowheads="1"/>
          </p:cNvSpPr>
          <p:nvPr/>
        </p:nvSpPr>
        <p:spPr bwMode="auto">
          <a:xfrm>
            <a:off x="0" y="0"/>
            <a:ext cx="9144000" cy="2308324"/>
          </a:xfrm>
          <a:prstGeom prst="rect">
            <a:avLst/>
          </a:prstGeom>
          <a:noFill/>
          <a:ln w="9525">
            <a:noFill/>
            <a:miter lim="800000"/>
            <a:headEnd/>
            <a:tailEnd/>
          </a:ln>
        </p:spPr>
        <p:txBody>
          <a:bodyPr>
            <a:spAutoFit/>
          </a:bodyPr>
          <a:lstStyle/>
          <a:p>
            <a:pPr algn="ctr"/>
            <a:r>
              <a:rPr lang="es-ES" sz="3600" dirty="0" smtClean="0"/>
              <a:t>Estos datos dejan claro que solo Cataluña y Madrid ganaron población migrante durante todo el período. El País Vasco fue el otro territorio favorecido por las migraciones.</a:t>
            </a:r>
            <a:endParaRPr lang="es-ES" sz="3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0" y="0"/>
            <a:ext cx="9144000" cy="1569660"/>
          </a:xfrm>
          <a:prstGeom prst="rect">
            <a:avLst/>
          </a:prstGeom>
          <a:noFill/>
          <a:ln w="9525">
            <a:noFill/>
            <a:miter lim="800000"/>
            <a:headEnd/>
            <a:tailEnd/>
          </a:ln>
        </p:spPr>
        <p:txBody>
          <a:bodyPr>
            <a:spAutoFit/>
          </a:bodyPr>
          <a:lstStyle/>
          <a:p>
            <a:pPr algn="ctr"/>
            <a:r>
              <a:rPr lang="es-ES" sz="3200" dirty="0" smtClean="0"/>
              <a:t>Hacia el </a:t>
            </a:r>
            <a:r>
              <a:rPr lang="es-ES" sz="3200" dirty="0" smtClean="0">
                <a:solidFill>
                  <a:srgbClr val="FF0000"/>
                </a:solidFill>
              </a:rPr>
              <a:t>exterior</a:t>
            </a:r>
            <a:r>
              <a:rPr lang="es-ES" sz="3200" dirty="0" smtClean="0"/>
              <a:t> se produce un incremento de movimientos que convierten el </a:t>
            </a:r>
            <a:r>
              <a:rPr lang="es-ES" sz="3200" dirty="0" smtClean="0">
                <a:solidFill>
                  <a:srgbClr val="FF0000"/>
                </a:solidFill>
              </a:rPr>
              <a:t>saldo migratorio </a:t>
            </a:r>
            <a:r>
              <a:rPr lang="es-ES" sz="3200" dirty="0" smtClean="0"/>
              <a:t>en </a:t>
            </a:r>
            <a:r>
              <a:rPr lang="es-ES" sz="3200" dirty="0" smtClean="0">
                <a:solidFill>
                  <a:srgbClr val="FF0000"/>
                </a:solidFill>
              </a:rPr>
              <a:t>negativo</a:t>
            </a:r>
            <a:r>
              <a:rPr lang="es-ES" sz="3200" dirty="0" smtClean="0"/>
              <a:t> por el aumento de la emigración.</a:t>
            </a:r>
            <a:endParaRPr lang="es-ES" sz="3200" dirty="0"/>
          </a:p>
        </p:txBody>
      </p:sp>
      <p:pic>
        <p:nvPicPr>
          <p:cNvPr id="7" name="Picture 1"/>
          <p:cNvPicPr>
            <a:picLocks noChangeAspect="1" noChangeArrowheads="1"/>
          </p:cNvPicPr>
          <p:nvPr/>
        </p:nvPicPr>
        <p:blipFill>
          <a:blip r:embed="rId2" cstate="print"/>
          <a:srcRect/>
          <a:stretch>
            <a:fillRect/>
          </a:stretch>
        </p:blipFill>
        <p:spPr bwMode="auto">
          <a:xfrm>
            <a:off x="1115616" y="1988840"/>
            <a:ext cx="6858203" cy="3142084"/>
          </a:xfrm>
          <a:prstGeom prst="rect">
            <a:avLst/>
          </a:prstGeom>
          <a:noFill/>
          <a:ln w="9525">
            <a:noFill/>
            <a:miter lim="800000"/>
            <a:headEnd/>
            <a:tailEnd/>
          </a:ln>
        </p:spPr>
      </p:pic>
      <p:sp>
        <p:nvSpPr>
          <p:cNvPr id="8" name="7 Rectángulo"/>
          <p:cNvSpPr/>
          <p:nvPr/>
        </p:nvSpPr>
        <p:spPr>
          <a:xfrm>
            <a:off x="0" y="5517232"/>
            <a:ext cx="9144000" cy="954107"/>
          </a:xfrm>
          <a:prstGeom prst="rect">
            <a:avLst/>
          </a:prstGeom>
        </p:spPr>
        <p:txBody>
          <a:bodyPr wrap="square">
            <a:spAutoFit/>
          </a:bodyPr>
          <a:lstStyle/>
          <a:p>
            <a:pPr algn="ctr"/>
            <a:r>
              <a:rPr lang="es-ES" sz="2800" dirty="0" smtClean="0"/>
              <a:t>El dato por décadas nos permite ver que fue durante la primera década cuando ese saldo fue más negativo.</a:t>
            </a:r>
            <a:endParaRPr lang="es-ES_tradnl"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772816"/>
            <a:ext cx="6957764" cy="3133377"/>
          </a:xfrm>
          <a:prstGeom prst="rect">
            <a:avLst/>
          </a:prstGeom>
          <a:noFill/>
          <a:ln w="9525">
            <a:noFill/>
            <a:miter lim="800000"/>
            <a:headEnd/>
            <a:tailEnd/>
          </a:ln>
        </p:spPr>
      </p:pic>
      <p:sp>
        <p:nvSpPr>
          <p:cNvPr id="3" name="2 CuadroTexto"/>
          <p:cNvSpPr txBox="1">
            <a:spLocks noChangeArrowheads="1"/>
          </p:cNvSpPr>
          <p:nvPr/>
        </p:nvSpPr>
        <p:spPr bwMode="auto">
          <a:xfrm>
            <a:off x="0" y="0"/>
            <a:ext cx="9144000" cy="1523494"/>
          </a:xfrm>
          <a:prstGeom prst="rect">
            <a:avLst/>
          </a:prstGeom>
          <a:noFill/>
          <a:ln w="9525">
            <a:noFill/>
            <a:miter lim="800000"/>
            <a:headEnd/>
            <a:tailEnd/>
          </a:ln>
        </p:spPr>
        <p:txBody>
          <a:bodyPr>
            <a:spAutoFit/>
          </a:bodyPr>
          <a:lstStyle/>
          <a:p>
            <a:pPr algn="ctr"/>
            <a:r>
              <a:rPr lang="es-ES" sz="3100" dirty="0" smtClean="0"/>
              <a:t>Si nos fijamos en los saldos migratorios quinquenales, el total es negativo (hay que contar el dato de 1900 porque se refiere al período 1900-1905).</a:t>
            </a:r>
            <a:endParaRPr lang="es-ES" sz="3100" dirty="0"/>
          </a:p>
        </p:txBody>
      </p:sp>
      <p:sp>
        <p:nvSpPr>
          <p:cNvPr id="4" name="3 Rectángulo"/>
          <p:cNvSpPr/>
          <p:nvPr/>
        </p:nvSpPr>
        <p:spPr>
          <a:xfrm>
            <a:off x="0" y="5229200"/>
            <a:ext cx="9144000" cy="1154162"/>
          </a:xfrm>
          <a:prstGeom prst="rect">
            <a:avLst/>
          </a:prstGeom>
        </p:spPr>
        <p:txBody>
          <a:bodyPr wrap="square">
            <a:spAutoFit/>
          </a:bodyPr>
          <a:lstStyle/>
          <a:p>
            <a:pPr algn="ctr"/>
            <a:r>
              <a:rPr lang="es-ES" sz="2300" dirty="0" smtClean="0"/>
              <a:t>Esta tabla nos permite ver además que los años entre 1935 y 1940 fueron de nuevo bastante negativos en cuanto a saldo migratorio. Son los efectos del exilio por la Guerra Civil.</a:t>
            </a:r>
            <a:endParaRPr lang="es-ES_tradnl"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y generalidades</a:t>
            </a:r>
            <a:endParaRPr lang="es-ES" sz="4800" dirty="0"/>
          </a:p>
        </p:txBody>
      </p:sp>
      <p:sp>
        <p:nvSpPr>
          <p:cNvPr id="3" name="2 Rectángulo"/>
          <p:cNvSpPr/>
          <p:nvPr/>
        </p:nvSpPr>
        <p:spPr>
          <a:xfrm>
            <a:off x="0" y="1628800"/>
            <a:ext cx="9144000" cy="3170099"/>
          </a:xfrm>
          <a:prstGeom prst="rect">
            <a:avLst/>
          </a:prstGeom>
        </p:spPr>
        <p:txBody>
          <a:bodyPr wrap="square">
            <a:spAutoFit/>
          </a:bodyPr>
          <a:lstStyle/>
          <a:p>
            <a:pPr marL="173038" lvl="0" indent="-173038" algn="just">
              <a:buFont typeface="Arial" pitchFamily="34" charset="0"/>
              <a:buChar char="•"/>
            </a:pPr>
            <a:r>
              <a:rPr lang="es-ES" sz="4000" dirty="0" smtClean="0">
                <a:latin typeface="Times New Roman" pitchFamily="18" charset="0"/>
                <a:cs typeface="Times New Roman" pitchFamily="18" charset="0"/>
              </a:rPr>
              <a:t>Una situación demográfica y socioeconómica diferente a la política aunque basada en ella.</a:t>
            </a:r>
          </a:p>
          <a:p>
            <a:pPr marL="173038" lvl="0" indent="-173038" algn="just">
              <a:buFont typeface="Arial" pitchFamily="34" charset="0"/>
              <a:buChar char="•"/>
            </a:pPr>
            <a:r>
              <a:rPr lang="es-ES" sz="4000" dirty="0" smtClean="0">
                <a:latin typeface="Times New Roman" pitchFamily="18" charset="0"/>
                <a:cs typeface="Times New Roman" pitchFamily="18" charset="0"/>
              </a:rPr>
              <a:t>Una época de cambios: transición demográfica y flujos migratorios.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cielo.org.mx/img/revistas/pp/v21n83/a3g1.jpg"/>
          <p:cNvPicPr>
            <a:picLocks noChangeAspect="1" noChangeArrowheads="1"/>
          </p:cNvPicPr>
          <p:nvPr/>
        </p:nvPicPr>
        <p:blipFill>
          <a:blip r:embed="rId2" cstate="print"/>
          <a:srcRect/>
          <a:stretch>
            <a:fillRect/>
          </a:stretch>
        </p:blipFill>
        <p:spPr bwMode="auto">
          <a:xfrm>
            <a:off x="4283969" y="1700808"/>
            <a:ext cx="4860031" cy="3532247"/>
          </a:xfrm>
          <a:prstGeom prst="rect">
            <a:avLst/>
          </a:prstGeom>
          <a:noFill/>
        </p:spPr>
      </p:pic>
      <p:pic>
        <p:nvPicPr>
          <p:cNvPr id="3" name="Picture 4" descr="http://www.scielo.org.mx/img/revistas/pp/v21n83/a3g2.jpg"/>
          <p:cNvPicPr>
            <a:picLocks noChangeAspect="1" noChangeArrowheads="1"/>
          </p:cNvPicPr>
          <p:nvPr/>
        </p:nvPicPr>
        <p:blipFill>
          <a:blip r:embed="rId3" cstate="print"/>
          <a:srcRect/>
          <a:stretch>
            <a:fillRect/>
          </a:stretch>
        </p:blipFill>
        <p:spPr bwMode="auto">
          <a:xfrm>
            <a:off x="0" y="1732047"/>
            <a:ext cx="4167866" cy="3501008"/>
          </a:xfrm>
          <a:prstGeom prst="rect">
            <a:avLst/>
          </a:prstGeom>
          <a:noFill/>
        </p:spPr>
      </p:pic>
      <p:sp>
        <p:nvSpPr>
          <p:cNvPr id="4" name="3 CuadroTexto"/>
          <p:cNvSpPr txBox="1">
            <a:spLocks noChangeArrowheads="1"/>
          </p:cNvSpPr>
          <p:nvPr/>
        </p:nvSpPr>
        <p:spPr bwMode="auto">
          <a:xfrm>
            <a:off x="0" y="0"/>
            <a:ext cx="9144000" cy="1323439"/>
          </a:xfrm>
          <a:prstGeom prst="rect">
            <a:avLst/>
          </a:prstGeom>
          <a:noFill/>
          <a:ln w="9525">
            <a:noFill/>
            <a:miter lim="800000"/>
            <a:headEnd/>
            <a:tailEnd/>
          </a:ln>
        </p:spPr>
        <p:txBody>
          <a:bodyPr>
            <a:spAutoFit/>
          </a:bodyPr>
          <a:lstStyle/>
          <a:p>
            <a:pPr algn="ctr"/>
            <a:r>
              <a:rPr lang="es-ES" sz="4000" dirty="0" smtClean="0"/>
              <a:t>El </a:t>
            </a:r>
            <a:r>
              <a:rPr lang="es-ES" sz="4000" dirty="0" smtClean="0">
                <a:solidFill>
                  <a:srgbClr val="FF0000"/>
                </a:solidFill>
              </a:rPr>
              <a:t>principal destino </a:t>
            </a:r>
            <a:r>
              <a:rPr lang="es-ES" sz="4000" dirty="0" smtClean="0"/>
              <a:t>seguía siendo </a:t>
            </a:r>
            <a:r>
              <a:rPr lang="es-ES" sz="4000" dirty="0" smtClean="0">
                <a:solidFill>
                  <a:srgbClr val="FF0000"/>
                </a:solidFill>
              </a:rPr>
              <a:t>América</a:t>
            </a:r>
            <a:r>
              <a:rPr lang="es-ES" sz="4000" dirty="0" smtClean="0"/>
              <a:t> seguido de lejos por </a:t>
            </a:r>
            <a:r>
              <a:rPr lang="es-ES" sz="4000" dirty="0" smtClean="0">
                <a:solidFill>
                  <a:srgbClr val="FF0000"/>
                </a:solidFill>
              </a:rPr>
              <a:t>Argelia</a:t>
            </a:r>
            <a:r>
              <a:rPr lang="es-ES" sz="4000" dirty="0" smtClean="0"/>
              <a:t>.</a:t>
            </a:r>
            <a:endParaRPr lang="es-ES" sz="4000" dirty="0"/>
          </a:p>
        </p:txBody>
      </p:sp>
      <p:sp>
        <p:nvSpPr>
          <p:cNvPr id="5" name="4 CuadroTexto"/>
          <p:cNvSpPr txBox="1">
            <a:spLocks noChangeArrowheads="1"/>
          </p:cNvSpPr>
          <p:nvPr/>
        </p:nvSpPr>
        <p:spPr bwMode="auto">
          <a:xfrm>
            <a:off x="0" y="5334506"/>
            <a:ext cx="9144000" cy="1569660"/>
          </a:xfrm>
          <a:prstGeom prst="rect">
            <a:avLst/>
          </a:prstGeom>
          <a:noFill/>
          <a:ln w="9525">
            <a:noFill/>
            <a:miter lim="800000"/>
            <a:headEnd/>
            <a:tailEnd/>
          </a:ln>
        </p:spPr>
        <p:txBody>
          <a:bodyPr>
            <a:spAutoFit/>
          </a:bodyPr>
          <a:lstStyle/>
          <a:p>
            <a:pPr algn="ctr"/>
            <a:r>
              <a:rPr lang="es-ES" sz="2400" dirty="0" smtClean="0"/>
              <a:t>Estos gráficos reflejan que en el caso argelino la emigración era temporal puesto que casi coinciden las salidas con las llegadas. También reflejan que la Primera Guerra Mundial cortó el flujo poblacional que después ya no alcanzaría las mismas cotas.</a:t>
            </a:r>
            <a:endParaRPr lang="es-E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scielo.org.mx/img/revistas/pp/v21n83/a3g3.jpg"/>
          <p:cNvPicPr>
            <a:picLocks noChangeAspect="1" noChangeArrowheads="1"/>
          </p:cNvPicPr>
          <p:nvPr/>
        </p:nvPicPr>
        <p:blipFill>
          <a:blip r:embed="rId2" cstate="print"/>
          <a:srcRect/>
          <a:stretch>
            <a:fillRect/>
          </a:stretch>
        </p:blipFill>
        <p:spPr bwMode="auto">
          <a:xfrm>
            <a:off x="971600" y="1528167"/>
            <a:ext cx="7632848" cy="5329833"/>
          </a:xfrm>
          <a:prstGeom prst="rect">
            <a:avLst/>
          </a:prstGeom>
          <a:noFill/>
        </p:spPr>
      </p:pic>
      <p:sp>
        <p:nvSpPr>
          <p:cNvPr id="3" name="2 CuadroTexto"/>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s-ES" sz="3600" dirty="0" smtClean="0"/>
              <a:t>En cuanto a la emigración hacia Europa, sobre todo a Francia, era numéricamente muy inferior.</a:t>
            </a:r>
            <a:endParaRPr lang="es-ES"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899592" y="2285084"/>
            <a:ext cx="7992888" cy="4572917"/>
          </a:xfrm>
          <a:prstGeom prst="rect">
            <a:avLst/>
          </a:prstGeom>
          <a:noFill/>
          <a:ln w="9525">
            <a:noFill/>
            <a:miter lim="800000"/>
            <a:headEnd/>
            <a:tailEnd/>
          </a:ln>
        </p:spPr>
      </p:pic>
      <p:sp>
        <p:nvSpPr>
          <p:cNvPr id="6" name="5 CuadroTexto"/>
          <p:cNvSpPr txBox="1">
            <a:spLocks noChangeArrowheads="1"/>
          </p:cNvSpPr>
          <p:nvPr/>
        </p:nvSpPr>
        <p:spPr bwMode="auto">
          <a:xfrm>
            <a:off x="0" y="0"/>
            <a:ext cx="9144000" cy="2062103"/>
          </a:xfrm>
          <a:prstGeom prst="rect">
            <a:avLst/>
          </a:prstGeom>
          <a:noFill/>
          <a:ln w="9525">
            <a:noFill/>
            <a:miter lim="800000"/>
            <a:headEnd/>
            <a:tailEnd/>
          </a:ln>
        </p:spPr>
        <p:txBody>
          <a:bodyPr>
            <a:spAutoFit/>
          </a:bodyPr>
          <a:lstStyle/>
          <a:p>
            <a:pPr algn="ctr"/>
            <a:r>
              <a:rPr lang="es-ES" sz="3200" dirty="0" smtClean="0"/>
              <a:t>Hay pocos </a:t>
            </a:r>
            <a:r>
              <a:rPr lang="es-ES" sz="3200" dirty="0" smtClean="0">
                <a:solidFill>
                  <a:srgbClr val="FF0000"/>
                </a:solidFill>
              </a:rPr>
              <a:t>cambios</a:t>
            </a:r>
            <a:r>
              <a:rPr lang="es-ES" sz="3200" dirty="0" smtClean="0"/>
              <a:t>. Uno de ellos es que </a:t>
            </a:r>
            <a:r>
              <a:rPr lang="es-ES" sz="3200" dirty="0" smtClean="0">
                <a:solidFill>
                  <a:srgbClr val="FF0000"/>
                </a:solidFill>
              </a:rPr>
              <a:t>Argentina</a:t>
            </a:r>
            <a:r>
              <a:rPr lang="es-ES" sz="3200" dirty="0" smtClean="0"/>
              <a:t> supera como principal destino a Cuba, que ahora es independiente. No obstante sigue siendo el segundo destino predilecto de los emigrantes.</a:t>
            </a:r>
            <a:endParaRPr lang="es-ES"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0" y="0"/>
            <a:ext cx="9144000" cy="2308324"/>
          </a:xfrm>
          <a:prstGeom prst="rect">
            <a:avLst/>
          </a:prstGeom>
          <a:noFill/>
          <a:ln w="9525">
            <a:noFill/>
            <a:miter lim="800000"/>
            <a:headEnd/>
            <a:tailEnd/>
          </a:ln>
        </p:spPr>
        <p:txBody>
          <a:bodyPr>
            <a:spAutoFit/>
          </a:bodyPr>
          <a:lstStyle/>
          <a:p>
            <a:pPr algn="ctr"/>
            <a:r>
              <a:rPr lang="es-ES" sz="3600" dirty="0" smtClean="0"/>
              <a:t>También puede hablarse de una </a:t>
            </a:r>
            <a:r>
              <a:rPr lang="es-ES" sz="3600" dirty="0" smtClean="0">
                <a:solidFill>
                  <a:srgbClr val="FF0000"/>
                </a:solidFill>
              </a:rPr>
              <a:t>intensificación migratoria</a:t>
            </a:r>
            <a:r>
              <a:rPr lang="es-ES" sz="3600" dirty="0" smtClean="0"/>
              <a:t>, sobre todo hasta la Primera Guerra Mundial, aunque también es </a:t>
            </a:r>
            <a:r>
              <a:rPr lang="es-ES" sz="3600" dirty="0" smtClean="0">
                <a:solidFill>
                  <a:srgbClr val="FF0000"/>
                </a:solidFill>
              </a:rPr>
              <a:t>mayor el número de retornos</a:t>
            </a:r>
            <a:r>
              <a:rPr lang="es-ES" sz="3600" dirty="0" smtClean="0"/>
              <a:t> durante las décadas siguientes.</a:t>
            </a:r>
            <a:endParaRPr lang="es-ES" sz="3600" dirty="0"/>
          </a:p>
        </p:txBody>
      </p:sp>
      <p:sp>
        <p:nvSpPr>
          <p:cNvPr id="6" name="5 Rectángulo"/>
          <p:cNvSpPr/>
          <p:nvPr/>
        </p:nvSpPr>
        <p:spPr>
          <a:xfrm>
            <a:off x="0" y="5703838"/>
            <a:ext cx="9144000" cy="1154162"/>
          </a:xfrm>
          <a:prstGeom prst="rect">
            <a:avLst/>
          </a:prstGeom>
        </p:spPr>
        <p:txBody>
          <a:bodyPr wrap="square">
            <a:spAutoFit/>
          </a:bodyPr>
          <a:lstStyle/>
          <a:p>
            <a:pPr algn="ctr"/>
            <a:r>
              <a:rPr lang="es-ES" sz="2300" dirty="0" smtClean="0"/>
              <a:t>Después de la Gran Guerra también vuelve a crecer la emigración pero sin alcanzar los picos prebélicos. Es la crisis del 29, sobre todo en el caso american</a:t>
            </a:r>
            <a:r>
              <a:rPr lang="es-ES" sz="2300" dirty="0" smtClean="0"/>
              <a:t>o, la que corta la emigración.</a:t>
            </a:r>
            <a:endParaRPr lang="es-ES_tradnl" sz="2300" dirty="0"/>
          </a:p>
        </p:txBody>
      </p:sp>
      <p:pic>
        <p:nvPicPr>
          <p:cNvPr id="7169" name="Picture 1"/>
          <p:cNvPicPr>
            <a:picLocks noChangeAspect="1" noChangeArrowheads="1"/>
          </p:cNvPicPr>
          <p:nvPr/>
        </p:nvPicPr>
        <p:blipFill>
          <a:blip r:embed="rId2" cstate="print"/>
          <a:srcRect/>
          <a:stretch>
            <a:fillRect/>
          </a:stretch>
        </p:blipFill>
        <p:spPr bwMode="auto">
          <a:xfrm>
            <a:off x="467544" y="2420888"/>
            <a:ext cx="8377491"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cstate="print"/>
          <a:srcRect/>
          <a:stretch>
            <a:fillRect/>
          </a:stretch>
        </p:blipFill>
        <p:spPr bwMode="auto">
          <a:xfrm>
            <a:off x="1403648" y="2038350"/>
            <a:ext cx="6515100" cy="4819650"/>
          </a:xfrm>
          <a:prstGeom prst="rect">
            <a:avLst/>
          </a:prstGeom>
          <a:noFill/>
          <a:ln w="9525">
            <a:noFill/>
            <a:miter lim="800000"/>
            <a:headEnd/>
            <a:tailEnd/>
          </a:ln>
        </p:spPr>
      </p:pic>
      <p:sp>
        <p:nvSpPr>
          <p:cNvPr id="5" name="4 CuadroTexto"/>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r>
              <a:rPr lang="es-ES" sz="3600" dirty="0" smtClean="0"/>
              <a:t>Entrando aún más en matices, se ve que siguen predominando los hombres pero </a:t>
            </a:r>
            <a:r>
              <a:rPr lang="es-ES" sz="3600" dirty="0" smtClean="0">
                <a:solidFill>
                  <a:srgbClr val="FF0000"/>
                </a:solidFill>
              </a:rPr>
              <a:t>cada vez incluye a más mujeres</a:t>
            </a:r>
            <a:r>
              <a:rPr lang="es-ES" sz="3600" dirty="0" smtClean="0"/>
              <a:t>.</a:t>
            </a:r>
            <a:endParaRPr lang="es-E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Hemos estudiado que la Restauración entró en crisis a partir de 1898 y que se encontró una solución política satisfactoria.</a:t>
            </a:r>
            <a:endParaRPr lang="es-ES" sz="3800" dirty="0"/>
          </a:p>
        </p:txBody>
      </p:sp>
      <p:sp>
        <p:nvSpPr>
          <p:cNvPr id="7" name="6 CuadroTexto"/>
          <p:cNvSpPr txBox="1"/>
          <p:nvPr/>
        </p:nvSpPr>
        <p:spPr>
          <a:xfrm>
            <a:off x="0" y="5288340"/>
            <a:ext cx="9144000" cy="1569660"/>
          </a:xfrm>
          <a:prstGeom prst="rect">
            <a:avLst/>
          </a:prstGeom>
          <a:noFill/>
        </p:spPr>
        <p:txBody>
          <a:bodyPr wrap="square" rtlCol="0">
            <a:spAutoFit/>
          </a:bodyPr>
          <a:lstStyle/>
          <a:p>
            <a:pPr algn="ctr"/>
            <a:r>
              <a:rPr lang="es-ES" sz="2400" dirty="0" smtClean="0"/>
              <a:t>Sin embargo, también hemos estudiado que se partía de una época de una </a:t>
            </a:r>
            <a:r>
              <a:rPr lang="es-ES" sz="2400" dirty="0" smtClean="0">
                <a:solidFill>
                  <a:srgbClr val="FF0000"/>
                </a:solidFill>
              </a:rPr>
              <a:t>estabilidad política mayor al período anterior </a:t>
            </a:r>
            <a:r>
              <a:rPr lang="es-ES" sz="2400" dirty="0" smtClean="0"/>
              <a:t>y, de hecho, esto ayudaría a que el régimen de la Restauración fuera duradero. Es lógico que eso también ayudara al crecimiento del país.</a:t>
            </a:r>
            <a:endParaRPr lang="es-ES" sz="2400" dirty="0"/>
          </a:p>
        </p:txBody>
      </p:sp>
      <p:pic>
        <p:nvPicPr>
          <p:cNvPr id="58370" name="Picture 2" descr="Gráfica 11 Duración de las constituciones españolas ("/>
          <p:cNvPicPr>
            <a:picLocks noChangeAspect="1" noChangeArrowheads="1"/>
          </p:cNvPicPr>
          <p:nvPr/>
        </p:nvPicPr>
        <p:blipFill>
          <a:blip r:embed="rId2" cstate="print"/>
          <a:srcRect/>
          <a:stretch>
            <a:fillRect/>
          </a:stretch>
        </p:blipFill>
        <p:spPr bwMode="auto">
          <a:xfrm>
            <a:off x="1907704" y="2060848"/>
            <a:ext cx="4876800" cy="31527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mografía de España - Wikipedia, la enciclopedia libre"/>
          <p:cNvPicPr>
            <a:picLocks noChangeAspect="1" noChangeArrowheads="1"/>
          </p:cNvPicPr>
          <p:nvPr/>
        </p:nvPicPr>
        <p:blipFill>
          <a:blip r:embed="rId2" cstate="print"/>
          <a:srcRect/>
          <a:stretch>
            <a:fillRect/>
          </a:stretch>
        </p:blipFill>
        <p:spPr bwMode="auto">
          <a:xfrm>
            <a:off x="1259632" y="1916832"/>
            <a:ext cx="6667500" cy="2857500"/>
          </a:xfrm>
          <a:prstGeom prst="rect">
            <a:avLst/>
          </a:prstGeom>
          <a:noFill/>
        </p:spPr>
      </p:pic>
      <p:sp>
        <p:nvSpPr>
          <p:cNvPr id="3" name="2 CuadroTexto"/>
          <p:cNvSpPr txBox="1"/>
          <p:nvPr/>
        </p:nvSpPr>
        <p:spPr>
          <a:xfrm>
            <a:off x="0" y="0"/>
            <a:ext cx="9144000" cy="1846659"/>
          </a:xfrm>
          <a:prstGeom prst="rect">
            <a:avLst/>
          </a:prstGeom>
          <a:noFill/>
        </p:spPr>
        <p:txBody>
          <a:bodyPr wrap="square" rtlCol="0">
            <a:spAutoFit/>
          </a:bodyPr>
          <a:lstStyle/>
          <a:p>
            <a:pPr algn="ctr"/>
            <a:r>
              <a:rPr lang="es-ES" sz="3800" dirty="0" smtClean="0"/>
              <a:t>El primer tercio del siglo XX mantiene la tendencia de </a:t>
            </a:r>
            <a:r>
              <a:rPr lang="es-ES" sz="3800" dirty="0" smtClean="0">
                <a:solidFill>
                  <a:srgbClr val="FF0000"/>
                </a:solidFill>
              </a:rPr>
              <a:t>avance progresivo</a:t>
            </a:r>
            <a:r>
              <a:rPr lang="es-ES" sz="3800" dirty="0" smtClean="0"/>
              <a:t>, no brusco, en la evolución poblacional.</a:t>
            </a:r>
            <a:endParaRPr lang="es-ES" sz="3800" dirty="0"/>
          </a:p>
        </p:txBody>
      </p:sp>
      <p:sp>
        <p:nvSpPr>
          <p:cNvPr id="4" name="3 CuadroTexto"/>
          <p:cNvSpPr txBox="1"/>
          <p:nvPr/>
        </p:nvSpPr>
        <p:spPr>
          <a:xfrm>
            <a:off x="0" y="4919008"/>
            <a:ext cx="9144000" cy="1938992"/>
          </a:xfrm>
          <a:prstGeom prst="rect">
            <a:avLst/>
          </a:prstGeom>
          <a:noFill/>
        </p:spPr>
        <p:txBody>
          <a:bodyPr wrap="square" rtlCol="0">
            <a:spAutoFit/>
          </a:bodyPr>
          <a:lstStyle/>
          <a:p>
            <a:pPr algn="ctr"/>
            <a:r>
              <a:rPr lang="es-ES" sz="2400" dirty="0" smtClean="0"/>
              <a:t>La tendencia a ganar población se había iniciado a finales del siglo XVII y se iría afianzando en los siglo XVIII y XIX. Ahora puede verse que esa tendencia se mantiene e incluso se acelera en términos relativos</a:t>
            </a:r>
            <a:r>
              <a:rPr lang="es-ES" sz="2400" dirty="0" smtClean="0"/>
              <a:t>. Si en el siglo XIX la población creció de media en torno al 0,5% anual, ahora lo hará en torno al 0,8% al año.</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03848" y="57340"/>
            <a:ext cx="5940152" cy="53157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5315638"/>
            <a:ext cx="9144000" cy="1542362"/>
          </a:xfrm>
          <a:prstGeom prst="rect">
            <a:avLst/>
          </a:prstGeom>
          <a:noFill/>
          <a:ln w="9525">
            <a:noFill/>
            <a:miter lim="800000"/>
            <a:headEnd/>
            <a:tailEnd/>
          </a:ln>
        </p:spPr>
      </p:pic>
      <p:sp>
        <p:nvSpPr>
          <p:cNvPr id="4" name="3 CuadroTexto"/>
          <p:cNvSpPr txBox="1"/>
          <p:nvPr/>
        </p:nvSpPr>
        <p:spPr>
          <a:xfrm>
            <a:off x="0" y="188640"/>
            <a:ext cx="3131840" cy="5262979"/>
          </a:xfrm>
          <a:prstGeom prst="rect">
            <a:avLst/>
          </a:prstGeom>
          <a:noFill/>
        </p:spPr>
        <p:txBody>
          <a:bodyPr wrap="square" rtlCol="0">
            <a:spAutoFit/>
          </a:bodyPr>
          <a:lstStyle/>
          <a:p>
            <a:pPr algn="ctr"/>
            <a:r>
              <a:rPr lang="es-ES" sz="2400" dirty="0" smtClean="0"/>
              <a:t>La aparición de los Censos de Población y anuarios estadísticos nos permite ver mejor los avances. El anuario de 1934 nos da una población para España de </a:t>
            </a:r>
            <a:r>
              <a:rPr lang="es-ES" sz="2400" dirty="0" smtClean="0">
                <a:solidFill>
                  <a:srgbClr val="FF0000"/>
                </a:solidFill>
              </a:rPr>
              <a:t>24.242.038</a:t>
            </a:r>
            <a:r>
              <a:rPr lang="es-ES" sz="2400" dirty="0" smtClean="0"/>
              <a:t> al terminar </a:t>
            </a:r>
            <a:r>
              <a:rPr lang="es-ES" sz="2400" dirty="0" smtClean="0">
                <a:solidFill>
                  <a:srgbClr val="FF0000"/>
                </a:solidFill>
              </a:rPr>
              <a:t>1933</a:t>
            </a:r>
            <a:r>
              <a:rPr lang="es-ES" sz="2400" dirty="0" smtClean="0"/>
              <a:t>. Desde 1900 eso supone un incremento poblacional en unas 6.150.000 personas, es decir, un tercio.</a:t>
            </a:r>
            <a:endParaRPr lang="es-ES" sz="24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4750</TotalTime>
  <Words>3049</Words>
  <Application>Microsoft Office PowerPoint</Application>
  <PresentationFormat>Presentación en pantalla (4:3)</PresentationFormat>
  <Paragraphs>133</Paragraphs>
  <Slides>64</Slides>
  <Notes>0</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347</cp:revision>
  <dcterms:created xsi:type="dcterms:W3CDTF">2017-11-01T17:49:51Z</dcterms:created>
  <dcterms:modified xsi:type="dcterms:W3CDTF">2020-08-17T15:20:12Z</dcterms:modified>
</cp:coreProperties>
</file>