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63" r:id="rId2"/>
    <p:sldId id="364" r:id="rId3"/>
    <p:sldId id="365" r:id="rId4"/>
    <p:sldId id="256" r:id="rId5"/>
    <p:sldId id="321" r:id="rId6"/>
    <p:sldId id="362" r:id="rId7"/>
    <p:sldId id="257" r:id="rId8"/>
    <p:sldId id="326" r:id="rId9"/>
    <p:sldId id="327" r:id="rId10"/>
    <p:sldId id="323" r:id="rId11"/>
    <p:sldId id="328" r:id="rId12"/>
    <p:sldId id="329" r:id="rId13"/>
    <p:sldId id="330" r:id="rId14"/>
    <p:sldId id="334" r:id="rId15"/>
    <p:sldId id="335" r:id="rId16"/>
    <p:sldId id="366" r:id="rId17"/>
    <p:sldId id="367" r:id="rId18"/>
    <p:sldId id="368" r:id="rId19"/>
    <p:sldId id="337" r:id="rId20"/>
    <p:sldId id="338" r:id="rId21"/>
    <p:sldId id="371" r:id="rId22"/>
    <p:sldId id="369" r:id="rId23"/>
    <p:sldId id="370" r:id="rId24"/>
    <p:sldId id="332" r:id="rId25"/>
    <p:sldId id="340" r:id="rId26"/>
    <p:sldId id="322" r:id="rId27"/>
    <p:sldId id="324" r:id="rId28"/>
    <p:sldId id="339" r:id="rId29"/>
    <p:sldId id="333" r:id="rId30"/>
    <p:sldId id="372" r:id="rId31"/>
    <p:sldId id="341" r:id="rId32"/>
    <p:sldId id="342" r:id="rId33"/>
    <p:sldId id="346" r:id="rId34"/>
    <p:sldId id="349" r:id="rId35"/>
    <p:sldId id="351" r:id="rId36"/>
    <p:sldId id="350" r:id="rId37"/>
    <p:sldId id="352" r:id="rId38"/>
    <p:sldId id="355" r:id="rId39"/>
    <p:sldId id="353" r:id="rId40"/>
    <p:sldId id="356" r:id="rId41"/>
    <p:sldId id="357" r:id="rId42"/>
    <p:sldId id="354" r:id="rId43"/>
    <p:sldId id="358" r:id="rId44"/>
    <p:sldId id="359" r:id="rId45"/>
    <p:sldId id="361" r:id="rId46"/>
    <p:sldId id="343" r:id="rId47"/>
    <p:sldId id="360"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1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02/08/2020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02/08/2020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Compara las desamortizaciones de Mendizábal y </a:t>
            </a:r>
            <a:r>
              <a:rPr lang="es-ES" sz="3200" dirty="0" err="1" smtClean="0">
                <a:solidFill>
                  <a:schemeClr val="tx2">
                    <a:lumMod val="75000"/>
                  </a:schemeClr>
                </a:solidFill>
                <a:latin typeface="Arial Black" pitchFamily="34" charset="0"/>
              </a:rPr>
              <a:t>Madoz</a:t>
            </a:r>
            <a:r>
              <a:rPr lang="es-ES" sz="3200" dirty="0" smtClean="0">
                <a:solidFill>
                  <a:schemeClr val="tx2">
                    <a:lumMod val="75000"/>
                  </a:schemeClr>
                </a:solidFill>
                <a:latin typeface="Arial Black" pitchFamily="34" charset="0"/>
              </a:rPr>
              <a:t> y especifica los objetivos de una y otra.</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cstate="print"/>
          <a:srcRect/>
          <a:stretch>
            <a:fillRect/>
          </a:stretch>
        </p:blipFill>
        <p:spPr bwMode="auto">
          <a:xfrm>
            <a:off x="4572001" y="2195324"/>
            <a:ext cx="4572000" cy="4330840"/>
          </a:xfrm>
          <a:prstGeom prst="rect">
            <a:avLst/>
          </a:prstGeom>
          <a:noFill/>
          <a:ln w="9525">
            <a:noFill/>
            <a:miter lim="800000"/>
            <a:headEnd/>
            <a:tailEnd/>
          </a:ln>
        </p:spPr>
      </p:pic>
      <p:sp>
        <p:nvSpPr>
          <p:cNvPr id="5" name="4 CuadroTexto"/>
          <p:cNvSpPr txBox="1"/>
          <p:nvPr/>
        </p:nvSpPr>
        <p:spPr>
          <a:xfrm>
            <a:off x="0" y="0"/>
            <a:ext cx="9144000" cy="1938992"/>
          </a:xfrm>
          <a:prstGeom prst="rect">
            <a:avLst/>
          </a:prstGeom>
          <a:noFill/>
        </p:spPr>
        <p:txBody>
          <a:bodyPr wrap="square" rtlCol="0">
            <a:spAutoFit/>
          </a:bodyPr>
          <a:lstStyle/>
          <a:p>
            <a:pPr algn="ctr"/>
            <a:r>
              <a:rPr lang="es-ES" sz="4000" dirty="0" smtClean="0"/>
              <a:t>El libre mercado implica </a:t>
            </a:r>
            <a:r>
              <a:rPr lang="es-ES" sz="4000" dirty="0" smtClean="0">
                <a:solidFill>
                  <a:srgbClr val="FF0000"/>
                </a:solidFill>
              </a:rPr>
              <a:t>comprar y vender sin trabas</a:t>
            </a:r>
            <a:r>
              <a:rPr lang="es-ES" sz="4000" dirty="0" smtClean="0"/>
              <a:t> tanto productos como factores productivos.</a:t>
            </a:r>
            <a:endParaRPr lang="es-ES" sz="4000" dirty="0"/>
          </a:p>
        </p:txBody>
      </p:sp>
      <p:sp>
        <p:nvSpPr>
          <p:cNvPr id="6" name="5 CuadroTexto"/>
          <p:cNvSpPr txBox="1"/>
          <p:nvPr/>
        </p:nvSpPr>
        <p:spPr>
          <a:xfrm>
            <a:off x="0" y="2204864"/>
            <a:ext cx="4427984" cy="4401205"/>
          </a:xfrm>
          <a:prstGeom prst="rect">
            <a:avLst/>
          </a:prstGeom>
          <a:noFill/>
        </p:spPr>
        <p:txBody>
          <a:bodyPr wrap="square" rtlCol="0">
            <a:spAutoFit/>
          </a:bodyPr>
          <a:lstStyle/>
          <a:p>
            <a:pPr algn="ctr"/>
            <a:r>
              <a:rPr lang="es-ES" sz="2800" dirty="0" smtClean="0"/>
              <a:t>En España, en torno al </a:t>
            </a:r>
            <a:r>
              <a:rPr lang="es-ES" sz="2800" dirty="0" smtClean="0">
                <a:solidFill>
                  <a:srgbClr val="FF0000"/>
                </a:solidFill>
              </a:rPr>
              <a:t>70-80%</a:t>
            </a:r>
            <a:r>
              <a:rPr lang="es-ES" sz="2800" dirty="0" smtClean="0"/>
              <a:t> de la propiedad estaba </a:t>
            </a:r>
            <a:r>
              <a:rPr lang="es-ES" sz="2800" dirty="0" smtClean="0">
                <a:solidFill>
                  <a:srgbClr val="FF0000"/>
                </a:solidFill>
              </a:rPr>
              <a:t>amortizada o vinculada</a:t>
            </a:r>
            <a:r>
              <a:rPr lang="es-ES" sz="2800" dirty="0" smtClean="0"/>
              <a:t>, es decir, no se podía comprar o vender porque pertenecía a los </a:t>
            </a:r>
            <a:r>
              <a:rPr lang="es-ES" sz="2800" dirty="0" smtClean="0">
                <a:solidFill>
                  <a:srgbClr val="FF0000"/>
                </a:solidFill>
              </a:rPr>
              <a:t>nobles</a:t>
            </a:r>
            <a:r>
              <a:rPr lang="es-ES" sz="2800" dirty="0" smtClean="0"/>
              <a:t> (</a:t>
            </a:r>
            <a:r>
              <a:rPr lang="es-ES" sz="2800" dirty="0" smtClean="0">
                <a:solidFill>
                  <a:srgbClr val="FF0000"/>
                </a:solidFill>
              </a:rPr>
              <a:t>mayorazgos</a:t>
            </a:r>
            <a:r>
              <a:rPr lang="es-ES" sz="2800" dirty="0" smtClean="0"/>
              <a:t>), la </a:t>
            </a:r>
            <a:r>
              <a:rPr lang="es-ES" sz="2800" dirty="0" smtClean="0">
                <a:solidFill>
                  <a:srgbClr val="FF0000"/>
                </a:solidFill>
              </a:rPr>
              <a:t>Iglesia</a:t>
            </a:r>
            <a:r>
              <a:rPr lang="es-ES" sz="2800" dirty="0" smtClean="0"/>
              <a:t> (</a:t>
            </a:r>
            <a:r>
              <a:rPr lang="es-ES" sz="2800" dirty="0" smtClean="0">
                <a:solidFill>
                  <a:srgbClr val="FF0000"/>
                </a:solidFill>
              </a:rPr>
              <a:t>manos muertas</a:t>
            </a:r>
            <a:r>
              <a:rPr lang="es-ES" sz="2800" dirty="0" smtClean="0"/>
              <a:t>) o los </a:t>
            </a:r>
            <a:r>
              <a:rPr lang="es-ES" sz="2800" dirty="0" smtClean="0">
                <a:solidFill>
                  <a:srgbClr val="FF0000"/>
                </a:solidFill>
              </a:rPr>
              <a:t>municipios</a:t>
            </a:r>
            <a:r>
              <a:rPr lang="es-ES" sz="2800" dirty="0" smtClean="0"/>
              <a:t> (</a:t>
            </a:r>
            <a:r>
              <a:rPr lang="es-ES" sz="2800" dirty="0" smtClean="0">
                <a:solidFill>
                  <a:srgbClr val="FF0000"/>
                </a:solidFill>
              </a:rPr>
              <a:t>bienes comunales, de propios o baldíos</a:t>
            </a:r>
            <a:r>
              <a:rPr lang="es-ES" sz="2800" dirty="0" smtClean="0"/>
              <a:t>).</a:t>
            </a:r>
            <a:endParaRPr lang="es-E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Grafico AmortizacionTierra1[4].jpg]"/>
          <p:cNvPicPr>
            <a:picLocks noChangeAspect="1" noChangeArrowheads="1"/>
          </p:cNvPicPr>
          <p:nvPr/>
        </p:nvPicPr>
        <p:blipFill>
          <a:blip r:embed="rId2" cstate="print"/>
          <a:srcRect/>
          <a:stretch>
            <a:fillRect/>
          </a:stretch>
        </p:blipFill>
        <p:spPr bwMode="auto">
          <a:xfrm>
            <a:off x="0" y="0"/>
            <a:ext cx="9144000" cy="5243513"/>
          </a:xfrm>
          <a:prstGeom prst="rect">
            <a:avLst/>
          </a:prstGeom>
          <a:noFill/>
        </p:spPr>
      </p:pic>
      <p:sp>
        <p:nvSpPr>
          <p:cNvPr id="3" name="2 CuadroTexto"/>
          <p:cNvSpPr txBox="1"/>
          <p:nvPr/>
        </p:nvSpPr>
        <p:spPr>
          <a:xfrm>
            <a:off x="0" y="5157192"/>
            <a:ext cx="9144000" cy="1785104"/>
          </a:xfrm>
          <a:prstGeom prst="rect">
            <a:avLst/>
          </a:prstGeom>
          <a:noFill/>
        </p:spPr>
        <p:txBody>
          <a:bodyPr wrap="square" rtlCol="0">
            <a:spAutoFit/>
          </a:bodyPr>
          <a:lstStyle/>
          <a:p>
            <a:pPr algn="ctr"/>
            <a:r>
              <a:rPr lang="es-ES" sz="2200" dirty="0" smtClean="0"/>
              <a:t>Las tierras amortizadas incluían los </a:t>
            </a:r>
            <a:r>
              <a:rPr lang="es-ES" sz="2200" dirty="0" smtClean="0">
                <a:solidFill>
                  <a:srgbClr val="FF0000"/>
                </a:solidFill>
              </a:rPr>
              <a:t>mayorazgos</a:t>
            </a:r>
            <a:r>
              <a:rPr lang="es-ES" sz="2200" dirty="0" smtClean="0"/>
              <a:t> (tierras de familias nobles que se heredaban sin poder dividirlas ni venderlas), las </a:t>
            </a:r>
            <a:r>
              <a:rPr lang="es-ES" sz="2200" dirty="0" smtClean="0">
                <a:solidFill>
                  <a:srgbClr val="FF0000"/>
                </a:solidFill>
              </a:rPr>
              <a:t>manos muertas </a:t>
            </a:r>
            <a:r>
              <a:rPr lang="es-ES" sz="2200" dirty="0" smtClean="0"/>
              <a:t>(tierras eclesiásticas que según el clero pertenecían a Dios), </a:t>
            </a:r>
            <a:r>
              <a:rPr lang="es-ES" sz="2200" dirty="0" smtClean="0">
                <a:solidFill>
                  <a:srgbClr val="FF0000"/>
                </a:solidFill>
              </a:rPr>
              <a:t>bienes comunales </a:t>
            </a:r>
            <a:r>
              <a:rPr lang="es-ES" sz="2200" dirty="0" smtClean="0"/>
              <a:t>(municipales aprovechadas por todo el pueblo), </a:t>
            </a:r>
            <a:r>
              <a:rPr lang="es-ES" sz="2200" dirty="0" smtClean="0">
                <a:solidFill>
                  <a:srgbClr val="FF0000"/>
                </a:solidFill>
              </a:rPr>
              <a:t>de propios </a:t>
            </a:r>
            <a:r>
              <a:rPr lang="es-ES" sz="2200" dirty="0" smtClean="0"/>
              <a:t>(municipales arrendadas a particulares) y </a:t>
            </a:r>
            <a:r>
              <a:rPr lang="es-ES" sz="2200" dirty="0" smtClean="0">
                <a:solidFill>
                  <a:srgbClr val="FF0000"/>
                </a:solidFill>
              </a:rPr>
              <a:t>baldías</a:t>
            </a:r>
            <a:r>
              <a:rPr lang="es-ES" sz="2200" dirty="0" smtClean="0"/>
              <a:t> (municipales sin uso).</a:t>
            </a:r>
            <a:endParaRPr lang="es-E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Las desamortizaciones de Mendizábal y </a:t>
            </a:r>
            <a:r>
              <a:rPr lang="es-ES" sz="4800" b="1" dirty="0" err="1" smtClean="0">
                <a:latin typeface="Arial Black" pitchFamily="34" charset="0"/>
              </a:rPr>
              <a:t>Madoz</a:t>
            </a:r>
            <a:endParaRPr lang="es-ES" sz="4800" dirty="0">
              <a:latin typeface="Arial Black" pitchFamily="34" charset="0"/>
            </a:endParaRPr>
          </a:p>
        </p:txBody>
      </p:sp>
      <p:sp>
        <p:nvSpPr>
          <p:cNvPr id="3" name="2 Rectángulo"/>
          <p:cNvSpPr/>
          <p:nvPr/>
        </p:nvSpPr>
        <p:spPr>
          <a:xfrm>
            <a:off x="0" y="1772816"/>
            <a:ext cx="9144000" cy="3170099"/>
          </a:xfrm>
          <a:prstGeom prst="rect">
            <a:avLst/>
          </a:prstGeom>
        </p:spPr>
        <p:txBody>
          <a:bodyPr wrap="square">
            <a:spAutoFit/>
          </a:bodyPr>
          <a:lstStyle/>
          <a:p>
            <a:pPr marL="269875" lvl="0" indent="-269875">
              <a:buFont typeface="Arial" pitchFamily="34" charset="0"/>
              <a:buChar char="•"/>
            </a:pPr>
            <a:r>
              <a:rPr lang="es-ES" sz="4000" dirty="0" smtClean="0">
                <a:latin typeface="Times New Roman" pitchFamily="18" charset="0"/>
                <a:cs typeface="Times New Roman" pitchFamily="18" charset="0"/>
              </a:rPr>
              <a:t>¿Qué son las desamortizaciones? Causas.</a:t>
            </a:r>
          </a:p>
          <a:p>
            <a:pPr marL="269875" lvl="0" indent="-269875">
              <a:buFont typeface="Arial" pitchFamily="34" charset="0"/>
              <a:buChar char="•"/>
            </a:pPr>
            <a:r>
              <a:rPr lang="es-ES" sz="4000" dirty="0" smtClean="0">
                <a:latin typeface="Times New Roman" pitchFamily="18" charset="0"/>
                <a:cs typeface="Times New Roman" pitchFamily="18" charset="0"/>
              </a:rPr>
              <a:t>El proceso desamortizador.</a:t>
            </a:r>
          </a:p>
          <a:p>
            <a:pPr marL="269875" lvl="0" indent="-269875">
              <a:buFont typeface="Arial" pitchFamily="34" charset="0"/>
              <a:buChar char="•"/>
            </a:pPr>
            <a:r>
              <a:rPr lang="es-ES" sz="4000" dirty="0" smtClean="0">
                <a:latin typeface="Times New Roman" pitchFamily="18" charset="0"/>
                <a:cs typeface="Times New Roman" pitchFamily="18" charset="0"/>
              </a:rPr>
              <a:t>La desamortización de Mendizábal.</a:t>
            </a:r>
          </a:p>
          <a:p>
            <a:pPr marL="269875" lvl="0" indent="-269875">
              <a:buFont typeface="Arial" pitchFamily="34" charset="0"/>
              <a:buChar char="•"/>
            </a:pPr>
            <a:r>
              <a:rPr lang="es-ES" sz="4000" dirty="0" smtClean="0">
                <a:latin typeface="Times New Roman" pitchFamily="18" charset="0"/>
                <a:cs typeface="Times New Roman" pitchFamily="18" charset="0"/>
              </a:rPr>
              <a:t>La desamortización de </a:t>
            </a:r>
            <a:r>
              <a:rPr lang="es-ES" sz="4000" dirty="0" err="1" smtClean="0">
                <a:latin typeface="Times New Roman" pitchFamily="18" charset="0"/>
                <a:cs typeface="Times New Roman" pitchFamily="18" charset="0"/>
              </a:rPr>
              <a:t>Madoz</a:t>
            </a:r>
            <a:r>
              <a:rPr lang="es-ES" sz="4000" dirty="0" smtClean="0">
                <a:latin typeface="Times New Roman" pitchFamily="18" charset="0"/>
                <a:cs typeface="Times New Roman" pitchFamily="18" charset="0"/>
              </a:rPr>
              <a:t>.</a:t>
            </a:r>
          </a:p>
          <a:p>
            <a:pPr marL="269875" indent="-269875">
              <a:buFont typeface="Arial" pitchFamily="34" charset="0"/>
              <a:buChar char="•"/>
            </a:pPr>
            <a:r>
              <a:rPr lang="es-ES" sz="4000" dirty="0" smtClean="0">
                <a:latin typeface="Times New Roman" pitchFamily="18" charset="0"/>
                <a:cs typeface="Times New Roman" pitchFamily="18" charset="0"/>
              </a:rPr>
              <a:t>Consecuencias de las desamortizaciones.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Se conoce como desamortización agraria a la </a:t>
            </a:r>
            <a:r>
              <a:rPr lang="es-ES" sz="4000" dirty="0" smtClean="0">
                <a:solidFill>
                  <a:srgbClr val="FF0000"/>
                </a:solidFill>
              </a:rPr>
              <a:t>nacionalización de bienes vinculados </a:t>
            </a:r>
            <a:r>
              <a:rPr lang="es-ES" sz="4000" dirty="0" smtClean="0"/>
              <a:t>con el fin de venderlos.</a:t>
            </a:r>
            <a:endParaRPr lang="es-ES" sz="4000" dirty="0"/>
          </a:p>
        </p:txBody>
      </p:sp>
      <p:pic>
        <p:nvPicPr>
          <p:cNvPr id="90116" name="Picture 4" descr="Resultado de imagen de bolsa dinero"/>
          <p:cNvPicPr>
            <a:picLocks noChangeAspect="1" noChangeArrowheads="1"/>
          </p:cNvPicPr>
          <p:nvPr/>
        </p:nvPicPr>
        <p:blipFill>
          <a:blip r:embed="rId2" cstate="print"/>
          <a:srcRect/>
          <a:stretch>
            <a:fillRect/>
          </a:stretch>
        </p:blipFill>
        <p:spPr bwMode="auto">
          <a:xfrm>
            <a:off x="6804248" y="4766667"/>
            <a:ext cx="2091333" cy="2091333"/>
          </a:xfrm>
          <a:prstGeom prst="rect">
            <a:avLst/>
          </a:prstGeom>
          <a:noFill/>
        </p:spPr>
      </p:pic>
      <p:pic>
        <p:nvPicPr>
          <p:cNvPr id="90117" name="Picture 5"/>
          <p:cNvPicPr>
            <a:picLocks noChangeAspect="1" noChangeArrowheads="1"/>
          </p:cNvPicPr>
          <p:nvPr/>
        </p:nvPicPr>
        <p:blipFill>
          <a:blip r:embed="rId3" cstate="print"/>
          <a:srcRect/>
          <a:stretch>
            <a:fillRect/>
          </a:stretch>
        </p:blipFill>
        <p:spPr bwMode="auto">
          <a:xfrm>
            <a:off x="6516216" y="1916832"/>
            <a:ext cx="2627784" cy="3518711"/>
          </a:xfrm>
          <a:prstGeom prst="rect">
            <a:avLst/>
          </a:prstGeom>
          <a:noFill/>
          <a:ln w="9525">
            <a:noFill/>
            <a:miter lim="800000"/>
            <a:headEnd/>
            <a:tailEnd/>
          </a:ln>
        </p:spPr>
      </p:pic>
      <p:pic>
        <p:nvPicPr>
          <p:cNvPr id="90119" name="Picture 7" descr="Resultado de imagen de tierras monasterio"/>
          <p:cNvPicPr>
            <a:picLocks noChangeAspect="1" noChangeArrowheads="1"/>
          </p:cNvPicPr>
          <p:nvPr/>
        </p:nvPicPr>
        <p:blipFill>
          <a:blip r:embed="rId4" cstate="print"/>
          <a:srcRect/>
          <a:stretch>
            <a:fillRect/>
          </a:stretch>
        </p:blipFill>
        <p:spPr bwMode="auto">
          <a:xfrm>
            <a:off x="-1" y="1916832"/>
            <a:ext cx="3419873" cy="1899403"/>
          </a:xfrm>
          <a:prstGeom prst="rect">
            <a:avLst/>
          </a:prstGeom>
          <a:noFill/>
        </p:spPr>
      </p:pic>
      <p:pic>
        <p:nvPicPr>
          <p:cNvPr id="90121" name="Picture 9" descr="Resultado de imagen de marques salamanca"/>
          <p:cNvPicPr>
            <a:picLocks noChangeAspect="1" noChangeArrowheads="1"/>
          </p:cNvPicPr>
          <p:nvPr/>
        </p:nvPicPr>
        <p:blipFill>
          <a:blip r:embed="rId5" cstate="print"/>
          <a:srcRect/>
          <a:stretch>
            <a:fillRect/>
          </a:stretch>
        </p:blipFill>
        <p:spPr bwMode="auto">
          <a:xfrm>
            <a:off x="683568" y="3645024"/>
            <a:ext cx="2047124" cy="3212976"/>
          </a:xfrm>
          <a:prstGeom prst="rect">
            <a:avLst/>
          </a:prstGeom>
          <a:noFill/>
        </p:spPr>
      </p:pic>
      <p:sp>
        <p:nvSpPr>
          <p:cNvPr id="8" name="7 CuadroTexto"/>
          <p:cNvSpPr txBox="1"/>
          <p:nvPr/>
        </p:nvSpPr>
        <p:spPr>
          <a:xfrm>
            <a:off x="3491880" y="2276872"/>
            <a:ext cx="2952328" cy="4154984"/>
          </a:xfrm>
          <a:prstGeom prst="rect">
            <a:avLst/>
          </a:prstGeom>
          <a:noFill/>
        </p:spPr>
        <p:txBody>
          <a:bodyPr wrap="square" rtlCol="0">
            <a:spAutoFit/>
          </a:bodyPr>
          <a:lstStyle/>
          <a:p>
            <a:pPr algn="ctr"/>
            <a:r>
              <a:rPr lang="es-ES" sz="2400" dirty="0" smtClean="0"/>
              <a:t>Se nacionalizaban esos bienes por ley. Después el Estado lo </a:t>
            </a:r>
            <a:r>
              <a:rPr lang="es-ES" sz="2400" dirty="0" smtClean="0">
                <a:solidFill>
                  <a:srgbClr val="FF0000"/>
                </a:solidFill>
              </a:rPr>
              <a:t>vendía en grandes lotes </a:t>
            </a:r>
            <a:r>
              <a:rPr lang="es-ES" sz="2400" dirty="0" smtClean="0"/>
              <a:t>que solo los ricos podían permitirse. El Estado obtenía grandes ganancias y los ricos incrementaban sus propiedades.</a:t>
            </a:r>
            <a:endParaRPr lang="es-E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El proceso desamortizador español </a:t>
            </a:r>
            <a:r>
              <a:rPr lang="es-ES" sz="3400" dirty="0" smtClean="0">
                <a:solidFill>
                  <a:srgbClr val="FF0000"/>
                </a:solidFill>
              </a:rPr>
              <a:t>se inició con Carlos III</a:t>
            </a:r>
            <a:r>
              <a:rPr lang="es-ES" sz="3400" dirty="0" smtClean="0"/>
              <a:t>, siguió con Godoy, José I, las Cortes de Cádiz, el Trienio Liberal y la regencia de Espartero.</a:t>
            </a:r>
            <a:endParaRPr lang="es-ES" sz="3400" dirty="0"/>
          </a:p>
        </p:txBody>
      </p:sp>
      <p:pic>
        <p:nvPicPr>
          <p:cNvPr id="94210" name="Picture 2"/>
          <p:cNvPicPr>
            <a:picLocks noChangeAspect="1" noChangeArrowheads="1"/>
          </p:cNvPicPr>
          <p:nvPr/>
        </p:nvPicPr>
        <p:blipFill>
          <a:blip r:embed="rId2" cstate="print"/>
          <a:srcRect/>
          <a:stretch>
            <a:fillRect/>
          </a:stretch>
        </p:blipFill>
        <p:spPr bwMode="auto">
          <a:xfrm>
            <a:off x="2194661" y="1844824"/>
            <a:ext cx="6949339" cy="4581128"/>
          </a:xfrm>
          <a:prstGeom prst="rect">
            <a:avLst/>
          </a:prstGeom>
          <a:noFill/>
          <a:ln w="9525">
            <a:noFill/>
            <a:miter lim="800000"/>
            <a:headEnd/>
            <a:tailEnd/>
          </a:ln>
        </p:spPr>
      </p:pic>
      <p:sp>
        <p:nvSpPr>
          <p:cNvPr id="4" name="3 CuadroTexto"/>
          <p:cNvSpPr txBox="1"/>
          <p:nvPr/>
        </p:nvSpPr>
        <p:spPr>
          <a:xfrm>
            <a:off x="0" y="2708920"/>
            <a:ext cx="2195736" cy="2677656"/>
          </a:xfrm>
          <a:prstGeom prst="rect">
            <a:avLst/>
          </a:prstGeom>
          <a:noFill/>
        </p:spPr>
        <p:txBody>
          <a:bodyPr wrap="square" rtlCol="0">
            <a:spAutoFit/>
          </a:bodyPr>
          <a:lstStyle/>
          <a:p>
            <a:pPr algn="ctr"/>
            <a:r>
              <a:rPr lang="es-ES" sz="2800" dirty="0" smtClean="0"/>
              <a:t>Fue un proceso que duró más de un siglo y tuvo multitud de episodios.</a:t>
            </a:r>
            <a:endParaRPr lang="es-E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Las </a:t>
            </a:r>
            <a:r>
              <a:rPr lang="es-ES" sz="3400" dirty="0" smtClean="0">
                <a:solidFill>
                  <a:srgbClr val="FF0000"/>
                </a:solidFill>
              </a:rPr>
              <a:t>dos grandes desamortizaciones </a:t>
            </a:r>
            <a:r>
              <a:rPr lang="es-ES" sz="3400" dirty="0" smtClean="0"/>
              <a:t>fueron las de </a:t>
            </a:r>
            <a:r>
              <a:rPr lang="es-ES" sz="3400" dirty="0" smtClean="0">
                <a:solidFill>
                  <a:srgbClr val="FF0000"/>
                </a:solidFill>
              </a:rPr>
              <a:t>Mendizábal</a:t>
            </a:r>
            <a:r>
              <a:rPr lang="es-ES" sz="3400" dirty="0" smtClean="0"/>
              <a:t> (1836) y </a:t>
            </a:r>
            <a:r>
              <a:rPr lang="es-ES" sz="3400" dirty="0" err="1" smtClean="0">
                <a:solidFill>
                  <a:srgbClr val="FF0000"/>
                </a:solidFill>
              </a:rPr>
              <a:t>Madoz</a:t>
            </a:r>
            <a:r>
              <a:rPr lang="es-ES" sz="3400" dirty="0" smtClean="0"/>
              <a:t> (1855), ambos ministros de gobiernos </a:t>
            </a:r>
            <a:r>
              <a:rPr lang="es-ES" sz="3400" dirty="0" smtClean="0">
                <a:solidFill>
                  <a:srgbClr val="FF0000"/>
                </a:solidFill>
              </a:rPr>
              <a:t>progresistas</a:t>
            </a:r>
            <a:r>
              <a:rPr lang="es-ES" sz="3400" dirty="0" smtClean="0"/>
              <a:t>.</a:t>
            </a:r>
            <a:endParaRPr lang="es-ES" sz="3400" dirty="0"/>
          </a:p>
        </p:txBody>
      </p:sp>
      <p:pic>
        <p:nvPicPr>
          <p:cNvPr id="95234" name="Picture 2" descr="Resultado de imagen de mendizabal"/>
          <p:cNvPicPr>
            <a:picLocks noChangeAspect="1" noChangeArrowheads="1"/>
          </p:cNvPicPr>
          <p:nvPr/>
        </p:nvPicPr>
        <p:blipFill>
          <a:blip r:embed="rId2" cstate="print"/>
          <a:srcRect/>
          <a:stretch>
            <a:fillRect/>
          </a:stretch>
        </p:blipFill>
        <p:spPr bwMode="auto">
          <a:xfrm>
            <a:off x="395536" y="1785059"/>
            <a:ext cx="3635896" cy="5072941"/>
          </a:xfrm>
          <a:prstGeom prst="rect">
            <a:avLst/>
          </a:prstGeom>
          <a:noFill/>
        </p:spPr>
      </p:pic>
      <p:pic>
        <p:nvPicPr>
          <p:cNvPr id="95236" name="Picture 4" descr="Resultado de imagen de pascual madoz"/>
          <p:cNvPicPr>
            <a:picLocks noChangeAspect="1" noChangeArrowheads="1"/>
          </p:cNvPicPr>
          <p:nvPr/>
        </p:nvPicPr>
        <p:blipFill>
          <a:blip r:embed="rId3" cstate="print"/>
          <a:srcRect/>
          <a:stretch>
            <a:fillRect/>
          </a:stretch>
        </p:blipFill>
        <p:spPr bwMode="auto">
          <a:xfrm>
            <a:off x="4960848" y="1772816"/>
            <a:ext cx="3715608" cy="50851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355976" y="-32701"/>
            <a:ext cx="4788024" cy="6890701"/>
          </a:xfrm>
          <a:prstGeom prst="rect">
            <a:avLst/>
          </a:prstGeom>
          <a:noFill/>
          <a:ln w="9525">
            <a:noFill/>
            <a:miter lim="800000"/>
            <a:headEnd/>
            <a:tailEnd/>
          </a:ln>
        </p:spPr>
      </p:pic>
      <p:sp>
        <p:nvSpPr>
          <p:cNvPr id="4" name="3 CuadroTexto"/>
          <p:cNvSpPr txBox="1"/>
          <p:nvPr/>
        </p:nvSpPr>
        <p:spPr>
          <a:xfrm>
            <a:off x="0" y="332656"/>
            <a:ext cx="4355976" cy="6001643"/>
          </a:xfrm>
          <a:prstGeom prst="rect">
            <a:avLst/>
          </a:prstGeom>
          <a:noFill/>
        </p:spPr>
        <p:txBody>
          <a:bodyPr wrap="square" rtlCol="0">
            <a:spAutoFit/>
          </a:bodyPr>
          <a:lstStyle/>
          <a:p>
            <a:pPr algn="ctr"/>
            <a:r>
              <a:rPr lang="es-ES" sz="3200" dirty="0" smtClean="0"/>
              <a:t>Las desamortizaciones fueron la pieza clave de la reforma agraria liberal, pero no la única. Fue en la época de la desamortización de Mendizábal cuando se procedió definitivamente a </a:t>
            </a:r>
            <a:r>
              <a:rPr lang="es-ES" sz="3200" dirty="0" smtClean="0">
                <a:solidFill>
                  <a:srgbClr val="FF0000"/>
                </a:solidFill>
              </a:rPr>
              <a:t>abolir los señoríos</a:t>
            </a:r>
            <a:r>
              <a:rPr lang="es-ES" sz="3200" dirty="0" smtClean="0"/>
              <a:t> (ahora pasa a ser propiedad privada), los </a:t>
            </a:r>
            <a:r>
              <a:rPr lang="es-ES" sz="3200" dirty="0" smtClean="0">
                <a:solidFill>
                  <a:srgbClr val="FF0000"/>
                </a:solidFill>
              </a:rPr>
              <a:t>mayorazgos</a:t>
            </a:r>
            <a:r>
              <a:rPr lang="es-ES" sz="3200" dirty="0" smtClean="0"/>
              <a:t> y el </a:t>
            </a:r>
            <a:r>
              <a:rPr lang="es-ES" sz="3200" dirty="0" smtClean="0">
                <a:solidFill>
                  <a:srgbClr val="FF0000"/>
                </a:solidFill>
              </a:rPr>
              <a:t>diezmo</a:t>
            </a:r>
            <a:r>
              <a:rPr lang="es-ES" sz="3200" dirty="0" smtClean="0"/>
              <a:t>.</a:t>
            </a:r>
            <a:endParaRPr lang="es-E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También se tomaron otras </a:t>
            </a:r>
            <a:r>
              <a:rPr lang="es-ES" sz="3400" dirty="0" smtClean="0">
                <a:solidFill>
                  <a:srgbClr val="FF0000"/>
                </a:solidFill>
              </a:rPr>
              <a:t>medidas más dilatadas en el tiempo</a:t>
            </a:r>
            <a:r>
              <a:rPr lang="es-ES" sz="3400" dirty="0" smtClean="0"/>
              <a:t> que ayudaron a esa reforma.</a:t>
            </a:r>
            <a:endParaRPr lang="es-ES" sz="3400" dirty="0"/>
          </a:p>
        </p:txBody>
      </p:sp>
      <p:pic>
        <p:nvPicPr>
          <p:cNvPr id="57346" name="Picture 2" descr="https://www.leonoticias.com/adjuntos/tren(7).jpg"/>
          <p:cNvPicPr>
            <a:picLocks noChangeAspect="1" noChangeArrowheads="1"/>
          </p:cNvPicPr>
          <p:nvPr/>
        </p:nvPicPr>
        <p:blipFill>
          <a:blip r:embed="rId2" cstate="print"/>
          <a:srcRect/>
          <a:stretch>
            <a:fillRect/>
          </a:stretch>
        </p:blipFill>
        <p:spPr bwMode="auto">
          <a:xfrm>
            <a:off x="-1" y="1268760"/>
            <a:ext cx="5327419" cy="3024336"/>
          </a:xfrm>
          <a:prstGeom prst="rect">
            <a:avLst/>
          </a:prstGeom>
          <a:noFill/>
        </p:spPr>
      </p:pic>
      <p:sp>
        <p:nvSpPr>
          <p:cNvPr id="4" name="3 CuadroTexto"/>
          <p:cNvSpPr txBox="1"/>
          <p:nvPr/>
        </p:nvSpPr>
        <p:spPr>
          <a:xfrm>
            <a:off x="0" y="4581128"/>
            <a:ext cx="9144000" cy="2092881"/>
          </a:xfrm>
          <a:prstGeom prst="rect">
            <a:avLst/>
          </a:prstGeom>
          <a:noFill/>
        </p:spPr>
        <p:txBody>
          <a:bodyPr wrap="square" rtlCol="0">
            <a:spAutoFit/>
          </a:bodyPr>
          <a:lstStyle/>
          <a:p>
            <a:pPr algn="ctr"/>
            <a:r>
              <a:rPr lang="es-ES" sz="2600" dirty="0" smtClean="0"/>
              <a:t>Fue fundamental la tendencia a </a:t>
            </a:r>
            <a:r>
              <a:rPr lang="es-ES" sz="2600" dirty="0" smtClean="0">
                <a:solidFill>
                  <a:srgbClr val="FF0000"/>
                </a:solidFill>
              </a:rPr>
              <a:t>crear un mercado interno</a:t>
            </a:r>
            <a:r>
              <a:rPr lang="es-ES" sz="2600" dirty="0" smtClean="0"/>
              <a:t>. El siglo XIX supone la </a:t>
            </a:r>
            <a:r>
              <a:rPr lang="es-ES" sz="2600" dirty="0" smtClean="0">
                <a:solidFill>
                  <a:srgbClr val="FF0000"/>
                </a:solidFill>
              </a:rPr>
              <a:t>mejora de las comunicaciones </a:t>
            </a:r>
            <a:r>
              <a:rPr lang="es-ES" sz="2600" dirty="0" smtClean="0"/>
              <a:t>(estación de León a principios del siglo XX, con la llegada del primer ferrocarril en 1863, a la izquierda) o una tendencia al </a:t>
            </a:r>
            <a:r>
              <a:rPr lang="es-ES" sz="2600" dirty="0" smtClean="0">
                <a:solidFill>
                  <a:srgbClr val="FF0000"/>
                </a:solidFill>
              </a:rPr>
              <a:t>librecambismo</a:t>
            </a:r>
            <a:r>
              <a:rPr lang="es-ES" sz="2600" dirty="0" smtClean="0"/>
              <a:t> interno (por ejemplo, con la política de Espartero, a la derecha).</a:t>
            </a:r>
            <a:endParaRPr lang="es-ES" sz="2600" dirty="0"/>
          </a:p>
        </p:txBody>
      </p:sp>
      <p:pic>
        <p:nvPicPr>
          <p:cNvPr id="57349" name="Picture 5"/>
          <p:cNvPicPr>
            <a:picLocks noChangeAspect="1" noChangeArrowheads="1"/>
          </p:cNvPicPr>
          <p:nvPr/>
        </p:nvPicPr>
        <p:blipFill>
          <a:blip r:embed="rId3" cstate="print"/>
          <a:srcRect/>
          <a:stretch>
            <a:fillRect/>
          </a:stretch>
        </p:blipFill>
        <p:spPr bwMode="auto">
          <a:xfrm>
            <a:off x="4427984" y="1412776"/>
            <a:ext cx="4716016" cy="28801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cstate="print"/>
          <a:srcRect/>
          <a:stretch>
            <a:fillRect/>
          </a:stretch>
        </p:blipFill>
        <p:spPr bwMode="auto">
          <a:xfrm>
            <a:off x="1763688" y="1700808"/>
            <a:ext cx="5688632" cy="3809818"/>
          </a:xfrm>
          <a:prstGeom prst="rect">
            <a:avLst/>
          </a:prstGeom>
          <a:noFill/>
          <a:ln w="9525">
            <a:noFill/>
            <a:miter lim="800000"/>
            <a:headEnd/>
            <a:tailEnd/>
          </a:ln>
        </p:spPr>
      </p:pic>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Las medidas fueron muy modestas pero mostraban indicios de un </a:t>
            </a:r>
            <a:r>
              <a:rPr lang="es-ES" sz="3400" dirty="0" smtClean="0">
                <a:solidFill>
                  <a:srgbClr val="FF0000"/>
                </a:solidFill>
              </a:rPr>
              <a:t>interés por la mejora tecnológica </a:t>
            </a:r>
            <a:r>
              <a:rPr lang="es-ES" sz="3400" dirty="0" smtClean="0"/>
              <a:t>en el país como base de los cambios agrarios.</a:t>
            </a:r>
            <a:endParaRPr lang="es-ES" sz="3400" dirty="0"/>
          </a:p>
        </p:txBody>
      </p:sp>
      <p:sp>
        <p:nvSpPr>
          <p:cNvPr id="5" name="4 CuadroTexto"/>
          <p:cNvSpPr txBox="1"/>
          <p:nvPr/>
        </p:nvSpPr>
        <p:spPr>
          <a:xfrm>
            <a:off x="0" y="5565338"/>
            <a:ext cx="9144000" cy="1292662"/>
          </a:xfrm>
          <a:prstGeom prst="rect">
            <a:avLst/>
          </a:prstGeom>
          <a:noFill/>
        </p:spPr>
        <p:txBody>
          <a:bodyPr wrap="square" rtlCol="0">
            <a:spAutoFit/>
          </a:bodyPr>
          <a:lstStyle/>
          <a:p>
            <a:pPr algn="ctr"/>
            <a:r>
              <a:rPr lang="es-ES" sz="2600" dirty="0" smtClean="0"/>
              <a:t>Por ejemplo, en 1855 se creaba en Aranjuez la Escuela Central de Agricultura (imagen). Con ella nacía en España la profesión de </a:t>
            </a:r>
            <a:r>
              <a:rPr lang="es-ES" sz="2600" dirty="0" smtClean="0">
                <a:solidFill>
                  <a:srgbClr val="FF0000"/>
                </a:solidFill>
              </a:rPr>
              <a:t>Ingeniero Agrónomo</a:t>
            </a:r>
            <a:r>
              <a:rPr lang="es-ES" sz="2600" dirty="0" smtClean="0"/>
              <a:t>.</a:t>
            </a:r>
            <a:endParaRPr lang="es-E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a:t>
            </a:r>
            <a:r>
              <a:rPr lang="es-ES" sz="3600" dirty="0" smtClean="0">
                <a:solidFill>
                  <a:srgbClr val="FF0000"/>
                </a:solidFill>
              </a:rPr>
              <a:t>desamortización de Juan Álvarez Mendizábal </a:t>
            </a:r>
            <a:r>
              <a:rPr lang="es-ES" sz="3600" dirty="0" smtClean="0"/>
              <a:t>de 1836 se centró especialmente en las </a:t>
            </a:r>
            <a:r>
              <a:rPr lang="es-ES" sz="3600" dirty="0" smtClean="0">
                <a:solidFill>
                  <a:srgbClr val="FF0000"/>
                </a:solidFill>
              </a:rPr>
              <a:t>tierras en manos muertas</a:t>
            </a:r>
            <a:r>
              <a:rPr lang="es-ES" sz="3600" dirty="0" smtClean="0"/>
              <a:t>, es decir, los eclesiásticos, más concretamente al </a:t>
            </a:r>
            <a:r>
              <a:rPr lang="es-ES" sz="3600" dirty="0" smtClean="0">
                <a:solidFill>
                  <a:srgbClr val="FF0000"/>
                </a:solidFill>
              </a:rPr>
              <a:t>clero regular</a:t>
            </a:r>
            <a:r>
              <a:rPr lang="es-ES" sz="3600" dirty="0" smtClean="0"/>
              <a:t>.</a:t>
            </a:r>
            <a:endParaRPr lang="es-ES" sz="3600" dirty="0"/>
          </a:p>
        </p:txBody>
      </p:sp>
      <p:pic>
        <p:nvPicPr>
          <p:cNvPr id="97282" name="Picture 2" descr="Resultado de imagen de monasterio mendizábal"/>
          <p:cNvPicPr>
            <a:picLocks noChangeAspect="1" noChangeArrowheads="1"/>
          </p:cNvPicPr>
          <p:nvPr/>
        </p:nvPicPr>
        <p:blipFill>
          <a:blip r:embed="rId2" cstate="print"/>
          <a:srcRect/>
          <a:stretch>
            <a:fillRect/>
          </a:stretch>
        </p:blipFill>
        <p:spPr bwMode="auto">
          <a:xfrm>
            <a:off x="3400425" y="2708920"/>
            <a:ext cx="5743575" cy="3819525"/>
          </a:xfrm>
          <a:prstGeom prst="rect">
            <a:avLst/>
          </a:prstGeom>
          <a:noFill/>
        </p:spPr>
      </p:pic>
      <p:sp>
        <p:nvSpPr>
          <p:cNvPr id="4" name="3 CuadroTexto"/>
          <p:cNvSpPr txBox="1"/>
          <p:nvPr/>
        </p:nvSpPr>
        <p:spPr>
          <a:xfrm>
            <a:off x="0" y="2348880"/>
            <a:ext cx="3419872" cy="4493538"/>
          </a:xfrm>
          <a:prstGeom prst="rect">
            <a:avLst/>
          </a:prstGeom>
          <a:noFill/>
        </p:spPr>
        <p:txBody>
          <a:bodyPr wrap="square" rtlCol="0">
            <a:spAutoFit/>
          </a:bodyPr>
          <a:lstStyle/>
          <a:p>
            <a:pPr algn="ctr"/>
            <a:r>
              <a:rPr lang="es-ES" sz="2600" dirty="0" smtClean="0"/>
              <a:t>El clero regular se refiere a los religiosos que están en monasterios y conventos, tanto en zonas urbanas como rurales. Sería durante la regencia de </a:t>
            </a:r>
            <a:r>
              <a:rPr lang="es-ES" sz="2600" dirty="0" smtClean="0">
                <a:solidFill>
                  <a:srgbClr val="FF0000"/>
                </a:solidFill>
              </a:rPr>
              <a:t>Espartero</a:t>
            </a:r>
            <a:r>
              <a:rPr lang="es-ES" sz="2600" dirty="0" smtClean="0"/>
              <a:t> cuando esta medida se extendió al </a:t>
            </a:r>
            <a:r>
              <a:rPr lang="es-ES" sz="2600" dirty="0" smtClean="0">
                <a:solidFill>
                  <a:srgbClr val="FF0000"/>
                </a:solidFill>
              </a:rPr>
              <a:t>clero secular </a:t>
            </a:r>
            <a:r>
              <a:rPr lang="es-ES" sz="2600" dirty="0" smtClean="0"/>
              <a:t>(sacerdotes).</a:t>
            </a:r>
            <a:endParaRPr lang="es-E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66199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Desamortización (también tema 8).</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Sociedad de clases </a:t>
            </a:r>
            <a:r>
              <a:rPr lang="es-ES" sz="1900" dirty="0" smtClean="0">
                <a:solidFill>
                  <a:schemeClr val="tx2">
                    <a:lumMod val="75000"/>
                  </a:schemeClr>
                </a:solidFill>
                <a:latin typeface="Arial Black" pitchFamily="34" charset="0"/>
              </a:rPr>
              <a:t>(este concepto se trata aquí porque no tiene un apartado específico y, de hecho, está relacionado con el siguiente estándar que no entra en la EBAU).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de </a:t>
            </a:r>
            <a:r>
              <a:rPr lang="es-ES" sz="3600" dirty="0" smtClean="0">
                <a:solidFill>
                  <a:srgbClr val="FF0000"/>
                </a:solidFill>
              </a:rPr>
              <a:t>Pascual </a:t>
            </a:r>
            <a:r>
              <a:rPr lang="es-ES" sz="3600" dirty="0" err="1" smtClean="0">
                <a:solidFill>
                  <a:srgbClr val="FF0000"/>
                </a:solidFill>
              </a:rPr>
              <a:t>Madoz</a:t>
            </a:r>
            <a:r>
              <a:rPr lang="es-ES" sz="3600" dirty="0" smtClean="0">
                <a:solidFill>
                  <a:srgbClr val="FF0000"/>
                </a:solidFill>
              </a:rPr>
              <a:t> </a:t>
            </a:r>
            <a:r>
              <a:rPr lang="es-ES" sz="3600" dirty="0" smtClean="0"/>
              <a:t>de 1855 también afectó a bienes eclesiásticos, pero </a:t>
            </a:r>
            <a:r>
              <a:rPr lang="es-ES" sz="3600" dirty="0" smtClean="0">
                <a:solidFill>
                  <a:srgbClr val="FF0000"/>
                </a:solidFill>
              </a:rPr>
              <a:t>se centró más en los municipales</a:t>
            </a:r>
            <a:r>
              <a:rPr lang="es-ES" sz="3600" dirty="0" smtClean="0"/>
              <a:t> (comunales, de propios y baldíos). Siguió vigente en varias fases hasta 1924.</a:t>
            </a:r>
            <a:endParaRPr lang="es-ES" sz="3600" dirty="0"/>
          </a:p>
        </p:txBody>
      </p:sp>
      <p:pic>
        <p:nvPicPr>
          <p:cNvPr id="4" name="Picture 2" descr="Resultado de imagen de desamortizaciones"/>
          <p:cNvPicPr>
            <a:picLocks noChangeAspect="1" noChangeArrowheads="1"/>
          </p:cNvPicPr>
          <p:nvPr/>
        </p:nvPicPr>
        <p:blipFill>
          <a:blip r:embed="rId2" cstate="print"/>
          <a:srcRect/>
          <a:stretch>
            <a:fillRect/>
          </a:stretch>
        </p:blipFill>
        <p:spPr bwMode="auto">
          <a:xfrm>
            <a:off x="-468560" y="2564904"/>
            <a:ext cx="6391275" cy="3819525"/>
          </a:xfrm>
          <a:prstGeom prst="rect">
            <a:avLst/>
          </a:prstGeom>
          <a:noFill/>
        </p:spPr>
      </p:pic>
      <p:sp>
        <p:nvSpPr>
          <p:cNvPr id="5" name="4 CuadroTexto"/>
          <p:cNvSpPr txBox="1"/>
          <p:nvPr/>
        </p:nvSpPr>
        <p:spPr>
          <a:xfrm>
            <a:off x="5868144" y="2492896"/>
            <a:ext cx="3275856" cy="3693319"/>
          </a:xfrm>
          <a:prstGeom prst="rect">
            <a:avLst/>
          </a:prstGeom>
          <a:noFill/>
        </p:spPr>
        <p:txBody>
          <a:bodyPr wrap="square" rtlCol="0">
            <a:spAutoFit/>
          </a:bodyPr>
          <a:lstStyle/>
          <a:p>
            <a:pPr algn="ctr"/>
            <a:r>
              <a:rPr lang="es-ES" sz="2600" dirty="0" smtClean="0"/>
              <a:t>De hecho, suele decirse que hubo una </a:t>
            </a:r>
            <a:r>
              <a:rPr lang="es-ES" sz="2600" dirty="0" smtClean="0">
                <a:solidFill>
                  <a:srgbClr val="FF0000"/>
                </a:solidFill>
              </a:rPr>
              <a:t>desamortización eclesiástica </a:t>
            </a:r>
            <a:r>
              <a:rPr lang="es-ES" sz="2600" dirty="0" smtClean="0"/>
              <a:t>(Mendizábal) y otra </a:t>
            </a:r>
            <a:r>
              <a:rPr lang="es-ES" sz="2600" dirty="0" smtClean="0">
                <a:solidFill>
                  <a:srgbClr val="FF0000"/>
                </a:solidFill>
              </a:rPr>
              <a:t>civil</a:t>
            </a:r>
            <a:r>
              <a:rPr lang="es-ES" sz="2600" dirty="0" smtClean="0"/>
              <a:t> (</a:t>
            </a:r>
            <a:r>
              <a:rPr lang="es-ES" sz="2600" dirty="0" err="1" smtClean="0"/>
              <a:t>Madoz</a:t>
            </a:r>
            <a:r>
              <a:rPr lang="es-ES" sz="2600" dirty="0" smtClean="0"/>
              <a:t>). Sin embargo, puedes ver que eso no es del todo cierto.</a:t>
            </a:r>
            <a:endParaRPr lang="es-ES"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Aunque las dos desamortizaciones se realizaron por </a:t>
            </a:r>
            <a:r>
              <a:rPr lang="es-ES" sz="3600" dirty="0" smtClean="0">
                <a:solidFill>
                  <a:srgbClr val="FF0000"/>
                </a:solidFill>
              </a:rPr>
              <a:t>grandes lotes</a:t>
            </a:r>
            <a:r>
              <a:rPr lang="es-ES" sz="3600" dirty="0" smtClean="0"/>
              <a:t>, la de </a:t>
            </a:r>
            <a:r>
              <a:rPr lang="es-ES" sz="3600" dirty="0" err="1" smtClean="0">
                <a:solidFill>
                  <a:srgbClr val="FF0000"/>
                </a:solidFill>
              </a:rPr>
              <a:t>Madoz</a:t>
            </a:r>
            <a:r>
              <a:rPr lang="es-ES" sz="3600" dirty="0" smtClean="0"/>
              <a:t>, </a:t>
            </a:r>
            <a:r>
              <a:rPr lang="es-ES" sz="3600" dirty="0" smtClean="0">
                <a:solidFill>
                  <a:srgbClr val="FF0000"/>
                </a:solidFill>
              </a:rPr>
              <a:t>más compleja </a:t>
            </a:r>
            <a:r>
              <a:rPr lang="es-ES" sz="3600" dirty="0" smtClean="0"/>
              <a:t>en el modo de venta, permitió que los </a:t>
            </a:r>
            <a:r>
              <a:rPr lang="es-ES" sz="3600" dirty="0" smtClean="0">
                <a:solidFill>
                  <a:srgbClr val="FF0000"/>
                </a:solidFill>
              </a:rPr>
              <a:t>municipios</a:t>
            </a:r>
            <a:r>
              <a:rPr lang="es-ES" sz="3600" dirty="0" smtClean="0"/>
              <a:t>, sobre todo del </a:t>
            </a:r>
            <a:r>
              <a:rPr lang="es-ES" sz="3600" dirty="0" smtClean="0">
                <a:solidFill>
                  <a:srgbClr val="FF0000"/>
                </a:solidFill>
              </a:rPr>
              <a:t>norte</a:t>
            </a:r>
            <a:r>
              <a:rPr lang="es-ES" sz="3600" dirty="0" smtClean="0"/>
              <a:t>, pudieran </a:t>
            </a:r>
            <a:r>
              <a:rPr lang="es-ES" sz="3600" dirty="0" smtClean="0">
                <a:solidFill>
                  <a:srgbClr val="FF0000"/>
                </a:solidFill>
              </a:rPr>
              <a:t>defenderse mejor </a:t>
            </a:r>
            <a:r>
              <a:rPr lang="es-ES" sz="3600" dirty="0" smtClean="0"/>
              <a:t>de las compras.</a:t>
            </a:r>
            <a:endParaRPr lang="es-ES" sz="3600" dirty="0"/>
          </a:p>
        </p:txBody>
      </p:sp>
      <p:pic>
        <p:nvPicPr>
          <p:cNvPr id="3" name="Picture 4" descr="Resultado de imagen de desamortización mendizabal"/>
          <p:cNvPicPr>
            <a:picLocks noChangeAspect="1" noChangeArrowheads="1"/>
          </p:cNvPicPr>
          <p:nvPr/>
        </p:nvPicPr>
        <p:blipFill>
          <a:blip r:embed="rId2" cstate="print"/>
          <a:srcRect/>
          <a:stretch>
            <a:fillRect/>
          </a:stretch>
        </p:blipFill>
        <p:spPr bwMode="auto">
          <a:xfrm>
            <a:off x="4549662" y="2852936"/>
            <a:ext cx="4594337" cy="4005064"/>
          </a:xfrm>
          <a:prstGeom prst="rect">
            <a:avLst/>
          </a:prstGeom>
          <a:noFill/>
        </p:spPr>
      </p:pic>
      <p:sp>
        <p:nvSpPr>
          <p:cNvPr id="4" name="3 CuadroTexto"/>
          <p:cNvSpPr txBox="1"/>
          <p:nvPr/>
        </p:nvSpPr>
        <p:spPr>
          <a:xfrm>
            <a:off x="0" y="3212976"/>
            <a:ext cx="4572000" cy="2893100"/>
          </a:xfrm>
          <a:prstGeom prst="rect">
            <a:avLst/>
          </a:prstGeom>
          <a:noFill/>
        </p:spPr>
        <p:txBody>
          <a:bodyPr wrap="square" rtlCol="0">
            <a:spAutoFit/>
          </a:bodyPr>
          <a:lstStyle/>
          <a:p>
            <a:pPr algn="ctr"/>
            <a:r>
              <a:rPr lang="es-ES" sz="2600" dirty="0" smtClean="0"/>
              <a:t>El mapa indica que la de las ventas de la desamortización de </a:t>
            </a:r>
            <a:r>
              <a:rPr lang="es-ES" sz="2600" dirty="0" err="1" smtClean="0"/>
              <a:t>Madoz</a:t>
            </a:r>
            <a:r>
              <a:rPr lang="es-ES" sz="2600" dirty="0" smtClean="0"/>
              <a:t> fue menor hacia el norte. Eso les permitió a los municipios mantener parte de los bienes comunales y evitar así la ruina de muchos de estos municipios.</a:t>
            </a:r>
            <a:endParaRPr lang="es-ES"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3200" dirty="0" smtClean="0"/>
              <a:t>La razón de ser de las mismas tiene que ver con la </a:t>
            </a:r>
            <a:r>
              <a:rPr lang="es-ES" sz="3200" dirty="0" smtClean="0">
                <a:solidFill>
                  <a:srgbClr val="FF0000"/>
                </a:solidFill>
              </a:rPr>
              <a:t>lógica liberal del libre mercado</a:t>
            </a:r>
            <a:r>
              <a:rPr lang="es-ES" sz="3200" dirty="0" smtClean="0"/>
              <a:t>. Sin embargo, las explicaciones apuntan a </a:t>
            </a:r>
            <a:r>
              <a:rPr lang="es-ES" sz="3200" dirty="0" smtClean="0">
                <a:solidFill>
                  <a:srgbClr val="FF0000"/>
                </a:solidFill>
              </a:rPr>
              <a:t>cuestiones más coyunturales</a:t>
            </a:r>
            <a:r>
              <a:rPr lang="es-ES" sz="3200" dirty="0" smtClean="0"/>
              <a:t>: </a:t>
            </a:r>
            <a:r>
              <a:rPr lang="es-ES" sz="3200" dirty="0" smtClean="0">
                <a:solidFill>
                  <a:srgbClr val="FF0000"/>
                </a:solidFill>
              </a:rPr>
              <a:t>sanear las arcas estatales </a:t>
            </a:r>
            <a:r>
              <a:rPr lang="es-ES" sz="3200" dirty="0" smtClean="0"/>
              <a:t>y conseguir una </a:t>
            </a:r>
            <a:r>
              <a:rPr lang="es-ES" sz="3200" dirty="0" smtClean="0">
                <a:solidFill>
                  <a:srgbClr val="FF0000"/>
                </a:solidFill>
              </a:rPr>
              <a:t>base social de propietarios</a:t>
            </a:r>
            <a:r>
              <a:rPr lang="es-ES" sz="3200" dirty="0" smtClean="0"/>
              <a:t> que apoyara al liberalismo.</a:t>
            </a:r>
            <a:endParaRPr lang="es-ES" sz="3200" dirty="0"/>
          </a:p>
        </p:txBody>
      </p:sp>
      <p:pic>
        <p:nvPicPr>
          <p:cNvPr id="96258" name="Picture 2" descr="Resultado de imagen de primera guerra carlista"/>
          <p:cNvPicPr>
            <a:picLocks noChangeAspect="1" noChangeArrowheads="1"/>
          </p:cNvPicPr>
          <p:nvPr/>
        </p:nvPicPr>
        <p:blipFill>
          <a:blip r:embed="rId2" cstate="print"/>
          <a:srcRect/>
          <a:stretch>
            <a:fillRect/>
          </a:stretch>
        </p:blipFill>
        <p:spPr bwMode="auto">
          <a:xfrm>
            <a:off x="4048125" y="2852936"/>
            <a:ext cx="5095875" cy="3819525"/>
          </a:xfrm>
          <a:prstGeom prst="rect">
            <a:avLst/>
          </a:prstGeom>
          <a:noFill/>
        </p:spPr>
      </p:pic>
      <p:sp>
        <p:nvSpPr>
          <p:cNvPr id="4" name="3 CuadroTexto"/>
          <p:cNvSpPr txBox="1"/>
          <p:nvPr/>
        </p:nvSpPr>
        <p:spPr>
          <a:xfrm>
            <a:off x="0" y="3717032"/>
            <a:ext cx="3995936" cy="2092881"/>
          </a:xfrm>
          <a:prstGeom prst="rect">
            <a:avLst/>
          </a:prstGeom>
          <a:noFill/>
        </p:spPr>
        <p:txBody>
          <a:bodyPr wrap="square" rtlCol="0">
            <a:spAutoFit/>
          </a:bodyPr>
          <a:lstStyle/>
          <a:p>
            <a:pPr algn="ctr"/>
            <a:r>
              <a:rPr lang="es-ES" sz="2600" dirty="0" smtClean="0"/>
              <a:t>En 1836 el Gobierno era incapaz de acabar con la </a:t>
            </a:r>
            <a:r>
              <a:rPr lang="es-ES" sz="2600" dirty="0" smtClean="0">
                <a:solidFill>
                  <a:srgbClr val="FF0000"/>
                </a:solidFill>
              </a:rPr>
              <a:t>guerra carlista</a:t>
            </a:r>
            <a:r>
              <a:rPr lang="es-ES" sz="2600" dirty="0" smtClean="0"/>
              <a:t>. El dinero era necesario para vencer a los rebeldes.</a:t>
            </a:r>
            <a:endParaRPr lang="es-E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5148064" y="1787083"/>
            <a:ext cx="3995936" cy="3829438"/>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0" y="1916833"/>
            <a:ext cx="4797152" cy="3600400"/>
          </a:xfrm>
          <a:prstGeom prst="rect">
            <a:avLst/>
          </a:prstGeom>
          <a:noFill/>
          <a:ln w="9525">
            <a:noFill/>
            <a:miter lim="800000"/>
            <a:headEnd/>
            <a:tailEnd/>
          </a:ln>
        </p:spPr>
      </p:pic>
      <p:sp>
        <p:nvSpPr>
          <p:cNvPr id="5" name="4 CuadroTexto"/>
          <p:cNvSpPr txBox="1"/>
          <p:nvPr/>
        </p:nvSpPr>
        <p:spPr>
          <a:xfrm>
            <a:off x="0" y="0"/>
            <a:ext cx="9144000" cy="1661993"/>
          </a:xfrm>
          <a:prstGeom prst="rect">
            <a:avLst/>
          </a:prstGeom>
          <a:noFill/>
        </p:spPr>
        <p:txBody>
          <a:bodyPr wrap="square" rtlCol="0">
            <a:spAutoFit/>
          </a:bodyPr>
          <a:lstStyle/>
          <a:p>
            <a:pPr algn="ctr"/>
            <a:r>
              <a:rPr lang="es-ES" sz="3400" dirty="0" smtClean="0"/>
              <a:t>La de </a:t>
            </a:r>
            <a:r>
              <a:rPr lang="es-ES" sz="3400" dirty="0" err="1" smtClean="0"/>
              <a:t>Madoz</a:t>
            </a:r>
            <a:r>
              <a:rPr lang="es-ES" sz="3400" dirty="0" smtClean="0"/>
              <a:t> se planteó para </a:t>
            </a:r>
            <a:r>
              <a:rPr lang="es-ES" sz="3400" dirty="0" smtClean="0">
                <a:solidFill>
                  <a:srgbClr val="FF0000"/>
                </a:solidFill>
              </a:rPr>
              <a:t>obtener ingresos para el ferrocarril </a:t>
            </a:r>
            <a:r>
              <a:rPr lang="es-ES" sz="3400" dirty="0" smtClean="0"/>
              <a:t>y compensar la supresión del impuesto de consumos de la Ley </a:t>
            </a:r>
            <a:r>
              <a:rPr lang="es-ES" sz="3400" dirty="0" err="1" smtClean="0"/>
              <a:t>Mon</a:t>
            </a:r>
            <a:r>
              <a:rPr lang="es-ES" sz="3400" dirty="0" smtClean="0"/>
              <a:t>-Santillán.</a:t>
            </a:r>
            <a:endParaRPr lang="es-ES" sz="3400" dirty="0"/>
          </a:p>
        </p:txBody>
      </p:sp>
      <p:sp>
        <p:nvSpPr>
          <p:cNvPr id="6" name="5 CuadroTexto"/>
          <p:cNvSpPr txBox="1"/>
          <p:nvPr/>
        </p:nvSpPr>
        <p:spPr>
          <a:xfrm>
            <a:off x="0" y="5565338"/>
            <a:ext cx="9144000" cy="1292662"/>
          </a:xfrm>
          <a:prstGeom prst="rect">
            <a:avLst/>
          </a:prstGeom>
          <a:noFill/>
        </p:spPr>
        <p:txBody>
          <a:bodyPr wrap="square" rtlCol="0">
            <a:spAutoFit/>
          </a:bodyPr>
          <a:lstStyle/>
          <a:p>
            <a:pPr algn="ctr"/>
            <a:r>
              <a:rPr lang="es-ES" sz="2600" dirty="0" smtClean="0"/>
              <a:t>La política económica del Bienio Progresista implicaba más gastos y la promesa progresista de eliminar los consumos implicaba buscar otras fuentes de financiación.</a:t>
            </a:r>
            <a:endParaRPr lang="es-E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La de </a:t>
            </a:r>
            <a:r>
              <a:rPr lang="es-ES" sz="3600" dirty="0" smtClean="0">
                <a:solidFill>
                  <a:srgbClr val="FF0000"/>
                </a:solidFill>
              </a:rPr>
              <a:t>Mendizábal</a:t>
            </a:r>
            <a:r>
              <a:rPr lang="es-ES" sz="3600" dirty="0" smtClean="0"/>
              <a:t> tuvo una gran repercusión ideológica al </a:t>
            </a:r>
            <a:r>
              <a:rPr lang="es-ES" sz="3600" dirty="0" smtClean="0">
                <a:solidFill>
                  <a:srgbClr val="FF0000"/>
                </a:solidFill>
              </a:rPr>
              <a:t>enfrentar definitivamente a los liberales con la Iglesia</a:t>
            </a:r>
            <a:r>
              <a:rPr lang="es-ES" sz="3600" dirty="0" smtClean="0"/>
              <a:t>. La de </a:t>
            </a:r>
            <a:r>
              <a:rPr lang="es-ES" sz="3600" dirty="0" err="1" smtClean="0">
                <a:solidFill>
                  <a:srgbClr val="FF0000"/>
                </a:solidFill>
              </a:rPr>
              <a:t>Madoz</a:t>
            </a:r>
            <a:r>
              <a:rPr lang="es-ES" sz="3600" dirty="0" smtClean="0"/>
              <a:t> tuvo una repercusión </a:t>
            </a:r>
            <a:r>
              <a:rPr lang="es-ES" sz="3600" dirty="0" smtClean="0">
                <a:solidFill>
                  <a:srgbClr val="FF0000"/>
                </a:solidFill>
              </a:rPr>
              <a:t>más económica</a:t>
            </a:r>
            <a:r>
              <a:rPr lang="es-ES" sz="3600" dirty="0" smtClean="0"/>
              <a:t>.</a:t>
            </a:r>
            <a:endParaRPr lang="es-ES" sz="3600" dirty="0"/>
          </a:p>
        </p:txBody>
      </p:sp>
      <p:pic>
        <p:nvPicPr>
          <p:cNvPr id="4" name="Picture 2" descr="Resultado de imagen de desamortizaciones"/>
          <p:cNvPicPr>
            <a:picLocks noChangeAspect="1" noChangeArrowheads="1"/>
          </p:cNvPicPr>
          <p:nvPr/>
        </p:nvPicPr>
        <p:blipFill>
          <a:blip r:embed="rId2" cstate="print"/>
          <a:srcRect/>
          <a:stretch>
            <a:fillRect/>
          </a:stretch>
        </p:blipFill>
        <p:spPr bwMode="auto">
          <a:xfrm>
            <a:off x="2752725" y="2492896"/>
            <a:ext cx="6391275" cy="3819525"/>
          </a:xfrm>
          <a:prstGeom prst="rect">
            <a:avLst/>
          </a:prstGeom>
          <a:noFill/>
        </p:spPr>
      </p:pic>
      <p:sp>
        <p:nvSpPr>
          <p:cNvPr id="5" name="4 CuadroTexto"/>
          <p:cNvSpPr txBox="1"/>
          <p:nvPr/>
        </p:nvSpPr>
        <p:spPr>
          <a:xfrm>
            <a:off x="0" y="2636912"/>
            <a:ext cx="3275856" cy="3693319"/>
          </a:xfrm>
          <a:prstGeom prst="rect">
            <a:avLst/>
          </a:prstGeom>
          <a:noFill/>
        </p:spPr>
        <p:txBody>
          <a:bodyPr wrap="square" rtlCol="0">
            <a:spAutoFit/>
          </a:bodyPr>
          <a:lstStyle/>
          <a:p>
            <a:pPr algn="ctr"/>
            <a:r>
              <a:rPr lang="es-ES" sz="2600" dirty="0" smtClean="0"/>
              <a:t>El gráfico ya indica que el impacto económico de la de </a:t>
            </a:r>
            <a:r>
              <a:rPr lang="es-ES" sz="2600" dirty="0" err="1" smtClean="0"/>
              <a:t>Madoz</a:t>
            </a:r>
            <a:r>
              <a:rPr lang="es-ES" sz="2600" dirty="0" smtClean="0"/>
              <a:t> fue algo mayor. No obstante, computando todo el siglo XIX, la de </a:t>
            </a:r>
            <a:r>
              <a:rPr lang="es-ES" sz="2600" dirty="0" err="1" smtClean="0"/>
              <a:t>Madoz</a:t>
            </a:r>
            <a:r>
              <a:rPr lang="es-ES" sz="2600" dirty="0" smtClean="0"/>
              <a:t> recaudó casi el doble que la de Mendizábal.</a:t>
            </a:r>
            <a:endParaRPr lang="es-ES"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s://upload.wikimedia.org/wikipedia/commons/thumb/c/c6/Flag_of_Spain_%281785-1873_and_1875-1931%29.svg/750px-Flag_of_Spain_%281785-1873_and_1875-1931%29.svg.png"/>
          <p:cNvPicPr>
            <a:picLocks noChangeAspect="1" noChangeArrowheads="1"/>
          </p:cNvPicPr>
          <p:nvPr/>
        </p:nvPicPr>
        <p:blipFill>
          <a:blip r:embed="rId2" cstate="print"/>
          <a:srcRect/>
          <a:stretch>
            <a:fillRect/>
          </a:stretch>
        </p:blipFill>
        <p:spPr bwMode="auto">
          <a:xfrm>
            <a:off x="1763688" y="2708920"/>
            <a:ext cx="5184576" cy="3456384"/>
          </a:xfrm>
          <a:prstGeom prst="rect">
            <a:avLst/>
          </a:prstGeom>
          <a:noFill/>
        </p:spPr>
      </p:pic>
      <p:sp>
        <p:nvSpPr>
          <p:cNvPr id="3" name="2 CuadroTexto"/>
          <p:cNvSpPr txBox="1"/>
          <p:nvPr/>
        </p:nvSpPr>
        <p:spPr>
          <a:xfrm>
            <a:off x="0" y="0"/>
            <a:ext cx="9144000" cy="2123658"/>
          </a:xfrm>
          <a:prstGeom prst="rect">
            <a:avLst/>
          </a:prstGeom>
          <a:noFill/>
        </p:spPr>
        <p:txBody>
          <a:bodyPr wrap="square" rtlCol="0">
            <a:spAutoFit/>
          </a:bodyPr>
          <a:lstStyle/>
          <a:p>
            <a:pPr algn="ctr"/>
            <a:r>
              <a:rPr lang="es-ES" sz="3300" dirty="0" smtClean="0"/>
              <a:t>Un efecto clave fue </a:t>
            </a:r>
            <a:r>
              <a:rPr lang="es-ES" sz="3300" dirty="0" smtClean="0">
                <a:solidFill>
                  <a:srgbClr val="FF0000"/>
                </a:solidFill>
              </a:rPr>
              <a:t>reforzar al Estado liberal </a:t>
            </a:r>
            <a:r>
              <a:rPr lang="es-ES" sz="3300" dirty="0" smtClean="0"/>
              <a:t>gracias a sanear las arcas estatales, a los apoyos de los compradores de tierras y a reforzar el control económico sobre unos municipios arruinados.</a:t>
            </a:r>
            <a:endParaRPr lang="es-ES" sz="3300" dirty="0"/>
          </a:p>
        </p:txBody>
      </p:sp>
      <p:pic>
        <p:nvPicPr>
          <p:cNvPr id="100356" name="Picture 4" descr="Resultado de imagen de isabel ii"/>
          <p:cNvPicPr>
            <a:picLocks noChangeAspect="1" noChangeArrowheads="1"/>
          </p:cNvPicPr>
          <p:nvPr/>
        </p:nvPicPr>
        <p:blipFill>
          <a:blip r:embed="rId3" cstate="print"/>
          <a:srcRect/>
          <a:stretch>
            <a:fillRect/>
          </a:stretch>
        </p:blipFill>
        <p:spPr bwMode="auto">
          <a:xfrm>
            <a:off x="6948265" y="2147898"/>
            <a:ext cx="2195736" cy="4380548"/>
          </a:xfrm>
          <a:prstGeom prst="rect">
            <a:avLst/>
          </a:prstGeom>
          <a:noFill/>
        </p:spPr>
      </p:pic>
      <p:pic>
        <p:nvPicPr>
          <p:cNvPr id="100358" name="Picture 6" descr="Resultado de imagen de narvaez"/>
          <p:cNvPicPr>
            <a:picLocks noChangeAspect="1" noChangeArrowheads="1"/>
          </p:cNvPicPr>
          <p:nvPr/>
        </p:nvPicPr>
        <p:blipFill>
          <a:blip r:embed="rId4" cstate="print"/>
          <a:srcRect/>
          <a:stretch>
            <a:fillRect/>
          </a:stretch>
        </p:blipFill>
        <p:spPr bwMode="auto">
          <a:xfrm>
            <a:off x="0" y="2204864"/>
            <a:ext cx="2771800" cy="42962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rmenpagan.files.wordpress.com/2012/07/captura-de-pantalla-2012-07-27-a-las-19-13-10.png"/>
          <p:cNvPicPr>
            <a:picLocks noChangeAspect="1" noChangeArrowheads="1"/>
          </p:cNvPicPr>
          <p:nvPr/>
        </p:nvPicPr>
        <p:blipFill>
          <a:blip r:embed="rId2" cstate="print"/>
          <a:srcRect/>
          <a:stretch>
            <a:fillRect/>
          </a:stretch>
        </p:blipFill>
        <p:spPr bwMode="auto">
          <a:xfrm>
            <a:off x="2699792" y="2120203"/>
            <a:ext cx="6444208" cy="4737797"/>
          </a:xfrm>
          <a:prstGeom prst="rect">
            <a:avLst/>
          </a:prstGeom>
          <a:noFill/>
        </p:spPr>
      </p:pic>
      <p:sp>
        <p:nvSpPr>
          <p:cNvPr id="3" name="2 CuadroTexto"/>
          <p:cNvSpPr txBox="1"/>
          <p:nvPr/>
        </p:nvSpPr>
        <p:spPr>
          <a:xfrm>
            <a:off x="0" y="0"/>
            <a:ext cx="9144000" cy="2123658"/>
          </a:xfrm>
          <a:prstGeom prst="rect">
            <a:avLst/>
          </a:prstGeom>
          <a:noFill/>
        </p:spPr>
        <p:txBody>
          <a:bodyPr wrap="square" rtlCol="0">
            <a:spAutoFit/>
          </a:bodyPr>
          <a:lstStyle/>
          <a:p>
            <a:pPr algn="ctr"/>
            <a:r>
              <a:rPr lang="es-ES" sz="3300" dirty="0" smtClean="0"/>
              <a:t>La desamortización agravó aún más la estructura de la propiedad. El </a:t>
            </a:r>
            <a:r>
              <a:rPr lang="es-ES" sz="3300" dirty="0" smtClean="0">
                <a:solidFill>
                  <a:srgbClr val="FF0000"/>
                </a:solidFill>
              </a:rPr>
              <a:t>latifundismo se afianzó especialmente al sur</a:t>
            </a:r>
            <a:r>
              <a:rPr lang="es-ES" sz="3300" dirty="0" smtClean="0"/>
              <a:t>, donde la mayor parte de la mano de obra eran jornaleros. </a:t>
            </a:r>
            <a:endParaRPr lang="es-ES" sz="3300" dirty="0"/>
          </a:p>
        </p:txBody>
      </p:sp>
      <p:sp>
        <p:nvSpPr>
          <p:cNvPr id="4" name="3 CuadroTexto"/>
          <p:cNvSpPr txBox="1"/>
          <p:nvPr/>
        </p:nvSpPr>
        <p:spPr>
          <a:xfrm>
            <a:off x="0" y="3068960"/>
            <a:ext cx="2699792" cy="1815882"/>
          </a:xfrm>
          <a:prstGeom prst="rect">
            <a:avLst/>
          </a:prstGeom>
          <a:noFill/>
        </p:spPr>
        <p:txBody>
          <a:bodyPr wrap="square" rtlCol="0">
            <a:spAutoFit/>
          </a:bodyPr>
          <a:lstStyle/>
          <a:p>
            <a:pPr algn="ctr"/>
            <a:r>
              <a:rPr lang="es-ES" sz="2800" dirty="0" smtClean="0"/>
              <a:t>Estructura de la propiedad a mediados del siglo XIX.</a:t>
            </a:r>
            <a:endParaRPr lang="es-E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836712"/>
            <a:ext cx="5076056" cy="5324535"/>
          </a:xfrm>
          <a:prstGeom prst="rect">
            <a:avLst/>
          </a:prstGeom>
          <a:noFill/>
        </p:spPr>
        <p:txBody>
          <a:bodyPr wrap="square" rtlCol="0">
            <a:spAutoFit/>
          </a:bodyPr>
          <a:lstStyle/>
          <a:p>
            <a:pPr algn="ctr"/>
            <a:r>
              <a:rPr lang="es-ES" sz="3400" dirty="0" smtClean="0"/>
              <a:t>Aunque no es fácil sacar conclusiones, en conjunto, puede observarse que las desamortizaciones de Mendizábal (arriba) y </a:t>
            </a:r>
            <a:r>
              <a:rPr lang="es-ES" sz="3400" dirty="0" err="1" smtClean="0"/>
              <a:t>Madoz</a:t>
            </a:r>
            <a:r>
              <a:rPr lang="es-ES" sz="3400" dirty="0" smtClean="0"/>
              <a:t> (abajo) afectaron más hacia el sur-suroeste, precisamente donde el latifundismo presentaba un peso mayor. </a:t>
            </a:r>
            <a:endParaRPr lang="es-ES" sz="3400" dirty="0"/>
          </a:p>
        </p:txBody>
      </p:sp>
      <p:pic>
        <p:nvPicPr>
          <p:cNvPr id="83972" name="Picture 4" descr="Resultado de imagen de desamortización mendizabal"/>
          <p:cNvPicPr>
            <a:picLocks noChangeAspect="1" noChangeArrowheads="1"/>
          </p:cNvPicPr>
          <p:nvPr/>
        </p:nvPicPr>
        <p:blipFill>
          <a:blip r:embed="rId2" cstate="print"/>
          <a:srcRect/>
          <a:stretch>
            <a:fillRect/>
          </a:stretch>
        </p:blipFill>
        <p:spPr bwMode="auto">
          <a:xfrm>
            <a:off x="5076056" y="3311814"/>
            <a:ext cx="4067944" cy="3546186"/>
          </a:xfrm>
          <a:prstGeom prst="rect">
            <a:avLst/>
          </a:prstGeom>
          <a:noFill/>
        </p:spPr>
      </p:pic>
      <p:pic>
        <p:nvPicPr>
          <p:cNvPr id="83974" name="Picture 6"/>
          <p:cNvPicPr>
            <a:picLocks noChangeAspect="1" noChangeArrowheads="1"/>
          </p:cNvPicPr>
          <p:nvPr/>
        </p:nvPicPr>
        <p:blipFill>
          <a:blip r:embed="rId3" cstate="print"/>
          <a:srcRect/>
          <a:stretch>
            <a:fillRect/>
          </a:stretch>
        </p:blipFill>
        <p:spPr bwMode="auto">
          <a:xfrm>
            <a:off x="5097163" y="0"/>
            <a:ext cx="4046837"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23658"/>
          </a:xfrm>
          <a:prstGeom prst="rect">
            <a:avLst/>
          </a:prstGeom>
          <a:noFill/>
        </p:spPr>
        <p:txBody>
          <a:bodyPr wrap="square" rtlCol="0">
            <a:spAutoFit/>
          </a:bodyPr>
          <a:lstStyle/>
          <a:p>
            <a:pPr algn="ctr"/>
            <a:r>
              <a:rPr lang="es-ES" sz="3300" dirty="0" smtClean="0"/>
              <a:t>Se sentaron las </a:t>
            </a:r>
            <a:r>
              <a:rPr lang="es-ES" sz="3300" dirty="0" smtClean="0">
                <a:solidFill>
                  <a:srgbClr val="FF0000"/>
                </a:solidFill>
              </a:rPr>
              <a:t>bases para una modernización económica</a:t>
            </a:r>
            <a:r>
              <a:rPr lang="es-ES" sz="3300" dirty="0" smtClean="0"/>
              <a:t>, aunque esta fue </a:t>
            </a:r>
            <a:r>
              <a:rPr lang="es-ES" sz="3300" dirty="0" smtClean="0">
                <a:solidFill>
                  <a:srgbClr val="FF0000"/>
                </a:solidFill>
              </a:rPr>
              <a:t>muy limitada</a:t>
            </a:r>
            <a:r>
              <a:rPr lang="es-ES" sz="3300" dirty="0" smtClean="0"/>
              <a:t>. Se pusieron en cultivo </a:t>
            </a:r>
            <a:r>
              <a:rPr lang="es-ES" sz="3300" dirty="0" smtClean="0">
                <a:solidFill>
                  <a:srgbClr val="FF0000"/>
                </a:solidFill>
              </a:rPr>
              <a:t>muchas nuevas tierras </a:t>
            </a:r>
            <a:r>
              <a:rPr lang="es-ES" sz="3300" dirty="0" smtClean="0"/>
              <a:t>y se liberó mucha </a:t>
            </a:r>
            <a:r>
              <a:rPr lang="es-ES" sz="3300" dirty="0" smtClean="0">
                <a:solidFill>
                  <a:srgbClr val="FF0000"/>
                </a:solidFill>
              </a:rPr>
              <a:t>población </a:t>
            </a:r>
            <a:r>
              <a:rPr lang="es-ES" sz="3300" dirty="0" smtClean="0"/>
              <a:t>que</a:t>
            </a:r>
            <a:r>
              <a:rPr lang="es-ES" sz="3300" dirty="0" smtClean="0">
                <a:solidFill>
                  <a:srgbClr val="FF0000"/>
                </a:solidFill>
              </a:rPr>
              <a:t> emigró a las ciudades</a:t>
            </a:r>
            <a:r>
              <a:rPr lang="es-ES" sz="3300" dirty="0" smtClean="0"/>
              <a:t>.</a:t>
            </a:r>
            <a:endParaRPr lang="es-ES" sz="3300" dirty="0"/>
          </a:p>
        </p:txBody>
      </p:sp>
      <p:pic>
        <p:nvPicPr>
          <p:cNvPr id="99330" name="Picture 2" descr="https://upload.wikimedia.org/wikipedia/commons/thumb/9/94/Variaci%C3%B3n_de_la_poblaci%C3%B3n_espa%C3%B1ola_entre_1857_y_1887.svg/568px-Variaci%C3%B3n_de_la_poblaci%C3%B3n_espa%C3%B1ola_entre_1857_y_1887.svg.png"/>
          <p:cNvPicPr>
            <a:picLocks noChangeAspect="1" noChangeArrowheads="1"/>
          </p:cNvPicPr>
          <p:nvPr/>
        </p:nvPicPr>
        <p:blipFill>
          <a:blip r:embed="rId2" cstate="print"/>
          <a:srcRect/>
          <a:stretch>
            <a:fillRect/>
          </a:stretch>
        </p:blipFill>
        <p:spPr bwMode="auto">
          <a:xfrm>
            <a:off x="3733800" y="2564904"/>
            <a:ext cx="5410200" cy="3686176"/>
          </a:xfrm>
          <a:prstGeom prst="rect">
            <a:avLst/>
          </a:prstGeom>
          <a:noFill/>
        </p:spPr>
      </p:pic>
      <p:sp>
        <p:nvSpPr>
          <p:cNvPr id="4" name="3 CuadroTexto"/>
          <p:cNvSpPr txBox="1"/>
          <p:nvPr/>
        </p:nvSpPr>
        <p:spPr>
          <a:xfrm>
            <a:off x="0" y="3284984"/>
            <a:ext cx="3707904" cy="1938992"/>
          </a:xfrm>
          <a:prstGeom prst="rect">
            <a:avLst/>
          </a:prstGeom>
          <a:noFill/>
        </p:spPr>
        <p:txBody>
          <a:bodyPr wrap="square" rtlCol="0">
            <a:spAutoFit/>
          </a:bodyPr>
          <a:lstStyle/>
          <a:p>
            <a:pPr algn="ctr"/>
            <a:r>
              <a:rPr lang="es-ES" sz="2400" dirty="0" smtClean="0"/>
              <a:t>Aunque el </a:t>
            </a:r>
            <a:r>
              <a:rPr lang="es-ES" sz="2400" dirty="0" smtClean="0">
                <a:solidFill>
                  <a:srgbClr val="FF0000"/>
                </a:solidFill>
              </a:rPr>
              <a:t>crecimiento demográfico </a:t>
            </a:r>
            <a:r>
              <a:rPr lang="es-ES" sz="2400" dirty="0" smtClean="0"/>
              <a:t>español es modesto, las ciudades crecieron gracias al aporte de estos emigrantes.</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2.bp.blogspot.com/-4giUEOaEmV0/UlWEwcpVjkI/AAAAAAAAOrI/aE5m6qwIr6I/s640/espartero+cobra+de+los+ingleses+por+susideas+librecambistas+el+republicano+barcelona+1942.jpg"/>
          <p:cNvPicPr>
            <a:picLocks noChangeAspect="1" noChangeArrowheads="1"/>
          </p:cNvPicPr>
          <p:nvPr/>
        </p:nvPicPr>
        <p:blipFill>
          <a:blip r:embed="rId2" cstate="print"/>
          <a:srcRect/>
          <a:stretch>
            <a:fillRect/>
          </a:stretch>
        </p:blipFill>
        <p:spPr bwMode="auto">
          <a:xfrm>
            <a:off x="1547664" y="1844824"/>
            <a:ext cx="5817715" cy="3708795"/>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Muchos campesinos pobres que vivían de los bienes comunales se vieron obligados a </a:t>
            </a:r>
            <a:r>
              <a:rPr lang="es-ES" sz="4000" dirty="0" smtClean="0">
                <a:solidFill>
                  <a:srgbClr val="FF0000"/>
                </a:solidFill>
              </a:rPr>
              <a:t>emigrar a la ciudad</a:t>
            </a:r>
            <a:r>
              <a:rPr lang="es-ES" sz="4000" dirty="0" smtClean="0"/>
              <a:t>.</a:t>
            </a:r>
            <a:endParaRPr lang="es-ES" sz="4000" dirty="0"/>
          </a:p>
        </p:txBody>
      </p:sp>
      <p:sp>
        <p:nvSpPr>
          <p:cNvPr id="4" name="3 CuadroTexto"/>
          <p:cNvSpPr txBox="1"/>
          <p:nvPr/>
        </p:nvSpPr>
        <p:spPr>
          <a:xfrm>
            <a:off x="0" y="5589240"/>
            <a:ext cx="9144000" cy="954107"/>
          </a:xfrm>
          <a:prstGeom prst="rect">
            <a:avLst/>
          </a:prstGeom>
          <a:noFill/>
        </p:spPr>
        <p:txBody>
          <a:bodyPr wrap="square" rtlCol="0">
            <a:spAutoFit/>
          </a:bodyPr>
          <a:lstStyle/>
          <a:p>
            <a:pPr algn="ctr"/>
            <a:r>
              <a:rPr lang="es-ES" sz="2800" dirty="0" smtClean="0"/>
              <a:t>En este sentido, fue la de </a:t>
            </a:r>
            <a:r>
              <a:rPr lang="es-ES" sz="2800" dirty="0" err="1" smtClean="0">
                <a:solidFill>
                  <a:srgbClr val="FF0000"/>
                </a:solidFill>
              </a:rPr>
              <a:t>Madoz</a:t>
            </a:r>
            <a:r>
              <a:rPr lang="es-ES" sz="2800" dirty="0" smtClean="0">
                <a:solidFill>
                  <a:srgbClr val="FF0000"/>
                </a:solidFill>
              </a:rPr>
              <a:t> la más influyente </a:t>
            </a:r>
            <a:r>
              <a:rPr lang="es-ES" sz="2800" dirty="0" smtClean="0"/>
              <a:t>puesto que fue la que más afectó a esos bienes municipales.</a:t>
            </a:r>
            <a:endParaRPr lang="es-E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9552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FF0000"/>
                </a:solidFill>
                <a:latin typeface="Arial Black" pitchFamily="34" charset="0"/>
              </a:rPr>
              <a:t>Borbones</a:t>
            </a:r>
            <a:r>
              <a:rPr lang="es-ES" sz="2000" dirty="0" smtClean="0">
                <a:solidFill>
                  <a:srgbClr val="FF000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FF0000"/>
                </a:solidFill>
                <a:latin typeface="Arial Black" pitchFamily="34" charset="0"/>
              </a:rPr>
              <a:t>Carlos IV </a:t>
            </a:r>
            <a:r>
              <a:rPr lang="es-ES" sz="2000" dirty="0" smtClean="0">
                <a:solidFill>
                  <a:srgbClr val="FF0000"/>
                </a:solidFill>
                <a:latin typeface="Arial Black" pitchFamily="34" charset="0"/>
              </a:rPr>
              <a:t>(1788-1808).</a:t>
            </a:r>
          </a:p>
          <a:p>
            <a:pPr marL="725488" indent="-363538" algn="just">
              <a:buFont typeface="Wingdings" pitchFamily="2" charset="2"/>
              <a:buChar char="v"/>
            </a:pPr>
            <a:r>
              <a:rPr lang="es-ES" sz="3200" dirty="0" smtClean="0">
                <a:solidFill>
                  <a:srgbClr val="FF0000"/>
                </a:solidFill>
                <a:latin typeface="Arial Black" pitchFamily="34" charset="0"/>
              </a:rPr>
              <a:t>Guerra de la Independencia </a:t>
            </a:r>
            <a:r>
              <a:rPr lang="es-ES" sz="2000" dirty="0" smtClean="0">
                <a:solidFill>
                  <a:srgbClr val="FF0000"/>
                </a:solidFill>
                <a:latin typeface="Arial Black" pitchFamily="34" charset="0"/>
              </a:rPr>
              <a:t>(1808-1814).</a:t>
            </a:r>
          </a:p>
          <a:p>
            <a:pPr marL="725488" indent="-363538" algn="just">
              <a:buFont typeface="Wingdings" pitchFamily="2" charset="2"/>
              <a:buChar char="v"/>
            </a:pPr>
            <a:r>
              <a:rPr lang="es-ES" sz="3200" dirty="0" smtClean="0">
                <a:solidFill>
                  <a:srgbClr val="FF0000"/>
                </a:solidFill>
                <a:latin typeface="Arial Black" pitchFamily="34" charset="0"/>
              </a:rPr>
              <a:t>Fernando VII</a:t>
            </a:r>
            <a:r>
              <a:rPr lang="es-ES" sz="2000" dirty="0" smtClean="0">
                <a:solidFill>
                  <a:srgbClr val="FF0000"/>
                </a:solidFill>
                <a:latin typeface="Arial Black" pitchFamily="34" charset="0"/>
              </a:rPr>
              <a:t> (1808-1833).</a:t>
            </a:r>
          </a:p>
          <a:p>
            <a:pPr marL="725488" indent="-363538" algn="just">
              <a:buFont typeface="Wingdings" pitchFamily="2" charset="2"/>
              <a:buChar char="v"/>
            </a:pPr>
            <a:r>
              <a:rPr lang="es-ES" sz="3200" dirty="0" smtClean="0">
                <a:solidFill>
                  <a:srgbClr val="FF0000"/>
                </a:solidFill>
                <a:latin typeface="Arial Black" pitchFamily="34" charset="0"/>
              </a:rPr>
              <a:t>Isabel II </a:t>
            </a:r>
            <a:r>
              <a:rPr lang="es-ES" sz="2000" dirty="0" smtClean="0">
                <a:solidFill>
                  <a:srgbClr val="FF0000"/>
                </a:solidFill>
                <a:latin typeface="Arial Black" pitchFamily="34" charset="0"/>
              </a:rPr>
              <a:t>(1833-1868).</a:t>
            </a:r>
          </a:p>
          <a:p>
            <a:pPr marL="725488" indent="-363538" algn="just">
              <a:buFont typeface="Wingdings" pitchFamily="2" charset="2"/>
              <a:buChar char="v"/>
            </a:pPr>
            <a:r>
              <a:rPr lang="es-ES" sz="3200" dirty="0" smtClean="0">
                <a:solidFill>
                  <a:srgbClr val="FF0000"/>
                </a:solidFill>
                <a:latin typeface="Arial Black" pitchFamily="34" charset="0"/>
              </a:rPr>
              <a:t>Sexenio Democrático </a:t>
            </a:r>
            <a:r>
              <a:rPr lang="es-ES" sz="2000" dirty="0" smtClean="0">
                <a:solidFill>
                  <a:srgbClr val="FF000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4000" dirty="0" smtClean="0"/>
              <a:t>El problema es que al ser tantas tierras, no se fomentó la </a:t>
            </a:r>
            <a:r>
              <a:rPr lang="es-ES" sz="4000" dirty="0" smtClean="0">
                <a:solidFill>
                  <a:srgbClr val="FF0000"/>
                </a:solidFill>
              </a:rPr>
              <a:t>búsqueda del beneficio </a:t>
            </a:r>
            <a:r>
              <a:rPr lang="es-ES" sz="4000" dirty="0" smtClean="0"/>
              <a:t>basado en la mejora productiva sino en el </a:t>
            </a:r>
            <a:r>
              <a:rPr lang="es-ES" sz="4000" dirty="0" smtClean="0">
                <a:solidFill>
                  <a:srgbClr val="FF0000"/>
                </a:solidFill>
              </a:rPr>
              <a:t>cultivo masivo de peores tierras</a:t>
            </a:r>
            <a:r>
              <a:rPr lang="es-ES" sz="4000" dirty="0" smtClean="0"/>
              <a:t>.</a:t>
            </a:r>
            <a:endParaRPr lang="es-ES" sz="4000" dirty="0"/>
          </a:p>
        </p:txBody>
      </p:sp>
      <p:pic>
        <p:nvPicPr>
          <p:cNvPr id="61442" name="Picture 2"/>
          <p:cNvPicPr>
            <a:picLocks noChangeAspect="1" noChangeArrowheads="1"/>
          </p:cNvPicPr>
          <p:nvPr/>
        </p:nvPicPr>
        <p:blipFill>
          <a:blip r:embed="rId2" cstate="print"/>
          <a:srcRect/>
          <a:stretch>
            <a:fillRect/>
          </a:stretch>
        </p:blipFill>
        <p:spPr bwMode="auto">
          <a:xfrm>
            <a:off x="3491880" y="2996952"/>
            <a:ext cx="5652120" cy="3520463"/>
          </a:xfrm>
          <a:prstGeom prst="rect">
            <a:avLst/>
          </a:prstGeom>
          <a:noFill/>
          <a:ln w="9525">
            <a:noFill/>
            <a:miter lim="800000"/>
            <a:headEnd/>
            <a:tailEnd/>
          </a:ln>
        </p:spPr>
      </p:pic>
      <p:sp>
        <p:nvSpPr>
          <p:cNvPr id="4" name="3 CuadroTexto"/>
          <p:cNvSpPr txBox="1"/>
          <p:nvPr/>
        </p:nvSpPr>
        <p:spPr>
          <a:xfrm>
            <a:off x="0" y="2780928"/>
            <a:ext cx="3563888" cy="3785652"/>
          </a:xfrm>
          <a:prstGeom prst="rect">
            <a:avLst/>
          </a:prstGeom>
          <a:noFill/>
        </p:spPr>
        <p:txBody>
          <a:bodyPr wrap="square" rtlCol="0">
            <a:spAutoFit/>
          </a:bodyPr>
          <a:lstStyle/>
          <a:p>
            <a:pPr algn="ctr"/>
            <a:r>
              <a:rPr lang="es-ES" sz="2400" dirty="0" smtClean="0"/>
              <a:t>A peores tierras para el cultivo, menor beneficio por hectárea. Es decir, no mejoraban ni la productividad ni los rendimientos. Sin embargo, los burgueses obtenían pingües beneficios concentrando muchas tierras.</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Finalmente, no se pueden obviar los </a:t>
            </a:r>
            <a:r>
              <a:rPr lang="es-ES" sz="3600" dirty="0" smtClean="0">
                <a:solidFill>
                  <a:srgbClr val="FF0000"/>
                </a:solidFill>
              </a:rPr>
              <a:t>efectos culturales y ecológicos adversos</a:t>
            </a:r>
            <a:r>
              <a:rPr lang="es-ES" sz="3600" dirty="0" smtClean="0"/>
              <a:t>. Se destruyeron gran cantidad de obras artísticas de la Iglesia y se perdieron muchos bosques.</a:t>
            </a:r>
            <a:endParaRPr lang="es-ES" sz="3600" dirty="0"/>
          </a:p>
        </p:txBody>
      </p:sp>
      <p:pic>
        <p:nvPicPr>
          <p:cNvPr id="101378" name="Picture 2" descr="Resultado de imagen de monasterio abandonado desamortizaciones"/>
          <p:cNvPicPr>
            <a:picLocks noChangeAspect="1" noChangeArrowheads="1"/>
          </p:cNvPicPr>
          <p:nvPr/>
        </p:nvPicPr>
        <p:blipFill>
          <a:blip r:embed="rId2" cstate="print"/>
          <a:srcRect/>
          <a:stretch>
            <a:fillRect/>
          </a:stretch>
        </p:blipFill>
        <p:spPr bwMode="auto">
          <a:xfrm>
            <a:off x="6089914" y="2276872"/>
            <a:ext cx="3054085" cy="4581128"/>
          </a:xfrm>
          <a:prstGeom prst="rect">
            <a:avLst/>
          </a:prstGeom>
          <a:noFill/>
        </p:spPr>
      </p:pic>
      <p:sp>
        <p:nvSpPr>
          <p:cNvPr id="4" name="3 CuadroTexto"/>
          <p:cNvSpPr txBox="1"/>
          <p:nvPr/>
        </p:nvSpPr>
        <p:spPr>
          <a:xfrm>
            <a:off x="0" y="2708920"/>
            <a:ext cx="6084168" cy="3539430"/>
          </a:xfrm>
          <a:prstGeom prst="rect">
            <a:avLst/>
          </a:prstGeom>
          <a:noFill/>
        </p:spPr>
        <p:txBody>
          <a:bodyPr wrap="square" rtlCol="0">
            <a:spAutoFit/>
          </a:bodyPr>
          <a:lstStyle/>
          <a:p>
            <a:pPr algn="ctr"/>
            <a:r>
              <a:rPr lang="es-ES" sz="2800" dirty="0" smtClean="0"/>
              <a:t>Monasterios abandonados, obras de arte compradas por particulares sin conocimientos artísticos, expansión de cultivos en lugares con bosques comunales… La de </a:t>
            </a:r>
            <a:r>
              <a:rPr lang="es-ES" sz="2800" dirty="0" smtClean="0">
                <a:solidFill>
                  <a:srgbClr val="FF0000"/>
                </a:solidFill>
              </a:rPr>
              <a:t>Mendizábal</a:t>
            </a:r>
            <a:r>
              <a:rPr lang="es-ES" sz="2800" dirty="0" smtClean="0"/>
              <a:t> afectó más al </a:t>
            </a:r>
            <a:r>
              <a:rPr lang="es-ES" sz="2800" dirty="0" smtClean="0">
                <a:solidFill>
                  <a:srgbClr val="FF0000"/>
                </a:solidFill>
              </a:rPr>
              <a:t>patrimonio artístico</a:t>
            </a:r>
            <a:r>
              <a:rPr lang="es-ES" sz="2800" dirty="0" smtClean="0"/>
              <a:t>, por estar bajo manos eclesiásticas, y la de </a:t>
            </a:r>
            <a:r>
              <a:rPr lang="es-ES" sz="2800" dirty="0" err="1" smtClean="0">
                <a:solidFill>
                  <a:srgbClr val="FF0000"/>
                </a:solidFill>
              </a:rPr>
              <a:t>Madoz</a:t>
            </a:r>
            <a:r>
              <a:rPr lang="es-ES" sz="2800" dirty="0" smtClean="0"/>
              <a:t> al </a:t>
            </a:r>
            <a:r>
              <a:rPr lang="es-ES" sz="2800" dirty="0" smtClean="0">
                <a:solidFill>
                  <a:srgbClr val="FF0000"/>
                </a:solidFill>
              </a:rPr>
              <a:t>ecológico</a:t>
            </a:r>
            <a:r>
              <a:rPr lang="es-ES" sz="2800" dirty="0" smtClean="0"/>
              <a:t> al perderse el monte.</a:t>
            </a:r>
            <a:endParaRPr lang="es-E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De la sociedad estamental a la sociedad de clases</a:t>
            </a:r>
            <a:endParaRPr lang="es-ES" sz="4800" dirty="0">
              <a:latin typeface="Arial Black" pitchFamily="34" charset="0"/>
            </a:endParaRPr>
          </a:p>
        </p:txBody>
      </p:sp>
      <p:sp>
        <p:nvSpPr>
          <p:cNvPr id="3" name="2 Rectángulo"/>
          <p:cNvSpPr/>
          <p:nvPr/>
        </p:nvSpPr>
        <p:spPr>
          <a:xfrm>
            <a:off x="0" y="1772816"/>
            <a:ext cx="9144000" cy="4770537"/>
          </a:xfrm>
          <a:prstGeom prst="rect">
            <a:avLst/>
          </a:prstGeom>
        </p:spPr>
        <p:txBody>
          <a:bodyPr wrap="square">
            <a:spAutoFit/>
          </a:bodyPr>
          <a:lstStyle/>
          <a:p>
            <a:pPr marL="269875" lvl="0" indent="-269875" algn="just">
              <a:buFont typeface="Arial" pitchFamily="34" charset="0"/>
              <a:buChar char="•"/>
            </a:pPr>
            <a:r>
              <a:rPr lang="es-ES" sz="3800" dirty="0" smtClean="0">
                <a:latin typeface="Times New Roman" pitchFamily="18" charset="0"/>
                <a:cs typeface="Times New Roman" pitchFamily="18" charset="0"/>
              </a:rPr>
              <a:t>La sociedad tradicional.</a:t>
            </a:r>
          </a:p>
          <a:p>
            <a:pPr marL="269875" lvl="0" indent="-269875" algn="just">
              <a:buFont typeface="Arial" pitchFamily="34" charset="0"/>
              <a:buChar char="•"/>
            </a:pPr>
            <a:r>
              <a:rPr lang="es-ES" sz="3800" dirty="0" smtClean="0">
                <a:latin typeface="Times New Roman" pitchFamily="18" charset="0"/>
                <a:cs typeface="Times New Roman" pitchFamily="18" charset="0"/>
              </a:rPr>
              <a:t>Los nuevos criterios de poder. La sociedad de clases.</a:t>
            </a:r>
          </a:p>
          <a:p>
            <a:pPr marL="269875" lvl="0" indent="-269875" algn="just">
              <a:buFont typeface="Arial" pitchFamily="34" charset="0"/>
              <a:buChar char="•"/>
            </a:pPr>
            <a:r>
              <a:rPr lang="es-ES" sz="3800" dirty="0" smtClean="0">
                <a:latin typeface="Times New Roman" pitchFamily="18" charset="0"/>
                <a:cs typeface="Times New Roman" pitchFamily="18" charset="0"/>
              </a:rPr>
              <a:t>Nueva aristocracia: nobleza y alta burguesía.</a:t>
            </a:r>
          </a:p>
          <a:p>
            <a:pPr marL="269875" lvl="0" indent="-269875" algn="just">
              <a:buFont typeface="Arial" pitchFamily="34" charset="0"/>
              <a:buChar char="•"/>
            </a:pPr>
            <a:r>
              <a:rPr lang="es-ES" sz="3800" dirty="0" smtClean="0">
                <a:latin typeface="Times New Roman" pitchFamily="18" charset="0"/>
                <a:cs typeface="Times New Roman" pitchFamily="18" charset="0"/>
              </a:rPr>
              <a:t>Clases medias: funcionarios, profesionales liberales...</a:t>
            </a:r>
          </a:p>
          <a:p>
            <a:pPr marL="269875" indent="-269875" algn="just">
              <a:buFont typeface="Arial" pitchFamily="34" charset="0"/>
              <a:buChar char="•"/>
            </a:pPr>
            <a:r>
              <a:rPr lang="es-ES" sz="3800" dirty="0" smtClean="0">
                <a:latin typeface="Times New Roman" pitchFamily="18" charset="0"/>
                <a:cs typeface="Times New Roman" pitchFamily="18" charset="0"/>
              </a:rPr>
              <a:t>Masa poblacional (campesinos, artesanos y obreros), los marginados y la mujer.</a:t>
            </a:r>
            <a:endParaRPr lang="es-ES"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sultado de imagen de sociedad estamental xviii"/>
          <p:cNvPicPr>
            <a:picLocks noChangeAspect="1" noChangeArrowheads="1"/>
          </p:cNvPicPr>
          <p:nvPr/>
        </p:nvPicPr>
        <p:blipFill>
          <a:blip r:embed="rId2" cstate="print"/>
          <a:srcRect/>
          <a:stretch>
            <a:fillRect/>
          </a:stretch>
        </p:blipFill>
        <p:spPr bwMode="auto">
          <a:xfrm>
            <a:off x="3534464" y="1"/>
            <a:ext cx="5609536" cy="6858000"/>
          </a:xfrm>
          <a:prstGeom prst="rect">
            <a:avLst/>
          </a:prstGeom>
          <a:noFill/>
        </p:spPr>
      </p:pic>
      <p:sp>
        <p:nvSpPr>
          <p:cNvPr id="3" name="2 CuadroTexto"/>
          <p:cNvSpPr txBox="1"/>
          <p:nvPr/>
        </p:nvSpPr>
        <p:spPr>
          <a:xfrm>
            <a:off x="0" y="0"/>
            <a:ext cx="4139952" cy="5509200"/>
          </a:xfrm>
          <a:prstGeom prst="rect">
            <a:avLst/>
          </a:prstGeom>
          <a:noFill/>
        </p:spPr>
        <p:txBody>
          <a:bodyPr wrap="square" rtlCol="0">
            <a:spAutoFit/>
          </a:bodyPr>
          <a:lstStyle/>
          <a:p>
            <a:pPr algn="ctr"/>
            <a:r>
              <a:rPr lang="es-ES" sz="3200" dirty="0" smtClean="0"/>
              <a:t>La sociedad de principios del siglo XIX seguía anclada en el pasado con un carácter estamental, la riqueza basada en la posesión de la tierra y los privilegios, predominantemente rural y con predominio campesino…</a:t>
            </a:r>
            <a:endParaRPr lang="es-E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diz en el siglo XIX"/>
          <p:cNvPicPr>
            <a:picLocks noChangeAspect="1" noChangeArrowheads="1"/>
          </p:cNvPicPr>
          <p:nvPr/>
        </p:nvPicPr>
        <p:blipFill>
          <a:blip r:embed="rId2" cstate="print"/>
          <a:srcRect/>
          <a:stretch>
            <a:fillRect/>
          </a:stretch>
        </p:blipFill>
        <p:spPr bwMode="auto">
          <a:xfrm>
            <a:off x="1403648" y="1772816"/>
            <a:ext cx="6512071" cy="5085184"/>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Sí es cierto que ya había habido algunos cambios en relación al surgimiento de la burguesía, pero en España era minoritaria.</a:t>
            </a:r>
            <a:endParaRPr lang="es-E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A lo largo del siglo XIX, especialmente gracias al triunfo político del liberalismo, la sociedad cambia implantándose una </a:t>
            </a:r>
            <a:r>
              <a:rPr lang="es-ES" sz="3600" dirty="0" smtClean="0">
                <a:solidFill>
                  <a:srgbClr val="FF0000"/>
                </a:solidFill>
              </a:rPr>
              <a:t>sociedad de clases </a:t>
            </a:r>
            <a:r>
              <a:rPr lang="es-ES" sz="3600" dirty="0" smtClean="0"/>
              <a:t>basada en la </a:t>
            </a:r>
            <a:r>
              <a:rPr lang="es-ES" sz="3600" dirty="0" smtClean="0">
                <a:solidFill>
                  <a:srgbClr val="FF0000"/>
                </a:solidFill>
              </a:rPr>
              <a:t>posesión de rentas y riqueza</a:t>
            </a:r>
            <a:r>
              <a:rPr lang="es-ES" sz="3600" dirty="0" smtClean="0"/>
              <a:t>.</a:t>
            </a:r>
            <a:endParaRPr lang="es-ES" sz="3600" dirty="0"/>
          </a:p>
        </p:txBody>
      </p:sp>
      <p:pic>
        <p:nvPicPr>
          <p:cNvPr id="4" name="Picture 2" descr="Resultado de imagen de sociedad española siglo xix"/>
          <p:cNvPicPr>
            <a:picLocks noChangeAspect="1" noChangeArrowheads="1"/>
          </p:cNvPicPr>
          <p:nvPr/>
        </p:nvPicPr>
        <p:blipFill>
          <a:blip r:embed="rId2" cstate="print"/>
          <a:srcRect/>
          <a:stretch>
            <a:fillRect/>
          </a:stretch>
        </p:blipFill>
        <p:spPr bwMode="auto">
          <a:xfrm>
            <a:off x="4432407" y="2564904"/>
            <a:ext cx="4711593" cy="3531493"/>
          </a:xfrm>
          <a:prstGeom prst="rect">
            <a:avLst/>
          </a:prstGeom>
          <a:noFill/>
        </p:spPr>
      </p:pic>
      <p:sp>
        <p:nvSpPr>
          <p:cNvPr id="5" name="4 CuadroTexto"/>
          <p:cNvSpPr txBox="1"/>
          <p:nvPr/>
        </p:nvSpPr>
        <p:spPr>
          <a:xfrm>
            <a:off x="0" y="2348880"/>
            <a:ext cx="4427984" cy="3785652"/>
          </a:xfrm>
          <a:prstGeom prst="rect">
            <a:avLst/>
          </a:prstGeom>
          <a:noFill/>
        </p:spPr>
        <p:txBody>
          <a:bodyPr wrap="square" rtlCol="0">
            <a:spAutoFit/>
          </a:bodyPr>
          <a:lstStyle/>
          <a:p>
            <a:pPr algn="ctr"/>
            <a:r>
              <a:rPr lang="es-ES" sz="2400" dirty="0" smtClean="0"/>
              <a:t>En una sociedad de clases el criterio fundamental de organización no son los privilegios y funciones sino la renta y la riqueza. Esas rentas y riquezas provienen ahora de los </a:t>
            </a:r>
            <a:r>
              <a:rPr lang="es-ES" sz="2400" dirty="0" smtClean="0">
                <a:solidFill>
                  <a:srgbClr val="FF0000"/>
                </a:solidFill>
              </a:rPr>
              <a:t>capitales</a:t>
            </a:r>
            <a:r>
              <a:rPr lang="es-ES" sz="2400" dirty="0" smtClean="0"/>
              <a:t> que generan el </a:t>
            </a:r>
            <a:r>
              <a:rPr lang="es-ES" sz="2400" dirty="0" smtClean="0">
                <a:solidFill>
                  <a:srgbClr val="FF0000"/>
                </a:solidFill>
              </a:rPr>
              <a:t>trabajo</a:t>
            </a:r>
            <a:r>
              <a:rPr lang="es-ES" sz="2400" dirty="0" smtClean="0"/>
              <a:t> y la </a:t>
            </a:r>
            <a:r>
              <a:rPr lang="es-ES" sz="2400" dirty="0" smtClean="0">
                <a:solidFill>
                  <a:srgbClr val="FF0000"/>
                </a:solidFill>
              </a:rPr>
              <a:t>posesión de los factores productivos</a:t>
            </a:r>
            <a:r>
              <a:rPr lang="es-ES" sz="2400" dirty="0" smtClean="0"/>
              <a:t>. Por ello, la </a:t>
            </a:r>
            <a:r>
              <a:rPr lang="es-ES" sz="2400" dirty="0" smtClean="0">
                <a:solidFill>
                  <a:srgbClr val="FF0000"/>
                </a:solidFill>
              </a:rPr>
              <a:t>movilidad social es en teoría mayor</a:t>
            </a:r>
            <a:r>
              <a:rPr lang="es-ES" sz="2400" dirty="0" smtClean="0"/>
              <a:t>.</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3200" dirty="0" smtClean="0"/>
              <a:t>La </a:t>
            </a:r>
            <a:r>
              <a:rPr lang="es-ES" sz="3200" dirty="0" smtClean="0">
                <a:solidFill>
                  <a:srgbClr val="FF0000"/>
                </a:solidFill>
              </a:rPr>
              <a:t>clase alta o aristocracia isabelina </a:t>
            </a:r>
            <a:r>
              <a:rPr lang="es-ES" sz="3200" dirty="0" smtClean="0"/>
              <a:t>estaba formada por la </a:t>
            </a:r>
            <a:r>
              <a:rPr lang="es-ES" sz="3200" dirty="0" smtClean="0">
                <a:solidFill>
                  <a:srgbClr val="FF0000"/>
                </a:solidFill>
              </a:rPr>
              <a:t>alta nobleza</a:t>
            </a:r>
            <a:r>
              <a:rPr lang="es-ES" sz="3200" dirty="0" smtClean="0"/>
              <a:t>, la </a:t>
            </a:r>
            <a:r>
              <a:rPr lang="es-ES" sz="3200" dirty="0" smtClean="0">
                <a:solidFill>
                  <a:srgbClr val="FF0000"/>
                </a:solidFill>
              </a:rPr>
              <a:t>jerarquía eclesiástica </a:t>
            </a:r>
            <a:r>
              <a:rPr lang="es-ES" sz="3200" dirty="0" smtClean="0"/>
              <a:t>y la </a:t>
            </a:r>
            <a:r>
              <a:rPr lang="es-ES" sz="3200" dirty="0" smtClean="0">
                <a:solidFill>
                  <a:srgbClr val="FF0000"/>
                </a:solidFill>
              </a:rPr>
              <a:t>alta burguesía</a:t>
            </a:r>
            <a:r>
              <a:rPr lang="es-ES" sz="3200" dirty="0" smtClean="0"/>
              <a:t> (financieros, grandes comerciantes, industriales, altos funcionarios, militares de alta graduación, políticos, nuevos terratenientes).</a:t>
            </a:r>
            <a:endParaRPr lang="es-ES" sz="3200" dirty="0"/>
          </a:p>
        </p:txBody>
      </p:sp>
      <p:pic>
        <p:nvPicPr>
          <p:cNvPr id="4" name="Picture 2" descr="https://3.bp.blogspot.com/-WyKwNfjL2Yk/WE8ScaRPcII/AAAAAAAANWU/70pWG39jrjMUz1Xjb2Rz2Aku_gTj4P7bACLcB/s1600/20070712klphishes_40.Ees.SCO.png"/>
          <p:cNvPicPr>
            <a:picLocks noChangeAspect="1" noChangeArrowheads="1"/>
          </p:cNvPicPr>
          <p:nvPr/>
        </p:nvPicPr>
        <p:blipFill>
          <a:blip r:embed="rId2" cstate="print"/>
          <a:srcRect/>
          <a:stretch>
            <a:fillRect/>
          </a:stretch>
        </p:blipFill>
        <p:spPr bwMode="auto">
          <a:xfrm>
            <a:off x="2771800" y="2924944"/>
            <a:ext cx="6372200" cy="3501840"/>
          </a:xfrm>
          <a:prstGeom prst="rect">
            <a:avLst/>
          </a:prstGeom>
          <a:noFill/>
        </p:spPr>
      </p:pic>
      <p:sp>
        <p:nvSpPr>
          <p:cNvPr id="5" name="4 CuadroTexto"/>
          <p:cNvSpPr txBox="1"/>
          <p:nvPr/>
        </p:nvSpPr>
        <p:spPr>
          <a:xfrm>
            <a:off x="0" y="2852936"/>
            <a:ext cx="2771800" cy="3539430"/>
          </a:xfrm>
          <a:prstGeom prst="rect">
            <a:avLst/>
          </a:prstGeom>
          <a:noFill/>
        </p:spPr>
        <p:txBody>
          <a:bodyPr wrap="square" rtlCol="0">
            <a:spAutoFit/>
          </a:bodyPr>
          <a:lstStyle/>
          <a:p>
            <a:pPr algn="ctr"/>
            <a:r>
              <a:rPr lang="es-ES" sz="2800" dirty="0" smtClean="0"/>
              <a:t>Resulta muy complicado cuantificar las diferentes clases sociales, pero está claro que la clase alta era una pequeña minoría.</a:t>
            </a:r>
            <a:endParaRPr lang="es-E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 supuesto bisnieto del XV duque de Alba pide a Estrasburgo la prueba de ADN"/>
          <p:cNvPicPr>
            <a:picLocks noChangeAspect="1" noChangeArrowheads="1"/>
          </p:cNvPicPr>
          <p:nvPr/>
        </p:nvPicPr>
        <p:blipFill>
          <a:blip r:embed="rId2" cstate="print"/>
          <a:srcRect/>
          <a:stretch>
            <a:fillRect/>
          </a:stretch>
        </p:blipFill>
        <p:spPr bwMode="auto">
          <a:xfrm>
            <a:off x="4019897" y="2132857"/>
            <a:ext cx="5124101" cy="2880319"/>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Para darse cuenta de que los cambios fueron limitados hay que entender qué pasó con la antigua nobleza y con la Iglesia.</a:t>
            </a:r>
            <a:endParaRPr lang="es-ES" sz="3600" dirty="0"/>
          </a:p>
        </p:txBody>
      </p:sp>
      <p:sp>
        <p:nvSpPr>
          <p:cNvPr id="4" name="3 CuadroTexto"/>
          <p:cNvSpPr txBox="1"/>
          <p:nvPr/>
        </p:nvSpPr>
        <p:spPr>
          <a:xfrm>
            <a:off x="3995936" y="5373216"/>
            <a:ext cx="5148064" cy="646331"/>
          </a:xfrm>
          <a:prstGeom prst="rect">
            <a:avLst/>
          </a:prstGeom>
          <a:noFill/>
        </p:spPr>
        <p:txBody>
          <a:bodyPr wrap="square" rtlCol="0">
            <a:spAutoFit/>
          </a:bodyPr>
          <a:lstStyle/>
          <a:p>
            <a:pPr algn="ctr"/>
            <a:r>
              <a:rPr lang="es-ES" dirty="0" smtClean="0"/>
              <a:t>XV duque de Alba (1835-1881). Su aspecto no difería del que podían tener los burgueses de la época.</a:t>
            </a:r>
            <a:endParaRPr lang="es-ES" dirty="0"/>
          </a:p>
        </p:txBody>
      </p:sp>
      <p:sp>
        <p:nvSpPr>
          <p:cNvPr id="5" name="4 CuadroTexto"/>
          <p:cNvSpPr txBox="1"/>
          <p:nvPr/>
        </p:nvSpPr>
        <p:spPr>
          <a:xfrm>
            <a:off x="0" y="2060848"/>
            <a:ext cx="3851920" cy="3970318"/>
          </a:xfrm>
          <a:prstGeom prst="rect">
            <a:avLst/>
          </a:prstGeom>
          <a:noFill/>
        </p:spPr>
        <p:txBody>
          <a:bodyPr wrap="square" rtlCol="0">
            <a:spAutoFit/>
          </a:bodyPr>
          <a:lstStyle/>
          <a:p>
            <a:pPr algn="ctr"/>
            <a:r>
              <a:rPr lang="es-ES" sz="2800" dirty="0" smtClean="0"/>
              <a:t>Entre la </a:t>
            </a:r>
            <a:r>
              <a:rPr lang="es-ES" sz="2800" dirty="0" smtClean="0">
                <a:solidFill>
                  <a:srgbClr val="FF0000"/>
                </a:solidFill>
              </a:rPr>
              <a:t>alta nobleza </a:t>
            </a:r>
            <a:r>
              <a:rPr lang="es-ES" sz="2800" dirty="0" smtClean="0"/>
              <a:t>algunas casas antiguas, caso de las de Osuna o Medinaceli, se vieron muy afectadas por las desamortizaciones. Otras, caso de la de Alba, lograron ampliar sus propiedades.</a:t>
            </a:r>
            <a:endParaRPr lang="es-E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Además, la </a:t>
            </a:r>
            <a:r>
              <a:rPr lang="es-ES" sz="3600" dirty="0" smtClean="0">
                <a:solidFill>
                  <a:srgbClr val="FF0000"/>
                </a:solidFill>
              </a:rPr>
              <a:t>nobleza</a:t>
            </a:r>
            <a:r>
              <a:rPr lang="es-ES" sz="3600" dirty="0" smtClean="0"/>
              <a:t>, lejos de quedarse como algo anticuado, pasa a ser objeto de </a:t>
            </a:r>
            <a:r>
              <a:rPr lang="es-ES" sz="3600" dirty="0" smtClean="0">
                <a:solidFill>
                  <a:srgbClr val="FF0000"/>
                </a:solidFill>
              </a:rPr>
              <a:t>deseo burgués como medio de promoción social</a:t>
            </a:r>
            <a:r>
              <a:rPr lang="es-ES" sz="3600" dirty="0" smtClean="0"/>
              <a:t>.</a:t>
            </a:r>
            <a:endParaRPr lang="es-ES" sz="3600" dirty="0"/>
          </a:p>
        </p:txBody>
      </p:sp>
      <p:sp>
        <p:nvSpPr>
          <p:cNvPr id="5" name="4 CuadroTexto"/>
          <p:cNvSpPr txBox="1"/>
          <p:nvPr/>
        </p:nvSpPr>
        <p:spPr>
          <a:xfrm>
            <a:off x="0" y="1988840"/>
            <a:ext cx="6444208" cy="4524315"/>
          </a:xfrm>
          <a:prstGeom prst="rect">
            <a:avLst/>
          </a:prstGeom>
          <a:noFill/>
        </p:spPr>
        <p:txBody>
          <a:bodyPr wrap="square" rtlCol="0">
            <a:spAutoFit/>
          </a:bodyPr>
          <a:lstStyle/>
          <a:p>
            <a:pPr algn="ctr"/>
            <a:r>
              <a:rPr lang="es-ES" sz="2400" dirty="0" smtClean="0"/>
              <a:t>Durante el reinado de Isabel II se concedieron 401 títulos nobiliarios. Un ejemplo paradigmático fue el de José de Salamanca. Hijo de un médico malagueño, realizó estudios universitarios y pronto se vinculó al liberalismo moderado. Fue diputado y ministro a la par que se enriqueció con negocios especulativos en torno al monopolio de la sal, la bolsa, la banca, el ferrocarril y la construcción (el barrio de Salamanca en Madrid). En 1863 Isabel le concedía el título de marqués de Salamanca y en 1864 el de conde de los Llanos, convirtiéndose en grande de España.</a:t>
            </a:r>
            <a:endParaRPr lang="es-ES" sz="2400" dirty="0"/>
          </a:p>
        </p:txBody>
      </p:sp>
      <p:pic>
        <p:nvPicPr>
          <p:cNvPr id="48130" name="Picture 2" descr="Marq. de Salamanca, 1852 ca, fot. Le Gray"/>
          <p:cNvPicPr>
            <a:picLocks noChangeAspect="1" noChangeArrowheads="1"/>
          </p:cNvPicPr>
          <p:nvPr/>
        </p:nvPicPr>
        <p:blipFill>
          <a:blip r:embed="rId2" cstate="print"/>
          <a:srcRect/>
          <a:stretch>
            <a:fillRect/>
          </a:stretch>
        </p:blipFill>
        <p:spPr bwMode="auto">
          <a:xfrm>
            <a:off x="6484263" y="1772816"/>
            <a:ext cx="2659738" cy="512720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En cuanto a la </a:t>
            </a:r>
            <a:r>
              <a:rPr lang="es-ES" sz="3200" dirty="0" smtClean="0">
                <a:solidFill>
                  <a:srgbClr val="FF0000"/>
                </a:solidFill>
              </a:rPr>
              <a:t>Iglesia</a:t>
            </a:r>
            <a:r>
              <a:rPr lang="es-ES" sz="3200" dirty="0" smtClean="0"/>
              <a:t>, sí que </a:t>
            </a:r>
            <a:r>
              <a:rPr lang="es-ES" sz="3200" dirty="0" smtClean="0">
                <a:solidFill>
                  <a:srgbClr val="FF0000"/>
                </a:solidFill>
              </a:rPr>
              <a:t>se redujo considerablemente el número de eclesiásticos</a:t>
            </a:r>
            <a:r>
              <a:rPr lang="es-ES" sz="3200" dirty="0" smtClean="0"/>
              <a:t>, pero eso no impidió que sus altos cargos siguieran teniendo una </a:t>
            </a:r>
            <a:r>
              <a:rPr lang="es-ES" sz="3200" dirty="0" smtClean="0">
                <a:solidFill>
                  <a:srgbClr val="FF0000"/>
                </a:solidFill>
              </a:rPr>
              <a:t>gran influencia social</a:t>
            </a:r>
            <a:r>
              <a:rPr lang="es-ES" sz="3200" dirty="0" smtClean="0"/>
              <a:t>.</a:t>
            </a:r>
            <a:endParaRPr lang="es-ES" sz="3200" dirty="0"/>
          </a:p>
        </p:txBody>
      </p:sp>
      <p:sp>
        <p:nvSpPr>
          <p:cNvPr id="4" name="3 CuadroTexto"/>
          <p:cNvSpPr txBox="1"/>
          <p:nvPr/>
        </p:nvSpPr>
        <p:spPr>
          <a:xfrm>
            <a:off x="3707904" y="6021288"/>
            <a:ext cx="5436096" cy="646331"/>
          </a:xfrm>
          <a:prstGeom prst="rect">
            <a:avLst/>
          </a:prstGeom>
          <a:noFill/>
        </p:spPr>
        <p:txBody>
          <a:bodyPr wrap="square" rtlCol="0">
            <a:spAutoFit/>
          </a:bodyPr>
          <a:lstStyle/>
          <a:p>
            <a:pPr algn="ctr"/>
            <a:r>
              <a:rPr lang="es-ES" dirty="0" smtClean="0"/>
              <a:t>Procesión malagueña de Semana Santa en 1862 (Reales Alcázares de Sevilla).</a:t>
            </a:r>
            <a:endParaRPr lang="es-ES" dirty="0"/>
          </a:p>
        </p:txBody>
      </p:sp>
      <p:sp>
        <p:nvSpPr>
          <p:cNvPr id="5" name="4 CuadroTexto"/>
          <p:cNvSpPr txBox="1"/>
          <p:nvPr/>
        </p:nvSpPr>
        <p:spPr>
          <a:xfrm>
            <a:off x="0" y="2025908"/>
            <a:ext cx="3635896" cy="4832092"/>
          </a:xfrm>
          <a:prstGeom prst="rect">
            <a:avLst/>
          </a:prstGeom>
          <a:noFill/>
        </p:spPr>
        <p:txBody>
          <a:bodyPr wrap="square" rtlCol="0">
            <a:spAutoFit/>
          </a:bodyPr>
          <a:lstStyle/>
          <a:p>
            <a:pPr algn="ctr"/>
            <a:r>
              <a:rPr lang="es-ES" sz="2800" dirty="0" smtClean="0"/>
              <a:t>El liberalismo mantuvo una relación ambigua con el catolicismo. Sin embargo, esto no impidió que la población mantuviera su religión y, por tanto, los cardenales u obispos siguieran siendo personas muy influyentes.</a:t>
            </a:r>
            <a:endParaRPr lang="es-ES" sz="2800" dirty="0"/>
          </a:p>
        </p:txBody>
      </p:sp>
      <p:pic>
        <p:nvPicPr>
          <p:cNvPr id="47106" name="Picture 2" descr="Resultado de imagen de procesion siglo xix"/>
          <p:cNvPicPr>
            <a:picLocks noChangeAspect="1" noChangeArrowheads="1"/>
          </p:cNvPicPr>
          <p:nvPr/>
        </p:nvPicPr>
        <p:blipFill>
          <a:blip r:embed="rId2" cstate="print"/>
          <a:srcRect/>
          <a:stretch>
            <a:fillRect/>
          </a:stretch>
        </p:blipFill>
        <p:spPr bwMode="auto">
          <a:xfrm>
            <a:off x="3675599" y="2204864"/>
            <a:ext cx="5468401" cy="36724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2474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b="1" dirty="0" smtClean="0">
                <a:solidFill>
                  <a:srgbClr val="FF0000"/>
                </a:solidFill>
                <a:latin typeface="Arial Black" pitchFamily="34" charset="0"/>
              </a:rPr>
              <a:t>El reinado de Isabel II (1833-1868). </a:t>
            </a:r>
            <a:r>
              <a:rPr lang="es-ES" sz="4800" dirty="0" smtClean="0">
                <a:solidFill>
                  <a:srgbClr val="FF0000"/>
                </a:solidFill>
                <a:latin typeface="Arial Black" pitchFamily="34" charset="0"/>
              </a:rPr>
              <a:t>Las desamortizaciones de Mendizábal y </a:t>
            </a:r>
            <a:r>
              <a:rPr lang="es-ES" sz="4800" dirty="0" err="1" smtClean="0">
                <a:solidFill>
                  <a:srgbClr val="FF0000"/>
                </a:solidFill>
                <a:latin typeface="Arial Black" pitchFamily="34" charset="0"/>
              </a:rPr>
              <a:t>Madoz</a:t>
            </a:r>
            <a:r>
              <a:rPr lang="es-ES" sz="4800" dirty="0" smtClean="0">
                <a:solidFill>
                  <a:srgbClr val="FF0000"/>
                </a:solidFill>
                <a:latin typeface="Arial Black" pitchFamily="34" charset="0"/>
              </a:rPr>
              <a:t>. De la sociedad estamental a la sociedad de clases</a:t>
            </a:r>
            <a:r>
              <a:rPr lang="es-ES" sz="4800" b="1" dirty="0" smtClean="0">
                <a:solidFill>
                  <a:srgbClr val="FF0000"/>
                </a:solidFill>
                <a:latin typeface="Arial Black" pitchFamily="34" charset="0"/>
              </a:rPr>
              <a:t>.</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677656"/>
          </a:xfrm>
          <a:prstGeom prst="rect">
            <a:avLst/>
          </a:prstGeom>
          <a:noFill/>
        </p:spPr>
        <p:txBody>
          <a:bodyPr wrap="square" rtlCol="0">
            <a:spAutoFit/>
          </a:bodyPr>
          <a:lstStyle/>
          <a:p>
            <a:pPr algn="ctr"/>
            <a:r>
              <a:rPr lang="es-ES" sz="2800" dirty="0" smtClean="0"/>
              <a:t>Por debajo estaban las </a:t>
            </a:r>
            <a:r>
              <a:rPr lang="es-ES" sz="2800" dirty="0" smtClean="0">
                <a:solidFill>
                  <a:srgbClr val="FF0000"/>
                </a:solidFill>
              </a:rPr>
              <a:t>clases medias</a:t>
            </a:r>
            <a:r>
              <a:rPr lang="es-ES" sz="2800" dirty="0" smtClean="0"/>
              <a:t> (más o menos asociada a la pequeña burguesía) grupo social heterogéneo y con un nivel de vida más discreto que está básicamente asociado a las ciudades (pequeños comerciantes, clero, rentistas, funcionarios, profesionales liberales, artesanos pequeños fabricantes, propietarios rurales acomodados…).</a:t>
            </a:r>
            <a:endParaRPr lang="es-ES" sz="2800" dirty="0"/>
          </a:p>
        </p:txBody>
      </p:sp>
      <p:pic>
        <p:nvPicPr>
          <p:cNvPr id="4" name="Picture 2" descr="https://3.bp.blogspot.com/-WyKwNfjL2Yk/WE8ScaRPcII/AAAAAAAANWU/70pWG39jrjMUz1Xjb2Rz2Aku_gTj4P7bACLcB/s1600/20070712klphishes_40.Ees.SCO.png"/>
          <p:cNvPicPr>
            <a:picLocks noChangeAspect="1" noChangeArrowheads="1"/>
          </p:cNvPicPr>
          <p:nvPr/>
        </p:nvPicPr>
        <p:blipFill>
          <a:blip r:embed="rId2" cstate="print"/>
          <a:srcRect/>
          <a:stretch>
            <a:fillRect/>
          </a:stretch>
        </p:blipFill>
        <p:spPr bwMode="auto">
          <a:xfrm>
            <a:off x="2771800" y="2996952"/>
            <a:ext cx="6372200" cy="3501840"/>
          </a:xfrm>
          <a:prstGeom prst="rect">
            <a:avLst/>
          </a:prstGeom>
          <a:noFill/>
        </p:spPr>
      </p:pic>
      <p:sp>
        <p:nvSpPr>
          <p:cNvPr id="5" name="4 CuadroTexto"/>
          <p:cNvSpPr txBox="1"/>
          <p:nvPr/>
        </p:nvSpPr>
        <p:spPr>
          <a:xfrm>
            <a:off x="0" y="2703016"/>
            <a:ext cx="2771800" cy="4093428"/>
          </a:xfrm>
          <a:prstGeom prst="rect">
            <a:avLst/>
          </a:prstGeom>
          <a:noFill/>
        </p:spPr>
        <p:txBody>
          <a:bodyPr wrap="square" rtlCol="0">
            <a:spAutoFit/>
          </a:bodyPr>
          <a:lstStyle/>
          <a:p>
            <a:pPr algn="ctr"/>
            <a:r>
              <a:rPr lang="es-ES" sz="2000" dirty="0" smtClean="0"/>
              <a:t>La cantidad de este grupo supone entre un 5 y un 10% de la población. Suele considerarse el principal sustento del régimen. De hecho, a veces se define como el grupo que tenía “algo que perder”, de ahí su defensa del orden social y de la propiedad privada que defendía el liberalismo.</a:t>
            </a:r>
            <a:endParaRPr lang="es-E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sociedad española 1797"/>
          <p:cNvPicPr>
            <a:picLocks noChangeAspect="1" noChangeArrowheads="1"/>
          </p:cNvPicPr>
          <p:nvPr/>
        </p:nvPicPr>
        <p:blipFill>
          <a:blip r:embed="rId2" cstate="print"/>
          <a:srcRect/>
          <a:stretch>
            <a:fillRect/>
          </a:stretch>
        </p:blipFill>
        <p:spPr bwMode="auto">
          <a:xfrm>
            <a:off x="3419872" y="1340768"/>
            <a:ext cx="5724128" cy="4298456"/>
          </a:xfrm>
          <a:prstGeom prst="rect">
            <a:avLst/>
          </a:prstGeom>
          <a:noFill/>
        </p:spPr>
      </p:pic>
      <p:sp>
        <p:nvSpPr>
          <p:cNvPr id="3" name="2 CuadroTexto"/>
          <p:cNvSpPr txBox="1"/>
          <p:nvPr/>
        </p:nvSpPr>
        <p:spPr>
          <a:xfrm>
            <a:off x="0" y="0"/>
            <a:ext cx="3491880" cy="6986528"/>
          </a:xfrm>
          <a:prstGeom prst="rect">
            <a:avLst/>
          </a:prstGeom>
          <a:noFill/>
        </p:spPr>
        <p:txBody>
          <a:bodyPr wrap="square" rtlCol="0">
            <a:spAutoFit/>
          </a:bodyPr>
          <a:lstStyle/>
          <a:p>
            <a:pPr algn="ctr"/>
            <a:r>
              <a:rPr lang="es-ES" sz="2800" dirty="0" smtClean="0"/>
              <a:t>Las clases medias ganaron peso en general al aumentar su peso el sector terciario (especialmente en capitales de provincias y de partidos judiciales), aunque su comportamiento difirió según los sectores.  Mientras descendió considerablemente el número de eclesiásticos aumentó el de funcionarios.</a:t>
            </a:r>
            <a:endParaRPr lang="es-E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3200" dirty="0" smtClean="0"/>
              <a:t>La </a:t>
            </a:r>
            <a:r>
              <a:rPr lang="es-ES" sz="3200" dirty="0" smtClean="0">
                <a:solidFill>
                  <a:srgbClr val="FF0000"/>
                </a:solidFill>
              </a:rPr>
              <a:t>masa poblacional </a:t>
            </a:r>
            <a:r>
              <a:rPr lang="es-ES" sz="3200" dirty="0" smtClean="0"/>
              <a:t>vivía en general en mucho peores condiciones. Incluía mayoritariamente a </a:t>
            </a:r>
            <a:r>
              <a:rPr lang="es-ES" sz="3200" dirty="0" smtClean="0">
                <a:solidFill>
                  <a:srgbClr val="FF0000"/>
                </a:solidFill>
              </a:rPr>
              <a:t>población campesina </a:t>
            </a:r>
            <a:r>
              <a:rPr lang="es-ES" sz="3200" dirty="0" smtClean="0"/>
              <a:t>y en menor medida a la </a:t>
            </a:r>
            <a:r>
              <a:rPr lang="es-ES" sz="3200" dirty="0" smtClean="0">
                <a:solidFill>
                  <a:srgbClr val="FF0000"/>
                </a:solidFill>
              </a:rPr>
              <a:t>urbana</a:t>
            </a:r>
            <a:r>
              <a:rPr lang="es-ES" sz="3200" dirty="0" smtClean="0"/>
              <a:t>. </a:t>
            </a:r>
            <a:endParaRPr lang="es-ES" sz="3200" dirty="0"/>
          </a:p>
        </p:txBody>
      </p:sp>
      <p:pic>
        <p:nvPicPr>
          <p:cNvPr id="49154" name="Picture 2" descr="https://2.bp.blogspot.com/-FF6U7bz48Ro/TsrlFHyA7jI/AAAAAAAABeI/yYGdJDpOIpA/s1600/Provincias+y+clases+agr%25C3%25ADcolas+en+siglo+XVIII.jpg"/>
          <p:cNvPicPr>
            <a:picLocks noChangeAspect="1" noChangeArrowheads="1"/>
          </p:cNvPicPr>
          <p:nvPr/>
        </p:nvPicPr>
        <p:blipFill>
          <a:blip r:embed="rId2" cstate="print"/>
          <a:srcRect/>
          <a:stretch>
            <a:fillRect/>
          </a:stretch>
        </p:blipFill>
        <p:spPr bwMode="auto">
          <a:xfrm>
            <a:off x="3707904" y="1675514"/>
            <a:ext cx="5436096" cy="5182486"/>
          </a:xfrm>
          <a:prstGeom prst="rect">
            <a:avLst/>
          </a:prstGeom>
          <a:noFill/>
        </p:spPr>
      </p:pic>
      <p:sp>
        <p:nvSpPr>
          <p:cNvPr id="4" name="3 CuadroTexto"/>
          <p:cNvSpPr txBox="1"/>
          <p:nvPr/>
        </p:nvSpPr>
        <p:spPr>
          <a:xfrm>
            <a:off x="0" y="2204864"/>
            <a:ext cx="3707904" cy="3970318"/>
          </a:xfrm>
          <a:prstGeom prst="rect">
            <a:avLst/>
          </a:prstGeom>
          <a:noFill/>
        </p:spPr>
        <p:txBody>
          <a:bodyPr wrap="square" rtlCol="0">
            <a:spAutoFit/>
          </a:bodyPr>
          <a:lstStyle/>
          <a:p>
            <a:pPr algn="ctr"/>
            <a:r>
              <a:rPr lang="es-ES" sz="2800" dirty="0" smtClean="0"/>
              <a:t>En esta época se mantiene una diferenciación entre el norte y el sur de España. En el </a:t>
            </a:r>
            <a:r>
              <a:rPr lang="es-ES" sz="2800" dirty="0" smtClean="0">
                <a:solidFill>
                  <a:srgbClr val="FF0000"/>
                </a:solidFill>
              </a:rPr>
              <a:t>norte predominaban en general los pequeños propietarios </a:t>
            </a:r>
            <a:r>
              <a:rPr lang="es-ES" sz="2800" dirty="0" smtClean="0"/>
              <a:t>y al </a:t>
            </a:r>
            <a:r>
              <a:rPr lang="es-ES" sz="2800" dirty="0" smtClean="0">
                <a:solidFill>
                  <a:srgbClr val="FF0000"/>
                </a:solidFill>
              </a:rPr>
              <a:t>sur los jornaleros</a:t>
            </a:r>
            <a:r>
              <a:rPr lang="es-ES" sz="2800" dirty="0" smtClean="0"/>
              <a:t>.</a:t>
            </a:r>
            <a:endParaRPr lang="es-E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2.bp.blogspot.com/-FF6U7bz48Ro/TsrlFHyA7jI/AAAAAAAABeI/yYGdJDpOIpA/s1600/Provincias+y+clases+agr%25C3%25ADcolas+en+siglo+XVIII.jpg"/>
          <p:cNvPicPr>
            <a:picLocks noChangeAspect="1" noChangeArrowheads="1"/>
          </p:cNvPicPr>
          <p:nvPr/>
        </p:nvPicPr>
        <p:blipFill>
          <a:blip r:embed="rId2" cstate="print"/>
          <a:srcRect/>
          <a:stretch>
            <a:fillRect/>
          </a:stretch>
        </p:blipFill>
        <p:spPr bwMode="auto">
          <a:xfrm>
            <a:off x="3707904" y="980728"/>
            <a:ext cx="5436096" cy="5182486"/>
          </a:xfrm>
          <a:prstGeom prst="rect">
            <a:avLst/>
          </a:prstGeom>
          <a:noFill/>
        </p:spPr>
      </p:pic>
      <p:sp>
        <p:nvSpPr>
          <p:cNvPr id="3" name="2 CuadroTexto"/>
          <p:cNvSpPr txBox="1"/>
          <p:nvPr/>
        </p:nvSpPr>
        <p:spPr>
          <a:xfrm>
            <a:off x="0" y="908720"/>
            <a:ext cx="3707904" cy="5262979"/>
          </a:xfrm>
          <a:prstGeom prst="rect">
            <a:avLst/>
          </a:prstGeom>
          <a:noFill/>
        </p:spPr>
        <p:txBody>
          <a:bodyPr wrap="square" rtlCol="0">
            <a:spAutoFit/>
          </a:bodyPr>
          <a:lstStyle/>
          <a:p>
            <a:pPr algn="ctr"/>
            <a:r>
              <a:rPr lang="es-ES" sz="2800" dirty="0" smtClean="0"/>
              <a:t>En parte, el predominio de los pequeños propietarios en el norte estaba relacionado con la gran cantidad de hidalgos (baja nobleza) que había en esta zona. Eso explica también por qué había tantos nobles en España, la mayoría de ellos era pequeños o medianos propietarios.</a:t>
            </a:r>
            <a:endParaRPr lang="es-E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062103"/>
          </a:xfrm>
          <a:prstGeom prst="rect">
            <a:avLst/>
          </a:prstGeom>
          <a:noFill/>
        </p:spPr>
        <p:txBody>
          <a:bodyPr wrap="square" rtlCol="0">
            <a:spAutoFit/>
          </a:bodyPr>
          <a:lstStyle/>
          <a:p>
            <a:pPr algn="ctr"/>
            <a:r>
              <a:rPr lang="es-ES" sz="3200" dirty="0" smtClean="0"/>
              <a:t>En las </a:t>
            </a:r>
            <a:r>
              <a:rPr lang="es-ES" sz="3200" dirty="0" smtClean="0">
                <a:solidFill>
                  <a:srgbClr val="FF0000"/>
                </a:solidFill>
              </a:rPr>
              <a:t>ciudades</a:t>
            </a:r>
            <a:r>
              <a:rPr lang="es-ES" sz="3200" dirty="0" smtClean="0"/>
              <a:t>, la masa población eran </a:t>
            </a:r>
            <a:r>
              <a:rPr lang="es-ES" sz="3200" dirty="0" smtClean="0">
                <a:solidFill>
                  <a:srgbClr val="FF0000"/>
                </a:solidFill>
              </a:rPr>
              <a:t>asalariados</a:t>
            </a:r>
            <a:r>
              <a:rPr lang="es-ES" sz="3200" dirty="0" smtClean="0"/>
              <a:t>. Todavía ahora predominan los </a:t>
            </a:r>
            <a:r>
              <a:rPr lang="es-ES" sz="3200" dirty="0" smtClean="0">
                <a:solidFill>
                  <a:srgbClr val="FF0000"/>
                </a:solidFill>
              </a:rPr>
              <a:t>artesanos</a:t>
            </a:r>
            <a:r>
              <a:rPr lang="es-ES" sz="3200" dirty="0" smtClean="0"/>
              <a:t> con respecto a un </a:t>
            </a:r>
            <a:r>
              <a:rPr lang="es-ES" sz="3200" dirty="0" smtClean="0">
                <a:solidFill>
                  <a:srgbClr val="FF0000"/>
                </a:solidFill>
              </a:rPr>
              <a:t>pequeño grupo de obreros industriales </a:t>
            </a:r>
            <a:r>
              <a:rPr lang="es-ES" sz="3200" dirty="0" smtClean="0"/>
              <a:t>que se concentran básicamente en el entorno de </a:t>
            </a:r>
            <a:r>
              <a:rPr lang="es-ES" sz="3200" dirty="0" smtClean="0">
                <a:solidFill>
                  <a:srgbClr val="FF0000"/>
                </a:solidFill>
              </a:rPr>
              <a:t>Barcelona</a:t>
            </a:r>
            <a:r>
              <a:rPr lang="es-ES" sz="3200" dirty="0" smtClean="0"/>
              <a:t>.</a:t>
            </a:r>
            <a:endParaRPr lang="es-ES" sz="3200" dirty="0"/>
          </a:p>
        </p:txBody>
      </p:sp>
      <p:pic>
        <p:nvPicPr>
          <p:cNvPr id="52226" name="Picture 2" descr="https://upload.wikimedia.org/wikipedia/commons/thumb/9/94/Barcelona_en_1850.jpg/1024px-Barcelona_en_1850.jpg"/>
          <p:cNvPicPr>
            <a:picLocks noChangeAspect="1" noChangeArrowheads="1"/>
          </p:cNvPicPr>
          <p:nvPr/>
        </p:nvPicPr>
        <p:blipFill>
          <a:blip r:embed="rId2" cstate="print"/>
          <a:srcRect/>
          <a:stretch>
            <a:fillRect/>
          </a:stretch>
        </p:blipFill>
        <p:spPr bwMode="auto">
          <a:xfrm>
            <a:off x="2625554" y="2132856"/>
            <a:ext cx="6518446" cy="4509120"/>
          </a:xfrm>
          <a:prstGeom prst="rect">
            <a:avLst/>
          </a:prstGeom>
          <a:noFill/>
        </p:spPr>
      </p:pic>
      <p:sp>
        <p:nvSpPr>
          <p:cNvPr id="4" name="3 CuadroTexto"/>
          <p:cNvSpPr txBox="1"/>
          <p:nvPr/>
        </p:nvSpPr>
        <p:spPr>
          <a:xfrm>
            <a:off x="0" y="2348880"/>
            <a:ext cx="2627784" cy="4154984"/>
          </a:xfrm>
          <a:prstGeom prst="rect">
            <a:avLst/>
          </a:prstGeom>
          <a:noFill/>
        </p:spPr>
        <p:txBody>
          <a:bodyPr wrap="square" rtlCol="0">
            <a:spAutoFit/>
          </a:bodyPr>
          <a:lstStyle/>
          <a:p>
            <a:pPr algn="ctr"/>
            <a:r>
              <a:rPr lang="es-ES" sz="2400" dirty="0" smtClean="0"/>
              <a:t>Solo Barcelona era una ciudad industrial importante en España durante el reinado de Isabel II. En el resto de las ciudades predominaban los artesanos y los servicios.</a:t>
            </a:r>
            <a:endParaRPr lang="es-E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000" dirty="0" smtClean="0"/>
              <a:t>Finalmente, no hay que olvidar que en el país había en torno a un 2 o 3% de población considerada </a:t>
            </a:r>
            <a:r>
              <a:rPr lang="es-ES" sz="3000" dirty="0" smtClean="0">
                <a:solidFill>
                  <a:srgbClr val="FF0000"/>
                </a:solidFill>
              </a:rPr>
              <a:t>marginada</a:t>
            </a:r>
            <a:r>
              <a:rPr lang="es-ES" sz="3000" dirty="0" smtClean="0"/>
              <a:t> (mendigos, vagabundos, prostitutas, gitanos, delincuentes, enfermos sin recursos) y que el 90% de las </a:t>
            </a:r>
            <a:r>
              <a:rPr lang="es-ES" sz="3000" dirty="0" smtClean="0">
                <a:solidFill>
                  <a:srgbClr val="FF0000"/>
                </a:solidFill>
              </a:rPr>
              <a:t>mujeres</a:t>
            </a:r>
            <a:r>
              <a:rPr lang="es-ES" sz="3000" dirty="0" smtClean="0"/>
              <a:t> trabajaba fuera de casa con salarios muy inferior a los de los hombres.</a:t>
            </a:r>
            <a:endParaRPr lang="es-ES" sz="3000" dirty="0"/>
          </a:p>
        </p:txBody>
      </p:sp>
      <p:pic>
        <p:nvPicPr>
          <p:cNvPr id="54274" name="Picture 2" descr="Resultado de imagen de lavandera siglo xix"/>
          <p:cNvPicPr>
            <a:picLocks noChangeAspect="1" noChangeArrowheads="1"/>
          </p:cNvPicPr>
          <p:nvPr/>
        </p:nvPicPr>
        <p:blipFill>
          <a:blip r:embed="rId2" cstate="print"/>
          <a:srcRect/>
          <a:stretch>
            <a:fillRect/>
          </a:stretch>
        </p:blipFill>
        <p:spPr bwMode="auto">
          <a:xfrm>
            <a:off x="4171950" y="3114675"/>
            <a:ext cx="4972050" cy="3743325"/>
          </a:xfrm>
          <a:prstGeom prst="rect">
            <a:avLst/>
          </a:prstGeom>
          <a:noFill/>
        </p:spPr>
      </p:pic>
      <p:sp>
        <p:nvSpPr>
          <p:cNvPr id="4" name="3 CuadroTexto"/>
          <p:cNvSpPr txBox="1"/>
          <p:nvPr/>
        </p:nvSpPr>
        <p:spPr>
          <a:xfrm>
            <a:off x="0" y="3501008"/>
            <a:ext cx="4139952" cy="2677656"/>
          </a:xfrm>
          <a:prstGeom prst="rect">
            <a:avLst/>
          </a:prstGeom>
          <a:noFill/>
        </p:spPr>
        <p:txBody>
          <a:bodyPr wrap="square" rtlCol="0">
            <a:spAutoFit/>
          </a:bodyPr>
          <a:lstStyle/>
          <a:p>
            <a:pPr algn="ctr"/>
            <a:r>
              <a:rPr lang="es-ES" sz="2400" dirty="0" smtClean="0"/>
              <a:t>Muchas mujeres se dedicaban a servicios poco cualificados como lavar, planchar, criadas, venta… Sus trabajos carecían de regulación alguna, de ahí que trabajaran muchas horas por salarios muy bajos. </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a:t>
            </a:r>
            <a:endParaRPr lang="es-ES" sz="4800" dirty="0"/>
          </a:p>
        </p:txBody>
      </p:sp>
      <p:sp>
        <p:nvSpPr>
          <p:cNvPr id="3" name="2 Rectángulo"/>
          <p:cNvSpPr/>
          <p:nvPr/>
        </p:nvSpPr>
        <p:spPr>
          <a:xfrm>
            <a:off x="0" y="980728"/>
            <a:ext cx="9144000" cy="132343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Liberalismo, sociedad de clases y desamortizaciones.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062103"/>
          </a:xfrm>
          <a:prstGeom prst="rect">
            <a:avLst/>
          </a:prstGeom>
          <a:noFill/>
        </p:spPr>
        <p:txBody>
          <a:bodyPr wrap="square" rtlCol="0">
            <a:spAutoFit/>
          </a:bodyPr>
          <a:lstStyle/>
          <a:p>
            <a:pPr algn="ctr"/>
            <a:r>
              <a:rPr lang="es-ES" sz="3200" dirty="0" smtClean="0"/>
              <a:t>En conclusión, durante el reinado de Isabel II se consolida la sociedad de clases de la mano del régimen liberal, siendo las desamortizaciones una pieza importante dentro de este proceso.</a:t>
            </a:r>
            <a:endParaRPr lang="es-ES" sz="3200" dirty="0"/>
          </a:p>
        </p:txBody>
      </p:sp>
      <p:sp>
        <p:nvSpPr>
          <p:cNvPr id="3" name="2 Rectángulo"/>
          <p:cNvSpPr/>
          <p:nvPr/>
        </p:nvSpPr>
        <p:spPr>
          <a:xfrm>
            <a:off x="2843808" y="2852936"/>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Liberalismo</a:t>
            </a:r>
            <a:endParaRPr lang="es-ES_tradnl" sz="2400" dirty="0">
              <a:solidFill>
                <a:srgbClr val="0070C0"/>
              </a:solidFill>
            </a:endParaRPr>
          </a:p>
        </p:txBody>
      </p:sp>
      <p:sp>
        <p:nvSpPr>
          <p:cNvPr id="4" name="3 Rectángulo"/>
          <p:cNvSpPr/>
          <p:nvPr/>
        </p:nvSpPr>
        <p:spPr>
          <a:xfrm>
            <a:off x="2843808" y="378904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Sociedad de clases</a:t>
            </a:r>
            <a:endParaRPr lang="es-ES_tradnl" sz="2400" dirty="0">
              <a:solidFill>
                <a:srgbClr val="0070C0"/>
              </a:solidFill>
            </a:endParaRPr>
          </a:p>
        </p:txBody>
      </p:sp>
      <p:sp>
        <p:nvSpPr>
          <p:cNvPr id="5" name="4 Rectángulo"/>
          <p:cNvSpPr/>
          <p:nvPr/>
        </p:nvSpPr>
        <p:spPr>
          <a:xfrm>
            <a:off x="2843808" y="468052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Desamortización</a:t>
            </a:r>
            <a:endParaRPr lang="es-ES_tradnl" sz="24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esultado de imagen de cronología sociedad españa xix"/>
          <p:cNvPicPr>
            <a:picLocks noChangeAspect="1" noChangeArrowheads="1"/>
          </p:cNvPicPr>
          <p:nvPr/>
        </p:nvPicPr>
        <p:blipFill>
          <a:blip r:embed="rId2" cstate="print"/>
          <a:srcRect/>
          <a:stretch>
            <a:fillRect/>
          </a:stretch>
        </p:blipFill>
        <p:spPr bwMode="auto">
          <a:xfrm>
            <a:off x="-5701" y="1"/>
            <a:ext cx="9149701"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96752"/>
            <a:ext cx="4572000" cy="463261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44459" y="980728"/>
            <a:ext cx="4399541" cy="50851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a:t>
            </a:r>
            <a:endParaRPr lang="es-ES" sz="4800" dirty="0"/>
          </a:p>
        </p:txBody>
      </p:sp>
      <p:sp>
        <p:nvSpPr>
          <p:cNvPr id="3" name="2 Rectángulo"/>
          <p:cNvSpPr/>
          <p:nvPr/>
        </p:nvSpPr>
        <p:spPr>
          <a:xfrm>
            <a:off x="0" y="980728"/>
            <a:ext cx="9144000" cy="2554545"/>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El triunfo del liberalismo durante el reinado de Isabel II.  </a:t>
            </a:r>
          </a:p>
          <a:p>
            <a:pPr marL="269875" indent="-269875" algn="just">
              <a:buFont typeface="Arial" pitchFamily="34" charset="0"/>
              <a:buChar char="•"/>
            </a:pPr>
            <a:r>
              <a:rPr lang="es-ES" sz="4000" dirty="0" smtClean="0">
                <a:latin typeface="Times New Roman" pitchFamily="18" charset="0"/>
                <a:cs typeface="Times New Roman" pitchFamily="18" charset="0"/>
              </a:rPr>
              <a:t>Principios liberales burgueses: negocios y libertad de mercado.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En el tema anterior hemos estudiado cómo el largo reinado de Isabel II (1833-1868) supuso el triunfo de la ideología liberal.</a:t>
            </a:r>
            <a:endParaRPr lang="es-ES" sz="4000" dirty="0"/>
          </a:p>
        </p:txBody>
      </p:sp>
      <p:pic>
        <p:nvPicPr>
          <p:cNvPr id="87042" name="Picture 2" descr="Resultado de imagen de ideología liberal"/>
          <p:cNvPicPr>
            <a:picLocks noChangeAspect="1" noChangeArrowheads="1"/>
          </p:cNvPicPr>
          <p:nvPr/>
        </p:nvPicPr>
        <p:blipFill>
          <a:blip r:embed="rId2" cstate="print"/>
          <a:srcRect/>
          <a:stretch>
            <a:fillRect/>
          </a:stretch>
        </p:blipFill>
        <p:spPr bwMode="auto">
          <a:xfrm>
            <a:off x="1475656" y="2162405"/>
            <a:ext cx="6264696" cy="46955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ile:Burguesía.jpg"/>
          <p:cNvPicPr>
            <a:picLocks noChangeAspect="1" noChangeArrowheads="1"/>
          </p:cNvPicPr>
          <p:nvPr/>
        </p:nvPicPr>
        <p:blipFill>
          <a:blip r:embed="rId2" cstate="print"/>
          <a:srcRect/>
          <a:stretch>
            <a:fillRect/>
          </a:stretch>
        </p:blipFill>
        <p:spPr bwMode="auto">
          <a:xfrm>
            <a:off x="3092458" y="2276872"/>
            <a:ext cx="6051542" cy="4081661"/>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Esta ideología aparece de forma simplista asociada a la </a:t>
            </a:r>
            <a:r>
              <a:rPr lang="es-ES" sz="4000" dirty="0" smtClean="0">
                <a:solidFill>
                  <a:srgbClr val="FF0000"/>
                </a:solidFill>
              </a:rPr>
              <a:t>burguesía</a:t>
            </a:r>
            <a:r>
              <a:rPr lang="es-ES" sz="4000" dirty="0" smtClean="0"/>
              <a:t> y su nueva </a:t>
            </a:r>
            <a:r>
              <a:rPr lang="es-ES" sz="4000" dirty="0" smtClean="0">
                <a:solidFill>
                  <a:srgbClr val="FF0000"/>
                </a:solidFill>
              </a:rPr>
              <a:t>mentalidad favorable a los negocios</a:t>
            </a:r>
            <a:r>
              <a:rPr lang="es-ES" sz="4000" dirty="0" smtClean="0"/>
              <a:t>.</a:t>
            </a:r>
            <a:endParaRPr lang="es-ES" sz="4000" dirty="0"/>
          </a:p>
        </p:txBody>
      </p:sp>
      <p:sp>
        <p:nvSpPr>
          <p:cNvPr id="4" name="3 CuadroTexto"/>
          <p:cNvSpPr txBox="1"/>
          <p:nvPr/>
        </p:nvSpPr>
        <p:spPr>
          <a:xfrm>
            <a:off x="0" y="2348880"/>
            <a:ext cx="3059832" cy="3970318"/>
          </a:xfrm>
          <a:prstGeom prst="rect">
            <a:avLst/>
          </a:prstGeom>
          <a:noFill/>
        </p:spPr>
        <p:txBody>
          <a:bodyPr wrap="square" rtlCol="0">
            <a:spAutoFit/>
          </a:bodyPr>
          <a:lstStyle/>
          <a:p>
            <a:pPr algn="ctr"/>
            <a:r>
              <a:rPr lang="es-ES" sz="2800" dirty="0" smtClean="0"/>
              <a:t>No es fácil definir a la burguesía. Suele asociarse a la </a:t>
            </a:r>
            <a:r>
              <a:rPr lang="es-ES" sz="2800" dirty="0" smtClean="0">
                <a:solidFill>
                  <a:srgbClr val="FF0000"/>
                </a:solidFill>
              </a:rPr>
              <a:t>mentalidad favorable a los negocios </a:t>
            </a:r>
            <a:r>
              <a:rPr lang="es-ES" sz="2800" dirty="0" smtClean="0"/>
              <a:t>que el liberalismo defendía a través del </a:t>
            </a:r>
            <a:r>
              <a:rPr lang="es-ES" sz="2800" dirty="0" smtClean="0">
                <a:solidFill>
                  <a:srgbClr val="FF0000"/>
                </a:solidFill>
              </a:rPr>
              <a:t>libre mercado</a:t>
            </a:r>
            <a:r>
              <a:rPr lang="es-ES" sz="2800" dirty="0" smtClean="0"/>
              <a:t>.</a:t>
            </a:r>
            <a:endParaRPr lang="es-ES" sz="28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2459</Words>
  <Application>Microsoft Office PowerPoint</Application>
  <PresentationFormat>Presentación en pantalla (4:3)</PresentationFormat>
  <Paragraphs>102</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95</cp:revision>
  <dcterms:created xsi:type="dcterms:W3CDTF">2017-11-01T17:49:51Z</dcterms:created>
  <dcterms:modified xsi:type="dcterms:W3CDTF">2020-08-02T09:24:54Z</dcterms:modified>
</cp:coreProperties>
</file>