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50" r:id="rId2"/>
    <p:sldId id="351" r:id="rId3"/>
    <p:sldId id="352" r:id="rId4"/>
    <p:sldId id="321" r:id="rId5"/>
    <p:sldId id="256" r:id="rId6"/>
    <p:sldId id="257" r:id="rId7"/>
    <p:sldId id="258" r:id="rId8"/>
    <p:sldId id="259" r:id="rId9"/>
    <p:sldId id="323" r:id="rId10"/>
    <p:sldId id="324" r:id="rId11"/>
    <p:sldId id="325" r:id="rId12"/>
    <p:sldId id="320" r:id="rId13"/>
    <p:sldId id="270" r:id="rId14"/>
    <p:sldId id="326" r:id="rId15"/>
    <p:sldId id="327" r:id="rId16"/>
    <p:sldId id="329" r:id="rId17"/>
    <p:sldId id="354" r:id="rId18"/>
    <p:sldId id="331" r:id="rId19"/>
    <p:sldId id="332" r:id="rId20"/>
    <p:sldId id="330" r:id="rId21"/>
    <p:sldId id="353" r:id="rId22"/>
    <p:sldId id="328" r:id="rId23"/>
    <p:sldId id="333" r:id="rId24"/>
    <p:sldId id="334" r:id="rId25"/>
    <p:sldId id="277" r:id="rId26"/>
    <p:sldId id="335" r:id="rId27"/>
    <p:sldId id="336" r:id="rId28"/>
    <p:sldId id="337" r:id="rId29"/>
    <p:sldId id="338" r:id="rId30"/>
    <p:sldId id="339" r:id="rId31"/>
    <p:sldId id="340" r:id="rId32"/>
    <p:sldId id="341" r:id="rId33"/>
    <p:sldId id="342" r:id="rId34"/>
    <p:sldId id="287" r:id="rId35"/>
    <p:sldId id="343" r:id="rId36"/>
    <p:sldId id="345" r:id="rId37"/>
    <p:sldId id="344" r:id="rId38"/>
    <p:sldId id="346" r:id="rId39"/>
    <p:sldId id="347" r:id="rId40"/>
    <p:sldId id="348" r:id="rId41"/>
    <p:sldId id="349"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04/08/2020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04/08/2020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los elementos fundamentales del sistema político ideado por Cánovas.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3200" dirty="0" smtClean="0"/>
              <a:t>El 1 de diciembre de 1874 Alfonso, que acaba de cumplir los 17 años, firmó el </a:t>
            </a:r>
            <a:r>
              <a:rPr lang="es-ES" sz="3200" dirty="0" smtClean="0">
                <a:solidFill>
                  <a:srgbClr val="FF0000"/>
                </a:solidFill>
              </a:rPr>
              <a:t>manifiesto </a:t>
            </a:r>
            <a:r>
              <a:rPr lang="es-ES" sz="3200" dirty="0" err="1" smtClean="0">
                <a:solidFill>
                  <a:srgbClr val="FF0000"/>
                </a:solidFill>
              </a:rPr>
              <a:t>Sandhurst</a:t>
            </a:r>
            <a:r>
              <a:rPr lang="es-ES" sz="3200" dirty="0" smtClean="0">
                <a:solidFill>
                  <a:srgbClr val="FF0000"/>
                </a:solidFill>
              </a:rPr>
              <a:t> </a:t>
            </a:r>
            <a:r>
              <a:rPr lang="es-ES" sz="3200" dirty="0" smtClean="0"/>
              <a:t>inspirado por Antonio Cánovas del Castillo.</a:t>
            </a:r>
            <a:endParaRPr lang="es-ES" sz="3200" dirty="0"/>
          </a:p>
        </p:txBody>
      </p:sp>
      <p:pic>
        <p:nvPicPr>
          <p:cNvPr id="3" name="Picture 2" descr="Fotografía antigua: FOTOGRAFIA DEL REY ALFONSO XII CON UNIFORME MILITAR DE CAPITAN GENERAL . Jean Laurent ca 1874 - Foto 1 - 40337605"/>
          <p:cNvPicPr>
            <a:picLocks noChangeAspect="1" noChangeArrowheads="1"/>
          </p:cNvPicPr>
          <p:nvPr/>
        </p:nvPicPr>
        <p:blipFill>
          <a:blip r:embed="rId2" cstate="print"/>
          <a:srcRect/>
          <a:stretch>
            <a:fillRect/>
          </a:stretch>
        </p:blipFill>
        <p:spPr bwMode="auto">
          <a:xfrm>
            <a:off x="0" y="1619250"/>
            <a:ext cx="3448050" cy="5238750"/>
          </a:xfrm>
          <a:prstGeom prst="rect">
            <a:avLst/>
          </a:prstGeom>
          <a:noFill/>
        </p:spPr>
      </p:pic>
      <p:sp>
        <p:nvSpPr>
          <p:cNvPr id="4" name="3 CuadroTexto"/>
          <p:cNvSpPr txBox="1"/>
          <p:nvPr/>
        </p:nvSpPr>
        <p:spPr>
          <a:xfrm>
            <a:off x="3491880" y="2780928"/>
            <a:ext cx="5652120" cy="3108543"/>
          </a:xfrm>
          <a:prstGeom prst="rect">
            <a:avLst/>
          </a:prstGeom>
          <a:noFill/>
        </p:spPr>
        <p:txBody>
          <a:bodyPr wrap="square" rtlCol="0">
            <a:spAutoFit/>
          </a:bodyPr>
          <a:lstStyle/>
          <a:p>
            <a:pPr algn="ctr"/>
            <a:r>
              <a:rPr lang="es-ES" sz="2800" dirty="0" smtClean="0"/>
              <a:t>En él Cánovas y Alfonso manifestaban la necesidad de instaurar en España una </a:t>
            </a:r>
            <a:r>
              <a:rPr lang="es-ES" sz="2800" dirty="0" smtClean="0">
                <a:solidFill>
                  <a:srgbClr val="FF0000"/>
                </a:solidFill>
              </a:rPr>
              <a:t>monarquía constitucional </a:t>
            </a:r>
            <a:r>
              <a:rPr lang="es-ES" sz="2800" dirty="0" smtClean="0"/>
              <a:t>que sea </a:t>
            </a:r>
            <a:r>
              <a:rPr lang="es-ES" sz="2800" dirty="0" smtClean="0">
                <a:solidFill>
                  <a:srgbClr val="FF0000"/>
                </a:solidFill>
              </a:rPr>
              <a:t>liberal</a:t>
            </a:r>
            <a:r>
              <a:rPr lang="es-ES" sz="2800" dirty="0" smtClean="0"/>
              <a:t> y basada a su vez en la </a:t>
            </a:r>
            <a:r>
              <a:rPr lang="es-ES" sz="2800" dirty="0" smtClean="0">
                <a:solidFill>
                  <a:srgbClr val="FF0000"/>
                </a:solidFill>
              </a:rPr>
              <a:t>tradición</a:t>
            </a:r>
            <a:r>
              <a:rPr lang="es-ES" sz="2800" dirty="0" smtClean="0"/>
              <a:t>, de ahí que se declare </a:t>
            </a:r>
            <a:r>
              <a:rPr lang="es-ES" sz="2800" dirty="0" smtClean="0">
                <a:solidFill>
                  <a:srgbClr val="FF0000"/>
                </a:solidFill>
              </a:rPr>
              <a:t>católico</a:t>
            </a:r>
            <a:r>
              <a:rPr lang="es-ES" sz="2800" dirty="0" smtClean="0"/>
              <a:t> y se defienda a un </a:t>
            </a:r>
            <a:r>
              <a:rPr lang="es-ES" sz="2800" dirty="0" smtClean="0">
                <a:solidFill>
                  <a:srgbClr val="FF0000"/>
                </a:solidFill>
              </a:rPr>
              <a:t>Borbón</a:t>
            </a:r>
            <a:r>
              <a:rPr lang="es-ES" sz="2800" dirty="0" smtClean="0"/>
              <a:t> como rey.</a:t>
            </a:r>
            <a:endParaRPr lang="es-E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esultado de imagen de martinez campos pronunciamiento sagunto"/>
          <p:cNvPicPr>
            <a:picLocks noChangeAspect="1" noChangeArrowheads="1"/>
          </p:cNvPicPr>
          <p:nvPr/>
        </p:nvPicPr>
        <p:blipFill>
          <a:blip r:embed="rId2" cstate="print"/>
          <a:srcRect/>
          <a:stretch>
            <a:fillRect/>
          </a:stretch>
        </p:blipFill>
        <p:spPr bwMode="auto">
          <a:xfrm>
            <a:off x="3419872" y="2162630"/>
            <a:ext cx="5724128" cy="3812994"/>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El 29 de diciembre de 1874 el general </a:t>
            </a:r>
            <a:r>
              <a:rPr lang="es-ES" sz="3200" dirty="0" smtClean="0">
                <a:solidFill>
                  <a:srgbClr val="FF0000"/>
                </a:solidFill>
              </a:rPr>
              <a:t>Martínez Campos</a:t>
            </a:r>
            <a:r>
              <a:rPr lang="es-ES" sz="3200" dirty="0" smtClean="0"/>
              <a:t> da un </a:t>
            </a:r>
            <a:r>
              <a:rPr lang="es-ES" sz="3200" dirty="0" smtClean="0">
                <a:solidFill>
                  <a:srgbClr val="FF0000"/>
                </a:solidFill>
              </a:rPr>
              <a:t>golpe de Estado en Sagunto </a:t>
            </a:r>
            <a:r>
              <a:rPr lang="es-ES" sz="3200" dirty="0" smtClean="0"/>
              <a:t>y proclama a Alfonso XII como nuevo rey.</a:t>
            </a:r>
            <a:endParaRPr lang="es-ES" sz="3200" dirty="0"/>
          </a:p>
        </p:txBody>
      </p:sp>
      <p:sp>
        <p:nvSpPr>
          <p:cNvPr id="4" name="3 CuadroTexto"/>
          <p:cNvSpPr txBox="1"/>
          <p:nvPr/>
        </p:nvSpPr>
        <p:spPr>
          <a:xfrm>
            <a:off x="0" y="2204864"/>
            <a:ext cx="3419872" cy="3539430"/>
          </a:xfrm>
          <a:prstGeom prst="rect">
            <a:avLst/>
          </a:prstGeom>
          <a:noFill/>
        </p:spPr>
        <p:txBody>
          <a:bodyPr wrap="square" rtlCol="0">
            <a:spAutoFit/>
          </a:bodyPr>
          <a:lstStyle/>
          <a:p>
            <a:pPr algn="ctr"/>
            <a:r>
              <a:rPr lang="es-ES" sz="2800" dirty="0" smtClean="0"/>
              <a:t>Cánovas prefería el regreso borbónico a través de un proceso político. Sin embargo, hubo de aceptar la situación ante el pronunciamiento de Martínez Campos.</a:t>
            </a:r>
            <a:endParaRPr lang="es-E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Bases de la Restauración</a:t>
            </a:r>
            <a:endParaRPr lang="es-ES" sz="4800" dirty="0"/>
          </a:p>
        </p:txBody>
      </p:sp>
      <p:sp>
        <p:nvSpPr>
          <p:cNvPr id="3" name="2 Rectángulo"/>
          <p:cNvSpPr/>
          <p:nvPr/>
        </p:nvSpPr>
        <p:spPr>
          <a:xfrm>
            <a:off x="0" y="980728"/>
            <a:ext cx="9144000" cy="3170099"/>
          </a:xfrm>
          <a:prstGeom prst="rect">
            <a:avLst/>
          </a:prstGeom>
        </p:spPr>
        <p:txBody>
          <a:bodyPr wrap="square">
            <a:spAutoFit/>
          </a:bodyPr>
          <a:lstStyle/>
          <a:p>
            <a:pPr marL="273050" lvl="0" indent="-273050" algn="just">
              <a:buFont typeface="Arial" pitchFamily="34" charset="0"/>
              <a:buChar char="•"/>
            </a:pPr>
            <a:r>
              <a:rPr lang="es-ES" sz="4000" dirty="0" smtClean="0">
                <a:latin typeface="Times New Roman" pitchFamily="18" charset="0"/>
                <a:cs typeface="Times New Roman" pitchFamily="18" charset="0"/>
              </a:rPr>
              <a:t>La estabilidad como principal objetivo.</a:t>
            </a:r>
          </a:p>
          <a:p>
            <a:pPr marL="273050" lvl="0" indent="-273050" algn="just">
              <a:buFont typeface="Arial" pitchFamily="34" charset="0"/>
              <a:buChar char="•"/>
            </a:pPr>
            <a:r>
              <a:rPr lang="es-ES" sz="4000" dirty="0" smtClean="0">
                <a:latin typeface="Times New Roman" pitchFamily="18" charset="0"/>
                <a:cs typeface="Times New Roman" pitchFamily="18" charset="0"/>
              </a:rPr>
              <a:t>El Rey y el control del Ejército.</a:t>
            </a:r>
          </a:p>
          <a:p>
            <a:pPr marL="273050" lvl="0" indent="-273050" algn="just">
              <a:buFont typeface="Arial" pitchFamily="34" charset="0"/>
              <a:buChar char="•"/>
            </a:pPr>
            <a:r>
              <a:rPr lang="es-ES" sz="4000" dirty="0" err="1" smtClean="0">
                <a:latin typeface="Times New Roman" pitchFamily="18" charset="0"/>
                <a:cs typeface="Times New Roman" pitchFamily="18" charset="0"/>
              </a:rPr>
              <a:t>Turnismo</a:t>
            </a:r>
            <a:r>
              <a:rPr lang="es-ES" sz="4000" dirty="0" smtClean="0">
                <a:latin typeface="Times New Roman" pitchFamily="18" charset="0"/>
                <a:cs typeface="Times New Roman" pitchFamily="18" charset="0"/>
              </a:rPr>
              <a:t> y caciquismo.</a:t>
            </a:r>
          </a:p>
          <a:p>
            <a:pPr marL="273050" lvl="0" indent="-273050" algn="just">
              <a:buFont typeface="Arial" pitchFamily="34" charset="0"/>
              <a:buChar char="•"/>
            </a:pPr>
            <a:r>
              <a:rPr lang="es-ES" sz="4000" dirty="0" smtClean="0">
                <a:latin typeface="Times New Roman" pitchFamily="18" charset="0"/>
                <a:cs typeface="Times New Roman" pitchFamily="18" charset="0"/>
              </a:rPr>
              <a:t>Apoyos sociales: aristocracia, clases medias, esclavistas cubanos y la Iglesia.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8" name="Picture 10" descr="https://upload.wikimedia.org/wikipedia/commons/thumb/8/88/1%C2%BA_rep%C3%BAblica_espa%C3%B1ola_La_Flaca_19th_century.jpg/800px-1%C2%BA_rep%C3%BAblica_espa%C3%B1ola_La_Flaca_19th_century.jpg"/>
          <p:cNvPicPr>
            <a:picLocks noChangeAspect="1" noChangeArrowheads="1"/>
          </p:cNvPicPr>
          <p:nvPr/>
        </p:nvPicPr>
        <p:blipFill>
          <a:blip r:embed="rId2" cstate="print"/>
          <a:srcRect/>
          <a:stretch>
            <a:fillRect/>
          </a:stretch>
        </p:blipFill>
        <p:spPr bwMode="auto">
          <a:xfrm>
            <a:off x="2843808" y="2852936"/>
            <a:ext cx="3298472" cy="2490238"/>
          </a:xfrm>
          <a:prstGeom prst="rect">
            <a:avLst/>
          </a:prstGeom>
          <a:noFill/>
        </p:spPr>
      </p:pic>
      <p:pic>
        <p:nvPicPr>
          <p:cNvPr id="53256" name="Picture 8" descr="Resultado de imagen de céspedes cuba"/>
          <p:cNvPicPr>
            <a:picLocks noChangeAspect="1" noChangeArrowheads="1"/>
          </p:cNvPicPr>
          <p:nvPr/>
        </p:nvPicPr>
        <p:blipFill>
          <a:blip r:embed="rId3" cstate="print"/>
          <a:srcRect/>
          <a:stretch>
            <a:fillRect/>
          </a:stretch>
        </p:blipFill>
        <p:spPr bwMode="auto">
          <a:xfrm>
            <a:off x="0" y="3068960"/>
            <a:ext cx="3096344" cy="2292969"/>
          </a:xfrm>
          <a:prstGeom prst="rect">
            <a:avLst/>
          </a:prstGeom>
          <a:noFill/>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El objetivo prioritario de Cánovas era el de formar un </a:t>
            </a:r>
            <a:r>
              <a:rPr lang="es-ES" sz="3600" dirty="0" smtClean="0">
                <a:solidFill>
                  <a:srgbClr val="FF0000"/>
                </a:solidFill>
              </a:rPr>
              <a:t>régimen estable</a:t>
            </a:r>
            <a:r>
              <a:rPr lang="es-ES" sz="3600" dirty="0" smtClean="0"/>
              <a:t>.</a:t>
            </a:r>
            <a:endParaRPr lang="es-ES" sz="3600" dirty="0"/>
          </a:p>
        </p:txBody>
      </p:sp>
      <p:pic>
        <p:nvPicPr>
          <p:cNvPr id="53250" name="Picture 2" descr="Resultado de imagen de republicanos federales"/>
          <p:cNvPicPr>
            <a:picLocks noChangeAspect="1" noChangeArrowheads="1"/>
          </p:cNvPicPr>
          <p:nvPr/>
        </p:nvPicPr>
        <p:blipFill>
          <a:blip r:embed="rId4" cstate="print"/>
          <a:srcRect/>
          <a:stretch>
            <a:fillRect/>
          </a:stretch>
        </p:blipFill>
        <p:spPr bwMode="auto">
          <a:xfrm>
            <a:off x="2622182" y="1113836"/>
            <a:ext cx="3101945" cy="2531188"/>
          </a:xfrm>
          <a:prstGeom prst="rect">
            <a:avLst/>
          </a:prstGeom>
          <a:noFill/>
        </p:spPr>
      </p:pic>
      <p:pic>
        <p:nvPicPr>
          <p:cNvPr id="53252" name="Picture 4" descr="File:La flaca agosto de 1869.JPG"/>
          <p:cNvPicPr>
            <a:picLocks noChangeAspect="1" noChangeArrowheads="1"/>
          </p:cNvPicPr>
          <p:nvPr/>
        </p:nvPicPr>
        <p:blipFill>
          <a:blip r:embed="rId5" cstate="print"/>
          <a:srcRect/>
          <a:stretch>
            <a:fillRect/>
          </a:stretch>
        </p:blipFill>
        <p:spPr bwMode="auto">
          <a:xfrm>
            <a:off x="0" y="1124744"/>
            <a:ext cx="2693178" cy="1942455"/>
          </a:xfrm>
          <a:prstGeom prst="rect">
            <a:avLst/>
          </a:prstGeom>
          <a:noFill/>
        </p:spPr>
      </p:pic>
      <p:pic>
        <p:nvPicPr>
          <p:cNvPr id="53254" name="Picture 6" descr="Resultado de imagen de cantonalismo"/>
          <p:cNvPicPr>
            <a:picLocks noChangeAspect="1" noChangeArrowheads="1"/>
          </p:cNvPicPr>
          <p:nvPr/>
        </p:nvPicPr>
        <p:blipFill>
          <a:blip r:embed="rId6" cstate="print"/>
          <a:srcRect/>
          <a:stretch>
            <a:fillRect/>
          </a:stretch>
        </p:blipFill>
        <p:spPr bwMode="auto">
          <a:xfrm>
            <a:off x="5649364" y="1124744"/>
            <a:ext cx="3494636" cy="2546624"/>
          </a:xfrm>
          <a:prstGeom prst="rect">
            <a:avLst/>
          </a:prstGeom>
          <a:noFill/>
        </p:spPr>
      </p:pic>
      <p:sp>
        <p:nvSpPr>
          <p:cNvPr id="8" name="7 CuadroTexto"/>
          <p:cNvSpPr txBox="1"/>
          <p:nvPr/>
        </p:nvSpPr>
        <p:spPr>
          <a:xfrm>
            <a:off x="0" y="5411450"/>
            <a:ext cx="9144000" cy="1446550"/>
          </a:xfrm>
          <a:prstGeom prst="rect">
            <a:avLst/>
          </a:prstGeom>
          <a:noFill/>
        </p:spPr>
        <p:txBody>
          <a:bodyPr wrap="square" rtlCol="0">
            <a:spAutoFit/>
          </a:bodyPr>
          <a:lstStyle/>
          <a:p>
            <a:pPr algn="ctr"/>
            <a:r>
              <a:rPr lang="es-ES" sz="2200" dirty="0" smtClean="0"/>
              <a:t>En 1874 España estaba inmersa en un caos. Los republicanos divididos, los carlistas y los independentistas cubanos en guerra, el Ejército interviniendo en la política, nacionalistas y obreros aparecen en escena, los </a:t>
            </a:r>
            <a:r>
              <a:rPr lang="es-ES" sz="2200" dirty="0" err="1" smtClean="0"/>
              <a:t>alfonsinos</a:t>
            </a:r>
            <a:r>
              <a:rPr lang="es-ES" sz="2200" dirty="0" smtClean="0"/>
              <a:t> conspirando, muy reciente las revueltas cantonalistas…</a:t>
            </a:r>
            <a:endParaRPr lang="es-ES" sz="2200" dirty="0"/>
          </a:p>
        </p:txBody>
      </p:sp>
      <p:pic>
        <p:nvPicPr>
          <p:cNvPr id="53260" name="Picture 12" descr="https://upload.wikimedia.org/wikipedia/commons/thumb/1/14/Memorable_batalla_de_Pav%C3%ADa.jpg/1024px-Memorable_batalla_de_Pav%C3%ADa.jpg"/>
          <p:cNvPicPr>
            <a:picLocks noChangeAspect="1" noChangeArrowheads="1"/>
          </p:cNvPicPr>
          <p:nvPr/>
        </p:nvPicPr>
        <p:blipFill>
          <a:blip r:embed="rId7" cstate="print"/>
          <a:srcRect/>
          <a:stretch>
            <a:fillRect/>
          </a:stretch>
        </p:blipFill>
        <p:spPr bwMode="auto">
          <a:xfrm>
            <a:off x="5796136" y="3068960"/>
            <a:ext cx="3347864" cy="22826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Para ello era perentorio </a:t>
            </a:r>
            <a:r>
              <a:rPr lang="es-ES" sz="3600" dirty="0" smtClean="0">
                <a:solidFill>
                  <a:srgbClr val="FF0000"/>
                </a:solidFill>
              </a:rPr>
              <a:t>derrotar a carlistas e independentistas cubanos</a:t>
            </a:r>
            <a:r>
              <a:rPr lang="es-ES" sz="3600" dirty="0" smtClean="0"/>
              <a:t>.</a:t>
            </a:r>
            <a:endParaRPr lang="es-ES" sz="3600" dirty="0"/>
          </a:p>
        </p:txBody>
      </p:sp>
      <p:pic>
        <p:nvPicPr>
          <p:cNvPr id="77826" name="Picture 2" descr="https://upload.wikimedia.org/wikipedia/commons/thumb/2/2b/%C3%89v%C3%A9nements_d%27Espagne%2C_prise_de_la_redoute_carliste_de_Montejurra_par_les_brigades_Cortijo_et_Moreno-Villar%2C_de_Vierge.jpg/800px-%C3%89v%C3%A9nements_d%27Espagne%2C_prise_de_la_redoute_carliste_de_Montejurra_par_les_brigades_Cortijo_et_Moreno-Villar%2C_de_Vierge.jpg"/>
          <p:cNvPicPr>
            <a:picLocks noChangeAspect="1" noChangeArrowheads="1"/>
          </p:cNvPicPr>
          <p:nvPr/>
        </p:nvPicPr>
        <p:blipFill>
          <a:blip r:embed="rId2" cstate="print"/>
          <a:srcRect/>
          <a:stretch>
            <a:fillRect/>
          </a:stretch>
        </p:blipFill>
        <p:spPr bwMode="auto">
          <a:xfrm>
            <a:off x="2862876" y="1628800"/>
            <a:ext cx="6281124" cy="4509120"/>
          </a:xfrm>
          <a:prstGeom prst="rect">
            <a:avLst/>
          </a:prstGeom>
          <a:noFill/>
        </p:spPr>
      </p:pic>
      <p:sp>
        <p:nvSpPr>
          <p:cNvPr id="4" name="3 CuadroTexto"/>
          <p:cNvSpPr txBox="1"/>
          <p:nvPr/>
        </p:nvSpPr>
        <p:spPr>
          <a:xfrm>
            <a:off x="0" y="1628800"/>
            <a:ext cx="2915816" cy="4493538"/>
          </a:xfrm>
          <a:prstGeom prst="rect">
            <a:avLst/>
          </a:prstGeom>
          <a:noFill/>
        </p:spPr>
        <p:txBody>
          <a:bodyPr wrap="square" rtlCol="0">
            <a:spAutoFit/>
          </a:bodyPr>
          <a:lstStyle/>
          <a:p>
            <a:pPr algn="ctr"/>
            <a:r>
              <a:rPr lang="es-ES" sz="2600" dirty="0" smtClean="0"/>
              <a:t>Cánovas buscó el diálogo con cubanos y carlistas, pero no dudó en reforzar el Ejército para acabar primero con los carlistas (1876) y después con los independentistas isleños (1878).</a:t>
            </a:r>
            <a:endParaRPr lang="es-E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bodyPr>
          <a:lstStyle/>
          <a:p>
            <a:pPr algn="ctr"/>
            <a:r>
              <a:rPr lang="es-ES" sz="3600" dirty="0" smtClean="0"/>
              <a:t>El nuevo régimen se basó en </a:t>
            </a:r>
            <a:r>
              <a:rPr lang="es-ES" sz="3600" dirty="0" smtClean="0">
                <a:solidFill>
                  <a:srgbClr val="FF0000"/>
                </a:solidFill>
              </a:rPr>
              <a:t>tres pilares</a:t>
            </a:r>
            <a:r>
              <a:rPr lang="es-ES" sz="3600" dirty="0" smtClean="0"/>
              <a:t>.</a:t>
            </a:r>
            <a:endParaRPr lang="es-ES" sz="3600" dirty="0"/>
          </a:p>
        </p:txBody>
      </p:sp>
      <p:sp>
        <p:nvSpPr>
          <p:cNvPr id="7" name="6 CuadroTexto"/>
          <p:cNvSpPr txBox="1"/>
          <p:nvPr/>
        </p:nvSpPr>
        <p:spPr>
          <a:xfrm>
            <a:off x="323528" y="1196752"/>
            <a:ext cx="8496944" cy="5262979"/>
          </a:xfrm>
          <a:prstGeom prst="rect">
            <a:avLst/>
          </a:prstGeom>
          <a:solidFill>
            <a:schemeClr val="accent2">
              <a:lumMod val="20000"/>
              <a:lumOff val="80000"/>
            </a:schemeClr>
          </a:solidFill>
          <a:ln>
            <a:solidFill>
              <a:schemeClr val="tx1"/>
            </a:solidFill>
          </a:ln>
        </p:spPr>
        <p:txBody>
          <a:bodyPr wrap="square" rtlCol="0">
            <a:spAutoFit/>
          </a:bodyPr>
          <a:lstStyle/>
          <a:p>
            <a:pPr marL="269875" indent="-269875" algn="just">
              <a:buFont typeface="Wingdings" pitchFamily="2" charset="2"/>
              <a:buChar char="§"/>
            </a:pPr>
            <a:r>
              <a:rPr lang="es-ES" sz="2800" dirty="0" smtClean="0"/>
              <a:t>Una </a:t>
            </a:r>
            <a:r>
              <a:rPr lang="es-ES" sz="2800" dirty="0" smtClean="0">
                <a:solidFill>
                  <a:srgbClr val="FF0000"/>
                </a:solidFill>
              </a:rPr>
              <a:t>monarquía liberal moderada</a:t>
            </a:r>
            <a:r>
              <a:rPr lang="es-ES" sz="2800" dirty="0" smtClean="0"/>
              <a:t> en la que el monarca siguiera las reglas y actuara como un </a:t>
            </a:r>
            <a:r>
              <a:rPr lang="es-ES" sz="2800" dirty="0" smtClean="0">
                <a:solidFill>
                  <a:srgbClr val="FF0000"/>
                </a:solidFill>
              </a:rPr>
              <a:t>rey-soldado</a:t>
            </a:r>
            <a:r>
              <a:rPr lang="es-ES" sz="2800" dirty="0" smtClean="0"/>
              <a:t> para controlar al Ejército.</a:t>
            </a:r>
          </a:p>
          <a:p>
            <a:pPr marL="269875" indent="-269875" algn="just">
              <a:buFont typeface="Wingdings" pitchFamily="2" charset="2"/>
              <a:buChar char="§"/>
            </a:pPr>
            <a:r>
              <a:rPr lang="es-ES" sz="2800" dirty="0" smtClean="0"/>
              <a:t>El </a:t>
            </a:r>
            <a:r>
              <a:rPr lang="es-ES" sz="2800" dirty="0" smtClean="0">
                <a:solidFill>
                  <a:srgbClr val="FF0000"/>
                </a:solidFill>
              </a:rPr>
              <a:t>bipartidismo</a:t>
            </a:r>
            <a:r>
              <a:rPr lang="es-ES" sz="2800" dirty="0" smtClean="0"/>
              <a:t> (</a:t>
            </a:r>
            <a:r>
              <a:rPr lang="es-ES" sz="2800" dirty="0" smtClean="0">
                <a:solidFill>
                  <a:srgbClr val="FF0000"/>
                </a:solidFill>
              </a:rPr>
              <a:t>dos </a:t>
            </a:r>
            <a:r>
              <a:rPr lang="es-ES" sz="2800" dirty="0" smtClean="0">
                <a:solidFill>
                  <a:srgbClr val="FF0000"/>
                </a:solidFill>
              </a:rPr>
              <a:t>partidos políticos</a:t>
            </a:r>
            <a:r>
              <a:rPr lang="es-ES" sz="2800" dirty="0" smtClean="0"/>
              <a:t> que </a:t>
            </a:r>
            <a:r>
              <a:rPr lang="es-ES" sz="2800" dirty="0" smtClean="0">
                <a:solidFill>
                  <a:srgbClr val="FF0000"/>
                </a:solidFill>
              </a:rPr>
              <a:t>se turnaran </a:t>
            </a:r>
            <a:r>
              <a:rPr lang="es-ES" sz="2800" dirty="0" smtClean="0"/>
              <a:t>en el </a:t>
            </a:r>
            <a:r>
              <a:rPr lang="es-ES" sz="2800" dirty="0" smtClean="0"/>
              <a:t>poder), </a:t>
            </a:r>
            <a:r>
              <a:rPr lang="es-ES" sz="2800" dirty="0" smtClean="0"/>
              <a:t>para lo cual era clave el </a:t>
            </a:r>
            <a:r>
              <a:rPr lang="es-ES" sz="2800" dirty="0" smtClean="0">
                <a:solidFill>
                  <a:srgbClr val="FF0000"/>
                </a:solidFill>
              </a:rPr>
              <a:t>control del proceso electoral</a:t>
            </a:r>
            <a:r>
              <a:rPr lang="es-ES" sz="2800" dirty="0" smtClean="0"/>
              <a:t> </a:t>
            </a:r>
            <a:r>
              <a:rPr lang="es-ES" sz="2800" dirty="0" smtClean="0"/>
              <a:t>de </a:t>
            </a:r>
            <a:r>
              <a:rPr lang="es-ES" sz="2800" dirty="0" smtClean="0"/>
              <a:t>los oligarcas desde </a:t>
            </a:r>
            <a:r>
              <a:rPr lang="es-ES" sz="2800" dirty="0" smtClean="0"/>
              <a:t>el Ministerio </a:t>
            </a:r>
            <a:r>
              <a:rPr lang="es-ES" sz="2800" dirty="0" smtClean="0"/>
              <a:t>de Gobernación y los caciques locales (encasillado, redes clientelares y pucherazo).</a:t>
            </a:r>
          </a:p>
          <a:p>
            <a:pPr marL="269875" indent="-269875" algn="just">
              <a:buFont typeface="Wingdings" pitchFamily="2" charset="2"/>
              <a:buChar char="§"/>
            </a:pPr>
            <a:r>
              <a:rPr lang="es-ES" sz="2800" dirty="0" smtClean="0"/>
              <a:t>Asegurarse </a:t>
            </a:r>
            <a:r>
              <a:rPr lang="es-ES" sz="2800" dirty="0" smtClean="0">
                <a:solidFill>
                  <a:srgbClr val="FF0000"/>
                </a:solidFill>
              </a:rPr>
              <a:t>apoyos sociales </a:t>
            </a:r>
            <a:r>
              <a:rPr lang="es-ES" sz="2800" dirty="0" smtClean="0"/>
              <a:t>suficientes de las </a:t>
            </a:r>
            <a:r>
              <a:rPr lang="es-ES" sz="2800" dirty="0" smtClean="0">
                <a:solidFill>
                  <a:srgbClr val="FF0000"/>
                </a:solidFill>
              </a:rPr>
              <a:t>clases acomodadas</a:t>
            </a:r>
            <a:r>
              <a:rPr lang="es-ES" sz="2800" dirty="0" smtClean="0"/>
              <a:t>: aristocracia, los sectores con negocios en Cuba, las clases medias y finalmente la jerarquía eclesiástica.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www.diagonalperiodico.net/sites/default/files/fig2.jpg"/>
          <p:cNvPicPr>
            <a:picLocks noChangeAspect="1" noChangeArrowheads="1"/>
          </p:cNvPicPr>
          <p:nvPr/>
        </p:nvPicPr>
        <p:blipFill>
          <a:blip r:embed="rId2" cstate="print"/>
          <a:srcRect/>
          <a:stretch>
            <a:fillRect/>
          </a:stretch>
        </p:blipFill>
        <p:spPr bwMode="auto">
          <a:xfrm>
            <a:off x="4427984" y="1988840"/>
            <a:ext cx="4716016" cy="4588557"/>
          </a:xfrm>
          <a:prstGeom prst="rect">
            <a:avLst/>
          </a:prstGeom>
          <a:noFill/>
        </p:spPr>
      </p:pic>
      <p:sp>
        <p:nvSpPr>
          <p:cNvPr id="3" name="2 CuadroTexto"/>
          <p:cNvSpPr txBox="1"/>
          <p:nvPr/>
        </p:nvSpPr>
        <p:spPr>
          <a:xfrm>
            <a:off x="0" y="2132856"/>
            <a:ext cx="4427984" cy="4524315"/>
          </a:xfrm>
          <a:prstGeom prst="rect">
            <a:avLst/>
          </a:prstGeom>
          <a:noFill/>
        </p:spPr>
        <p:txBody>
          <a:bodyPr wrap="square" rtlCol="0">
            <a:spAutoFit/>
          </a:bodyPr>
          <a:lstStyle/>
          <a:p>
            <a:pPr algn="ctr"/>
            <a:r>
              <a:rPr lang="es-ES" sz="2400" dirty="0" smtClean="0"/>
              <a:t>Para ello, la clave era el control electoral realizado por el </a:t>
            </a:r>
            <a:r>
              <a:rPr lang="es-ES" sz="2400" dirty="0" smtClean="0">
                <a:solidFill>
                  <a:srgbClr val="FF0000"/>
                </a:solidFill>
              </a:rPr>
              <a:t>ministro de Gobernación</a:t>
            </a:r>
            <a:r>
              <a:rPr lang="es-ES" sz="2400" dirty="0" smtClean="0"/>
              <a:t>. El proceso empezaba con el </a:t>
            </a:r>
            <a:r>
              <a:rPr lang="es-ES" sz="2400" dirty="0" smtClean="0">
                <a:solidFill>
                  <a:srgbClr val="FF0000"/>
                </a:solidFill>
              </a:rPr>
              <a:t>encasillado</a:t>
            </a:r>
            <a:r>
              <a:rPr lang="es-ES" sz="2400" dirty="0" smtClean="0"/>
              <a:t> o elaboración de la lista de candidatos a elegir. Los caciques locales se encargaban de que la gente votara al candidato activando sus redes clientelares y si esto no era suficiente, se recurría al pucherazo o fraude electoral.</a:t>
            </a:r>
            <a:endParaRPr lang="es-ES" sz="2400" dirty="0"/>
          </a:p>
        </p:txBody>
      </p:sp>
      <p:sp>
        <p:nvSpPr>
          <p:cNvPr id="4" name="3 Rectángulo"/>
          <p:cNvSpPr/>
          <p:nvPr/>
        </p:nvSpPr>
        <p:spPr>
          <a:xfrm>
            <a:off x="0" y="0"/>
            <a:ext cx="9144000" cy="1938992"/>
          </a:xfrm>
          <a:prstGeom prst="rect">
            <a:avLst/>
          </a:prstGeom>
        </p:spPr>
        <p:txBody>
          <a:bodyPr wrap="square">
            <a:spAutoFit/>
          </a:bodyPr>
          <a:lstStyle/>
          <a:p>
            <a:pPr algn="ctr"/>
            <a:r>
              <a:rPr lang="es-ES" sz="4000" dirty="0" smtClean="0"/>
              <a:t>El </a:t>
            </a:r>
            <a:r>
              <a:rPr lang="es-ES" sz="4000" dirty="0" smtClean="0">
                <a:solidFill>
                  <a:srgbClr val="FF0000"/>
                </a:solidFill>
              </a:rPr>
              <a:t>turno de partidos </a:t>
            </a:r>
            <a:r>
              <a:rPr lang="es-ES" sz="4000" dirty="0" smtClean="0"/>
              <a:t>consistía en la alternancia en el poder de dos </a:t>
            </a:r>
            <a:r>
              <a:rPr lang="es-ES" sz="4000" dirty="0" smtClean="0"/>
              <a:t>partidos (</a:t>
            </a:r>
            <a:r>
              <a:rPr lang="es-ES" sz="4000" dirty="0" smtClean="0">
                <a:solidFill>
                  <a:srgbClr val="FF0000"/>
                </a:solidFill>
              </a:rPr>
              <a:t>bipartidismo</a:t>
            </a:r>
            <a:r>
              <a:rPr lang="es-ES" sz="4000" dirty="0" smtClean="0"/>
              <a:t>). </a:t>
            </a:r>
            <a:endParaRPr lang="es-E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rónica de una República anunciada: (Tuits de otoño.)"/>
          <p:cNvPicPr>
            <a:picLocks noChangeAspect="1" noChangeArrowheads="1"/>
          </p:cNvPicPr>
          <p:nvPr/>
        </p:nvPicPr>
        <p:blipFill>
          <a:blip r:embed="rId2" cstate="print"/>
          <a:srcRect/>
          <a:stretch>
            <a:fillRect/>
          </a:stretch>
        </p:blipFill>
        <p:spPr bwMode="auto">
          <a:xfrm>
            <a:off x="3429000" y="2132856"/>
            <a:ext cx="5715000" cy="4200526"/>
          </a:xfrm>
          <a:prstGeom prst="rect">
            <a:avLst/>
          </a:prstGeom>
          <a:noFill/>
        </p:spPr>
      </p:pic>
      <p:sp>
        <p:nvSpPr>
          <p:cNvPr id="3" name="2 Rectángulo"/>
          <p:cNvSpPr/>
          <p:nvPr/>
        </p:nvSpPr>
        <p:spPr>
          <a:xfrm>
            <a:off x="0" y="0"/>
            <a:ext cx="9144000" cy="1938992"/>
          </a:xfrm>
          <a:prstGeom prst="rect">
            <a:avLst/>
          </a:prstGeom>
        </p:spPr>
        <p:txBody>
          <a:bodyPr wrap="square">
            <a:spAutoFit/>
          </a:bodyPr>
          <a:lstStyle/>
          <a:p>
            <a:pPr algn="ctr"/>
            <a:r>
              <a:rPr lang="es-ES" sz="4000" dirty="0" smtClean="0"/>
              <a:t>Este entramado se ponía en marcha a partir de los acuerdos entre los </a:t>
            </a:r>
            <a:r>
              <a:rPr lang="es-ES" sz="4000" dirty="0" smtClean="0">
                <a:solidFill>
                  <a:srgbClr val="FF0000"/>
                </a:solidFill>
              </a:rPr>
              <a:t>oligarcas</a:t>
            </a:r>
            <a:r>
              <a:rPr lang="es-ES" sz="4000" dirty="0" smtClean="0"/>
              <a:t> o líderes de cada partido.</a:t>
            </a:r>
            <a:endParaRPr lang="es-ES" sz="4000" dirty="0"/>
          </a:p>
        </p:txBody>
      </p:sp>
      <p:sp>
        <p:nvSpPr>
          <p:cNvPr id="4" name="3 CuadroTexto"/>
          <p:cNvSpPr txBox="1"/>
          <p:nvPr/>
        </p:nvSpPr>
        <p:spPr>
          <a:xfrm>
            <a:off x="0" y="2276872"/>
            <a:ext cx="3419872" cy="3785652"/>
          </a:xfrm>
          <a:prstGeom prst="rect">
            <a:avLst/>
          </a:prstGeom>
          <a:noFill/>
        </p:spPr>
        <p:txBody>
          <a:bodyPr wrap="square" rtlCol="0">
            <a:spAutoFit/>
          </a:bodyPr>
          <a:lstStyle/>
          <a:p>
            <a:pPr algn="ctr"/>
            <a:r>
              <a:rPr lang="es-ES" sz="2400" dirty="0" smtClean="0"/>
              <a:t>Cánovas (izquierda) y </a:t>
            </a:r>
            <a:r>
              <a:rPr lang="es-ES" sz="2400" dirty="0" err="1" smtClean="0"/>
              <a:t>Sagasta</a:t>
            </a:r>
            <a:r>
              <a:rPr lang="es-ES" sz="2400" dirty="0" smtClean="0"/>
              <a:t> (derecha) eran los dos más reconocidos pero en realidad en cada partido había sus facciones con sus líderes. Se ponían de acuerdo para repartirse el poder en función de la situación política.</a:t>
            </a:r>
            <a:endParaRPr lang="es-E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67944" y="0"/>
            <a:ext cx="5076056" cy="6555641"/>
          </a:xfrm>
          <a:prstGeom prst="rect">
            <a:avLst/>
          </a:prstGeom>
        </p:spPr>
        <p:txBody>
          <a:bodyPr wrap="square">
            <a:spAutoFit/>
          </a:bodyPr>
          <a:lstStyle/>
          <a:p>
            <a:pPr algn="ctr"/>
            <a:r>
              <a:rPr lang="es-ES" sz="3000" dirty="0" smtClean="0"/>
              <a:t>Una vez decidido el resultado, la </a:t>
            </a:r>
            <a:r>
              <a:rPr lang="es-ES" sz="3000" dirty="0" smtClean="0"/>
              <a:t>práctica más común era la del </a:t>
            </a:r>
            <a:r>
              <a:rPr lang="es-ES" sz="3000" dirty="0" smtClean="0">
                <a:solidFill>
                  <a:srgbClr val="FF0000"/>
                </a:solidFill>
              </a:rPr>
              <a:t>cacicazgo</a:t>
            </a:r>
            <a:r>
              <a:rPr lang="es-ES" sz="3000" dirty="0" smtClean="0"/>
              <a:t>. El cacique de un lugar recibía el nombre de quien tenía que ser elegido y él se aseguraba de que así fuera activando su </a:t>
            </a:r>
            <a:r>
              <a:rPr lang="es-ES" sz="3000" dirty="0" smtClean="0">
                <a:solidFill>
                  <a:srgbClr val="FF0000"/>
                </a:solidFill>
              </a:rPr>
              <a:t>red de clientes</a:t>
            </a:r>
            <a:r>
              <a:rPr lang="es-ES" sz="3000" dirty="0" smtClean="0"/>
              <a:t>. Desde el Ministerio de Gobernación prometían al cacique que, por ejemplo, se construiría una escuela en un pueblo y este se encargaba de que la gente votara a quien tenía que salir elegido.</a:t>
            </a:r>
            <a:endParaRPr lang="es-ES" sz="3000" dirty="0"/>
          </a:p>
        </p:txBody>
      </p:sp>
      <p:pic>
        <p:nvPicPr>
          <p:cNvPr id="82946" name="Picture 2" descr="Resultado de imagen de romanones"/>
          <p:cNvPicPr>
            <a:picLocks noChangeAspect="1" noChangeArrowheads="1"/>
          </p:cNvPicPr>
          <p:nvPr/>
        </p:nvPicPr>
        <p:blipFill>
          <a:blip r:embed="rId2" cstate="print"/>
          <a:srcRect/>
          <a:stretch>
            <a:fillRect/>
          </a:stretch>
        </p:blipFill>
        <p:spPr bwMode="auto">
          <a:xfrm>
            <a:off x="0" y="1"/>
            <a:ext cx="3707904" cy="4950052"/>
          </a:xfrm>
          <a:prstGeom prst="rect">
            <a:avLst/>
          </a:prstGeom>
          <a:noFill/>
        </p:spPr>
      </p:pic>
      <p:sp>
        <p:nvSpPr>
          <p:cNvPr id="4" name="3 CuadroTexto"/>
          <p:cNvSpPr txBox="1"/>
          <p:nvPr/>
        </p:nvSpPr>
        <p:spPr>
          <a:xfrm>
            <a:off x="0" y="4919008"/>
            <a:ext cx="4067944" cy="1938992"/>
          </a:xfrm>
          <a:prstGeom prst="rect">
            <a:avLst/>
          </a:prstGeom>
          <a:noFill/>
        </p:spPr>
        <p:txBody>
          <a:bodyPr wrap="square" rtlCol="0">
            <a:spAutoFit/>
          </a:bodyPr>
          <a:lstStyle/>
          <a:p>
            <a:pPr algn="ctr"/>
            <a:r>
              <a:rPr lang="es-ES" sz="2000" dirty="0" err="1" smtClean="0"/>
              <a:t>Romanones</a:t>
            </a:r>
            <a:r>
              <a:rPr lang="es-ES" sz="2000" dirty="0" smtClean="0"/>
              <a:t> es un ejemplo de cacique local. Fue elegido por Guadalajara de forma ininterrumpida desde 1888</a:t>
            </a:r>
            <a:r>
              <a:rPr lang="es-ES" sz="2000" dirty="0" smtClean="0"/>
              <a:t>. En cualquier caso, el cacique y el elegido no tenían por qué ser la misma persona.</a:t>
            </a:r>
            <a:endParaRPr lang="es-E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Mapa caciquismo, gedeón, sátira"/>
          <p:cNvPicPr>
            <a:picLocks noChangeAspect="1" noChangeArrowheads="1"/>
          </p:cNvPicPr>
          <p:nvPr/>
        </p:nvPicPr>
        <p:blipFill>
          <a:blip r:embed="rId2" cstate="print"/>
          <a:srcRect/>
          <a:stretch>
            <a:fillRect/>
          </a:stretch>
        </p:blipFill>
        <p:spPr bwMode="auto">
          <a:xfrm>
            <a:off x="5076056" y="1268762"/>
            <a:ext cx="4067944" cy="3037390"/>
          </a:xfrm>
          <a:prstGeom prst="rect">
            <a:avLst/>
          </a:prstGeom>
          <a:noFill/>
        </p:spPr>
      </p:pic>
      <p:sp>
        <p:nvSpPr>
          <p:cNvPr id="3" name="2 Rectángulo"/>
          <p:cNvSpPr/>
          <p:nvPr/>
        </p:nvSpPr>
        <p:spPr>
          <a:xfrm>
            <a:off x="0" y="0"/>
            <a:ext cx="9144000" cy="1200329"/>
          </a:xfrm>
          <a:prstGeom prst="rect">
            <a:avLst/>
          </a:prstGeom>
        </p:spPr>
        <p:txBody>
          <a:bodyPr wrap="square">
            <a:spAutoFit/>
          </a:bodyPr>
          <a:lstStyle/>
          <a:p>
            <a:pPr algn="ctr"/>
            <a:r>
              <a:rPr lang="es-ES" sz="3600" dirty="0" smtClean="0"/>
              <a:t>Existían una serie de nombres que se repetían una y otra vez, sobre todo en el </a:t>
            </a:r>
            <a:r>
              <a:rPr lang="es-ES" sz="3600" dirty="0" smtClean="0">
                <a:solidFill>
                  <a:srgbClr val="FF0000"/>
                </a:solidFill>
              </a:rPr>
              <a:t>mundo rural</a:t>
            </a:r>
            <a:r>
              <a:rPr lang="es-ES" sz="3600" dirty="0" smtClean="0"/>
              <a:t>.</a:t>
            </a:r>
            <a:endParaRPr lang="es-ES" sz="3600" dirty="0"/>
          </a:p>
        </p:txBody>
      </p:sp>
      <p:sp>
        <p:nvSpPr>
          <p:cNvPr id="4" name="3 CuadroTexto"/>
          <p:cNvSpPr txBox="1"/>
          <p:nvPr/>
        </p:nvSpPr>
        <p:spPr>
          <a:xfrm>
            <a:off x="0" y="1916832"/>
            <a:ext cx="5076056" cy="1938992"/>
          </a:xfrm>
          <a:prstGeom prst="rect">
            <a:avLst/>
          </a:prstGeom>
          <a:noFill/>
        </p:spPr>
        <p:txBody>
          <a:bodyPr wrap="square" rtlCol="0">
            <a:spAutoFit/>
          </a:bodyPr>
          <a:lstStyle/>
          <a:p>
            <a:pPr algn="ctr"/>
            <a:r>
              <a:rPr lang="es-ES" sz="2400" dirty="0" smtClean="0"/>
              <a:t>El cacique de León es el astorgano Pío Gullón Iglesias. Del Partido Liberal, fue ministro de Gobernación y Estado y representante de León en tres ocasiones en los 80 del XIX.</a:t>
            </a:r>
            <a:endParaRPr lang="es-ES" sz="2400" dirty="0"/>
          </a:p>
        </p:txBody>
      </p:sp>
      <p:sp>
        <p:nvSpPr>
          <p:cNvPr id="5" name="4 CuadroTexto"/>
          <p:cNvSpPr txBox="1"/>
          <p:nvPr/>
        </p:nvSpPr>
        <p:spPr>
          <a:xfrm>
            <a:off x="0" y="4395787"/>
            <a:ext cx="9144000" cy="2462213"/>
          </a:xfrm>
          <a:prstGeom prst="rect">
            <a:avLst/>
          </a:prstGeom>
          <a:noFill/>
        </p:spPr>
        <p:txBody>
          <a:bodyPr wrap="square" rtlCol="0">
            <a:spAutoFit/>
          </a:bodyPr>
          <a:lstStyle/>
          <a:p>
            <a:pPr algn="ctr"/>
            <a:r>
              <a:rPr lang="es-ES" sz="2200" dirty="0" smtClean="0"/>
              <a:t>La provincia de León contaba, al menos en 1891, con nueve distritos, la capital y otros ocho (Astorga, La </a:t>
            </a:r>
            <a:r>
              <a:rPr lang="es-ES" sz="2200" dirty="0" err="1" smtClean="0"/>
              <a:t>Bañeza</a:t>
            </a:r>
            <a:r>
              <a:rPr lang="es-ES" sz="2200" dirty="0" smtClean="0"/>
              <a:t>, Villafranca, Ponferrada, La </a:t>
            </a:r>
            <a:r>
              <a:rPr lang="es-ES" sz="2200" dirty="0" err="1" smtClean="0"/>
              <a:t>Vecilla</a:t>
            </a:r>
            <a:r>
              <a:rPr lang="es-ES" sz="2200" dirty="0" smtClean="0"/>
              <a:t>, Sahagún, Valencia de Don Juan y Murias de Paredes). </a:t>
            </a:r>
            <a:r>
              <a:rPr lang="es-ES" sz="2200" dirty="0" smtClean="0"/>
              <a:t>Desde 1886 León estuvo en manos del republicano Gumersindo de </a:t>
            </a:r>
            <a:r>
              <a:rPr lang="es-ES" sz="2200" dirty="0" err="1" smtClean="0"/>
              <a:t>Azcárate</a:t>
            </a:r>
            <a:r>
              <a:rPr lang="es-ES" sz="2200" dirty="0" smtClean="0"/>
              <a:t>, mientras que los otros se los repartían entre conservadores y liberales, siendo la red clientelar mejor establecida la de los liberales. Entre los diputados provinciales destacarían el astorgano García Prieto o el coruñés y diputado cunero Eduardo Dato.</a:t>
            </a:r>
            <a:endParaRPr lang="es-E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Alfonso XII.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Cánovas del Castillo.</a:t>
            </a:r>
          </a:p>
          <a:p>
            <a:pPr marL="360363" indent="-360363" algn="just">
              <a:buFont typeface="Wingdings" pitchFamily="2" charset="2"/>
              <a:buChar char="Ø"/>
            </a:pPr>
            <a:r>
              <a:rPr lang="es-ES" sz="3200" dirty="0" err="1" smtClean="0">
                <a:solidFill>
                  <a:schemeClr val="tx2">
                    <a:lumMod val="75000"/>
                  </a:schemeClr>
                </a:solidFill>
                <a:latin typeface="Arial Black" pitchFamily="34" charset="0"/>
              </a:rPr>
              <a:t>Sagasta</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Caciquismo.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1523494"/>
          </a:xfrm>
          <a:prstGeom prst="rect">
            <a:avLst/>
          </a:prstGeom>
        </p:spPr>
        <p:txBody>
          <a:bodyPr wrap="square">
            <a:spAutoFit/>
          </a:bodyPr>
          <a:lstStyle/>
          <a:p>
            <a:pPr algn="ctr"/>
            <a:r>
              <a:rPr lang="es-ES" sz="3100" dirty="0" smtClean="0"/>
              <a:t>El </a:t>
            </a:r>
            <a:r>
              <a:rPr lang="es-ES" sz="3100" dirty="0" smtClean="0">
                <a:solidFill>
                  <a:srgbClr val="FF0000"/>
                </a:solidFill>
              </a:rPr>
              <a:t>pucherazo</a:t>
            </a:r>
            <a:r>
              <a:rPr lang="es-ES" sz="3100" dirty="0" smtClean="0"/>
              <a:t> consistía en votar varias veces o que votaran los muertos. De todos modos, esto no era algo exclusivo de España ni más frecuente en nuestro país.</a:t>
            </a:r>
            <a:endParaRPr lang="es-ES" sz="3100" dirty="0"/>
          </a:p>
        </p:txBody>
      </p:sp>
      <p:pic>
        <p:nvPicPr>
          <p:cNvPr id="1027" name="Picture 3"/>
          <p:cNvPicPr>
            <a:picLocks noChangeAspect="1" noChangeArrowheads="1"/>
          </p:cNvPicPr>
          <p:nvPr/>
        </p:nvPicPr>
        <p:blipFill>
          <a:blip r:embed="rId2" cstate="print"/>
          <a:srcRect/>
          <a:stretch>
            <a:fillRect/>
          </a:stretch>
        </p:blipFill>
        <p:spPr bwMode="auto">
          <a:xfrm>
            <a:off x="2896790" y="2132856"/>
            <a:ext cx="6247210" cy="4221088"/>
          </a:xfrm>
          <a:prstGeom prst="rect">
            <a:avLst/>
          </a:prstGeom>
          <a:noFill/>
          <a:ln w="9525">
            <a:noFill/>
            <a:miter lim="800000"/>
            <a:headEnd/>
            <a:tailEnd/>
          </a:ln>
        </p:spPr>
      </p:pic>
      <p:sp>
        <p:nvSpPr>
          <p:cNvPr id="4" name="3 Rectángulo"/>
          <p:cNvSpPr/>
          <p:nvPr/>
        </p:nvSpPr>
        <p:spPr>
          <a:xfrm>
            <a:off x="0" y="1700808"/>
            <a:ext cx="2915816" cy="5262979"/>
          </a:xfrm>
          <a:prstGeom prst="rect">
            <a:avLst/>
          </a:prstGeom>
        </p:spPr>
        <p:txBody>
          <a:bodyPr wrap="square">
            <a:spAutoFit/>
          </a:bodyPr>
          <a:lstStyle/>
          <a:p>
            <a:pPr algn="ctr"/>
            <a:r>
              <a:rPr lang="es-ES" sz="2400" dirty="0" smtClean="0"/>
              <a:t>En sentido estricto, el pucherazo consistía en añadir votos inexistentes. En la imagen vemos otra práctica que es lázaro (votar los muertos), pero existían otras posibilidades como los cuneros (inscribir a personas de fuera de un distrito), falsear los censos, evitar las votaciones…</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323439"/>
          </a:xfrm>
          <a:prstGeom prst="rect">
            <a:avLst/>
          </a:prstGeom>
        </p:spPr>
        <p:txBody>
          <a:bodyPr wrap="square">
            <a:spAutoFit/>
          </a:bodyPr>
          <a:lstStyle/>
          <a:p>
            <a:pPr algn="ctr"/>
            <a:r>
              <a:rPr lang="es-ES" sz="4000" dirty="0" smtClean="0"/>
              <a:t>Como ejemplo, en </a:t>
            </a:r>
            <a:r>
              <a:rPr lang="es-ES" sz="4000" dirty="0" smtClean="0">
                <a:solidFill>
                  <a:srgbClr val="FF0000"/>
                </a:solidFill>
              </a:rPr>
              <a:t>León</a:t>
            </a:r>
            <a:r>
              <a:rPr lang="es-ES" sz="4000" dirty="0" smtClean="0"/>
              <a:t> hay noticias de qué cosas se ofrecían por las elecciones.</a:t>
            </a:r>
            <a:endParaRPr lang="es-ES" sz="4000" dirty="0"/>
          </a:p>
        </p:txBody>
      </p:sp>
      <p:pic>
        <p:nvPicPr>
          <p:cNvPr id="1026" name="Picture 2" descr="[Img #11904]"/>
          <p:cNvPicPr>
            <a:picLocks noChangeAspect="1" noChangeArrowheads="1"/>
          </p:cNvPicPr>
          <p:nvPr/>
        </p:nvPicPr>
        <p:blipFill>
          <a:blip r:embed="rId2" cstate="print"/>
          <a:srcRect/>
          <a:stretch>
            <a:fillRect/>
          </a:stretch>
        </p:blipFill>
        <p:spPr bwMode="auto">
          <a:xfrm>
            <a:off x="0" y="1243949"/>
            <a:ext cx="4427984" cy="5614051"/>
          </a:xfrm>
          <a:prstGeom prst="rect">
            <a:avLst/>
          </a:prstGeom>
          <a:noFill/>
        </p:spPr>
      </p:pic>
      <p:sp>
        <p:nvSpPr>
          <p:cNvPr id="4" name="3 CuadroTexto"/>
          <p:cNvSpPr txBox="1"/>
          <p:nvPr/>
        </p:nvSpPr>
        <p:spPr>
          <a:xfrm>
            <a:off x="4427984" y="1772816"/>
            <a:ext cx="4716016" cy="4524315"/>
          </a:xfrm>
          <a:prstGeom prst="rect">
            <a:avLst/>
          </a:prstGeom>
          <a:noFill/>
        </p:spPr>
        <p:txBody>
          <a:bodyPr wrap="square" rtlCol="0">
            <a:spAutoFit/>
          </a:bodyPr>
          <a:lstStyle/>
          <a:p>
            <a:pPr algn="ctr"/>
            <a:r>
              <a:rPr lang="es-ES" sz="2400" dirty="0" smtClean="0"/>
              <a:t>Para entenderlo, piensa que era una España muy pobre. A menudo se usaba la intimidación, ya fuera física o mediante la amenaza de subir impuestos. Sin embargo, era frecuente ofrecer vino, merluza o grano,  eximir de las quintas (servicio militar), arreglar escuelas, iglesias, carreteras o fuentes, construir un puente, exenciones de impuestos a los ayuntamientos, pequeñas cantidades de dinero…</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Para aceptar una monarquía liberal moderada se formó al nuevo </a:t>
            </a:r>
            <a:r>
              <a:rPr lang="es-ES" sz="3600" dirty="0" smtClean="0">
                <a:solidFill>
                  <a:srgbClr val="FF0000"/>
                </a:solidFill>
              </a:rPr>
              <a:t>rey</a:t>
            </a:r>
            <a:r>
              <a:rPr lang="es-ES" sz="3600" dirty="0" smtClean="0"/>
              <a:t> y se le dio una </a:t>
            </a:r>
            <a:r>
              <a:rPr lang="es-ES" sz="3600" dirty="0" smtClean="0">
                <a:solidFill>
                  <a:srgbClr val="FF0000"/>
                </a:solidFill>
              </a:rPr>
              <a:t>preparación militar </a:t>
            </a:r>
            <a:r>
              <a:rPr lang="es-ES" sz="3600" dirty="0" smtClean="0"/>
              <a:t>de élite.</a:t>
            </a:r>
            <a:endParaRPr lang="es-ES" sz="3600" dirty="0"/>
          </a:p>
        </p:txBody>
      </p:sp>
      <p:pic>
        <p:nvPicPr>
          <p:cNvPr id="54274" name="Picture 2" descr="Resultado de imagen de entrada triunfal alfonso xii madrid"/>
          <p:cNvPicPr>
            <a:picLocks noChangeAspect="1" noChangeArrowheads="1"/>
          </p:cNvPicPr>
          <p:nvPr/>
        </p:nvPicPr>
        <p:blipFill>
          <a:blip r:embed="rId2" cstate="print"/>
          <a:srcRect/>
          <a:stretch>
            <a:fillRect/>
          </a:stretch>
        </p:blipFill>
        <p:spPr bwMode="auto">
          <a:xfrm>
            <a:off x="3562350" y="2492896"/>
            <a:ext cx="5581650" cy="3819525"/>
          </a:xfrm>
          <a:prstGeom prst="rect">
            <a:avLst/>
          </a:prstGeom>
          <a:noFill/>
        </p:spPr>
      </p:pic>
      <p:sp>
        <p:nvSpPr>
          <p:cNvPr id="4" name="3 Rectángulo"/>
          <p:cNvSpPr/>
          <p:nvPr/>
        </p:nvSpPr>
        <p:spPr>
          <a:xfrm>
            <a:off x="0" y="2564904"/>
            <a:ext cx="3563888" cy="3416320"/>
          </a:xfrm>
          <a:prstGeom prst="rect">
            <a:avLst/>
          </a:prstGeom>
        </p:spPr>
        <p:txBody>
          <a:bodyPr wrap="square">
            <a:spAutoFit/>
          </a:bodyPr>
          <a:lstStyle/>
          <a:p>
            <a:pPr algn="ctr"/>
            <a:r>
              <a:rPr lang="es-ES" sz="2400" dirty="0" smtClean="0"/>
              <a:t>No se desaprovechaba ocasión de mostrar a Alfonso como un rey soldado. Su entrada en Madrid la hizo con galas militares, escena que se repitió en Pamplona y San Sebastián con motivo del fin de las guerras carlistas.</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En cuanto a los </a:t>
            </a:r>
            <a:r>
              <a:rPr lang="es-ES" sz="3500" dirty="0" smtClean="0">
                <a:solidFill>
                  <a:srgbClr val="FF0000"/>
                </a:solidFill>
              </a:rPr>
              <a:t>apoyos sociales</a:t>
            </a:r>
            <a:r>
              <a:rPr lang="es-ES" sz="3500" dirty="0" smtClean="0"/>
              <a:t>, Cánovas se fijó en todos los grupos sociales que tenían algo que proteger, es decir, los </a:t>
            </a:r>
            <a:r>
              <a:rPr lang="es-ES" sz="3500" dirty="0" smtClean="0">
                <a:solidFill>
                  <a:srgbClr val="FF0000"/>
                </a:solidFill>
              </a:rPr>
              <a:t>grupos conservadores</a:t>
            </a:r>
            <a:r>
              <a:rPr lang="es-ES" sz="3500" dirty="0" smtClean="0"/>
              <a:t>.</a:t>
            </a:r>
            <a:endParaRPr lang="es-ES" sz="3500" dirty="0"/>
          </a:p>
        </p:txBody>
      </p:sp>
      <p:pic>
        <p:nvPicPr>
          <p:cNvPr id="84994" name="Picture 2" descr="Resultado de imagen de esclavistas cubanos"/>
          <p:cNvPicPr>
            <a:picLocks noChangeAspect="1" noChangeArrowheads="1"/>
          </p:cNvPicPr>
          <p:nvPr/>
        </p:nvPicPr>
        <p:blipFill>
          <a:blip r:embed="rId2" cstate="print"/>
          <a:srcRect/>
          <a:stretch>
            <a:fillRect/>
          </a:stretch>
        </p:blipFill>
        <p:spPr bwMode="auto">
          <a:xfrm>
            <a:off x="3678977" y="2564904"/>
            <a:ext cx="5465023" cy="3171453"/>
          </a:xfrm>
          <a:prstGeom prst="rect">
            <a:avLst/>
          </a:prstGeom>
          <a:noFill/>
        </p:spPr>
      </p:pic>
      <p:sp>
        <p:nvSpPr>
          <p:cNvPr id="4" name="3 Rectángulo"/>
          <p:cNvSpPr/>
          <p:nvPr/>
        </p:nvSpPr>
        <p:spPr>
          <a:xfrm>
            <a:off x="0" y="2564904"/>
            <a:ext cx="3563888" cy="3046988"/>
          </a:xfrm>
          <a:prstGeom prst="rect">
            <a:avLst/>
          </a:prstGeom>
        </p:spPr>
        <p:txBody>
          <a:bodyPr wrap="square">
            <a:spAutoFit/>
          </a:bodyPr>
          <a:lstStyle/>
          <a:p>
            <a:pPr algn="ctr"/>
            <a:r>
              <a:rPr lang="es-ES" sz="2400" dirty="0" smtClean="0"/>
              <a:t>Un grupo que apoyó decididamente a los </a:t>
            </a:r>
            <a:r>
              <a:rPr lang="es-ES" sz="2400" dirty="0" err="1" smtClean="0"/>
              <a:t>alfonsinos</a:t>
            </a:r>
            <a:r>
              <a:rPr lang="es-ES" sz="2400" dirty="0" smtClean="0"/>
              <a:t> fueron los </a:t>
            </a:r>
            <a:r>
              <a:rPr lang="es-ES" sz="2400" dirty="0" smtClean="0">
                <a:solidFill>
                  <a:srgbClr val="FF0000"/>
                </a:solidFill>
              </a:rPr>
              <a:t>esclavistas cubanos </a:t>
            </a:r>
            <a:r>
              <a:rPr lang="es-ES" sz="2400" dirty="0" smtClean="0"/>
              <a:t>y los </a:t>
            </a:r>
            <a:r>
              <a:rPr lang="es-ES" sz="2400" dirty="0" smtClean="0">
                <a:solidFill>
                  <a:srgbClr val="FF0000"/>
                </a:solidFill>
              </a:rPr>
              <a:t>comerciantes e industriales españoles </a:t>
            </a:r>
            <a:r>
              <a:rPr lang="es-ES" sz="2400" dirty="0" smtClean="0"/>
              <a:t>interesados en mantener el </a:t>
            </a:r>
            <a:r>
              <a:rPr lang="es-ES" sz="2400" dirty="0" smtClean="0">
                <a:solidFill>
                  <a:srgbClr val="FF0000"/>
                </a:solidFill>
              </a:rPr>
              <a:t>monopolio exportador hacia Cuba</a:t>
            </a:r>
            <a:r>
              <a:rPr lang="es-ES" sz="2400" dirty="0" smtClean="0"/>
              <a:t>.</a:t>
            </a:r>
            <a:endParaRPr lang="es-E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Especialmente peliagudo fue lograr el </a:t>
            </a:r>
            <a:r>
              <a:rPr lang="es-ES" sz="3600" dirty="0" smtClean="0">
                <a:solidFill>
                  <a:srgbClr val="FF0000"/>
                </a:solidFill>
              </a:rPr>
              <a:t>apoyo de la jerarquía eclesiástica</a:t>
            </a:r>
            <a:r>
              <a:rPr lang="es-ES" sz="3600" dirty="0" smtClean="0"/>
              <a:t>. Sin embargo, se consiguió a finales del siglo.</a:t>
            </a:r>
            <a:endParaRPr lang="es-ES" sz="3600" dirty="0"/>
          </a:p>
        </p:txBody>
      </p:sp>
      <p:pic>
        <p:nvPicPr>
          <p:cNvPr id="86018" name="Picture 2" descr="Resultado de imagen de leon xiii"/>
          <p:cNvPicPr>
            <a:picLocks noChangeAspect="1" noChangeArrowheads="1"/>
          </p:cNvPicPr>
          <p:nvPr/>
        </p:nvPicPr>
        <p:blipFill>
          <a:blip r:embed="rId2" cstate="print"/>
          <a:srcRect/>
          <a:stretch>
            <a:fillRect/>
          </a:stretch>
        </p:blipFill>
        <p:spPr bwMode="auto">
          <a:xfrm>
            <a:off x="3492573" y="1844824"/>
            <a:ext cx="5651427" cy="3387477"/>
          </a:xfrm>
          <a:prstGeom prst="rect">
            <a:avLst/>
          </a:prstGeom>
          <a:noFill/>
        </p:spPr>
      </p:pic>
      <p:sp>
        <p:nvSpPr>
          <p:cNvPr id="4" name="3 Rectángulo"/>
          <p:cNvSpPr/>
          <p:nvPr/>
        </p:nvSpPr>
        <p:spPr>
          <a:xfrm>
            <a:off x="0" y="1700808"/>
            <a:ext cx="3419872" cy="4832092"/>
          </a:xfrm>
          <a:prstGeom prst="rect">
            <a:avLst/>
          </a:prstGeom>
        </p:spPr>
        <p:txBody>
          <a:bodyPr wrap="square">
            <a:spAutoFit/>
          </a:bodyPr>
          <a:lstStyle/>
          <a:p>
            <a:pPr algn="ctr"/>
            <a:r>
              <a:rPr lang="es-ES" sz="2200" dirty="0" smtClean="0"/>
              <a:t>Cánovas buscó desde un principio el apoyo de los católicos con amplias concesiones como anular el matrimonio civil o mantener el culto católico desde el Estado. Sin embargo, el artículo 11 de la nueva constitución aprobaba la libertad de culto. La mayoría de los católicos apoyaban al carlismo, eran antiliberales o simplemente no querían saber nada de política.</a:t>
            </a:r>
            <a:endParaRPr lang="es-ES" sz="2200" dirty="0"/>
          </a:p>
        </p:txBody>
      </p:sp>
      <p:sp>
        <p:nvSpPr>
          <p:cNvPr id="5" name="4 CuadroTexto"/>
          <p:cNvSpPr txBox="1"/>
          <p:nvPr/>
        </p:nvSpPr>
        <p:spPr>
          <a:xfrm>
            <a:off x="3419872" y="5301208"/>
            <a:ext cx="5724128" cy="1323439"/>
          </a:xfrm>
          <a:prstGeom prst="rect">
            <a:avLst/>
          </a:prstGeom>
          <a:noFill/>
        </p:spPr>
        <p:txBody>
          <a:bodyPr wrap="square" rtlCol="0">
            <a:spAutoFit/>
          </a:bodyPr>
          <a:lstStyle/>
          <a:p>
            <a:pPr algn="ctr"/>
            <a:r>
              <a:rPr lang="es-ES" sz="2000" dirty="0" smtClean="0"/>
              <a:t>El cambio de actitud de los católicos fue propiciado en gran medida por la asunción de una preocupación social del papa León XIII. Este instó a los católicos españoles a entenderse con el régimen liberal.</a:t>
            </a:r>
            <a:endParaRPr lang="es-E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El turno de partidos</a:t>
            </a:r>
            <a:endParaRPr lang="es-ES" sz="4800" dirty="0"/>
          </a:p>
        </p:txBody>
      </p:sp>
      <p:sp>
        <p:nvSpPr>
          <p:cNvPr id="3" name="2 Rectángulo"/>
          <p:cNvSpPr/>
          <p:nvPr/>
        </p:nvSpPr>
        <p:spPr>
          <a:xfrm>
            <a:off x="0" y="980728"/>
            <a:ext cx="9144000" cy="3170099"/>
          </a:xfrm>
          <a:prstGeom prst="rect">
            <a:avLst/>
          </a:prstGeom>
        </p:spPr>
        <p:txBody>
          <a:bodyPr wrap="square">
            <a:spAutoFit/>
          </a:bodyPr>
          <a:lstStyle/>
          <a:p>
            <a:pPr marL="177800" lvl="0" indent="-177800" algn="just">
              <a:buFont typeface="Arial" pitchFamily="34" charset="0"/>
              <a:buChar char="•"/>
            </a:pPr>
            <a:r>
              <a:rPr lang="es-ES" sz="4000" dirty="0" smtClean="0"/>
              <a:t>El Partido Conservador de Cánovas y </a:t>
            </a:r>
            <a:r>
              <a:rPr lang="es-ES" sz="4000" dirty="0" err="1" smtClean="0"/>
              <a:t>Silvela</a:t>
            </a:r>
            <a:r>
              <a:rPr lang="es-ES" sz="4000" dirty="0" smtClean="0"/>
              <a:t>. Significado.</a:t>
            </a:r>
          </a:p>
          <a:p>
            <a:pPr marL="177800" lvl="0" indent="-177800" algn="just">
              <a:buFont typeface="Arial" pitchFamily="34" charset="0"/>
              <a:buChar char="•"/>
            </a:pPr>
            <a:r>
              <a:rPr lang="es-ES" sz="4000" dirty="0" smtClean="0"/>
              <a:t>El Partido Liberal de </a:t>
            </a:r>
            <a:r>
              <a:rPr lang="es-ES" sz="4000" dirty="0" err="1" smtClean="0"/>
              <a:t>Sagasta</a:t>
            </a:r>
            <a:r>
              <a:rPr lang="es-ES" sz="4000" dirty="0" smtClean="0"/>
              <a:t>. Significado.</a:t>
            </a:r>
          </a:p>
          <a:p>
            <a:pPr marL="177800" lvl="0" indent="-177800" algn="just">
              <a:buFont typeface="Arial" pitchFamily="34" charset="0"/>
              <a:buChar char="•"/>
            </a:pPr>
            <a:r>
              <a:rPr lang="es-ES" sz="4000" dirty="0" smtClean="0"/>
              <a:t>Alfonso XII y Mª Cristina. El Pacto del Pardo.</a:t>
            </a:r>
            <a:endParaRPr lang="es-E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El turno de partidos se basó en la sucesión ininterrumpida en el gobierno de dos partidos: </a:t>
            </a:r>
            <a:r>
              <a:rPr lang="es-ES" sz="3600" dirty="0" smtClean="0">
                <a:solidFill>
                  <a:srgbClr val="FF0000"/>
                </a:solidFill>
              </a:rPr>
              <a:t>conservadores y liberales</a:t>
            </a:r>
            <a:r>
              <a:rPr lang="es-ES" sz="3600" dirty="0" smtClean="0"/>
              <a:t>.</a:t>
            </a:r>
            <a:endParaRPr lang="es-ES" sz="3600" dirty="0"/>
          </a:p>
        </p:txBody>
      </p:sp>
      <p:pic>
        <p:nvPicPr>
          <p:cNvPr id="87042" name="Picture 2" descr="Resultado de imagen de conservadores liberales turnismo"/>
          <p:cNvPicPr>
            <a:picLocks noChangeAspect="1" noChangeArrowheads="1"/>
          </p:cNvPicPr>
          <p:nvPr/>
        </p:nvPicPr>
        <p:blipFill>
          <a:blip r:embed="rId2" cstate="print"/>
          <a:srcRect/>
          <a:stretch>
            <a:fillRect/>
          </a:stretch>
        </p:blipFill>
        <p:spPr bwMode="auto">
          <a:xfrm>
            <a:off x="611560" y="1871700"/>
            <a:ext cx="7920880" cy="49863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23658"/>
          </a:xfrm>
          <a:prstGeom prst="rect">
            <a:avLst/>
          </a:prstGeom>
          <a:noFill/>
        </p:spPr>
        <p:txBody>
          <a:bodyPr wrap="square" rtlCol="0">
            <a:spAutoFit/>
          </a:bodyPr>
          <a:lstStyle/>
          <a:p>
            <a:pPr algn="ctr"/>
            <a:r>
              <a:rPr lang="es-ES" sz="3300" dirty="0" smtClean="0"/>
              <a:t>El </a:t>
            </a:r>
            <a:r>
              <a:rPr lang="es-ES" sz="3300" dirty="0" smtClean="0">
                <a:solidFill>
                  <a:srgbClr val="FF0000"/>
                </a:solidFill>
              </a:rPr>
              <a:t>Partido Conservador </a:t>
            </a:r>
            <a:r>
              <a:rPr lang="es-ES" sz="3300" dirty="0" smtClean="0"/>
              <a:t>basaba su ideario en el del </a:t>
            </a:r>
            <a:r>
              <a:rPr lang="es-ES" sz="3300" dirty="0" smtClean="0">
                <a:solidFill>
                  <a:srgbClr val="FF0000"/>
                </a:solidFill>
              </a:rPr>
              <a:t>Partido Moderado y la Unión Liberal </a:t>
            </a:r>
            <a:r>
              <a:rPr lang="es-ES" sz="3300" dirty="0" smtClean="0"/>
              <a:t>(soberanía compartida, sufragio censitario, centralismo, orden, proteccionismo, entendimiento con los católicos).</a:t>
            </a:r>
            <a:endParaRPr lang="es-ES" sz="3300" dirty="0"/>
          </a:p>
        </p:txBody>
      </p:sp>
      <p:pic>
        <p:nvPicPr>
          <p:cNvPr id="88066" name="Picture 2" descr="Resultado de imagen de canovas del castillo"/>
          <p:cNvPicPr>
            <a:picLocks noChangeAspect="1" noChangeArrowheads="1"/>
          </p:cNvPicPr>
          <p:nvPr/>
        </p:nvPicPr>
        <p:blipFill>
          <a:blip r:embed="rId2" cstate="print"/>
          <a:srcRect/>
          <a:stretch>
            <a:fillRect/>
          </a:stretch>
        </p:blipFill>
        <p:spPr bwMode="auto">
          <a:xfrm>
            <a:off x="6134081" y="2420888"/>
            <a:ext cx="3009919" cy="4077072"/>
          </a:xfrm>
          <a:prstGeom prst="rect">
            <a:avLst/>
          </a:prstGeom>
          <a:noFill/>
        </p:spPr>
      </p:pic>
      <p:pic>
        <p:nvPicPr>
          <p:cNvPr id="88068" name="Picture 4" descr="Resultado de imagen de silvela"/>
          <p:cNvPicPr>
            <a:picLocks noChangeAspect="1" noChangeArrowheads="1"/>
          </p:cNvPicPr>
          <p:nvPr/>
        </p:nvPicPr>
        <p:blipFill>
          <a:blip r:embed="rId3" cstate="print"/>
          <a:srcRect/>
          <a:stretch>
            <a:fillRect/>
          </a:stretch>
        </p:blipFill>
        <p:spPr bwMode="auto">
          <a:xfrm>
            <a:off x="0" y="2420888"/>
            <a:ext cx="3037014" cy="4005064"/>
          </a:xfrm>
          <a:prstGeom prst="rect">
            <a:avLst/>
          </a:prstGeom>
          <a:noFill/>
        </p:spPr>
      </p:pic>
      <p:sp>
        <p:nvSpPr>
          <p:cNvPr id="5" name="4 CuadroTexto"/>
          <p:cNvSpPr txBox="1"/>
          <p:nvPr/>
        </p:nvSpPr>
        <p:spPr>
          <a:xfrm>
            <a:off x="3131840" y="2333685"/>
            <a:ext cx="2952328" cy="4524315"/>
          </a:xfrm>
          <a:prstGeom prst="rect">
            <a:avLst/>
          </a:prstGeom>
          <a:noFill/>
        </p:spPr>
        <p:txBody>
          <a:bodyPr wrap="square" rtlCol="0">
            <a:spAutoFit/>
          </a:bodyPr>
          <a:lstStyle/>
          <a:p>
            <a:pPr algn="ctr"/>
            <a:r>
              <a:rPr lang="es-ES" sz="2400" dirty="0" smtClean="0"/>
              <a:t>Sus dos grandes líderes fueron </a:t>
            </a:r>
            <a:r>
              <a:rPr lang="es-ES" sz="2400" dirty="0" smtClean="0">
                <a:solidFill>
                  <a:srgbClr val="FF0000"/>
                </a:solidFill>
              </a:rPr>
              <a:t>Cánovas del Castillo </a:t>
            </a:r>
            <a:r>
              <a:rPr lang="es-ES" sz="2400" dirty="0" smtClean="0"/>
              <a:t>(derecha) y </a:t>
            </a:r>
            <a:r>
              <a:rPr lang="es-ES" sz="2400" dirty="0" smtClean="0">
                <a:solidFill>
                  <a:srgbClr val="FF0000"/>
                </a:solidFill>
              </a:rPr>
              <a:t>Francisco </a:t>
            </a:r>
            <a:r>
              <a:rPr lang="es-ES" sz="2400" dirty="0" err="1" smtClean="0">
                <a:solidFill>
                  <a:srgbClr val="FF0000"/>
                </a:solidFill>
              </a:rPr>
              <a:t>Silvela</a:t>
            </a:r>
            <a:r>
              <a:rPr lang="es-ES" sz="2400" dirty="0" smtClean="0"/>
              <a:t> (izquierda). El segundo se haría con el liderazgo del partido a la muerte de Cánovas en 1897 y lo mantendría hasta su retirada de la política en 1903.</a:t>
            </a:r>
            <a:endParaRPr lang="es-E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El </a:t>
            </a:r>
            <a:r>
              <a:rPr lang="es-ES" sz="3400" dirty="0" smtClean="0">
                <a:solidFill>
                  <a:srgbClr val="FF0000"/>
                </a:solidFill>
              </a:rPr>
              <a:t>Partido Liberal </a:t>
            </a:r>
            <a:r>
              <a:rPr lang="es-ES" sz="3400" dirty="0" smtClean="0"/>
              <a:t>era el heredero del </a:t>
            </a:r>
            <a:r>
              <a:rPr lang="es-ES" sz="3400" dirty="0" smtClean="0">
                <a:solidFill>
                  <a:srgbClr val="FF0000"/>
                </a:solidFill>
              </a:rPr>
              <a:t>progresismo</a:t>
            </a:r>
            <a:r>
              <a:rPr lang="es-ES" sz="3400" dirty="0" smtClean="0"/>
              <a:t> (soberanía nacional, sufragio universal, mayor descentralización, laicismo, librecambismo, acercamiento al republicanismo…).</a:t>
            </a:r>
            <a:endParaRPr lang="es-ES" sz="3400" dirty="0"/>
          </a:p>
        </p:txBody>
      </p:sp>
      <p:pic>
        <p:nvPicPr>
          <p:cNvPr id="90114" name="Picture 2" descr="Resultado de imagen de sagasta"/>
          <p:cNvPicPr>
            <a:picLocks noChangeAspect="1" noChangeArrowheads="1"/>
          </p:cNvPicPr>
          <p:nvPr/>
        </p:nvPicPr>
        <p:blipFill>
          <a:blip r:embed="rId2" cstate="print"/>
          <a:srcRect/>
          <a:stretch>
            <a:fillRect/>
          </a:stretch>
        </p:blipFill>
        <p:spPr bwMode="auto">
          <a:xfrm>
            <a:off x="6012160" y="2430716"/>
            <a:ext cx="3131840" cy="4427284"/>
          </a:xfrm>
          <a:prstGeom prst="rect">
            <a:avLst/>
          </a:prstGeom>
          <a:noFill/>
        </p:spPr>
      </p:pic>
      <p:sp>
        <p:nvSpPr>
          <p:cNvPr id="4" name="3 CuadroTexto"/>
          <p:cNvSpPr txBox="1"/>
          <p:nvPr/>
        </p:nvSpPr>
        <p:spPr>
          <a:xfrm>
            <a:off x="0" y="2996952"/>
            <a:ext cx="6012160" cy="2677656"/>
          </a:xfrm>
          <a:prstGeom prst="rect">
            <a:avLst/>
          </a:prstGeom>
          <a:noFill/>
        </p:spPr>
        <p:txBody>
          <a:bodyPr wrap="square" rtlCol="0">
            <a:spAutoFit/>
          </a:bodyPr>
          <a:lstStyle/>
          <a:p>
            <a:pPr algn="ctr"/>
            <a:r>
              <a:rPr lang="es-ES" sz="2400" dirty="0" smtClean="0"/>
              <a:t>Práxedes Mateo </a:t>
            </a:r>
            <a:r>
              <a:rPr lang="es-ES" sz="2400" dirty="0" err="1" smtClean="0">
                <a:solidFill>
                  <a:srgbClr val="FF0000"/>
                </a:solidFill>
              </a:rPr>
              <a:t>Sagasta</a:t>
            </a:r>
            <a:r>
              <a:rPr lang="es-ES" sz="2400" dirty="0" smtClean="0"/>
              <a:t> fue su fundador y líder hasta su muerte en 1903. La importancia de este político es clave por su capacidad de mantener unido al progresismo y por su papel activo durante el Sexenio Democrático que imprimía un cierto talante continuista al régimen de la Restauración.</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cYZgpVadSS8/UajXmX8ignI/AAAAAAAADAI/MxE1qnczQQ0/s1600/Restauración+I.jpg"/>
          <p:cNvPicPr>
            <a:picLocks noChangeAspect="1" noChangeArrowheads="1"/>
          </p:cNvPicPr>
          <p:nvPr/>
        </p:nvPicPr>
        <p:blipFill>
          <a:blip r:embed="rId2" cstate="print"/>
          <a:srcRect/>
          <a:stretch>
            <a:fillRect/>
          </a:stretch>
        </p:blipFill>
        <p:spPr bwMode="auto">
          <a:xfrm>
            <a:off x="539552" y="2319068"/>
            <a:ext cx="7920880" cy="4538932"/>
          </a:xfrm>
          <a:prstGeom prst="rect">
            <a:avLst/>
          </a:prstGeom>
          <a:noFill/>
        </p:spPr>
      </p:pic>
      <p:sp>
        <p:nvSpPr>
          <p:cNvPr id="3" name="2 CuadroTexto"/>
          <p:cNvSpPr txBox="1"/>
          <p:nvPr/>
        </p:nvSpPr>
        <p:spPr>
          <a:xfrm>
            <a:off x="0" y="0"/>
            <a:ext cx="9144000" cy="2185214"/>
          </a:xfrm>
          <a:prstGeom prst="rect">
            <a:avLst/>
          </a:prstGeom>
          <a:noFill/>
        </p:spPr>
        <p:txBody>
          <a:bodyPr wrap="square" rtlCol="0">
            <a:spAutoFit/>
          </a:bodyPr>
          <a:lstStyle/>
          <a:p>
            <a:pPr algn="ctr"/>
            <a:r>
              <a:rPr lang="es-ES" sz="3400" dirty="0" smtClean="0"/>
              <a:t>Como puedes ver en el eje cronológico del principio, la etapa de gobiernos conservadores más destacados se produjeron entre 1876 y 1881 y la de gobiernos liberales entre 1885 y 1890.</a:t>
            </a:r>
            <a:endParaRPr lang="es-E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501675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a:p>
            <a:pPr marL="1071563" indent="-346075" algn="just">
              <a:buFont typeface="Wingdings" pitchFamily="2" charset="2"/>
              <a:buChar char="§"/>
            </a:pPr>
            <a:r>
              <a:rPr lang="es-ES" sz="2000" dirty="0" smtClean="0">
                <a:solidFill>
                  <a:srgbClr val="FF0000"/>
                </a:solidFill>
                <a:latin typeface="Arial Black" pitchFamily="34" charset="0"/>
              </a:rPr>
              <a:t>Consolidación de la Restauración (1875-1898/1902).</a:t>
            </a:r>
          </a:p>
          <a:p>
            <a:pPr marL="1071563" indent="-346075" algn="just">
              <a:buFont typeface="Wingdings" pitchFamily="2" charset="2"/>
              <a:buChar char="§"/>
            </a:pPr>
            <a:r>
              <a:rPr lang="es-ES" sz="2000" dirty="0" smtClean="0">
                <a:solidFill>
                  <a:srgbClr val="002060"/>
                </a:solidFill>
                <a:latin typeface="Arial Black" pitchFamily="34" charset="0"/>
              </a:rPr>
              <a:t>Crisis e intentos reformistas (1898/1902-1914).</a:t>
            </a:r>
          </a:p>
          <a:p>
            <a:pPr marL="1071563" indent="-346075" algn="just">
              <a:buFont typeface="Wingdings" pitchFamily="2" charset="2"/>
              <a:buChar char="§"/>
            </a:pPr>
            <a:r>
              <a:rPr lang="es-ES" sz="2000" dirty="0" smtClean="0">
                <a:solidFill>
                  <a:srgbClr val="002060"/>
                </a:solidFill>
                <a:latin typeface="Arial Black" pitchFamily="34" charset="0"/>
              </a:rPr>
              <a:t>Parálisis de la Restauración (1914-1923).</a:t>
            </a:r>
          </a:p>
          <a:p>
            <a:pPr marL="1071563" indent="-346075" algn="just">
              <a:buFont typeface="Wingdings" pitchFamily="2" charset="2"/>
              <a:buChar char="§"/>
            </a:pPr>
            <a:r>
              <a:rPr lang="es-ES" sz="2000" dirty="0" smtClean="0">
                <a:solidFill>
                  <a:srgbClr val="002060"/>
                </a:solidFill>
                <a:latin typeface="Arial Black" pitchFamily="34" charset="0"/>
              </a:rPr>
              <a:t>Dictadura de Primo de Rivera (1923-1930).</a:t>
            </a:r>
          </a:p>
          <a:p>
            <a:pPr marL="1071563" indent="-346075" algn="just">
              <a:buFont typeface="Wingdings" pitchFamily="2" charset="2"/>
              <a:buChar char="§"/>
            </a:pPr>
            <a:r>
              <a:rPr lang="es-ES" sz="2000" dirty="0" smtClean="0">
                <a:solidFill>
                  <a:srgbClr val="002060"/>
                </a:solidFill>
                <a:latin typeface="Arial Black" pitchFamily="34" charset="0"/>
              </a:rPr>
              <a:t>Hacia la república (1930-1931).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Los </a:t>
            </a:r>
            <a:r>
              <a:rPr lang="es-ES" sz="3400" dirty="0" smtClean="0">
                <a:solidFill>
                  <a:srgbClr val="FF0000"/>
                </a:solidFill>
              </a:rPr>
              <a:t>conservadores</a:t>
            </a:r>
            <a:r>
              <a:rPr lang="es-ES" sz="3400" dirty="0" smtClean="0"/>
              <a:t> fijaron las </a:t>
            </a:r>
            <a:r>
              <a:rPr lang="es-ES" sz="3400" dirty="0" smtClean="0">
                <a:solidFill>
                  <a:srgbClr val="FF0000"/>
                </a:solidFill>
              </a:rPr>
              <a:t>bases del régimen</a:t>
            </a:r>
            <a:r>
              <a:rPr lang="es-ES" sz="3400" dirty="0" smtClean="0"/>
              <a:t>, siendo su medida esencial la </a:t>
            </a:r>
            <a:r>
              <a:rPr lang="es-ES" sz="3400" dirty="0" smtClean="0">
                <a:solidFill>
                  <a:srgbClr val="FF0000"/>
                </a:solidFill>
              </a:rPr>
              <a:t>Constitución de 1876</a:t>
            </a:r>
            <a:r>
              <a:rPr lang="es-ES" sz="3400" dirty="0" smtClean="0"/>
              <a:t>.</a:t>
            </a:r>
            <a:endParaRPr lang="es-ES" sz="3400" dirty="0"/>
          </a:p>
        </p:txBody>
      </p:sp>
      <p:pic>
        <p:nvPicPr>
          <p:cNvPr id="91138" name="Picture 2" descr="Resultado de imagen de constitucion 1876"/>
          <p:cNvPicPr>
            <a:picLocks noChangeAspect="1" noChangeArrowheads="1"/>
          </p:cNvPicPr>
          <p:nvPr/>
        </p:nvPicPr>
        <p:blipFill>
          <a:blip r:embed="rId2" cstate="print"/>
          <a:srcRect/>
          <a:stretch>
            <a:fillRect/>
          </a:stretch>
        </p:blipFill>
        <p:spPr bwMode="auto">
          <a:xfrm>
            <a:off x="5692693" y="1340768"/>
            <a:ext cx="3451307" cy="5301208"/>
          </a:xfrm>
          <a:prstGeom prst="rect">
            <a:avLst/>
          </a:prstGeom>
          <a:noFill/>
        </p:spPr>
      </p:pic>
      <p:pic>
        <p:nvPicPr>
          <p:cNvPr id="4" name="Picture 4" descr="Resultado de imagen de silvela"/>
          <p:cNvPicPr>
            <a:picLocks noChangeAspect="1" noChangeArrowheads="1"/>
          </p:cNvPicPr>
          <p:nvPr/>
        </p:nvPicPr>
        <p:blipFill>
          <a:blip r:embed="rId3" cstate="print"/>
          <a:srcRect/>
          <a:stretch>
            <a:fillRect/>
          </a:stretch>
        </p:blipFill>
        <p:spPr bwMode="auto">
          <a:xfrm>
            <a:off x="0" y="1916832"/>
            <a:ext cx="3037014" cy="4005064"/>
          </a:xfrm>
          <a:prstGeom prst="rect">
            <a:avLst/>
          </a:prstGeom>
          <a:noFill/>
        </p:spPr>
      </p:pic>
      <p:sp>
        <p:nvSpPr>
          <p:cNvPr id="5" name="4 CuadroTexto"/>
          <p:cNvSpPr txBox="1"/>
          <p:nvPr/>
        </p:nvSpPr>
        <p:spPr>
          <a:xfrm>
            <a:off x="3059832" y="1700808"/>
            <a:ext cx="2664296" cy="4524315"/>
          </a:xfrm>
          <a:prstGeom prst="rect">
            <a:avLst/>
          </a:prstGeom>
          <a:noFill/>
        </p:spPr>
        <p:txBody>
          <a:bodyPr wrap="square" rtlCol="0">
            <a:spAutoFit/>
          </a:bodyPr>
          <a:lstStyle/>
          <a:p>
            <a:pPr algn="ctr"/>
            <a:r>
              <a:rPr lang="es-ES" sz="2400" dirty="0" smtClean="0"/>
              <a:t>Los conservadores plasmaron sus ideas en la Constitución de 1876, pero además supieron respetar las leyes progresistas. Con </a:t>
            </a:r>
            <a:r>
              <a:rPr lang="es-ES" sz="2400" dirty="0" err="1" smtClean="0"/>
              <a:t>Silvela</a:t>
            </a:r>
            <a:r>
              <a:rPr lang="es-ES" sz="2400" dirty="0" smtClean="0"/>
              <a:t> empezarían a mostrar un carácter algo más social y reformista.</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Los </a:t>
            </a:r>
            <a:r>
              <a:rPr lang="es-ES" sz="3500" dirty="0" smtClean="0">
                <a:solidFill>
                  <a:srgbClr val="FF0000"/>
                </a:solidFill>
              </a:rPr>
              <a:t>liberales</a:t>
            </a:r>
            <a:r>
              <a:rPr lang="es-ES" sz="3500" dirty="0" smtClean="0"/>
              <a:t> imprimieron un carácter </a:t>
            </a:r>
            <a:r>
              <a:rPr lang="es-ES" sz="3500" dirty="0" smtClean="0">
                <a:solidFill>
                  <a:srgbClr val="FF0000"/>
                </a:solidFill>
              </a:rPr>
              <a:t>más liberal </a:t>
            </a:r>
            <a:r>
              <a:rPr lang="es-ES" sz="3500" dirty="0" smtClean="0"/>
              <a:t>y algo </a:t>
            </a:r>
            <a:r>
              <a:rPr lang="es-ES" sz="3500" dirty="0" smtClean="0">
                <a:solidFill>
                  <a:srgbClr val="FF0000"/>
                </a:solidFill>
              </a:rPr>
              <a:t>más democrático y social </a:t>
            </a:r>
            <a:r>
              <a:rPr lang="es-ES" sz="3500" dirty="0" smtClean="0"/>
              <a:t>al régimen.</a:t>
            </a:r>
            <a:endParaRPr lang="es-ES" sz="3500" dirty="0"/>
          </a:p>
        </p:txBody>
      </p:sp>
      <p:sp>
        <p:nvSpPr>
          <p:cNvPr id="7" name="6 CuadroTexto"/>
          <p:cNvSpPr txBox="1"/>
          <p:nvPr/>
        </p:nvSpPr>
        <p:spPr>
          <a:xfrm>
            <a:off x="0" y="1484784"/>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Ley de Asociaciones</a:t>
            </a:r>
            <a:endParaRPr lang="es-ES" sz="2800" dirty="0">
              <a:solidFill>
                <a:schemeClr val="accent2">
                  <a:lumMod val="75000"/>
                </a:schemeClr>
              </a:solidFill>
            </a:endParaRPr>
          </a:p>
        </p:txBody>
      </p:sp>
      <p:sp>
        <p:nvSpPr>
          <p:cNvPr id="8" name="7 CuadroTexto"/>
          <p:cNvSpPr txBox="1"/>
          <p:nvPr/>
        </p:nvSpPr>
        <p:spPr>
          <a:xfrm>
            <a:off x="0" y="2348880"/>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Ley de Jurados</a:t>
            </a:r>
            <a:endParaRPr lang="es-ES" sz="2800" dirty="0">
              <a:solidFill>
                <a:schemeClr val="accent2">
                  <a:lumMod val="75000"/>
                </a:schemeClr>
              </a:solidFill>
            </a:endParaRPr>
          </a:p>
        </p:txBody>
      </p:sp>
      <p:sp>
        <p:nvSpPr>
          <p:cNvPr id="9" name="8 CuadroTexto"/>
          <p:cNvSpPr txBox="1"/>
          <p:nvPr/>
        </p:nvSpPr>
        <p:spPr>
          <a:xfrm>
            <a:off x="4572000" y="1484784"/>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Ley de Sufragio Universal</a:t>
            </a:r>
            <a:endParaRPr lang="es-ES" sz="2800" dirty="0">
              <a:solidFill>
                <a:schemeClr val="accent2">
                  <a:lumMod val="75000"/>
                </a:schemeClr>
              </a:solidFill>
            </a:endParaRPr>
          </a:p>
        </p:txBody>
      </p:sp>
      <p:sp>
        <p:nvSpPr>
          <p:cNvPr id="10" name="9 CuadroTexto"/>
          <p:cNvSpPr txBox="1"/>
          <p:nvPr/>
        </p:nvSpPr>
        <p:spPr>
          <a:xfrm>
            <a:off x="4427984" y="2348880"/>
            <a:ext cx="4716016"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Comisión de Reformas Sociales</a:t>
            </a:r>
            <a:endParaRPr lang="es-ES" sz="2800" dirty="0">
              <a:solidFill>
                <a:schemeClr val="accent2">
                  <a:lumMod val="75000"/>
                </a:schemeClr>
              </a:solidFill>
            </a:endParaRPr>
          </a:p>
        </p:txBody>
      </p:sp>
      <p:sp>
        <p:nvSpPr>
          <p:cNvPr id="11" name="10 CuadroTexto"/>
          <p:cNvSpPr txBox="1"/>
          <p:nvPr/>
        </p:nvSpPr>
        <p:spPr>
          <a:xfrm>
            <a:off x="0" y="4077072"/>
            <a:ext cx="9144000" cy="2308324"/>
          </a:xfrm>
          <a:prstGeom prst="rect">
            <a:avLst/>
          </a:prstGeom>
          <a:noFill/>
        </p:spPr>
        <p:txBody>
          <a:bodyPr wrap="square" rtlCol="0">
            <a:spAutoFit/>
          </a:bodyPr>
          <a:lstStyle/>
          <a:p>
            <a:pPr algn="just"/>
            <a:r>
              <a:rPr lang="es-ES" sz="2400" dirty="0" smtClean="0"/>
              <a:t>La </a:t>
            </a:r>
            <a:r>
              <a:rPr lang="es-ES" sz="2400" dirty="0" smtClean="0">
                <a:solidFill>
                  <a:srgbClr val="FF0000"/>
                </a:solidFill>
              </a:rPr>
              <a:t>Ley de Asociaciones </a:t>
            </a:r>
            <a:r>
              <a:rPr lang="es-ES" sz="2400" dirty="0" smtClean="0"/>
              <a:t>permitió legalizar organizaciones como los sindicatos, la </a:t>
            </a:r>
            <a:r>
              <a:rPr lang="es-ES" sz="2400" dirty="0" smtClean="0">
                <a:solidFill>
                  <a:srgbClr val="FF0000"/>
                </a:solidFill>
              </a:rPr>
              <a:t>Ley de Jurados</a:t>
            </a:r>
            <a:r>
              <a:rPr lang="es-ES" sz="2400" dirty="0" smtClean="0"/>
              <a:t>, el </a:t>
            </a:r>
            <a:r>
              <a:rPr lang="es-ES" sz="2400" dirty="0" smtClean="0">
                <a:solidFill>
                  <a:srgbClr val="FF0000"/>
                </a:solidFill>
              </a:rPr>
              <a:t>Código Civil</a:t>
            </a:r>
            <a:r>
              <a:rPr lang="es-ES" sz="2400" dirty="0" smtClean="0"/>
              <a:t> y la </a:t>
            </a:r>
            <a:r>
              <a:rPr lang="es-ES" sz="2400" dirty="0" smtClean="0">
                <a:solidFill>
                  <a:srgbClr val="FF0000"/>
                </a:solidFill>
              </a:rPr>
              <a:t>Ley de lo Contencioso Administrativo</a:t>
            </a:r>
            <a:r>
              <a:rPr lang="es-ES" sz="2400" dirty="0" smtClean="0"/>
              <a:t> racionalizan la justicia, la </a:t>
            </a:r>
            <a:r>
              <a:rPr lang="es-ES" sz="2400" dirty="0" smtClean="0">
                <a:solidFill>
                  <a:srgbClr val="FF0000"/>
                </a:solidFill>
              </a:rPr>
              <a:t>Comisión de Reformas Sociales </a:t>
            </a:r>
            <a:r>
              <a:rPr lang="es-ES" sz="2400" dirty="0" smtClean="0"/>
              <a:t>muestra una preocupación más social del liberalismo… Sin embargo, la medida más popular del período es la </a:t>
            </a:r>
            <a:r>
              <a:rPr lang="es-ES" sz="2400" dirty="0" smtClean="0">
                <a:solidFill>
                  <a:srgbClr val="FF0000"/>
                </a:solidFill>
              </a:rPr>
              <a:t>Ley del Sufragio Universal </a:t>
            </a:r>
            <a:r>
              <a:rPr lang="es-ES" sz="2400" dirty="0" smtClean="0"/>
              <a:t>que permitirá votar a todos los varones mayores de 21 años.</a:t>
            </a:r>
            <a:endParaRPr lang="es-ES" sz="2400" dirty="0"/>
          </a:p>
        </p:txBody>
      </p:sp>
      <p:sp>
        <p:nvSpPr>
          <p:cNvPr id="12" name="11 CuadroTexto"/>
          <p:cNvSpPr txBox="1"/>
          <p:nvPr/>
        </p:nvSpPr>
        <p:spPr>
          <a:xfrm>
            <a:off x="0" y="3212976"/>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Código Civil</a:t>
            </a:r>
            <a:endParaRPr lang="es-ES" sz="2800" dirty="0">
              <a:solidFill>
                <a:schemeClr val="accent2">
                  <a:lumMod val="75000"/>
                </a:schemeClr>
              </a:solidFill>
            </a:endParaRPr>
          </a:p>
        </p:txBody>
      </p:sp>
      <p:sp>
        <p:nvSpPr>
          <p:cNvPr id="13" name="12 CuadroTexto"/>
          <p:cNvSpPr txBox="1"/>
          <p:nvPr/>
        </p:nvSpPr>
        <p:spPr>
          <a:xfrm>
            <a:off x="4572000" y="3212976"/>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Ley de lo Contencioso…</a:t>
            </a:r>
            <a:endParaRPr lang="es-ES" sz="2800" dirty="0">
              <a:solidFill>
                <a:schemeClr val="accent2">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Mientras el </a:t>
            </a:r>
            <a:r>
              <a:rPr lang="es-ES" sz="3400" dirty="0" err="1" smtClean="0"/>
              <a:t>turnismo</a:t>
            </a:r>
            <a:r>
              <a:rPr lang="es-ES" sz="3400" dirty="0" smtClean="0"/>
              <a:t> funcionó mejor, la </a:t>
            </a:r>
            <a:r>
              <a:rPr lang="es-ES" sz="3400" dirty="0" smtClean="0">
                <a:solidFill>
                  <a:srgbClr val="FF0000"/>
                </a:solidFill>
              </a:rPr>
              <a:t>jefatura del Estado</a:t>
            </a:r>
            <a:r>
              <a:rPr lang="es-ES" sz="3400" dirty="0" smtClean="0"/>
              <a:t> fue ocupada por </a:t>
            </a:r>
            <a:r>
              <a:rPr lang="es-ES" sz="3400" dirty="0" smtClean="0">
                <a:solidFill>
                  <a:srgbClr val="FF0000"/>
                </a:solidFill>
              </a:rPr>
              <a:t>Alfonso XII </a:t>
            </a:r>
            <a:r>
              <a:rPr lang="es-ES" sz="3400" dirty="0" smtClean="0"/>
              <a:t>(1874-1885) y por </a:t>
            </a:r>
            <a:r>
              <a:rPr lang="es-ES" sz="3400" dirty="0" smtClean="0">
                <a:solidFill>
                  <a:srgbClr val="FF0000"/>
                </a:solidFill>
              </a:rPr>
              <a:t>Mª Cristina de Habsburgo </a:t>
            </a:r>
            <a:r>
              <a:rPr lang="es-ES" sz="3400" dirty="0" smtClean="0"/>
              <a:t>(1885-1902).</a:t>
            </a:r>
            <a:endParaRPr lang="es-ES" sz="3400" dirty="0"/>
          </a:p>
        </p:txBody>
      </p:sp>
      <p:pic>
        <p:nvPicPr>
          <p:cNvPr id="9218" name="Picture 2" descr="Resultado de imagen de maria cristina habsburgo"/>
          <p:cNvPicPr>
            <a:picLocks noChangeAspect="1" noChangeArrowheads="1"/>
          </p:cNvPicPr>
          <p:nvPr/>
        </p:nvPicPr>
        <p:blipFill>
          <a:blip r:embed="rId2" cstate="print"/>
          <a:srcRect/>
          <a:stretch>
            <a:fillRect/>
          </a:stretch>
        </p:blipFill>
        <p:spPr bwMode="auto">
          <a:xfrm>
            <a:off x="5580113" y="1708545"/>
            <a:ext cx="3563888" cy="5149456"/>
          </a:xfrm>
          <a:prstGeom prst="rect">
            <a:avLst/>
          </a:prstGeom>
          <a:noFill/>
        </p:spPr>
      </p:pic>
      <p:sp>
        <p:nvSpPr>
          <p:cNvPr id="5" name="4 Rectángulo"/>
          <p:cNvSpPr/>
          <p:nvPr/>
        </p:nvSpPr>
        <p:spPr>
          <a:xfrm>
            <a:off x="0" y="1988840"/>
            <a:ext cx="5580112" cy="4524315"/>
          </a:xfrm>
          <a:prstGeom prst="rect">
            <a:avLst/>
          </a:prstGeom>
        </p:spPr>
        <p:txBody>
          <a:bodyPr wrap="square">
            <a:spAutoFit/>
          </a:bodyPr>
          <a:lstStyle/>
          <a:p>
            <a:pPr algn="ctr"/>
            <a:r>
              <a:rPr lang="es-ES" sz="2400" dirty="0" smtClean="0"/>
              <a:t>María Cristina de Habsburgo-Lorena se había casado con 21 años con Alfonso en 1879 tras haber enviudado este el año anterior de María de las Mercedes. En 1885 también moría Alfonso XII de tuberculosis con tan solo 28 años. La jefatura de Estado quedaba en manos de una joven reina de 27 años. Por fortuna, se destapó como una buena estadista que respetó, al igual que su marido, escrupulosamente la constitución. Mantuvo una actitud de especial buen entendimiento con </a:t>
            </a:r>
            <a:r>
              <a:rPr lang="es-ES" sz="2400" dirty="0" err="1" smtClean="0"/>
              <a:t>Sagasta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Un momento clave para que la Restauración alcanzara su madurez fue la consagración del </a:t>
            </a:r>
            <a:r>
              <a:rPr lang="es-ES" sz="3600" dirty="0" err="1" smtClean="0"/>
              <a:t>turnismo</a:t>
            </a:r>
            <a:r>
              <a:rPr lang="es-ES" sz="3600" dirty="0" smtClean="0"/>
              <a:t> a la muerte de Alfonso mediante el </a:t>
            </a:r>
            <a:r>
              <a:rPr lang="es-ES" sz="3600" dirty="0" smtClean="0">
                <a:solidFill>
                  <a:srgbClr val="FF0000"/>
                </a:solidFill>
              </a:rPr>
              <a:t>Pacto del Pardo</a:t>
            </a:r>
            <a:r>
              <a:rPr lang="es-ES" sz="3600" dirty="0" smtClean="0"/>
              <a:t>.</a:t>
            </a:r>
            <a:endParaRPr lang="es-ES" sz="3600" dirty="0"/>
          </a:p>
        </p:txBody>
      </p:sp>
      <p:pic>
        <p:nvPicPr>
          <p:cNvPr id="43010" name="Picture 2" descr="https://upload.wikimedia.org/wikipedia/commons/thumb/8/8a/Don_Quijote%2C_5_de_octubre_de_1894%2C_cropping.jpg/1024px-Don_Quijote%2C_5_de_octubre_de_1894%2C_cropping.jpg"/>
          <p:cNvPicPr>
            <a:picLocks noChangeAspect="1" noChangeArrowheads="1"/>
          </p:cNvPicPr>
          <p:nvPr/>
        </p:nvPicPr>
        <p:blipFill>
          <a:blip r:embed="rId2" cstate="print"/>
          <a:srcRect/>
          <a:stretch>
            <a:fillRect/>
          </a:stretch>
        </p:blipFill>
        <p:spPr bwMode="auto">
          <a:xfrm>
            <a:off x="3283038" y="2420888"/>
            <a:ext cx="5860962" cy="3717032"/>
          </a:xfrm>
          <a:prstGeom prst="rect">
            <a:avLst/>
          </a:prstGeom>
          <a:noFill/>
        </p:spPr>
      </p:pic>
      <p:sp>
        <p:nvSpPr>
          <p:cNvPr id="4" name="3 CuadroTexto"/>
          <p:cNvSpPr txBox="1"/>
          <p:nvPr/>
        </p:nvSpPr>
        <p:spPr>
          <a:xfrm>
            <a:off x="3275856" y="6165304"/>
            <a:ext cx="5868144" cy="369332"/>
          </a:xfrm>
          <a:prstGeom prst="rect">
            <a:avLst/>
          </a:prstGeom>
          <a:noFill/>
        </p:spPr>
        <p:txBody>
          <a:bodyPr wrap="square" rtlCol="0">
            <a:spAutoFit/>
          </a:bodyPr>
          <a:lstStyle/>
          <a:p>
            <a:pPr algn="ctr"/>
            <a:r>
              <a:rPr lang="es-ES" dirty="0" smtClean="0"/>
              <a:t>Caricatura de la revista </a:t>
            </a:r>
            <a:r>
              <a:rPr lang="es-ES" i="1" dirty="0" smtClean="0"/>
              <a:t>El Quijote </a:t>
            </a:r>
            <a:r>
              <a:rPr lang="es-ES" dirty="0" smtClean="0"/>
              <a:t>en 1894.</a:t>
            </a:r>
            <a:endParaRPr lang="es-ES" dirty="0"/>
          </a:p>
        </p:txBody>
      </p:sp>
      <p:sp>
        <p:nvSpPr>
          <p:cNvPr id="5" name="4 Rectángulo"/>
          <p:cNvSpPr/>
          <p:nvPr/>
        </p:nvSpPr>
        <p:spPr>
          <a:xfrm>
            <a:off x="0" y="2204864"/>
            <a:ext cx="3131840" cy="3816429"/>
          </a:xfrm>
          <a:prstGeom prst="rect">
            <a:avLst/>
          </a:prstGeom>
        </p:spPr>
        <p:txBody>
          <a:bodyPr wrap="square">
            <a:spAutoFit/>
          </a:bodyPr>
          <a:lstStyle/>
          <a:p>
            <a:pPr algn="ctr"/>
            <a:r>
              <a:rPr lang="es-ES" sz="2200" dirty="0" smtClean="0"/>
              <a:t>Consistió en una conversación entre ambos líderes celebrada en los jardines del palacio de El Pardo para que Cánovas cediera pacíficamente el poder a </a:t>
            </a:r>
            <a:r>
              <a:rPr lang="es-ES" sz="2200" dirty="0" err="1" smtClean="0"/>
              <a:t>Sagasta</a:t>
            </a:r>
            <a:r>
              <a:rPr lang="es-ES" sz="2200" dirty="0" smtClean="0"/>
              <a:t>. De este modo se rompía definitivamente la tradición de pronunciamientos.</a:t>
            </a:r>
            <a:endParaRPr lang="es-ES"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Constitución de 1876</a:t>
            </a:r>
            <a:endParaRPr lang="es-ES" sz="4800" dirty="0"/>
          </a:p>
        </p:txBody>
      </p:sp>
      <p:sp>
        <p:nvSpPr>
          <p:cNvPr id="3" name="2 Rectángulo"/>
          <p:cNvSpPr/>
          <p:nvPr/>
        </p:nvSpPr>
        <p:spPr>
          <a:xfrm>
            <a:off x="0" y="980728"/>
            <a:ext cx="9144000" cy="1938992"/>
          </a:xfrm>
          <a:prstGeom prst="rect">
            <a:avLst/>
          </a:prstGeom>
        </p:spPr>
        <p:txBody>
          <a:bodyPr wrap="square">
            <a:spAutoFit/>
          </a:bodyPr>
          <a:lstStyle/>
          <a:p>
            <a:pPr marL="177800" lvl="0" indent="-177800">
              <a:buFont typeface="Arial" pitchFamily="34" charset="0"/>
              <a:buChar char="•"/>
            </a:pPr>
            <a:r>
              <a:rPr lang="es-ES" sz="4000" dirty="0" smtClean="0"/>
              <a:t>Principales características: conservadora y ambigua.</a:t>
            </a:r>
          </a:p>
          <a:p>
            <a:pPr marL="177800" lvl="0" indent="-177800">
              <a:buFont typeface="Arial" pitchFamily="34" charset="0"/>
              <a:buChar char="•"/>
            </a:pPr>
            <a:r>
              <a:rPr lang="es-ES" sz="4000" dirty="0" smtClean="0"/>
              <a:t>Significado histórico: pacto y durabilidad.</a:t>
            </a:r>
            <a:endParaRPr lang="es-E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pieza clave del nuevo régimen fue la </a:t>
            </a:r>
            <a:r>
              <a:rPr lang="es-ES" sz="3600" dirty="0" smtClean="0">
                <a:solidFill>
                  <a:srgbClr val="FF0000"/>
                </a:solidFill>
              </a:rPr>
              <a:t>Constitución de 1876</a:t>
            </a:r>
            <a:r>
              <a:rPr lang="es-ES" sz="3600" dirty="0" smtClean="0"/>
              <a:t>, un texto </a:t>
            </a:r>
            <a:r>
              <a:rPr lang="es-ES" sz="3600" dirty="0" smtClean="0">
                <a:solidFill>
                  <a:srgbClr val="FF0000"/>
                </a:solidFill>
              </a:rPr>
              <a:t>conservador</a:t>
            </a:r>
            <a:r>
              <a:rPr lang="es-ES" sz="3600" dirty="0" smtClean="0"/>
              <a:t> pero a la vez lo suficientemente </a:t>
            </a:r>
            <a:r>
              <a:rPr lang="es-ES" sz="3600" dirty="0" smtClean="0">
                <a:solidFill>
                  <a:srgbClr val="FF0000"/>
                </a:solidFill>
              </a:rPr>
              <a:t>ambiguo</a:t>
            </a:r>
            <a:r>
              <a:rPr lang="es-ES" sz="3600" dirty="0" smtClean="0"/>
              <a:t> para dar cabida al proyecto progresista.</a:t>
            </a:r>
            <a:endParaRPr lang="es-ES" sz="3600" dirty="0"/>
          </a:p>
        </p:txBody>
      </p:sp>
      <p:sp>
        <p:nvSpPr>
          <p:cNvPr id="3" name="2 Rectángulo"/>
          <p:cNvSpPr/>
          <p:nvPr/>
        </p:nvSpPr>
        <p:spPr>
          <a:xfrm>
            <a:off x="4283968" y="2333685"/>
            <a:ext cx="4860032" cy="4524315"/>
          </a:xfrm>
          <a:prstGeom prst="rect">
            <a:avLst/>
          </a:prstGeom>
          <a:solidFill>
            <a:schemeClr val="accent2">
              <a:lumMod val="40000"/>
              <a:lumOff val="60000"/>
            </a:schemeClr>
          </a:solidFill>
          <a:ln w="38100">
            <a:solidFill>
              <a:schemeClr val="tx1"/>
            </a:solidFill>
          </a:ln>
        </p:spPr>
        <p:txBody>
          <a:bodyPr wrap="square">
            <a:spAutoFit/>
          </a:bodyPr>
          <a:lstStyle/>
          <a:p>
            <a:pPr algn="just"/>
            <a:r>
              <a:rPr lang="es-ES" sz="2400" dirty="0" smtClean="0"/>
              <a:t>Art. 11. La religión católica, apostólica, romana, es la del Estado. La Nación  se obliga a mantener el culto y sus ministros. Nadie será molestado en el territorio español por sus opiniones religiosas ni  por el ejercicio de su respectivo culto, salvo el respeto debido a la moral cristiana. No se permitirán, sin embargo, otras ceremonias ni manifestaciones públicas que las de la religión del Estado.</a:t>
            </a:r>
            <a:endParaRPr lang="es-ES" sz="2400" dirty="0"/>
          </a:p>
        </p:txBody>
      </p:sp>
      <p:sp>
        <p:nvSpPr>
          <p:cNvPr id="5" name="4 Rectángulo"/>
          <p:cNvSpPr/>
          <p:nvPr/>
        </p:nvSpPr>
        <p:spPr>
          <a:xfrm>
            <a:off x="0" y="2636912"/>
            <a:ext cx="4283968" cy="3785652"/>
          </a:xfrm>
          <a:prstGeom prst="rect">
            <a:avLst/>
          </a:prstGeom>
        </p:spPr>
        <p:txBody>
          <a:bodyPr wrap="square">
            <a:spAutoFit/>
          </a:bodyPr>
          <a:lstStyle/>
          <a:p>
            <a:pPr algn="ctr"/>
            <a:r>
              <a:rPr lang="es-ES" sz="2400" dirty="0" smtClean="0"/>
              <a:t>El </a:t>
            </a:r>
            <a:r>
              <a:rPr lang="es-ES" sz="2400" dirty="0" smtClean="0">
                <a:solidFill>
                  <a:srgbClr val="FF0000"/>
                </a:solidFill>
              </a:rPr>
              <a:t>artículo 11</a:t>
            </a:r>
            <a:r>
              <a:rPr lang="es-ES" sz="2400" dirty="0" smtClean="0"/>
              <a:t>, el más polémico de la misma, es un buen ejemplo de su ambigüedad. España se declara católica y es obligatorio el mantenimiento del culto con fondos públicos, pero a la vez se deja la puerta abierta a la libertad de culto, si bien no se permiten otras manifestaciones religiosas.</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Otro ejemplo de ambigüedad lo vemos en el artículo 28 referido al sufragio empleado para elegir el Congreso de los Diputados.</a:t>
            </a:r>
            <a:endParaRPr lang="es-ES" sz="3600" dirty="0"/>
          </a:p>
        </p:txBody>
      </p:sp>
      <p:sp>
        <p:nvSpPr>
          <p:cNvPr id="4" name="3 Rectángulo"/>
          <p:cNvSpPr/>
          <p:nvPr/>
        </p:nvSpPr>
        <p:spPr>
          <a:xfrm>
            <a:off x="4427984" y="3140968"/>
            <a:ext cx="4716016" cy="1569660"/>
          </a:xfrm>
          <a:prstGeom prst="rect">
            <a:avLst/>
          </a:prstGeom>
          <a:solidFill>
            <a:schemeClr val="accent2">
              <a:lumMod val="40000"/>
              <a:lumOff val="60000"/>
            </a:schemeClr>
          </a:solidFill>
          <a:ln w="38100">
            <a:solidFill>
              <a:schemeClr val="tx1"/>
            </a:solidFill>
          </a:ln>
        </p:spPr>
        <p:txBody>
          <a:bodyPr wrap="square">
            <a:spAutoFit/>
          </a:bodyPr>
          <a:lstStyle/>
          <a:p>
            <a:pPr algn="just"/>
            <a:r>
              <a:rPr lang="es-ES" sz="2400" dirty="0" smtClean="0"/>
              <a:t>Art. 28.</a:t>
            </a:r>
          </a:p>
          <a:p>
            <a:pPr algn="just"/>
            <a:r>
              <a:rPr lang="es-ES" sz="2400" dirty="0" smtClean="0"/>
              <a:t>Los diputados se elegirán y podrán ser reelegidos indefinidamente, por  el método que determine la ley.</a:t>
            </a:r>
          </a:p>
        </p:txBody>
      </p:sp>
      <p:sp>
        <p:nvSpPr>
          <p:cNvPr id="6" name="5 Rectángulo"/>
          <p:cNvSpPr/>
          <p:nvPr/>
        </p:nvSpPr>
        <p:spPr>
          <a:xfrm>
            <a:off x="0" y="2564904"/>
            <a:ext cx="4283968" cy="3046988"/>
          </a:xfrm>
          <a:prstGeom prst="rect">
            <a:avLst/>
          </a:prstGeom>
        </p:spPr>
        <p:txBody>
          <a:bodyPr wrap="square">
            <a:spAutoFit/>
          </a:bodyPr>
          <a:lstStyle/>
          <a:p>
            <a:pPr algn="just"/>
            <a:r>
              <a:rPr lang="es-ES" sz="2400" dirty="0" smtClean="0"/>
              <a:t>Suele decirse que esta constitución aplica el sufragio censitario pero no es cierto. Lo deja abierto. La Ley Electoral de 1878 consagró el sufragio censitario pero la de 1890 lo sustituyó de forma definitiva por el universal masculino.</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Esta Constitución recoge influencias de todas las anteriores y aunque </a:t>
            </a:r>
            <a:r>
              <a:rPr lang="es-ES" sz="3400" dirty="0" smtClean="0">
                <a:solidFill>
                  <a:srgbClr val="FF0000"/>
                </a:solidFill>
              </a:rPr>
              <a:t>se parece más a la moderada del 45</a:t>
            </a:r>
            <a:r>
              <a:rPr lang="es-ES" sz="3400" dirty="0" smtClean="0"/>
              <a:t> presenta </a:t>
            </a:r>
            <a:r>
              <a:rPr lang="es-ES" sz="3400" dirty="0" smtClean="0">
                <a:solidFill>
                  <a:srgbClr val="FF0000"/>
                </a:solidFill>
              </a:rPr>
              <a:t>rasgos más progresistas</a:t>
            </a:r>
            <a:r>
              <a:rPr lang="es-ES" sz="3400" dirty="0" smtClean="0"/>
              <a:t>.</a:t>
            </a:r>
            <a:endParaRPr lang="es-ES" sz="3400" dirty="0"/>
          </a:p>
        </p:txBody>
      </p:sp>
      <p:sp>
        <p:nvSpPr>
          <p:cNvPr id="3" name="2 CuadroTexto"/>
          <p:cNvSpPr txBox="1"/>
          <p:nvPr/>
        </p:nvSpPr>
        <p:spPr>
          <a:xfrm>
            <a:off x="0" y="1916832"/>
            <a:ext cx="4572000"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Soberanía compartida (45)</a:t>
            </a:r>
            <a:endParaRPr lang="es-ES" sz="2800" dirty="0">
              <a:solidFill>
                <a:schemeClr val="accent2">
                  <a:lumMod val="75000"/>
                </a:schemeClr>
              </a:solidFill>
            </a:endParaRPr>
          </a:p>
        </p:txBody>
      </p:sp>
      <p:sp>
        <p:nvSpPr>
          <p:cNvPr id="4" name="3 CuadroTexto"/>
          <p:cNvSpPr txBox="1"/>
          <p:nvPr/>
        </p:nvSpPr>
        <p:spPr>
          <a:xfrm>
            <a:off x="0" y="2636912"/>
            <a:ext cx="4572000" cy="954107"/>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Bicameral y Senado mixto en parte no elegible (37).</a:t>
            </a:r>
            <a:endParaRPr lang="es-ES" sz="2800" dirty="0">
              <a:solidFill>
                <a:schemeClr val="accent2">
                  <a:lumMod val="75000"/>
                </a:schemeClr>
              </a:solidFill>
            </a:endParaRPr>
          </a:p>
        </p:txBody>
      </p:sp>
      <p:sp>
        <p:nvSpPr>
          <p:cNvPr id="5" name="4 CuadroTexto"/>
          <p:cNvSpPr txBox="1"/>
          <p:nvPr/>
        </p:nvSpPr>
        <p:spPr>
          <a:xfrm>
            <a:off x="0" y="3717032"/>
            <a:ext cx="4572000" cy="2246769"/>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Derechos poco regulados para su posterior desarrollo aunque incluye los de asociación, opinión e imprenta.</a:t>
            </a:r>
            <a:endParaRPr lang="es-ES" sz="2800" dirty="0">
              <a:solidFill>
                <a:schemeClr val="accent2">
                  <a:lumMod val="75000"/>
                </a:schemeClr>
              </a:solidFill>
            </a:endParaRPr>
          </a:p>
        </p:txBody>
      </p:sp>
      <p:sp>
        <p:nvSpPr>
          <p:cNvPr id="6" name="5 CuadroTexto"/>
          <p:cNvSpPr txBox="1"/>
          <p:nvPr/>
        </p:nvSpPr>
        <p:spPr>
          <a:xfrm>
            <a:off x="4572000" y="4077072"/>
            <a:ext cx="4572000" cy="954107"/>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Confesionalidad (1812 y 45) y  tolerancia religiosa (56).</a:t>
            </a:r>
            <a:endParaRPr lang="es-ES" sz="2800" dirty="0">
              <a:solidFill>
                <a:schemeClr val="accent2">
                  <a:lumMod val="75000"/>
                </a:schemeClr>
              </a:solidFill>
            </a:endParaRPr>
          </a:p>
        </p:txBody>
      </p:sp>
      <p:sp>
        <p:nvSpPr>
          <p:cNvPr id="7" name="6 CuadroTexto"/>
          <p:cNvSpPr txBox="1"/>
          <p:nvPr/>
        </p:nvSpPr>
        <p:spPr>
          <a:xfrm>
            <a:off x="0" y="6093296"/>
            <a:ext cx="4572000" cy="523220"/>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Sufragio sin determinar.</a:t>
            </a:r>
            <a:endParaRPr lang="es-ES" sz="2800" dirty="0">
              <a:solidFill>
                <a:schemeClr val="accent2">
                  <a:lumMod val="75000"/>
                </a:schemeClr>
              </a:solidFill>
            </a:endParaRPr>
          </a:p>
        </p:txBody>
      </p:sp>
      <p:sp>
        <p:nvSpPr>
          <p:cNvPr id="8" name="7 CuadroTexto"/>
          <p:cNvSpPr txBox="1"/>
          <p:nvPr/>
        </p:nvSpPr>
        <p:spPr>
          <a:xfrm>
            <a:off x="4535488" y="2996952"/>
            <a:ext cx="4608512" cy="954107"/>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División de poderes implícita aunque poco clara (45).</a:t>
            </a:r>
            <a:endParaRPr lang="es-ES" sz="2800" dirty="0">
              <a:solidFill>
                <a:schemeClr val="accent2">
                  <a:lumMod val="75000"/>
                </a:schemeClr>
              </a:solidFill>
            </a:endParaRPr>
          </a:p>
        </p:txBody>
      </p:sp>
      <p:sp>
        <p:nvSpPr>
          <p:cNvPr id="9" name="8 CuadroTexto"/>
          <p:cNvSpPr txBox="1"/>
          <p:nvPr/>
        </p:nvSpPr>
        <p:spPr>
          <a:xfrm>
            <a:off x="4535488" y="5157192"/>
            <a:ext cx="4608512" cy="1384995"/>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Estado unitario y centralista con control de los ayuntamientos (45).</a:t>
            </a:r>
            <a:endParaRPr lang="es-ES" sz="2800" dirty="0">
              <a:solidFill>
                <a:schemeClr val="accent2">
                  <a:lumMod val="75000"/>
                </a:schemeClr>
              </a:solidFill>
            </a:endParaRPr>
          </a:p>
        </p:txBody>
      </p:sp>
      <p:sp>
        <p:nvSpPr>
          <p:cNvPr id="10" name="9 CuadroTexto"/>
          <p:cNvSpPr txBox="1"/>
          <p:nvPr/>
        </p:nvSpPr>
        <p:spPr>
          <a:xfrm>
            <a:off x="4535488" y="1916832"/>
            <a:ext cx="4608512" cy="954107"/>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Amplios poderes monárquicos (45)</a:t>
            </a:r>
            <a:endParaRPr lang="es-ES" sz="2800" dirty="0">
              <a:solidFill>
                <a:schemeClr val="accent2">
                  <a:lumMod val="7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Como se puede comprobar, esta ley es el fruto de una </a:t>
            </a:r>
            <a:r>
              <a:rPr lang="es-ES" sz="3400" dirty="0" smtClean="0">
                <a:solidFill>
                  <a:srgbClr val="FF0000"/>
                </a:solidFill>
              </a:rPr>
              <a:t>visión pactista </a:t>
            </a:r>
            <a:r>
              <a:rPr lang="es-ES" sz="3400" dirty="0" smtClean="0"/>
              <a:t>que le permitió estar vigente desde 1876 hasta 1923, siendo el </a:t>
            </a:r>
            <a:r>
              <a:rPr lang="es-ES" sz="3400" dirty="0" smtClean="0">
                <a:solidFill>
                  <a:srgbClr val="FF0000"/>
                </a:solidFill>
              </a:rPr>
              <a:t>texto constitucional más duradero</a:t>
            </a:r>
            <a:r>
              <a:rPr lang="es-ES" sz="3400" dirty="0" smtClean="0"/>
              <a:t> de nuestra historia.</a:t>
            </a:r>
            <a:endParaRPr lang="es-ES" sz="3400" dirty="0"/>
          </a:p>
        </p:txBody>
      </p:sp>
      <p:pic>
        <p:nvPicPr>
          <p:cNvPr id="1026" name="Picture 2" descr="Resultado de imagen de constituciones españolas"/>
          <p:cNvPicPr>
            <a:picLocks noChangeAspect="1" noChangeArrowheads="1"/>
          </p:cNvPicPr>
          <p:nvPr/>
        </p:nvPicPr>
        <p:blipFill>
          <a:blip r:embed="rId2" cstate="print"/>
          <a:srcRect/>
          <a:stretch>
            <a:fillRect/>
          </a:stretch>
        </p:blipFill>
        <p:spPr bwMode="auto">
          <a:xfrm>
            <a:off x="3352800" y="2636912"/>
            <a:ext cx="5791200" cy="3743325"/>
          </a:xfrm>
          <a:prstGeom prst="rect">
            <a:avLst/>
          </a:prstGeom>
          <a:noFill/>
        </p:spPr>
      </p:pic>
      <p:sp>
        <p:nvSpPr>
          <p:cNvPr id="4" name="3 Rectángulo"/>
          <p:cNvSpPr/>
          <p:nvPr/>
        </p:nvSpPr>
        <p:spPr>
          <a:xfrm>
            <a:off x="0" y="3212976"/>
            <a:ext cx="3275856" cy="2677656"/>
          </a:xfrm>
          <a:prstGeom prst="rect">
            <a:avLst/>
          </a:prstGeom>
        </p:spPr>
        <p:txBody>
          <a:bodyPr wrap="square">
            <a:spAutoFit/>
          </a:bodyPr>
          <a:lstStyle/>
          <a:p>
            <a:pPr algn="just"/>
            <a:r>
              <a:rPr lang="es-ES" sz="2400" dirty="0" smtClean="0"/>
              <a:t>Este gráfico es un poco engañoso porque fue elaborado en 2003. La Constitución del 78 tiene ya una vida de 42 años, pero sigue sin superar a la de 1876.</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a:t>
            </a:r>
            <a:endParaRPr lang="es-ES" sz="4800" dirty="0"/>
          </a:p>
        </p:txBody>
      </p:sp>
      <p:sp>
        <p:nvSpPr>
          <p:cNvPr id="3" name="2 Rectángulo"/>
          <p:cNvSpPr/>
          <p:nvPr/>
        </p:nvSpPr>
        <p:spPr>
          <a:xfrm>
            <a:off x="0" y="980728"/>
            <a:ext cx="9144000" cy="707886"/>
          </a:xfrm>
          <a:prstGeom prst="rect">
            <a:avLst/>
          </a:prstGeom>
        </p:spPr>
        <p:txBody>
          <a:bodyPr wrap="square">
            <a:spAutoFit/>
          </a:bodyPr>
          <a:lstStyle/>
          <a:p>
            <a:pPr marL="177800" lvl="0" indent="-177800">
              <a:buFont typeface="Arial" pitchFamily="34" charset="0"/>
              <a:buChar char="•"/>
            </a:pPr>
            <a:r>
              <a:rPr lang="es-ES" sz="4000" dirty="0" smtClean="0"/>
              <a:t>Éxitos y fracasos de la Restauración.</a:t>
            </a:r>
            <a:endParaRPr lang="es-E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4.bp.blogspot.com/-cYZgpVadSS8/UajXmX8ignI/AAAAAAAADAI/MxE1qnczQQ0/s1600/Restauración+I.jpg"/>
          <p:cNvPicPr>
            <a:picLocks noChangeAspect="1" noChangeArrowheads="1"/>
          </p:cNvPicPr>
          <p:nvPr/>
        </p:nvPicPr>
        <p:blipFill>
          <a:blip r:embed="rId2" cstate="print"/>
          <a:srcRect/>
          <a:stretch>
            <a:fillRect/>
          </a:stretch>
        </p:blipFill>
        <p:spPr bwMode="auto">
          <a:xfrm>
            <a:off x="0" y="836712"/>
            <a:ext cx="9199314" cy="527151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La Restauración supuso el triunfo en España de un </a:t>
            </a:r>
            <a:r>
              <a:rPr lang="es-ES" sz="3600" dirty="0" smtClean="0">
                <a:solidFill>
                  <a:srgbClr val="FF0000"/>
                </a:solidFill>
              </a:rPr>
              <a:t>régimen liberal y estable pero no democrático</a:t>
            </a:r>
            <a:r>
              <a:rPr lang="es-ES" sz="3600" dirty="0" smtClean="0"/>
              <a:t>. Esta estabilidad fomentó una </a:t>
            </a:r>
            <a:r>
              <a:rPr lang="es-ES" sz="3600" dirty="0" smtClean="0">
                <a:solidFill>
                  <a:srgbClr val="FF0000"/>
                </a:solidFill>
              </a:rPr>
              <a:t>modernización y normalización </a:t>
            </a:r>
            <a:r>
              <a:rPr lang="es-ES" sz="3600" dirty="0" smtClean="0"/>
              <a:t>del país que tuvo su reflejo económico y cultural.</a:t>
            </a:r>
            <a:endParaRPr lang="es-ES" sz="3400" dirty="0"/>
          </a:p>
        </p:txBody>
      </p:sp>
      <p:pic>
        <p:nvPicPr>
          <p:cNvPr id="48130" name="Picture 2" descr="Resultado de imagen de edad de plata cultura española"/>
          <p:cNvPicPr>
            <a:picLocks noChangeAspect="1" noChangeArrowheads="1"/>
          </p:cNvPicPr>
          <p:nvPr/>
        </p:nvPicPr>
        <p:blipFill>
          <a:blip r:embed="rId2" cstate="print"/>
          <a:srcRect/>
          <a:stretch>
            <a:fillRect/>
          </a:stretch>
        </p:blipFill>
        <p:spPr bwMode="auto">
          <a:xfrm>
            <a:off x="4152900" y="3114675"/>
            <a:ext cx="4991100" cy="3743325"/>
          </a:xfrm>
          <a:prstGeom prst="rect">
            <a:avLst/>
          </a:prstGeom>
          <a:noFill/>
        </p:spPr>
      </p:pic>
      <p:sp>
        <p:nvSpPr>
          <p:cNvPr id="4" name="3 Rectángulo"/>
          <p:cNvSpPr/>
          <p:nvPr/>
        </p:nvSpPr>
        <p:spPr>
          <a:xfrm>
            <a:off x="0" y="3501008"/>
            <a:ext cx="4139952" cy="3046988"/>
          </a:xfrm>
          <a:prstGeom prst="rect">
            <a:avLst/>
          </a:prstGeom>
        </p:spPr>
        <p:txBody>
          <a:bodyPr wrap="square">
            <a:spAutoFit/>
          </a:bodyPr>
          <a:lstStyle/>
          <a:p>
            <a:pPr algn="just"/>
            <a:r>
              <a:rPr lang="es-ES" sz="2400" dirty="0" smtClean="0"/>
              <a:t>Por ejemplo, en la cultura surgieron tres grandes generaciones de literatos que a todos nos suenan: Pío Baroja, Unamuno, Valle Inclán, Antonio Machado, Ortega y Gasset… Es la edad de plata de la cultura española.</a:t>
            </a:r>
            <a:endParaRPr lang="es-E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t>Sin embargo, sus </a:t>
            </a:r>
            <a:r>
              <a:rPr lang="es-ES" sz="3600" dirty="0" smtClean="0">
                <a:solidFill>
                  <a:srgbClr val="FF0000"/>
                </a:solidFill>
              </a:rPr>
              <a:t>reformas fueron insuficientes </a:t>
            </a:r>
            <a:r>
              <a:rPr lang="es-ES" sz="3600" dirty="0" smtClean="0"/>
              <a:t>y al final de la regencia de Mª Cristina entraría en una </a:t>
            </a:r>
            <a:r>
              <a:rPr lang="es-ES" sz="3600" dirty="0" smtClean="0">
                <a:solidFill>
                  <a:srgbClr val="FF0000"/>
                </a:solidFill>
              </a:rPr>
              <a:t>profunda crisis moral </a:t>
            </a:r>
            <a:r>
              <a:rPr lang="es-ES" sz="3600" dirty="0" smtClean="0"/>
              <a:t>que hacía patente la necesidad de las mismas.</a:t>
            </a:r>
            <a:endParaRPr lang="es-ES" sz="3600" dirty="0"/>
          </a:p>
        </p:txBody>
      </p:sp>
      <p:pic>
        <p:nvPicPr>
          <p:cNvPr id="3" name="Picture 2" descr="Resultado de imagen de edad de plata cultura española"/>
          <p:cNvPicPr>
            <a:picLocks noChangeAspect="1" noChangeArrowheads="1"/>
          </p:cNvPicPr>
          <p:nvPr/>
        </p:nvPicPr>
        <p:blipFill>
          <a:blip r:embed="rId2" cstate="print"/>
          <a:srcRect/>
          <a:stretch>
            <a:fillRect/>
          </a:stretch>
        </p:blipFill>
        <p:spPr bwMode="auto">
          <a:xfrm>
            <a:off x="4152900" y="2636912"/>
            <a:ext cx="4991100" cy="3743325"/>
          </a:xfrm>
          <a:prstGeom prst="rect">
            <a:avLst/>
          </a:prstGeom>
          <a:noFill/>
        </p:spPr>
      </p:pic>
      <p:sp>
        <p:nvSpPr>
          <p:cNvPr id="4" name="3 Rectángulo"/>
          <p:cNvSpPr/>
          <p:nvPr/>
        </p:nvSpPr>
        <p:spPr>
          <a:xfrm>
            <a:off x="0" y="3140968"/>
            <a:ext cx="4139952" cy="1569660"/>
          </a:xfrm>
          <a:prstGeom prst="rect">
            <a:avLst/>
          </a:prstGeom>
        </p:spPr>
        <p:txBody>
          <a:bodyPr wrap="square">
            <a:spAutoFit/>
          </a:bodyPr>
          <a:lstStyle/>
          <a:p>
            <a:pPr algn="just"/>
            <a:r>
              <a:rPr lang="es-ES" sz="2400" dirty="0" smtClean="0"/>
              <a:t>Siguiendo con el ejemplo, estas corrientes literarias muestran un componente muy crítico con la España de su época.</a:t>
            </a:r>
            <a:endParaRPr lang="es-E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9675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Restauración Borbónica (1874-1902): Cánovas del Castillo y el turno de partidos. La Constitución de 1876</a:t>
            </a:r>
            <a:r>
              <a:rPr kumimoji="0" lang="es-ES" sz="4800" b="0"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Preparativos de la Restauración</a:t>
            </a:r>
            <a:endParaRPr lang="es-ES" sz="4800" dirty="0"/>
          </a:p>
        </p:txBody>
      </p:sp>
      <p:sp>
        <p:nvSpPr>
          <p:cNvPr id="3" name="2 Rectángulo"/>
          <p:cNvSpPr/>
          <p:nvPr/>
        </p:nvSpPr>
        <p:spPr>
          <a:xfrm>
            <a:off x="0" y="2132856"/>
            <a:ext cx="9144000" cy="2554545"/>
          </a:xfrm>
          <a:prstGeom prst="rect">
            <a:avLst/>
          </a:prstGeom>
        </p:spPr>
        <p:txBody>
          <a:bodyPr wrap="square">
            <a:spAutoFit/>
          </a:bodyPr>
          <a:lstStyle/>
          <a:p>
            <a:pPr marL="177800" lvl="0" indent="-177800">
              <a:buFont typeface="Arial" pitchFamily="34" charset="0"/>
              <a:buChar char="•"/>
            </a:pPr>
            <a:r>
              <a:rPr lang="es-ES" sz="4000" dirty="0" smtClean="0">
                <a:latin typeface="Times New Roman" pitchFamily="18" charset="0"/>
                <a:cs typeface="Times New Roman" pitchFamily="18" charset="0"/>
              </a:rPr>
              <a:t>Complicada situación del Sexenio.</a:t>
            </a:r>
          </a:p>
          <a:p>
            <a:pPr marL="177800" lvl="0" indent="-177800">
              <a:buFont typeface="Arial" pitchFamily="34" charset="0"/>
              <a:buChar char="•"/>
            </a:pPr>
            <a:r>
              <a:rPr lang="es-ES" sz="4000" dirty="0" smtClean="0">
                <a:latin typeface="Times New Roman" pitchFamily="18" charset="0"/>
                <a:cs typeface="Times New Roman" pitchFamily="18" charset="0"/>
              </a:rPr>
              <a:t>El Partido Alfonsino, Cánovas del Castillo.</a:t>
            </a:r>
          </a:p>
          <a:p>
            <a:pPr marL="177800" lvl="0" indent="-177800">
              <a:buFont typeface="Arial" pitchFamily="34" charset="0"/>
              <a:buChar char="•"/>
            </a:pPr>
            <a:r>
              <a:rPr lang="es-ES" sz="4000" dirty="0" smtClean="0">
                <a:latin typeface="Times New Roman" pitchFamily="18" charset="0"/>
                <a:cs typeface="Times New Roman" pitchFamily="18" charset="0"/>
              </a:rPr>
              <a:t>El Manifiesto </a:t>
            </a:r>
            <a:r>
              <a:rPr lang="es-ES" sz="4000" dirty="0" err="1" smtClean="0">
                <a:latin typeface="Times New Roman" pitchFamily="18" charset="0"/>
                <a:cs typeface="Times New Roman" pitchFamily="18" charset="0"/>
              </a:rPr>
              <a:t>Sandhurst</a:t>
            </a:r>
            <a:r>
              <a:rPr lang="es-ES" sz="4000" dirty="0" smtClean="0">
                <a:latin typeface="Times New Roman" pitchFamily="18" charset="0"/>
                <a:cs typeface="Times New Roman" pitchFamily="18" charset="0"/>
              </a:rPr>
              <a:t> y el golpe de Estado de Martínez Campos.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477328"/>
          </a:xfrm>
          <a:prstGeom prst="rect">
            <a:avLst/>
          </a:prstGeom>
          <a:noFill/>
        </p:spPr>
        <p:txBody>
          <a:bodyPr wrap="square" rtlCol="0">
            <a:spAutoFit/>
          </a:bodyPr>
          <a:lstStyle/>
          <a:p>
            <a:pPr algn="ctr"/>
            <a:r>
              <a:rPr lang="es-ES" sz="3000" dirty="0" smtClean="0"/>
              <a:t>La historia política española del siglo XIX estuvo marcada por la injerencia militar y la inestabilidad, tendencias estas que se agudizaron durante el Sexenio Democrático.</a:t>
            </a:r>
            <a:endParaRPr lang="es-ES" sz="3000" dirty="0"/>
          </a:p>
        </p:txBody>
      </p:sp>
      <p:pic>
        <p:nvPicPr>
          <p:cNvPr id="65538" name="Picture 2" descr="https://upload.wikimedia.org/wikipedia/commons/8/84/Caricatura_etapas_del_sexenio_La_Flaca_1874.jpg"/>
          <p:cNvPicPr>
            <a:picLocks noChangeAspect="1" noChangeArrowheads="1"/>
          </p:cNvPicPr>
          <p:nvPr/>
        </p:nvPicPr>
        <p:blipFill>
          <a:blip r:embed="rId2" cstate="print"/>
          <a:srcRect/>
          <a:stretch>
            <a:fillRect/>
          </a:stretch>
        </p:blipFill>
        <p:spPr bwMode="auto">
          <a:xfrm>
            <a:off x="1259632" y="1692336"/>
            <a:ext cx="6624736" cy="51656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Uno de los grupos opuesto al Sexenio era el </a:t>
            </a:r>
            <a:r>
              <a:rPr lang="es-ES" sz="3200" dirty="0" smtClean="0">
                <a:solidFill>
                  <a:srgbClr val="FF0000"/>
                </a:solidFill>
              </a:rPr>
              <a:t>Partido Alfonsino</a:t>
            </a:r>
            <a:r>
              <a:rPr lang="es-ES" sz="3200" dirty="0" smtClean="0"/>
              <a:t> que dirigía </a:t>
            </a:r>
            <a:r>
              <a:rPr lang="es-ES" sz="3200" dirty="0" smtClean="0">
                <a:solidFill>
                  <a:srgbClr val="FF0000"/>
                </a:solidFill>
              </a:rPr>
              <a:t>Cánovas del Castillo</a:t>
            </a:r>
            <a:r>
              <a:rPr lang="es-ES" sz="3200" dirty="0" smtClean="0"/>
              <a:t>.</a:t>
            </a:r>
            <a:endParaRPr lang="es-ES" sz="3200" dirty="0"/>
          </a:p>
        </p:txBody>
      </p:sp>
      <p:pic>
        <p:nvPicPr>
          <p:cNvPr id="64514" name="Picture 2" descr="https://upload.wikimedia.org/wikipedia/commons/5/5c/Antonio_C%C3%A1novas_del_Castillo%2C_Perea_%26_Rico.jpg"/>
          <p:cNvPicPr>
            <a:picLocks noChangeAspect="1" noChangeArrowheads="1"/>
          </p:cNvPicPr>
          <p:nvPr/>
        </p:nvPicPr>
        <p:blipFill>
          <a:blip r:embed="rId2" cstate="print"/>
          <a:srcRect/>
          <a:stretch>
            <a:fillRect/>
          </a:stretch>
        </p:blipFill>
        <p:spPr bwMode="auto">
          <a:xfrm>
            <a:off x="4644009" y="1079040"/>
            <a:ext cx="4499992" cy="5979011"/>
          </a:xfrm>
          <a:prstGeom prst="rect">
            <a:avLst/>
          </a:prstGeom>
          <a:noFill/>
        </p:spPr>
      </p:pic>
      <p:sp>
        <p:nvSpPr>
          <p:cNvPr id="5" name="4 CuadroTexto"/>
          <p:cNvSpPr txBox="1"/>
          <p:nvPr/>
        </p:nvSpPr>
        <p:spPr>
          <a:xfrm>
            <a:off x="0" y="1916832"/>
            <a:ext cx="4572000" cy="4154984"/>
          </a:xfrm>
          <a:prstGeom prst="rect">
            <a:avLst/>
          </a:prstGeom>
          <a:noFill/>
        </p:spPr>
        <p:txBody>
          <a:bodyPr wrap="square" rtlCol="0">
            <a:spAutoFit/>
          </a:bodyPr>
          <a:lstStyle/>
          <a:p>
            <a:pPr algn="ctr"/>
            <a:r>
              <a:rPr lang="es-ES" sz="2400" dirty="0" smtClean="0"/>
              <a:t>Este político, ingeniero, historiador y periodista era una persona dialogante y afable de mentalidad conservadora. Procedía de la Unión Liberal y fue el inspirador del manifiesto del Manzanares (1854). Durante el Sexenio logró que Isabel cediera sus derechos a su hijo Alfonso convirtiéndose en el abanderado de la restauración borbónica.</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otografía antigua: FOTOGRAFIA DEL REY ALFONSO XII CON UNIFORME MILITAR DE CAPITAN GENERAL . Jean Laurent ca 1874 - Foto 1 - 40337605"/>
          <p:cNvPicPr>
            <a:picLocks noChangeAspect="1" noChangeArrowheads="1"/>
          </p:cNvPicPr>
          <p:nvPr/>
        </p:nvPicPr>
        <p:blipFill>
          <a:blip r:embed="rId2" cstate="print"/>
          <a:srcRect/>
          <a:stretch>
            <a:fillRect/>
          </a:stretch>
        </p:blipFill>
        <p:spPr bwMode="auto">
          <a:xfrm>
            <a:off x="5364088" y="1619250"/>
            <a:ext cx="3448050" cy="5238750"/>
          </a:xfrm>
          <a:prstGeom prst="rect">
            <a:avLst/>
          </a:prstGeom>
          <a:noFill/>
        </p:spPr>
      </p:pic>
      <p:pic>
        <p:nvPicPr>
          <p:cNvPr id="82948" name="Picture 4" descr="https://upload.wikimedia.org/wikipedia/commons/5/57/RMAS18Je6-4617.jpg"/>
          <p:cNvPicPr>
            <a:picLocks noChangeAspect="1" noChangeArrowheads="1"/>
          </p:cNvPicPr>
          <p:nvPr/>
        </p:nvPicPr>
        <p:blipFill>
          <a:blip r:embed="rId3" cstate="print"/>
          <a:srcRect/>
          <a:stretch>
            <a:fillRect/>
          </a:stretch>
        </p:blipFill>
        <p:spPr bwMode="auto">
          <a:xfrm>
            <a:off x="323528" y="1645920"/>
            <a:ext cx="4572000" cy="5212080"/>
          </a:xfrm>
          <a:prstGeom prst="rect">
            <a:avLst/>
          </a:prstGeom>
          <a:noFill/>
        </p:spPr>
      </p:pic>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Cánovas se aseguró de que el joven </a:t>
            </a:r>
            <a:r>
              <a:rPr lang="es-ES" sz="3200" dirty="0" smtClean="0">
                <a:solidFill>
                  <a:srgbClr val="FF0000"/>
                </a:solidFill>
              </a:rPr>
              <a:t>Alfonso</a:t>
            </a:r>
            <a:r>
              <a:rPr lang="es-ES" sz="3200" dirty="0" smtClean="0"/>
              <a:t>, nacido en 1857, recibiera una educación militar en Gran Bretaña (en la Real Academia Militar de </a:t>
            </a:r>
            <a:r>
              <a:rPr lang="es-ES" sz="3200" dirty="0" err="1" smtClean="0"/>
              <a:t>Sandhurst</a:t>
            </a:r>
            <a:r>
              <a:rPr lang="es-ES" sz="3200" dirty="0" smtClean="0"/>
              <a:t>).</a:t>
            </a:r>
            <a:endParaRPr lang="es-ES" sz="32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2612</Words>
  <Application>Microsoft Office PowerPoint</Application>
  <PresentationFormat>Presentación en pantalla (4:3)</PresentationFormat>
  <Paragraphs>118</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100</cp:revision>
  <dcterms:created xsi:type="dcterms:W3CDTF">2017-11-01T17:49:51Z</dcterms:created>
  <dcterms:modified xsi:type="dcterms:W3CDTF">2020-08-04T14:21:34Z</dcterms:modified>
</cp:coreProperties>
</file>