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38" r:id="rId2"/>
    <p:sldId id="544" r:id="rId3"/>
    <p:sldId id="539" r:id="rId4"/>
    <p:sldId id="503" r:id="rId5"/>
    <p:sldId id="506" r:id="rId6"/>
    <p:sldId id="514" r:id="rId7"/>
    <p:sldId id="540" r:id="rId8"/>
    <p:sldId id="541" r:id="rId9"/>
    <p:sldId id="509" r:id="rId10"/>
    <p:sldId id="508" r:id="rId11"/>
    <p:sldId id="510" r:id="rId12"/>
    <p:sldId id="513" r:id="rId13"/>
    <p:sldId id="511" r:id="rId14"/>
    <p:sldId id="512" r:id="rId15"/>
    <p:sldId id="515" r:id="rId16"/>
    <p:sldId id="516" r:id="rId17"/>
    <p:sldId id="517" r:id="rId18"/>
    <p:sldId id="505" r:id="rId19"/>
    <p:sldId id="518" r:id="rId20"/>
    <p:sldId id="520" r:id="rId21"/>
    <p:sldId id="521" r:id="rId22"/>
    <p:sldId id="522" r:id="rId23"/>
    <p:sldId id="523" r:id="rId24"/>
    <p:sldId id="542" r:id="rId25"/>
    <p:sldId id="519" r:id="rId26"/>
    <p:sldId id="524" r:id="rId27"/>
    <p:sldId id="543" r:id="rId28"/>
    <p:sldId id="504" r:id="rId29"/>
    <p:sldId id="525" r:id="rId30"/>
    <p:sldId id="507" r:id="rId31"/>
    <p:sldId id="526" r:id="rId32"/>
    <p:sldId id="528" r:id="rId33"/>
    <p:sldId id="536" r:id="rId34"/>
    <p:sldId id="527" r:id="rId35"/>
    <p:sldId id="529" r:id="rId36"/>
    <p:sldId id="531" r:id="rId37"/>
    <p:sldId id="530" r:id="rId38"/>
    <p:sldId id="532" r:id="rId39"/>
    <p:sldId id="534" r:id="rId40"/>
    <p:sldId id="533" r:id="rId41"/>
    <p:sldId id="535" r:id="rId42"/>
    <p:sldId id="537" r:id="rId4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0BB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3A1FD4-1092-4FF7-8202-925BBB6C5B90}" type="datetimeFigureOut">
              <a:rPr lang="es-ES" smtClean="0"/>
              <a:pPr/>
              <a:t>29/07/2020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ADBEB1-908C-4D7A-AB88-1330D0757553}" type="slidenum">
              <a:rPr lang="es-ES" smtClean="0"/>
              <a:pPr/>
              <a:t>‹Nº›</a:t>
            </a:fld>
            <a:endParaRPr lang="es-ES"/>
          </a:p>
        </p:txBody>
      </p:sp>
    </p:spTree>
    <p:extLst>
      <p:ext uri="{BB962C8B-B14F-4D97-AF65-F5344CB8AC3E}">
        <p14:creationId xmlns:p14="http://schemas.microsoft.com/office/powerpoint/2010/main" xmlns="" val="717040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29/07/2020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54868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Estándares EBAU tratados</a:t>
            </a:r>
          </a:p>
        </p:txBody>
      </p:sp>
      <p:sp>
        <p:nvSpPr>
          <p:cNvPr id="4" name="3 CuadroTexto"/>
          <p:cNvSpPr txBox="1"/>
          <p:nvPr/>
        </p:nvSpPr>
        <p:spPr>
          <a:xfrm>
            <a:off x="0" y="1628800"/>
            <a:ext cx="9144000" cy="1569660"/>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Comenta las ideas fundamentales de la Ilustración y define el concepto de despotismo ilustrado.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22998"/>
            <a:ext cx="9144000"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1.- Uso de la razón y del conocimiento.</a:t>
            </a:r>
            <a:endParaRPr lang="es-ES_tradnl" sz="4000" dirty="0"/>
          </a:p>
        </p:txBody>
      </p:sp>
      <p:sp>
        <p:nvSpPr>
          <p:cNvPr id="5" name="4 CuadroTexto"/>
          <p:cNvSpPr txBox="1"/>
          <p:nvPr/>
        </p:nvSpPr>
        <p:spPr>
          <a:xfrm>
            <a:off x="12098" y="835406"/>
            <a:ext cx="9144000" cy="584775"/>
          </a:xfrm>
          <a:prstGeom prst="rect">
            <a:avLst/>
          </a:prstGeom>
          <a:noFill/>
        </p:spPr>
        <p:txBody>
          <a:bodyPr wrap="square" rtlCol="0">
            <a:spAutoFit/>
          </a:bodyPr>
          <a:lstStyle/>
          <a:p>
            <a:pPr algn="ctr"/>
            <a:r>
              <a:rPr lang="es-ES" sz="3200" dirty="0" smtClean="0"/>
              <a:t>El siglo XVIII es conocido como el </a:t>
            </a:r>
            <a:r>
              <a:rPr lang="es-ES" sz="3200" dirty="0" smtClean="0">
                <a:solidFill>
                  <a:srgbClr val="FF0000"/>
                </a:solidFill>
              </a:rPr>
              <a:t>Siglo de las Luces</a:t>
            </a:r>
            <a:r>
              <a:rPr lang="es-ES" sz="3200" dirty="0" smtClean="0"/>
              <a:t>.</a:t>
            </a:r>
            <a:endParaRPr lang="es-ES" sz="3200" dirty="0"/>
          </a:p>
        </p:txBody>
      </p:sp>
      <p:pic>
        <p:nvPicPr>
          <p:cNvPr id="2050" name="Picture 2" descr="Imagen relacionad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52120" y="1391793"/>
            <a:ext cx="3503978" cy="546620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6 CuadroTexto"/>
          <p:cNvSpPr txBox="1"/>
          <p:nvPr/>
        </p:nvSpPr>
        <p:spPr>
          <a:xfrm>
            <a:off x="-13931" y="1628800"/>
            <a:ext cx="5681657" cy="3046988"/>
          </a:xfrm>
          <a:prstGeom prst="rect">
            <a:avLst/>
          </a:prstGeom>
          <a:noFill/>
        </p:spPr>
        <p:txBody>
          <a:bodyPr wrap="square" rtlCol="0">
            <a:spAutoFit/>
          </a:bodyPr>
          <a:lstStyle/>
          <a:p>
            <a:pPr algn="ctr"/>
            <a:r>
              <a:rPr lang="es-ES" sz="2400" dirty="0" smtClean="0"/>
              <a:t>Los ilustrados asociaban la razón con la luz, de ahí la denominación dada al siglo XVIII. Su actitud es similar al antropocentrismo de los renacentistas insistiendo más si cabe en la confianza que tenían en la razón para alcanzar los fines individuales y sociales de la vida. Y cuando hablamos de la razón nos referimos al </a:t>
            </a:r>
            <a:r>
              <a:rPr lang="es-ES" sz="2400" dirty="0" smtClean="0">
                <a:solidFill>
                  <a:srgbClr val="FF0000"/>
                </a:solidFill>
              </a:rPr>
              <a:t>conocimiento científico</a:t>
            </a:r>
            <a:r>
              <a:rPr lang="es-ES" sz="2400" dirty="0" smtClean="0"/>
              <a:t>.</a:t>
            </a:r>
            <a:endParaRPr lang="es-ES" sz="2400" dirty="0"/>
          </a:p>
        </p:txBody>
      </p:sp>
      <p:sp>
        <p:nvSpPr>
          <p:cNvPr id="8" name="7 CuadroTexto"/>
          <p:cNvSpPr txBox="1"/>
          <p:nvPr/>
        </p:nvSpPr>
        <p:spPr>
          <a:xfrm>
            <a:off x="755576" y="5301208"/>
            <a:ext cx="4912150" cy="1323439"/>
          </a:xfrm>
          <a:prstGeom prst="rect">
            <a:avLst/>
          </a:prstGeom>
          <a:noFill/>
        </p:spPr>
        <p:txBody>
          <a:bodyPr wrap="square" rtlCol="0">
            <a:spAutoFit/>
          </a:bodyPr>
          <a:lstStyle/>
          <a:p>
            <a:pPr algn="ctr"/>
            <a:r>
              <a:rPr lang="es-ES" sz="2000" dirty="0" smtClean="0"/>
              <a:t>Los ilustrados admiraban a los científicos, y para ellos Newton era el mejor ejemplo. En la imagen, la obra </a:t>
            </a:r>
            <a:r>
              <a:rPr lang="es-ES" sz="2000" i="1" dirty="0" smtClean="0"/>
              <a:t>Elementos de la filosofía de Newton </a:t>
            </a:r>
            <a:r>
              <a:rPr lang="es-ES" sz="2000" dirty="0" smtClean="0"/>
              <a:t>(1738) de Voltaire.</a:t>
            </a:r>
            <a:endParaRPr lang="es-ES" sz="2000" dirty="0"/>
          </a:p>
        </p:txBody>
      </p:sp>
    </p:spTree>
    <p:extLst>
      <p:ext uri="{BB962C8B-B14F-4D97-AF65-F5344CB8AC3E}">
        <p14:creationId xmlns:p14="http://schemas.microsoft.com/office/powerpoint/2010/main" xmlns="" val="314599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1569660"/>
          </a:xfrm>
          <a:prstGeom prst="rect">
            <a:avLst/>
          </a:prstGeom>
          <a:noFill/>
        </p:spPr>
        <p:txBody>
          <a:bodyPr wrap="square" rtlCol="0">
            <a:spAutoFit/>
          </a:bodyPr>
          <a:lstStyle/>
          <a:p>
            <a:pPr algn="ctr"/>
            <a:r>
              <a:rPr lang="es-ES" sz="3200" dirty="0" smtClean="0"/>
              <a:t>Una consecuencia lógica de esta defensa de la ciencia era el </a:t>
            </a:r>
            <a:r>
              <a:rPr lang="es-ES" sz="3200" dirty="0" smtClean="0">
                <a:solidFill>
                  <a:srgbClr val="FF0000"/>
                </a:solidFill>
              </a:rPr>
              <a:t>rechazo del fanatismo y la superstición</a:t>
            </a:r>
            <a:r>
              <a:rPr lang="es-ES" sz="3200" dirty="0" smtClean="0"/>
              <a:t>. Frente a ello, los ilustrados defienden la </a:t>
            </a:r>
            <a:r>
              <a:rPr lang="es-ES" sz="3200" dirty="0" smtClean="0">
                <a:solidFill>
                  <a:srgbClr val="FF0000"/>
                </a:solidFill>
              </a:rPr>
              <a:t>tolerancia</a:t>
            </a:r>
            <a:r>
              <a:rPr lang="es-ES" sz="3200" dirty="0" smtClean="0"/>
              <a:t>.</a:t>
            </a:r>
            <a:endParaRPr lang="es-ES" sz="3200" dirty="0"/>
          </a:p>
        </p:txBody>
      </p:sp>
      <p:pic>
        <p:nvPicPr>
          <p:cNvPr id="4098" name="Picture 2" descr="Superstició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95936" y="2049972"/>
            <a:ext cx="5142005" cy="4062186"/>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Resultado de imagen de fanatism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711397"/>
            <a:ext cx="3851920" cy="4512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70502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1077218"/>
          </a:xfrm>
          <a:prstGeom prst="rect">
            <a:avLst/>
          </a:prstGeom>
          <a:noFill/>
        </p:spPr>
        <p:txBody>
          <a:bodyPr wrap="square" rtlCol="0">
            <a:spAutoFit/>
          </a:bodyPr>
          <a:lstStyle/>
          <a:p>
            <a:pPr algn="ctr"/>
            <a:r>
              <a:rPr lang="es-ES" sz="3200" dirty="0" smtClean="0"/>
              <a:t>Ese amor por el conocimiento fue el que llevó a la confección de la </a:t>
            </a:r>
            <a:r>
              <a:rPr lang="es-ES" sz="3200" dirty="0" smtClean="0">
                <a:solidFill>
                  <a:srgbClr val="FF0000"/>
                </a:solidFill>
              </a:rPr>
              <a:t>Enciclopedia</a:t>
            </a:r>
            <a:r>
              <a:rPr lang="es-ES" sz="3200" dirty="0" smtClean="0"/>
              <a:t>.</a:t>
            </a:r>
            <a:endParaRPr lang="es-ES" sz="3200" dirty="0"/>
          </a:p>
        </p:txBody>
      </p:sp>
      <p:pic>
        <p:nvPicPr>
          <p:cNvPr id="3074" name="Picture 2" descr="Imagen relacionad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2080" y="1080120"/>
            <a:ext cx="3851920" cy="577788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5 CuadroTexto"/>
          <p:cNvSpPr txBox="1"/>
          <p:nvPr/>
        </p:nvSpPr>
        <p:spPr>
          <a:xfrm>
            <a:off x="-13931" y="2204864"/>
            <a:ext cx="5306011" cy="3046988"/>
          </a:xfrm>
          <a:prstGeom prst="rect">
            <a:avLst/>
          </a:prstGeom>
          <a:noFill/>
        </p:spPr>
        <p:txBody>
          <a:bodyPr wrap="square" rtlCol="0">
            <a:spAutoFit/>
          </a:bodyPr>
          <a:lstStyle/>
          <a:p>
            <a:pPr algn="ctr"/>
            <a:r>
              <a:rPr lang="es-ES" sz="2400" dirty="0" smtClean="0"/>
              <a:t>Esta gran obra publicada entre 1751 y 1772 pretendía, nada más y nada menos, que recoger en sus 28 volúmenes el conjunto del conocimiento humano de la época. No es la primera enciclopedia, pero sin duda su dimensión hace que sea considerada la gran obra colectiva de la Ilustración.</a:t>
            </a:r>
            <a:endParaRPr lang="es-ES" sz="2400" dirty="0"/>
          </a:p>
        </p:txBody>
      </p:sp>
    </p:spTree>
    <p:extLst>
      <p:ext uri="{BB962C8B-B14F-4D97-AF65-F5344CB8AC3E}">
        <p14:creationId xmlns:p14="http://schemas.microsoft.com/office/powerpoint/2010/main" xmlns="" val="2459828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9034" y="0"/>
            <a:ext cx="9144000"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2.- El objetivo vital es alcanzar la felicidad.</a:t>
            </a:r>
            <a:endParaRPr lang="es-ES_tradnl" sz="4000" dirty="0"/>
          </a:p>
        </p:txBody>
      </p:sp>
      <p:sp>
        <p:nvSpPr>
          <p:cNvPr id="3" name="2 CuadroTexto"/>
          <p:cNvSpPr txBox="1"/>
          <p:nvPr/>
        </p:nvSpPr>
        <p:spPr>
          <a:xfrm>
            <a:off x="12098" y="835406"/>
            <a:ext cx="9144000" cy="1569660"/>
          </a:xfrm>
          <a:prstGeom prst="rect">
            <a:avLst/>
          </a:prstGeom>
          <a:noFill/>
        </p:spPr>
        <p:txBody>
          <a:bodyPr wrap="square" rtlCol="0">
            <a:spAutoFit/>
          </a:bodyPr>
          <a:lstStyle/>
          <a:p>
            <a:pPr algn="ctr"/>
            <a:r>
              <a:rPr lang="es-ES" sz="3200" dirty="0" smtClean="0"/>
              <a:t>Los ilustrados crearon, o más bien popularizaron, que el objetivo de la vida es ser feliz. Algo que hoy en día nos parece bastante evidente a la mayoría.</a:t>
            </a:r>
            <a:endParaRPr lang="es-ES" sz="3200" dirty="0"/>
          </a:p>
        </p:txBody>
      </p:sp>
      <p:pic>
        <p:nvPicPr>
          <p:cNvPr id="1026" name="Picture 2" descr="Resultado de imagen de en busca de la felicida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69798" y="2780928"/>
            <a:ext cx="4686300" cy="351472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CuadroTexto"/>
          <p:cNvSpPr txBox="1"/>
          <p:nvPr/>
        </p:nvSpPr>
        <p:spPr>
          <a:xfrm>
            <a:off x="0" y="3199463"/>
            <a:ext cx="4457700" cy="2677656"/>
          </a:xfrm>
          <a:prstGeom prst="rect">
            <a:avLst/>
          </a:prstGeom>
          <a:noFill/>
        </p:spPr>
        <p:txBody>
          <a:bodyPr wrap="square" rtlCol="0">
            <a:spAutoFit/>
          </a:bodyPr>
          <a:lstStyle/>
          <a:p>
            <a:pPr algn="ctr"/>
            <a:r>
              <a:rPr lang="es-ES" sz="2400" dirty="0" smtClean="0"/>
              <a:t>La cuestión es qué es eso de la felicidad. Los ilustrados afianzan la idea de que consiste en alcanzar la autorrealización personal más allá de conceptos como el de Dios y que se trata de un </a:t>
            </a:r>
            <a:r>
              <a:rPr lang="es-ES" sz="2400" dirty="0" smtClean="0">
                <a:solidFill>
                  <a:srgbClr val="FF0000"/>
                </a:solidFill>
              </a:rPr>
              <a:t>derecho de cada persona</a:t>
            </a:r>
            <a:r>
              <a:rPr lang="es-ES" sz="2400" dirty="0" smtClean="0"/>
              <a:t>.</a:t>
            </a:r>
            <a:endParaRPr lang="es-ES" sz="2400" dirty="0"/>
          </a:p>
        </p:txBody>
      </p:sp>
    </p:spTree>
    <p:extLst>
      <p:ext uri="{BB962C8B-B14F-4D97-AF65-F5344CB8AC3E}">
        <p14:creationId xmlns:p14="http://schemas.microsoft.com/office/powerpoint/2010/main" xmlns="" val="1043325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507" y="0"/>
            <a:ext cx="9144000"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3.- El objetivo social es el progreso.</a:t>
            </a:r>
            <a:endParaRPr lang="es-ES_tradnl" sz="4000" dirty="0"/>
          </a:p>
        </p:txBody>
      </p:sp>
      <p:sp>
        <p:nvSpPr>
          <p:cNvPr id="3" name="2 CuadroTexto"/>
          <p:cNvSpPr txBox="1"/>
          <p:nvPr/>
        </p:nvSpPr>
        <p:spPr>
          <a:xfrm>
            <a:off x="12098" y="835406"/>
            <a:ext cx="9144000" cy="1077218"/>
          </a:xfrm>
          <a:prstGeom prst="rect">
            <a:avLst/>
          </a:prstGeom>
          <a:noFill/>
        </p:spPr>
        <p:txBody>
          <a:bodyPr wrap="square" rtlCol="0">
            <a:spAutoFit/>
          </a:bodyPr>
          <a:lstStyle/>
          <a:p>
            <a:pPr algn="ctr"/>
            <a:r>
              <a:rPr lang="es-ES" sz="3200" dirty="0" smtClean="0"/>
              <a:t>El uso de la razón y el conocimiento debería llevar a la sociedad a alcanzar el progreso social.</a:t>
            </a:r>
            <a:endParaRPr lang="es-ES" sz="3200" dirty="0"/>
          </a:p>
        </p:txBody>
      </p:sp>
      <p:pic>
        <p:nvPicPr>
          <p:cNvPr id="2050" name="Picture 2" descr="Resultado de imagen de progreso soci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10175" y="2420888"/>
            <a:ext cx="3933825" cy="351472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CuadroTexto"/>
          <p:cNvSpPr txBox="1"/>
          <p:nvPr/>
        </p:nvSpPr>
        <p:spPr>
          <a:xfrm>
            <a:off x="-19970" y="2636912"/>
            <a:ext cx="5024018" cy="2308324"/>
          </a:xfrm>
          <a:prstGeom prst="rect">
            <a:avLst/>
          </a:prstGeom>
          <a:noFill/>
        </p:spPr>
        <p:txBody>
          <a:bodyPr wrap="square" rtlCol="0">
            <a:spAutoFit/>
          </a:bodyPr>
          <a:lstStyle/>
          <a:p>
            <a:pPr algn="ctr"/>
            <a:r>
              <a:rPr lang="es-ES" sz="2400" dirty="0" smtClean="0"/>
              <a:t>Los ilustrados consideraban que el uso de la razón y el conocimiento podían llevar a alcanzar sociedades más perfectas, esto es, </a:t>
            </a:r>
            <a:r>
              <a:rPr lang="es-ES" sz="2400" dirty="0" smtClean="0">
                <a:solidFill>
                  <a:srgbClr val="FF0000"/>
                </a:solidFill>
              </a:rPr>
              <a:t>más libres e igualitarias</a:t>
            </a:r>
            <a:r>
              <a:rPr lang="es-ES" sz="2400" dirty="0" smtClean="0"/>
              <a:t>, donde las personas pudieran alcanzar la felicidad personal.</a:t>
            </a:r>
            <a:endParaRPr lang="es-ES" sz="2400" dirty="0"/>
          </a:p>
        </p:txBody>
      </p:sp>
    </p:spTree>
    <p:extLst>
      <p:ext uri="{BB962C8B-B14F-4D97-AF65-F5344CB8AC3E}">
        <p14:creationId xmlns:p14="http://schemas.microsoft.com/office/powerpoint/2010/main" xmlns="" val="1611032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de liberalism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4049" y="2072217"/>
            <a:ext cx="4139952" cy="478578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CuadroTexto"/>
          <p:cNvSpPr txBox="1"/>
          <p:nvPr/>
        </p:nvSpPr>
        <p:spPr>
          <a:xfrm>
            <a:off x="12098" y="0"/>
            <a:ext cx="9144000" cy="2062103"/>
          </a:xfrm>
          <a:prstGeom prst="rect">
            <a:avLst/>
          </a:prstGeom>
          <a:noFill/>
        </p:spPr>
        <p:txBody>
          <a:bodyPr wrap="square" rtlCol="0">
            <a:spAutoFit/>
          </a:bodyPr>
          <a:lstStyle/>
          <a:p>
            <a:pPr algn="ctr"/>
            <a:r>
              <a:rPr lang="es-ES" sz="3200" dirty="0" smtClean="0">
                <a:solidFill>
                  <a:srgbClr val="FF0000"/>
                </a:solidFill>
              </a:rPr>
              <a:t>Ilustración y liberalismo </a:t>
            </a:r>
            <a:r>
              <a:rPr lang="es-ES" sz="3200" dirty="0" smtClean="0"/>
              <a:t>están muy relacionados. De hecho, ilustrados y liberales se admiraban mutuamente y coinciden en aspectos fundamentales como la defensa de la libertad y la igualdad.</a:t>
            </a:r>
            <a:endParaRPr lang="es-ES" sz="3200" dirty="0"/>
          </a:p>
        </p:txBody>
      </p:sp>
      <p:sp>
        <p:nvSpPr>
          <p:cNvPr id="4" name="3 CuadroTexto"/>
          <p:cNvSpPr txBox="1"/>
          <p:nvPr/>
        </p:nvSpPr>
        <p:spPr>
          <a:xfrm>
            <a:off x="0" y="2924944"/>
            <a:ext cx="5024018" cy="2677656"/>
          </a:xfrm>
          <a:prstGeom prst="rect">
            <a:avLst/>
          </a:prstGeom>
          <a:noFill/>
        </p:spPr>
        <p:txBody>
          <a:bodyPr wrap="square" rtlCol="0">
            <a:spAutoFit/>
          </a:bodyPr>
          <a:lstStyle/>
          <a:p>
            <a:pPr algn="ctr"/>
            <a:r>
              <a:rPr lang="es-ES" sz="2400" dirty="0" smtClean="0"/>
              <a:t>John </a:t>
            </a:r>
            <a:r>
              <a:rPr lang="es-ES" sz="2400" dirty="0" err="1" smtClean="0"/>
              <a:t>Locke</a:t>
            </a:r>
            <a:r>
              <a:rPr lang="es-ES" sz="2400" dirty="0" smtClean="0"/>
              <a:t> (derecha) es considerado el padre del liberalismo. Fue él quien habló de la división de poderes, misma teoría que después defendería </a:t>
            </a:r>
            <a:r>
              <a:rPr lang="es-ES" sz="2400" dirty="0" err="1" smtClean="0"/>
              <a:t>Montesquieu</a:t>
            </a:r>
            <a:r>
              <a:rPr lang="es-ES" sz="2400" dirty="0" smtClean="0"/>
              <a:t>. Posteriormente, serían las teorías ilustradas las que alimentarían al liberalismo.</a:t>
            </a:r>
            <a:endParaRPr lang="es-ES" sz="2400" dirty="0"/>
          </a:p>
        </p:txBody>
      </p:sp>
    </p:spTree>
    <p:extLst>
      <p:ext uri="{BB962C8B-B14F-4D97-AF65-F5344CB8AC3E}">
        <p14:creationId xmlns:p14="http://schemas.microsoft.com/office/powerpoint/2010/main" xmlns="" val="3822276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098" y="0"/>
            <a:ext cx="9144000" cy="1077218"/>
          </a:xfrm>
          <a:prstGeom prst="rect">
            <a:avLst/>
          </a:prstGeom>
          <a:noFill/>
        </p:spPr>
        <p:txBody>
          <a:bodyPr wrap="square" rtlCol="0">
            <a:spAutoFit/>
          </a:bodyPr>
          <a:lstStyle/>
          <a:p>
            <a:pPr algn="ctr"/>
            <a:r>
              <a:rPr lang="es-ES" sz="3200" dirty="0" smtClean="0"/>
              <a:t>Artísticamente, el </a:t>
            </a:r>
            <a:r>
              <a:rPr lang="es-ES" sz="3200" dirty="0" smtClean="0">
                <a:solidFill>
                  <a:srgbClr val="FF0000"/>
                </a:solidFill>
              </a:rPr>
              <a:t>Neoclasicismo</a:t>
            </a:r>
            <a:r>
              <a:rPr lang="es-ES" sz="3200" dirty="0" smtClean="0"/>
              <a:t> es la corriente asociada a la Ilustración.</a:t>
            </a:r>
            <a:endParaRPr lang="es-ES" sz="3200" dirty="0"/>
          </a:p>
        </p:txBody>
      </p:sp>
      <p:pic>
        <p:nvPicPr>
          <p:cNvPr id="1026" name="Picture 2" descr="Resultado de imagen de neoclasicismo"/>
          <p:cNvPicPr>
            <a:picLocks noChangeAspect="1" noChangeArrowheads="1"/>
          </p:cNvPicPr>
          <p:nvPr/>
        </p:nvPicPr>
        <p:blipFill>
          <a:blip r:embed="rId2" cstate="print"/>
          <a:srcRect/>
          <a:stretch>
            <a:fillRect/>
          </a:stretch>
        </p:blipFill>
        <p:spPr bwMode="auto">
          <a:xfrm>
            <a:off x="1691680" y="1124744"/>
            <a:ext cx="5760640" cy="4464497"/>
          </a:xfrm>
          <a:prstGeom prst="rect">
            <a:avLst/>
          </a:prstGeom>
          <a:noFill/>
        </p:spPr>
      </p:pic>
      <p:sp>
        <p:nvSpPr>
          <p:cNvPr id="4" name="3 CuadroTexto"/>
          <p:cNvSpPr txBox="1"/>
          <p:nvPr/>
        </p:nvSpPr>
        <p:spPr>
          <a:xfrm>
            <a:off x="0" y="5733256"/>
            <a:ext cx="9144000" cy="830997"/>
          </a:xfrm>
          <a:prstGeom prst="rect">
            <a:avLst/>
          </a:prstGeom>
          <a:noFill/>
        </p:spPr>
        <p:txBody>
          <a:bodyPr wrap="square" rtlCol="0">
            <a:spAutoFit/>
          </a:bodyPr>
          <a:lstStyle/>
          <a:p>
            <a:pPr algn="ctr"/>
            <a:r>
              <a:rPr lang="es-ES" sz="2400" dirty="0" smtClean="0"/>
              <a:t>Se trata de un arte que defiende la racionalidad y una finalidad didáctica, muy acorde a la defensa ilustrada del conocimiento.</a:t>
            </a:r>
            <a:endParaRPr lang="es-E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098" y="0"/>
            <a:ext cx="9144000" cy="1754326"/>
          </a:xfrm>
          <a:prstGeom prst="rect">
            <a:avLst/>
          </a:prstGeom>
          <a:noFill/>
        </p:spPr>
        <p:txBody>
          <a:bodyPr wrap="square" rtlCol="0">
            <a:spAutoFit/>
          </a:bodyPr>
          <a:lstStyle/>
          <a:p>
            <a:pPr algn="ctr"/>
            <a:r>
              <a:rPr lang="es-ES" sz="3600" dirty="0" smtClean="0"/>
              <a:t>En el terreno político, los ilustrados son </a:t>
            </a:r>
            <a:r>
              <a:rPr lang="es-ES" sz="3600" dirty="0" smtClean="0">
                <a:solidFill>
                  <a:srgbClr val="FF0000"/>
                </a:solidFill>
              </a:rPr>
              <a:t>conservadores</a:t>
            </a:r>
            <a:r>
              <a:rPr lang="es-ES" sz="3600" dirty="0" smtClean="0"/>
              <a:t>, pero </a:t>
            </a:r>
            <a:r>
              <a:rPr lang="es-ES" sz="3600" dirty="0" smtClean="0">
                <a:solidFill>
                  <a:srgbClr val="FF0000"/>
                </a:solidFill>
              </a:rPr>
              <a:t>defendían cambios </a:t>
            </a:r>
            <a:r>
              <a:rPr lang="es-ES" sz="3600" dirty="0" smtClean="0"/>
              <a:t>que ayudaran a alcanzar el progreso y la felicidad.</a:t>
            </a:r>
            <a:endParaRPr lang="es-ES" sz="3600" dirty="0"/>
          </a:p>
        </p:txBody>
      </p:sp>
      <p:pic>
        <p:nvPicPr>
          <p:cNvPr id="33794" name="Picture 2" descr="Resultado de imagen de laicismo"/>
          <p:cNvPicPr>
            <a:picLocks noChangeAspect="1" noChangeArrowheads="1"/>
          </p:cNvPicPr>
          <p:nvPr/>
        </p:nvPicPr>
        <p:blipFill>
          <a:blip r:embed="rId2" cstate="print"/>
          <a:srcRect/>
          <a:stretch>
            <a:fillRect/>
          </a:stretch>
        </p:blipFill>
        <p:spPr bwMode="auto">
          <a:xfrm>
            <a:off x="4152900" y="2492896"/>
            <a:ext cx="4991100" cy="3514726"/>
          </a:xfrm>
          <a:prstGeom prst="rect">
            <a:avLst/>
          </a:prstGeom>
          <a:noFill/>
        </p:spPr>
      </p:pic>
      <p:sp>
        <p:nvSpPr>
          <p:cNvPr id="4" name="3 CuadroTexto"/>
          <p:cNvSpPr txBox="1"/>
          <p:nvPr/>
        </p:nvSpPr>
        <p:spPr>
          <a:xfrm>
            <a:off x="0" y="1772816"/>
            <a:ext cx="4139952" cy="4793620"/>
          </a:xfrm>
          <a:prstGeom prst="rect">
            <a:avLst/>
          </a:prstGeom>
          <a:noFill/>
        </p:spPr>
        <p:txBody>
          <a:bodyPr wrap="square" rtlCol="0">
            <a:spAutoFit/>
          </a:bodyPr>
          <a:lstStyle/>
          <a:p>
            <a:pPr algn="ctr"/>
            <a:r>
              <a:rPr lang="es-ES" sz="2350" dirty="0" smtClean="0"/>
              <a:t>Sus ideas incluyen la </a:t>
            </a:r>
            <a:r>
              <a:rPr lang="es-ES" sz="2350" dirty="0" smtClean="0">
                <a:solidFill>
                  <a:srgbClr val="FF0000"/>
                </a:solidFill>
              </a:rPr>
              <a:t>tolerancia</a:t>
            </a:r>
            <a:r>
              <a:rPr lang="es-ES" sz="2350" dirty="0" smtClean="0"/>
              <a:t>, son </a:t>
            </a:r>
            <a:r>
              <a:rPr lang="es-ES" sz="2350" dirty="0" smtClean="0">
                <a:solidFill>
                  <a:srgbClr val="FF0000"/>
                </a:solidFill>
              </a:rPr>
              <a:t>enemigos de la tortura</a:t>
            </a:r>
            <a:r>
              <a:rPr lang="es-ES" sz="2350" dirty="0" smtClean="0"/>
              <a:t>, creen en la </a:t>
            </a:r>
            <a:r>
              <a:rPr lang="es-ES" sz="2350" dirty="0" smtClean="0">
                <a:solidFill>
                  <a:srgbClr val="FF0000"/>
                </a:solidFill>
              </a:rPr>
              <a:t>separación entre Iglesia y Estado</a:t>
            </a:r>
            <a:r>
              <a:rPr lang="es-ES" sz="2350" dirty="0" smtClean="0"/>
              <a:t>, defienden el </a:t>
            </a:r>
            <a:r>
              <a:rPr lang="es-ES" sz="2350" dirty="0" smtClean="0">
                <a:solidFill>
                  <a:srgbClr val="FF0000"/>
                </a:solidFill>
              </a:rPr>
              <a:t>reformismo económico</a:t>
            </a:r>
            <a:r>
              <a:rPr lang="es-ES" sz="2350" dirty="0" smtClean="0"/>
              <a:t>, la </a:t>
            </a:r>
            <a:r>
              <a:rPr lang="es-ES" sz="2350" dirty="0" smtClean="0">
                <a:solidFill>
                  <a:srgbClr val="FF0000"/>
                </a:solidFill>
              </a:rPr>
              <a:t>expansión educativa </a:t>
            </a:r>
            <a:r>
              <a:rPr lang="es-ES" sz="2350" dirty="0" smtClean="0"/>
              <a:t>que lleve el conocimiento a capas más amplias de la sociedad, la </a:t>
            </a:r>
            <a:r>
              <a:rPr lang="es-ES" sz="2350" dirty="0" smtClean="0">
                <a:solidFill>
                  <a:srgbClr val="FF0000"/>
                </a:solidFill>
              </a:rPr>
              <a:t>igualdad jurídica </a:t>
            </a:r>
            <a:r>
              <a:rPr lang="es-ES" sz="2350" dirty="0" smtClean="0"/>
              <a:t>o la </a:t>
            </a:r>
            <a:r>
              <a:rPr lang="es-ES" sz="2350" dirty="0" smtClean="0">
                <a:solidFill>
                  <a:srgbClr val="FF0000"/>
                </a:solidFill>
              </a:rPr>
              <a:t>libertad de mercado</a:t>
            </a:r>
            <a:r>
              <a:rPr lang="es-ES" sz="2350" dirty="0" smtClean="0"/>
              <a:t>. La defensa que hacen de la libertad lleva implícita una </a:t>
            </a:r>
            <a:r>
              <a:rPr lang="es-ES" sz="2350" dirty="0" smtClean="0">
                <a:solidFill>
                  <a:srgbClr val="FF0000"/>
                </a:solidFill>
              </a:rPr>
              <a:t>crítica al absolutismo </a:t>
            </a:r>
            <a:r>
              <a:rPr lang="es-ES" sz="2350" dirty="0" smtClean="0"/>
              <a:t>al que no atacan abiertamente.</a:t>
            </a:r>
            <a:endParaRPr lang="es-ES" sz="23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3 CuadroTexto"/>
          <p:cNvSpPr txBox="1">
            <a:spLocks noChangeArrowheads="1"/>
          </p:cNvSpPr>
          <p:nvPr/>
        </p:nvSpPr>
        <p:spPr bwMode="auto">
          <a:xfrm>
            <a:off x="17300" y="1556443"/>
            <a:ext cx="9144000" cy="830997"/>
          </a:xfrm>
          <a:prstGeom prst="rect">
            <a:avLst/>
          </a:prstGeom>
          <a:noFill/>
          <a:ln w="9525">
            <a:noFill/>
            <a:miter lim="800000"/>
            <a:headEnd/>
            <a:tailEnd/>
          </a:ln>
        </p:spPr>
        <p:txBody>
          <a:bodyPr>
            <a:spAutoFit/>
          </a:bodyPr>
          <a:lstStyle/>
          <a:p>
            <a:pPr algn="ctr"/>
            <a:r>
              <a:rPr lang="es-ES" sz="4800" b="1" dirty="0" smtClean="0">
                <a:solidFill>
                  <a:srgbClr val="FF0000"/>
                </a:solidFill>
                <a:latin typeface="Arial Black" pitchFamily="34" charset="0"/>
              </a:rPr>
              <a:t>La Ilustración española</a:t>
            </a:r>
            <a:r>
              <a:rPr lang="es-ES" sz="4800" dirty="0" smtClean="0">
                <a:solidFill>
                  <a:srgbClr val="FF0000"/>
                </a:solidFill>
                <a:latin typeface="Arial Black" pitchFamily="34" charset="0"/>
              </a:rPr>
              <a:t>.</a:t>
            </a:r>
            <a:endParaRPr lang="es-ES" sz="4800" dirty="0">
              <a:solidFill>
                <a:srgbClr val="FF0000"/>
              </a:solidFill>
              <a:latin typeface="Arial Black" pitchFamily="34" charset="0"/>
            </a:endParaRPr>
          </a:p>
        </p:txBody>
      </p:sp>
    </p:spTree>
    <p:extLst>
      <p:ext uri="{BB962C8B-B14F-4D97-AF65-F5344CB8AC3E}">
        <p14:creationId xmlns:p14="http://schemas.microsoft.com/office/powerpoint/2010/main" xmlns="" val="1569553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098" y="0"/>
            <a:ext cx="9144000" cy="1754326"/>
          </a:xfrm>
          <a:prstGeom prst="rect">
            <a:avLst/>
          </a:prstGeom>
          <a:noFill/>
        </p:spPr>
        <p:txBody>
          <a:bodyPr wrap="square" rtlCol="0">
            <a:spAutoFit/>
          </a:bodyPr>
          <a:lstStyle/>
          <a:p>
            <a:pPr algn="ctr"/>
            <a:r>
              <a:rPr lang="es-ES" sz="3600" dirty="0" smtClean="0"/>
              <a:t>La </a:t>
            </a:r>
            <a:r>
              <a:rPr lang="es-ES" sz="3600" dirty="0" smtClean="0">
                <a:solidFill>
                  <a:srgbClr val="FF0000"/>
                </a:solidFill>
              </a:rPr>
              <a:t>Ilustración española </a:t>
            </a:r>
            <a:r>
              <a:rPr lang="es-ES" sz="3600" dirty="0" smtClean="0"/>
              <a:t>presenta estas características pero destaca por ser </a:t>
            </a:r>
            <a:r>
              <a:rPr lang="es-ES" sz="3600" dirty="0" smtClean="0">
                <a:solidFill>
                  <a:srgbClr val="FF0000"/>
                </a:solidFill>
              </a:rPr>
              <a:t>más moderada</a:t>
            </a:r>
            <a:r>
              <a:rPr lang="es-ES" sz="3600" dirty="0" smtClean="0"/>
              <a:t> que la francesa.</a:t>
            </a:r>
            <a:endParaRPr lang="es-ES" sz="3600" dirty="0"/>
          </a:p>
        </p:txBody>
      </p:sp>
      <p:pic>
        <p:nvPicPr>
          <p:cNvPr id="35842" name="Picture 2" descr="Real Academia de la Lengua Española"/>
          <p:cNvPicPr>
            <a:picLocks noChangeAspect="1" noChangeArrowheads="1"/>
          </p:cNvPicPr>
          <p:nvPr/>
        </p:nvPicPr>
        <p:blipFill>
          <a:blip r:embed="rId2" cstate="print"/>
          <a:srcRect/>
          <a:stretch>
            <a:fillRect/>
          </a:stretch>
        </p:blipFill>
        <p:spPr bwMode="auto">
          <a:xfrm>
            <a:off x="3429000" y="1988840"/>
            <a:ext cx="5715000" cy="3733800"/>
          </a:xfrm>
          <a:prstGeom prst="rect">
            <a:avLst/>
          </a:prstGeom>
          <a:noFill/>
        </p:spPr>
      </p:pic>
      <p:sp>
        <p:nvSpPr>
          <p:cNvPr id="4" name="3 CuadroTexto"/>
          <p:cNvSpPr txBox="1"/>
          <p:nvPr/>
        </p:nvSpPr>
        <p:spPr>
          <a:xfrm>
            <a:off x="0" y="2492896"/>
            <a:ext cx="3419872" cy="2308324"/>
          </a:xfrm>
          <a:prstGeom prst="rect">
            <a:avLst/>
          </a:prstGeom>
          <a:noFill/>
        </p:spPr>
        <p:txBody>
          <a:bodyPr wrap="square" rtlCol="0">
            <a:spAutoFit/>
          </a:bodyPr>
          <a:lstStyle/>
          <a:p>
            <a:pPr algn="ctr"/>
            <a:r>
              <a:rPr lang="es-ES" sz="2400" dirty="0" smtClean="0"/>
              <a:t>Quizás la razón hay que buscarla en que los ilustrados españoles estaban más próximos al poder al ocupar </a:t>
            </a:r>
            <a:r>
              <a:rPr lang="es-ES" sz="2400" dirty="0" smtClean="0">
                <a:solidFill>
                  <a:srgbClr val="FF0000"/>
                </a:solidFill>
              </a:rPr>
              <a:t>cargos importantes</a:t>
            </a:r>
            <a:r>
              <a:rPr lang="es-ES" sz="2400" dirty="0" smtClean="0"/>
              <a:t>.</a:t>
            </a:r>
            <a:endParaRPr lang="es-ES" sz="2400" dirty="0"/>
          </a:p>
        </p:txBody>
      </p:sp>
      <p:sp>
        <p:nvSpPr>
          <p:cNvPr id="5" name="4 CuadroTexto"/>
          <p:cNvSpPr txBox="1"/>
          <p:nvPr/>
        </p:nvSpPr>
        <p:spPr>
          <a:xfrm>
            <a:off x="3491880" y="5733256"/>
            <a:ext cx="5652120" cy="1015663"/>
          </a:xfrm>
          <a:prstGeom prst="rect">
            <a:avLst/>
          </a:prstGeom>
          <a:noFill/>
        </p:spPr>
        <p:txBody>
          <a:bodyPr wrap="square" rtlCol="0">
            <a:spAutoFit/>
          </a:bodyPr>
          <a:lstStyle/>
          <a:p>
            <a:pPr algn="ctr"/>
            <a:r>
              <a:rPr lang="es-ES" sz="2000" dirty="0" smtClean="0"/>
              <a:t>Las ideas ilustradas se asocian con la expansión del conocimiento. En España pronto se vio esta actitud en la creación de las reales academias como la RAE.</a:t>
            </a:r>
            <a:endParaRPr lang="es-E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54868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Conceptos EBAU </a:t>
            </a:r>
            <a:r>
              <a:rPr lang="es-ES" sz="4800" dirty="0" smtClean="0">
                <a:solidFill>
                  <a:srgbClr val="FF0000"/>
                </a:solidFill>
                <a:latin typeface="Arial Black" pitchFamily="34" charset="0"/>
              </a:rPr>
              <a:t>tratados</a:t>
            </a:r>
          </a:p>
        </p:txBody>
      </p:sp>
      <p:sp>
        <p:nvSpPr>
          <p:cNvPr id="4" name="3 CuadroTexto"/>
          <p:cNvSpPr txBox="1"/>
          <p:nvPr/>
        </p:nvSpPr>
        <p:spPr>
          <a:xfrm>
            <a:off x="0" y="1628800"/>
            <a:ext cx="9144000" cy="1077218"/>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Carlos III.</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Jovellanos.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098" y="0"/>
            <a:ext cx="9144000" cy="1661993"/>
          </a:xfrm>
          <a:prstGeom prst="rect">
            <a:avLst/>
          </a:prstGeom>
          <a:noFill/>
        </p:spPr>
        <p:txBody>
          <a:bodyPr wrap="square" rtlCol="0">
            <a:spAutoFit/>
          </a:bodyPr>
          <a:lstStyle/>
          <a:p>
            <a:pPr algn="ctr"/>
            <a:r>
              <a:rPr lang="es-ES" sz="3400" dirty="0" smtClean="0"/>
              <a:t>En España, el primer paso hacia la Ilustración fue el dado por los </a:t>
            </a:r>
            <a:r>
              <a:rPr lang="es-ES" sz="3400" dirty="0" smtClean="0">
                <a:solidFill>
                  <a:srgbClr val="FF0000"/>
                </a:solidFill>
              </a:rPr>
              <a:t>novatores</a:t>
            </a:r>
            <a:r>
              <a:rPr lang="es-ES" sz="3400" dirty="0" smtClean="0"/>
              <a:t> o </a:t>
            </a:r>
            <a:r>
              <a:rPr lang="es-ES" sz="3400" dirty="0" smtClean="0">
                <a:solidFill>
                  <a:srgbClr val="FF0000"/>
                </a:solidFill>
              </a:rPr>
              <a:t>novadores</a:t>
            </a:r>
            <a:r>
              <a:rPr lang="es-ES" sz="3400" dirty="0" smtClean="0"/>
              <a:t> a finales del siglo XVII.</a:t>
            </a:r>
            <a:endParaRPr lang="es-ES" sz="3400" dirty="0"/>
          </a:p>
        </p:txBody>
      </p:sp>
      <p:pic>
        <p:nvPicPr>
          <p:cNvPr id="1026" name="Picture 2" descr="Resultado de imagen de Discurso político y físico, 167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48064" y="1035303"/>
            <a:ext cx="4008034" cy="582269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CuadroTexto"/>
          <p:cNvSpPr txBox="1"/>
          <p:nvPr/>
        </p:nvSpPr>
        <p:spPr>
          <a:xfrm>
            <a:off x="0" y="2492896"/>
            <a:ext cx="5148064" cy="3416320"/>
          </a:xfrm>
          <a:prstGeom prst="rect">
            <a:avLst/>
          </a:prstGeom>
          <a:noFill/>
        </p:spPr>
        <p:txBody>
          <a:bodyPr wrap="square" rtlCol="0">
            <a:spAutoFit/>
          </a:bodyPr>
          <a:lstStyle/>
          <a:p>
            <a:pPr algn="ctr"/>
            <a:r>
              <a:rPr lang="es-ES" sz="2400" dirty="0" smtClean="0"/>
              <a:t>Estos novatores eran </a:t>
            </a:r>
            <a:r>
              <a:rPr lang="es-ES" sz="2400" dirty="0" smtClean="0">
                <a:solidFill>
                  <a:srgbClr val="FF0000"/>
                </a:solidFill>
              </a:rPr>
              <a:t>pensadores y científicos</a:t>
            </a:r>
            <a:r>
              <a:rPr lang="es-ES" sz="2400" dirty="0" smtClean="0"/>
              <a:t> favorables a la </a:t>
            </a:r>
            <a:r>
              <a:rPr lang="es-ES" sz="2400" dirty="0" smtClean="0">
                <a:solidFill>
                  <a:srgbClr val="FF0000"/>
                </a:solidFill>
              </a:rPr>
              <a:t>nueva ciencia </a:t>
            </a:r>
            <a:r>
              <a:rPr lang="es-ES" sz="2400" dirty="0" smtClean="0"/>
              <a:t>desarrollada en Europa y a emprender las reformas necesarias para el país. Incluye a matemáticos como </a:t>
            </a:r>
            <a:r>
              <a:rPr lang="es-ES" sz="2400" dirty="0" err="1" smtClean="0"/>
              <a:t>Omerique</a:t>
            </a:r>
            <a:r>
              <a:rPr lang="es-ES" sz="2400" dirty="0"/>
              <a:t> </a:t>
            </a:r>
            <a:r>
              <a:rPr lang="es-ES" sz="2400" dirty="0" smtClean="0"/>
              <a:t>o </a:t>
            </a:r>
            <a:r>
              <a:rPr lang="es-ES" sz="2400" dirty="0" err="1" smtClean="0"/>
              <a:t>Corachán</a:t>
            </a:r>
            <a:r>
              <a:rPr lang="es-ES" sz="2400" dirty="0" smtClean="0"/>
              <a:t>, médicos como </a:t>
            </a:r>
            <a:r>
              <a:rPr lang="es-ES" sz="2400" dirty="0" err="1" smtClean="0"/>
              <a:t>Juanini</a:t>
            </a:r>
            <a:r>
              <a:rPr lang="es-ES" sz="2400" dirty="0"/>
              <a:t>,</a:t>
            </a:r>
            <a:r>
              <a:rPr lang="es-ES" sz="2400" dirty="0" smtClean="0"/>
              <a:t> Zapata Mercado o </a:t>
            </a:r>
            <a:r>
              <a:rPr lang="es-ES" sz="2400" dirty="0" err="1" smtClean="0"/>
              <a:t>Cabriada</a:t>
            </a:r>
            <a:r>
              <a:rPr lang="es-ES" sz="2400" dirty="0" smtClean="0"/>
              <a:t>, teólogos como Álvarez de Toledo, filólogos como Martí…</a:t>
            </a:r>
            <a:endParaRPr lang="es-ES" sz="2400" dirty="0"/>
          </a:p>
        </p:txBody>
      </p:sp>
    </p:spTree>
    <p:extLst>
      <p:ext uri="{BB962C8B-B14F-4D97-AF65-F5344CB8AC3E}">
        <p14:creationId xmlns:p14="http://schemas.microsoft.com/office/powerpoint/2010/main" xmlns="" val="3393629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098" y="0"/>
            <a:ext cx="9144000" cy="1138773"/>
          </a:xfrm>
          <a:prstGeom prst="rect">
            <a:avLst/>
          </a:prstGeom>
          <a:noFill/>
        </p:spPr>
        <p:txBody>
          <a:bodyPr wrap="square" rtlCol="0">
            <a:spAutoFit/>
          </a:bodyPr>
          <a:lstStyle/>
          <a:p>
            <a:pPr algn="ctr"/>
            <a:r>
              <a:rPr lang="es-ES" sz="3400" dirty="0" smtClean="0"/>
              <a:t>Ya en el siglo XVIII los novatores se convierten en la </a:t>
            </a:r>
            <a:r>
              <a:rPr lang="es-ES" sz="3400" dirty="0" smtClean="0">
                <a:solidFill>
                  <a:srgbClr val="FF0000"/>
                </a:solidFill>
              </a:rPr>
              <a:t>primera generación de ilustrados</a:t>
            </a:r>
            <a:r>
              <a:rPr lang="es-ES" sz="3400" dirty="0" smtClean="0"/>
              <a:t>.</a:t>
            </a:r>
            <a:endParaRPr lang="es-ES" sz="3400" dirty="0"/>
          </a:p>
        </p:txBody>
      </p:sp>
      <p:pic>
        <p:nvPicPr>
          <p:cNvPr id="2050" name="Picture 2" descr="https://upload.wikimedia.org/wikipedia/commons/7/71/Mayan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1628800"/>
            <a:ext cx="2340494" cy="364877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CuadroTexto"/>
          <p:cNvSpPr txBox="1"/>
          <p:nvPr/>
        </p:nvSpPr>
        <p:spPr>
          <a:xfrm>
            <a:off x="0" y="5446839"/>
            <a:ext cx="9144000" cy="1200329"/>
          </a:xfrm>
          <a:prstGeom prst="rect">
            <a:avLst/>
          </a:prstGeom>
          <a:noFill/>
        </p:spPr>
        <p:txBody>
          <a:bodyPr wrap="square" rtlCol="0">
            <a:spAutoFit/>
          </a:bodyPr>
          <a:lstStyle/>
          <a:p>
            <a:pPr algn="ctr"/>
            <a:r>
              <a:rPr lang="es-ES" sz="2400" dirty="0" smtClean="0"/>
              <a:t>En la primera mitad del XVIII destacaron el jurista e historiador Gregorio </a:t>
            </a:r>
            <a:r>
              <a:rPr lang="es-ES" sz="2400" dirty="0" err="1" smtClean="0">
                <a:solidFill>
                  <a:srgbClr val="FF0000"/>
                </a:solidFill>
              </a:rPr>
              <a:t>Mayans</a:t>
            </a:r>
            <a:r>
              <a:rPr lang="es-ES" sz="2400" dirty="0" smtClean="0"/>
              <a:t>, el padre </a:t>
            </a:r>
            <a:r>
              <a:rPr lang="es-ES" sz="2400" dirty="0" smtClean="0">
                <a:solidFill>
                  <a:srgbClr val="FF0000"/>
                </a:solidFill>
              </a:rPr>
              <a:t>Feijoo</a:t>
            </a:r>
            <a:r>
              <a:rPr lang="es-ES" sz="2400" dirty="0" smtClean="0"/>
              <a:t> con sus ensayos, el científico y marino Jorge Juan, el naturalista Antonio de Ulloa</a:t>
            </a:r>
            <a:endParaRPr lang="es-ES" sz="2400" dirty="0"/>
          </a:p>
        </p:txBody>
      </p:sp>
      <p:pic>
        <p:nvPicPr>
          <p:cNvPr id="2052" name="Picture 4" descr="Resultado de imagen de padre feijo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94022" y="1637051"/>
            <a:ext cx="2690076" cy="3663082"/>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Resultado de imagen de jorge jua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67944" y="1611022"/>
            <a:ext cx="2556941" cy="3693361"/>
          </a:xfrm>
          <a:prstGeom prst="rect">
            <a:avLst/>
          </a:prstGeom>
          <a:noFill/>
          <a:extLst>
            <a:ext uri="{909E8E84-426E-40DD-AFC4-6F175D3DCCD1}">
              <a14:hiddenFill xmlns:a14="http://schemas.microsoft.com/office/drawing/2010/main" xmlns="">
                <a:solidFill>
                  <a:srgbClr val="FFFFFF"/>
                </a:solidFill>
              </a14:hiddenFill>
            </a:ext>
          </a:extLst>
        </p:spPr>
      </p:pic>
      <p:pic>
        <p:nvPicPr>
          <p:cNvPr id="2060" name="Picture 12" descr="Resultado de imagen de antonio de ulloa"/>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00193" y="1611023"/>
            <a:ext cx="2840320" cy="36878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22422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de uztáriz"/>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7704" y="1340768"/>
            <a:ext cx="5276850" cy="329565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CuadroTexto"/>
          <p:cNvSpPr txBox="1"/>
          <p:nvPr/>
        </p:nvSpPr>
        <p:spPr>
          <a:xfrm>
            <a:off x="12098" y="0"/>
            <a:ext cx="9144000" cy="1569660"/>
          </a:xfrm>
          <a:prstGeom prst="rect">
            <a:avLst/>
          </a:prstGeom>
          <a:noFill/>
        </p:spPr>
        <p:txBody>
          <a:bodyPr wrap="square" rtlCol="0">
            <a:spAutoFit/>
          </a:bodyPr>
          <a:lstStyle/>
          <a:p>
            <a:pPr algn="ctr"/>
            <a:r>
              <a:rPr lang="es-ES" sz="3200" dirty="0" smtClean="0"/>
              <a:t>La </a:t>
            </a:r>
            <a:r>
              <a:rPr lang="es-ES" sz="3200" dirty="0" smtClean="0">
                <a:solidFill>
                  <a:srgbClr val="FF0000"/>
                </a:solidFill>
              </a:rPr>
              <a:t>preocupación por las reformas económicas </a:t>
            </a:r>
            <a:r>
              <a:rPr lang="es-ES" sz="3200" dirty="0" smtClean="0"/>
              <a:t>se hacía patente en obras como la de Jerónimo de </a:t>
            </a:r>
            <a:r>
              <a:rPr lang="es-ES" sz="3200" dirty="0" err="1" smtClean="0"/>
              <a:t>Uztáriz</a:t>
            </a:r>
            <a:r>
              <a:rPr lang="es-ES" sz="3200" dirty="0" smtClean="0"/>
              <a:t> (imagen) o la de Zabala y </a:t>
            </a:r>
            <a:r>
              <a:rPr lang="es-ES" sz="3200" dirty="0" err="1" smtClean="0"/>
              <a:t>Auñón</a:t>
            </a:r>
            <a:r>
              <a:rPr lang="es-ES" sz="3200" dirty="0" smtClean="0"/>
              <a:t>.</a:t>
            </a:r>
            <a:endParaRPr lang="es-ES" sz="3200" dirty="0"/>
          </a:p>
        </p:txBody>
      </p:sp>
      <p:sp>
        <p:nvSpPr>
          <p:cNvPr id="4" name="3 CuadroTexto"/>
          <p:cNvSpPr txBox="1"/>
          <p:nvPr/>
        </p:nvSpPr>
        <p:spPr>
          <a:xfrm>
            <a:off x="0" y="4549676"/>
            <a:ext cx="9144000" cy="2308324"/>
          </a:xfrm>
          <a:prstGeom prst="rect">
            <a:avLst/>
          </a:prstGeom>
          <a:noFill/>
        </p:spPr>
        <p:txBody>
          <a:bodyPr wrap="square" rtlCol="0">
            <a:spAutoFit/>
          </a:bodyPr>
          <a:lstStyle/>
          <a:p>
            <a:pPr algn="ctr"/>
            <a:r>
              <a:rPr lang="es-ES" sz="2400" dirty="0" smtClean="0"/>
              <a:t>Estos autores forman aún parte del </a:t>
            </a:r>
            <a:r>
              <a:rPr lang="es-ES" sz="2400" dirty="0" smtClean="0">
                <a:solidFill>
                  <a:srgbClr val="FF0000"/>
                </a:solidFill>
              </a:rPr>
              <a:t>pensamiento económico anterior </a:t>
            </a:r>
            <a:r>
              <a:rPr lang="es-ES" sz="2400" dirty="0" smtClean="0"/>
              <a:t>(mercantilismo). Sin embargo, se ven las preocupaciones reformistas y la influencia del pensamiento económico ilustrado. Sus proyectos reformistas hace que se les llame </a:t>
            </a:r>
            <a:r>
              <a:rPr lang="es-ES" sz="2400" dirty="0" smtClean="0">
                <a:solidFill>
                  <a:srgbClr val="FF0000"/>
                </a:solidFill>
              </a:rPr>
              <a:t>proyectistas</a:t>
            </a:r>
            <a:r>
              <a:rPr lang="es-ES" sz="2400" dirty="0" smtClean="0"/>
              <a:t> y son los sucesores de los arbitristas de los siglos XVI y XVII. Estos reformistas de primera generación fueron los que </a:t>
            </a:r>
            <a:r>
              <a:rPr lang="es-ES" sz="2400" dirty="0" smtClean="0">
                <a:solidFill>
                  <a:srgbClr val="FF0000"/>
                </a:solidFill>
              </a:rPr>
              <a:t>inspiraron las políticas de Felipe V</a:t>
            </a:r>
            <a:r>
              <a:rPr lang="es-ES" sz="2400" dirty="0" smtClean="0"/>
              <a:t>.</a:t>
            </a:r>
            <a:endParaRPr lang="es-ES" sz="2400" dirty="0"/>
          </a:p>
        </p:txBody>
      </p:sp>
    </p:spTree>
    <p:extLst>
      <p:ext uri="{BB962C8B-B14F-4D97-AF65-F5344CB8AC3E}">
        <p14:creationId xmlns:p14="http://schemas.microsoft.com/office/powerpoint/2010/main" xmlns="" val="754399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098" y="0"/>
            <a:ext cx="9144000" cy="1569660"/>
          </a:xfrm>
          <a:prstGeom prst="rect">
            <a:avLst/>
          </a:prstGeom>
          <a:noFill/>
        </p:spPr>
        <p:txBody>
          <a:bodyPr wrap="square" rtlCol="0">
            <a:spAutoFit/>
          </a:bodyPr>
          <a:lstStyle/>
          <a:p>
            <a:pPr algn="ctr"/>
            <a:r>
              <a:rPr lang="es-ES" sz="3200" dirty="0" smtClean="0"/>
              <a:t>Se habla de una </a:t>
            </a:r>
            <a:r>
              <a:rPr lang="es-ES" sz="3200" dirty="0" smtClean="0">
                <a:solidFill>
                  <a:srgbClr val="FF0000"/>
                </a:solidFill>
              </a:rPr>
              <a:t>Ilustración plena </a:t>
            </a:r>
            <a:r>
              <a:rPr lang="es-ES" sz="3200" dirty="0" smtClean="0"/>
              <a:t>en España a partir de 1750, durante los reinados de Fernando VI y, sobre todo, de Carlos III y Carlos IV.</a:t>
            </a:r>
            <a:endParaRPr lang="es-ES" sz="3200" dirty="0"/>
          </a:p>
        </p:txBody>
      </p:sp>
      <p:pic>
        <p:nvPicPr>
          <p:cNvPr id="4098" name="Picture 2" descr="Resultado de imagen de campomane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24128" y="2249548"/>
            <a:ext cx="3389459" cy="382084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CuadroTexto"/>
          <p:cNvSpPr txBox="1"/>
          <p:nvPr/>
        </p:nvSpPr>
        <p:spPr>
          <a:xfrm>
            <a:off x="12098" y="2852936"/>
            <a:ext cx="5724128" cy="1938992"/>
          </a:xfrm>
          <a:prstGeom prst="rect">
            <a:avLst/>
          </a:prstGeom>
          <a:noFill/>
        </p:spPr>
        <p:txBody>
          <a:bodyPr wrap="square" rtlCol="0">
            <a:spAutoFit/>
          </a:bodyPr>
          <a:lstStyle/>
          <a:p>
            <a:pPr algn="ctr"/>
            <a:r>
              <a:rPr lang="es-ES" sz="2400" dirty="0" smtClean="0"/>
              <a:t>Destacan diversos pensadores y políticos. </a:t>
            </a:r>
            <a:r>
              <a:rPr lang="es-ES" sz="2400" dirty="0" err="1" smtClean="0">
                <a:solidFill>
                  <a:srgbClr val="FF0000"/>
                </a:solidFill>
              </a:rPr>
              <a:t>Campomanes</a:t>
            </a:r>
            <a:r>
              <a:rPr lang="es-ES" sz="2400" dirty="0" smtClean="0"/>
              <a:t> (derecha), José Cadalso, Meléndez Valdés, </a:t>
            </a:r>
            <a:r>
              <a:rPr lang="es-ES" sz="2400" dirty="0" smtClean="0">
                <a:solidFill>
                  <a:srgbClr val="FF0000"/>
                </a:solidFill>
              </a:rPr>
              <a:t>Floridablanca</a:t>
            </a:r>
            <a:r>
              <a:rPr lang="es-ES" sz="2400" dirty="0" smtClean="0"/>
              <a:t>, el conde de </a:t>
            </a:r>
            <a:r>
              <a:rPr lang="es-ES" sz="2400" dirty="0" smtClean="0">
                <a:solidFill>
                  <a:srgbClr val="FF0000"/>
                </a:solidFill>
              </a:rPr>
              <a:t>Aranda</a:t>
            </a:r>
            <a:r>
              <a:rPr lang="es-ES" sz="2400" dirty="0" smtClean="0"/>
              <a:t>, </a:t>
            </a:r>
            <a:r>
              <a:rPr lang="es-ES" sz="2400" dirty="0" err="1" smtClean="0"/>
              <a:t>Cavanilles</a:t>
            </a:r>
            <a:r>
              <a:rPr lang="es-ES" sz="2400" dirty="0" smtClean="0"/>
              <a:t>, </a:t>
            </a:r>
            <a:r>
              <a:rPr lang="es-ES" sz="2400" dirty="0" err="1" smtClean="0"/>
              <a:t>Olavide</a:t>
            </a:r>
            <a:r>
              <a:rPr lang="es-ES" sz="2400" dirty="0" smtClean="0"/>
              <a:t>, Muñoz-Torrero, el conde de </a:t>
            </a:r>
            <a:r>
              <a:rPr lang="es-ES" sz="2400" dirty="0" err="1" smtClean="0"/>
              <a:t>Peñaflorida</a:t>
            </a:r>
            <a:r>
              <a:rPr lang="es-ES" sz="2400" dirty="0" smtClean="0"/>
              <a:t>, </a:t>
            </a:r>
            <a:r>
              <a:rPr lang="es-ES" sz="2400" dirty="0" smtClean="0">
                <a:solidFill>
                  <a:srgbClr val="FF0000"/>
                </a:solidFill>
              </a:rPr>
              <a:t>Jovellanos</a:t>
            </a:r>
            <a:r>
              <a:rPr lang="es-ES" sz="2400" dirty="0" smtClean="0"/>
              <a:t>…</a:t>
            </a:r>
            <a:endParaRPr lang="es-ES" sz="2400" dirty="0"/>
          </a:p>
        </p:txBody>
      </p:sp>
    </p:spTree>
    <p:extLst>
      <p:ext uri="{BB962C8B-B14F-4D97-AF65-F5344CB8AC3E}">
        <p14:creationId xmlns:p14="http://schemas.microsoft.com/office/powerpoint/2010/main" xmlns="" val="1385660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Tema 5!"/>
          <p:cNvPicPr>
            <a:picLocks noChangeAspect="1" noChangeArrowheads="1"/>
          </p:cNvPicPr>
          <p:nvPr/>
        </p:nvPicPr>
        <p:blipFill>
          <a:blip r:embed="rId2" cstate="print"/>
          <a:srcRect/>
          <a:stretch>
            <a:fillRect/>
          </a:stretch>
        </p:blipFill>
        <p:spPr bwMode="auto">
          <a:xfrm>
            <a:off x="1547664" y="2295524"/>
            <a:ext cx="6076950" cy="4562476"/>
          </a:xfrm>
          <a:prstGeom prst="rect">
            <a:avLst/>
          </a:prstGeom>
          <a:noFill/>
        </p:spPr>
      </p:pic>
      <p:sp>
        <p:nvSpPr>
          <p:cNvPr id="3" name="2 CuadroTexto"/>
          <p:cNvSpPr txBox="1"/>
          <p:nvPr/>
        </p:nvSpPr>
        <p:spPr>
          <a:xfrm>
            <a:off x="12098" y="0"/>
            <a:ext cx="9144000" cy="2308324"/>
          </a:xfrm>
          <a:prstGeom prst="rect">
            <a:avLst/>
          </a:prstGeom>
          <a:noFill/>
        </p:spPr>
        <p:txBody>
          <a:bodyPr wrap="square" rtlCol="0">
            <a:spAutoFit/>
          </a:bodyPr>
          <a:lstStyle/>
          <a:p>
            <a:pPr algn="ctr"/>
            <a:r>
              <a:rPr lang="es-ES" sz="3600" dirty="0" smtClean="0"/>
              <a:t>Los cuatro grandes ilustrados que fueron ministros. </a:t>
            </a:r>
            <a:r>
              <a:rPr lang="es-ES" sz="3600" dirty="0" err="1" smtClean="0"/>
              <a:t>Campomanes</a:t>
            </a:r>
            <a:r>
              <a:rPr lang="es-ES" sz="3600" dirty="0" smtClean="0"/>
              <a:t> lo fue solo con Carlos III y Jovellanos con Carlos IV. Aranda y Floridablanca lo fueron con ambos monarcas.</a:t>
            </a:r>
            <a:endParaRPr lang="es-ES" sz="3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Resultado de imagen de ilustración española"/>
          <p:cNvPicPr>
            <a:picLocks noChangeAspect="1" noChangeArrowheads="1"/>
          </p:cNvPicPr>
          <p:nvPr/>
        </p:nvPicPr>
        <p:blipFill>
          <a:blip r:embed="rId2" cstate="print"/>
          <a:srcRect/>
          <a:stretch>
            <a:fillRect/>
          </a:stretch>
        </p:blipFill>
        <p:spPr bwMode="auto">
          <a:xfrm>
            <a:off x="-25192" y="1663599"/>
            <a:ext cx="4283968" cy="2954738"/>
          </a:xfrm>
          <a:prstGeom prst="rect">
            <a:avLst/>
          </a:prstGeom>
          <a:noFill/>
        </p:spPr>
      </p:pic>
      <p:pic>
        <p:nvPicPr>
          <p:cNvPr id="34820" name="Picture 4" descr="Imagen relacionada"/>
          <p:cNvPicPr>
            <a:picLocks noChangeAspect="1" noChangeArrowheads="1"/>
          </p:cNvPicPr>
          <p:nvPr/>
        </p:nvPicPr>
        <p:blipFill>
          <a:blip r:embed="rId3" cstate="print"/>
          <a:srcRect/>
          <a:stretch>
            <a:fillRect/>
          </a:stretch>
        </p:blipFill>
        <p:spPr bwMode="auto">
          <a:xfrm>
            <a:off x="4447273" y="1477328"/>
            <a:ext cx="4667250" cy="3514726"/>
          </a:xfrm>
          <a:prstGeom prst="rect">
            <a:avLst/>
          </a:prstGeom>
          <a:noFill/>
        </p:spPr>
      </p:pic>
      <p:sp>
        <p:nvSpPr>
          <p:cNvPr id="4" name="3 CuadroTexto"/>
          <p:cNvSpPr txBox="1"/>
          <p:nvPr/>
        </p:nvSpPr>
        <p:spPr>
          <a:xfrm>
            <a:off x="12098" y="0"/>
            <a:ext cx="9144000" cy="1477328"/>
          </a:xfrm>
          <a:prstGeom prst="rect">
            <a:avLst/>
          </a:prstGeom>
          <a:noFill/>
        </p:spPr>
        <p:txBody>
          <a:bodyPr wrap="square" rtlCol="0">
            <a:spAutoFit/>
          </a:bodyPr>
          <a:lstStyle/>
          <a:p>
            <a:pPr algn="ctr"/>
            <a:r>
              <a:rPr lang="es-ES" sz="3000" dirty="0" smtClean="0"/>
              <a:t>Un elemento importante fue el de su </a:t>
            </a:r>
            <a:r>
              <a:rPr lang="es-ES" sz="3000" dirty="0" smtClean="0">
                <a:solidFill>
                  <a:srgbClr val="FF0000"/>
                </a:solidFill>
              </a:rPr>
              <a:t>difusión</a:t>
            </a:r>
            <a:r>
              <a:rPr lang="es-ES" sz="3000" dirty="0" smtClean="0"/>
              <a:t> a través de asociaciones y reuniones diversas: </a:t>
            </a:r>
            <a:r>
              <a:rPr lang="es-ES" sz="3000" dirty="0" smtClean="0">
                <a:solidFill>
                  <a:srgbClr val="FF0000"/>
                </a:solidFill>
              </a:rPr>
              <a:t>academias</a:t>
            </a:r>
            <a:r>
              <a:rPr lang="es-ES" sz="3000" dirty="0" smtClean="0"/>
              <a:t>, </a:t>
            </a:r>
            <a:r>
              <a:rPr lang="es-ES" sz="3000" dirty="0" smtClean="0">
                <a:solidFill>
                  <a:srgbClr val="FF0000"/>
                </a:solidFill>
              </a:rPr>
              <a:t>Sociedades Económicas de Amigos del País</a:t>
            </a:r>
            <a:r>
              <a:rPr lang="es-ES" sz="3000" dirty="0" smtClean="0"/>
              <a:t>, salones, tertulias…</a:t>
            </a:r>
            <a:endParaRPr lang="es-ES" sz="3000" dirty="0"/>
          </a:p>
        </p:txBody>
      </p:sp>
      <p:sp>
        <p:nvSpPr>
          <p:cNvPr id="5" name="4 CuadroTexto"/>
          <p:cNvSpPr txBox="1"/>
          <p:nvPr/>
        </p:nvSpPr>
        <p:spPr>
          <a:xfrm>
            <a:off x="23299" y="5050591"/>
            <a:ext cx="9102425" cy="1569660"/>
          </a:xfrm>
          <a:prstGeom prst="rect">
            <a:avLst/>
          </a:prstGeom>
          <a:noFill/>
        </p:spPr>
        <p:txBody>
          <a:bodyPr wrap="square" rtlCol="0">
            <a:spAutoFit/>
          </a:bodyPr>
          <a:lstStyle/>
          <a:p>
            <a:pPr algn="ctr"/>
            <a:r>
              <a:rPr lang="es-ES" sz="2400" dirty="0" smtClean="0"/>
              <a:t>Eran reuniones más o menos informales donde discutían y difundían sus ideas. En la segunda mitad del siglo se generalizaron las </a:t>
            </a:r>
            <a:r>
              <a:rPr lang="es-ES" sz="2400" dirty="0" smtClean="0">
                <a:solidFill>
                  <a:srgbClr val="FF0000"/>
                </a:solidFill>
              </a:rPr>
              <a:t>Sociedades Económicas de Amigos del País</a:t>
            </a:r>
            <a:r>
              <a:rPr lang="es-ES" sz="2400" dirty="0" smtClean="0"/>
              <a:t>, fomentadas por el ministro </a:t>
            </a:r>
            <a:r>
              <a:rPr lang="es-ES" sz="2400" dirty="0" err="1" smtClean="0"/>
              <a:t>Campomanes</a:t>
            </a:r>
            <a:r>
              <a:rPr lang="es-ES" sz="2400" dirty="0" smtClean="0"/>
              <a:t> con fines de potenciar el reformismo.</a:t>
            </a:r>
            <a:endParaRPr lang="es-E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sa y Torre de los Lujanes (Madrid) 0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9819" y="1932475"/>
            <a:ext cx="6308558" cy="491900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CuadroTexto"/>
          <p:cNvSpPr txBox="1"/>
          <p:nvPr/>
        </p:nvSpPr>
        <p:spPr>
          <a:xfrm>
            <a:off x="12098" y="0"/>
            <a:ext cx="9144000" cy="1938992"/>
          </a:xfrm>
          <a:prstGeom prst="rect">
            <a:avLst/>
          </a:prstGeom>
          <a:noFill/>
        </p:spPr>
        <p:txBody>
          <a:bodyPr wrap="square" rtlCol="0">
            <a:spAutoFit/>
          </a:bodyPr>
          <a:lstStyle/>
          <a:p>
            <a:pPr algn="ctr"/>
            <a:r>
              <a:rPr lang="es-ES" sz="3000" dirty="0" smtClean="0"/>
              <a:t>En Madrid se fundó una de las más antiguas en 1775, la </a:t>
            </a:r>
            <a:r>
              <a:rPr lang="es-ES" sz="3000" dirty="0" smtClean="0">
                <a:solidFill>
                  <a:srgbClr val="FF0000"/>
                </a:solidFill>
              </a:rPr>
              <a:t>Sociedad Económica Matritense de Amigos del País</a:t>
            </a:r>
            <a:r>
              <a:rPr lang="es-ES" sz="3000" dirty="0" smtClean="0"/>
              <a:t>, con sede en la Torre de los </a:t>
            </a:r>
            <a:r>
              <a:rPr lang="es-ES" sz="3000" dirty="0" err="1" smtClean="0"/>
              <a:t>Lujanes</a:t>
            </a:r>
            <a:r>
              <a:rPr lang="es-ES" sz="3000" dirty="0" smtClean="0"/>
              <a:t>, enfrente de la antigua sede del Ayuntamiento de Madrid.</a:t>
            </a:r>
            <a:endParaRPr lang="es-ES" sz="3000" dirty="0"/>
          </a:p>
        </p:txBody>
      </p:sp>
    </p:spTree>
    <p:extLst>
      <p:ext uri="{BB962C8B-B14F-4D97-AF65-F5344CB8AC3E}">
        <p14:creationId xmlns:p14="http://schemas.microsoft.com/office/powerpoint/2010/main" xmlns="" val="3450448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p:cNvPicPr>
            <a:picLocks noChangeAspect="1" noChangeArrowheads="1"/>
          </p:cNvPicPr>
          <p:nvPr/>
        </p:nvPicPr>
        <p:blipFill>
          <a:blip r:embed="rId2" cstate="print"/>
          <a:srcRect/>
          <a:stretch>
            <a:fillRect/>
          </a:stretch>
        </p:blipFill>
        <p:spPr bwMode="auto">
          <a:xfrm>
            <a:off x="4248544" y="0"/>
            <a:ext cx="4895457" cy="6858001"/>
          </a:xfrm>
          <a:prstGeom prst="rect">
            <a:avLst/>
          </a:prstGeom>
          <a:noFill/>
          <a:ln w="9525">
            <a:noFill/>
            <a:miter lim="800000"/>
            <a:headEnd/>
            <a:tailEnd/>
          </a:ln>
        </p:spPr>
      </p:pic>
      <p:sp>
        <p:nvSpPr>
          <p:cNvPr id="5" name="4 CuadroTexto"/>
          <p:cNvSpPr txBox="1"/>
          <p:nvPr/>
        </p:nvSpPr>
        <p:spPr>
          <a:xfrm>
            <a:off x="0" y="548680"/>
            <a:ext cx="4283968" cy="5632311"/>
          </a:xfrm>
          <a:prstGeom prst="rect">
            <a:avLst/>
          </a:prstGeom>
          <a:noFill/>
        </p:spPr>
        <p:txBody>
          <a:bodyPr wrap="square" rtlCol="0">
            <a:spAutoFit/>
          </a:bodyPr>
          <a:lstStyle/>
          <a:p>
            <a:pPr algn="ctr"/>
            <a:r>
              <a:rPr lang="es-ES" sz="3000" dirty="0" smtClean="0"/>
              <a:t>Otro medio de difusión asociado a los ilustrados es la </a:t>
            </a:r>
            <a:r>
              <a:rPr lang="es-ES" sz="3000" dirty="0" smtClean="0">
                <a:solidFill>
                  <a:srgbClr val="FF0000"/>
                </a:solidFill>
              </a:rPr>
              <a:t>prensa periódica </a:t>
            </a:r>
            <a:r>
              <a:rPr lang="es-ES" sz="3000" dirty="0" smtClean="0"/>
              <a:t>que ahora se afianza. Especial trascendencia tendrá la </a:t>
            </a:r>
            <a:r>
              <a:rPr lang="es-ES" sz="3000" i="1" dirty="0" smtClean="0">
                <a:solidFill>
                  <a:srgbClr val="FF0000"/>
                </a:solidFill>
              </a:rPr>
              <a:t>Gaceta de Madrid </a:t>
            </a:r>
            <a:r>
              <a:rPr lang="es-ES" sz="3000" dirty="0" smtClean="0"/>
              <a:t>que se había fundado en 1697 y que se convierte en una publicación oficial desde 1762 con Carlos III y en el antecedente del BOE en 1836.</a:t>
            </a:r>
            <a:endParaRPr lang="es-ES" sz="3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3 CuadroTexto"/>
          <p:cNvSpPr txBox="1">
            <a:spLocks noChangeArrowheads="1"/>
          </p:cNvSpPr>
          <p:nvPr/>
        </p:nvSpPr>
        <p:spPr bwMode="auto">
          <a:xfrm>
            <a:off x="17300" y="1556443"/>
            <a:ext cx="9144000" cy="1569660"/>
          </a:xfrm>
          <a:prstGeom prst="rect">
            <a:avLst/>
          </a:prstGeom>
          <a:noFill/>
          <a:ln w="9525">
            <a:noFill/>
            <a:miter lim="800000"/>
            <a:headEnd/>
            <a:tailEnd/>
          </a:ln>
        </p:spPr>
        <p:txBody>
          <a:bodyPr>
            <a:spAutoFit/>
          </a:bodyPr>
          <a:lstStyle/>
          <a:p>
            <a:pPr algn="ctr"/>
            <a:r>
              <a:rPr lang="es-ES" sz="4800" b="1" dirty="0" smtClean="0">
                <a:solidFill>
                  <a:srgbClr val="FF0000"/>
                </a:solidFill>
                <a:latin typeface="Arial Black" pitchFamily="34" charset="0"/>
              </a:rPr>
              <a:t>El </a:t>
            </a:r>
            <a:r>
              <a:rPr lang="es-ES" sz="4800" b="1" dirty="0">
                <a:solidFill>
                  <a:srgbClr val="FF0000"/>
                </a:solidFill>
                <a:latin typeface="Arial Black" pitchFamily="34" charset="0"/>
              </a:rPr>
              <a:t>despotismo ilustrado: Carlos </a:t>
            </a:r>
            <a:r>
              <a:rPr lang="es-ES" sz="4800" b="1" dirty="0" smtClean="0">
                <a:solidFill>
                  <a:srgbClr val="FF0000"/>
                </a:solidFill>
                <a:latin typeface="Arial Black" pitchFamily="34" charset="0"/>
              </a:rPr>
              <a:t>III</a:t>
            </a:r>
            <a:r>
              <a:rPr lang="es-ES" sz="4800" dirty="0" smtClean="0">
                <a:solidFill>
                  <a:srgbClr val="FF0000"/>
                </a:solidFill>
                <a:latin typeface="Arial Black" pitchFamily="34" charset="0"/>
              </a:rPr>
              <a:t>.</a:t>
            </a:r>
            <a:endParaRPr lang="es-ES" sz="4800" dirty="0">
              <a:solidFill>
                <a:srgbClr val="FF0000"/>
              </a:solidFill>
              <a:latin typeface="Arial Black" pitchFamily="34" charset="0"/>
            </a:endParaRPr>
          </a:p>
        </p:txBody>
      </p:sp>
    </p:spTree>
    <p:extLst>
      <p:ext uri="{BB962C8B-B14F-4D97-AF65-F5344CB8AC3E}">
        <p14:creationId xmlns:p14="http://schemas.microsoft.com/office/powerpoint/2010/main" xmlns="" val="2558659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2098" y="0"/>
            <a:ext cx="9144000" cy="1754326"/>
          </a:xfrm>
          <a:prstGeom prst="rect">
            <a:avLst/>
          </a:prstGeom>
          <a:noFill/>
        </p:spPr>
        <p:txBody>
          <a:bodyPr wrap="square" rtlCol="0">
            <a:spAutoFit/>
          </a:bodyPr>
          <a:lstStyle/>
          <a:p>
            <a:pPr algn="ctr"/>
            <a:r>
              <a:rPr lang="es-ES" sz="3600" dirty="0" smtClean="0"/>
              <a:t>El </a:t>
            </a:r>
            <a:r>
              <a:rPr lang="es-ES" sz="3600" dirty="0" smtClean="0">
                <a:solidFill>
                  <a:srgbClr val="FF0000"/>
                </a:solidFill>
              </a:rPr>
              <a:t>despotismo ilustrado </a:t>
            </a:r>
            <a:r>
              <a:rPr lang="es-ES" sz="3600" dirty="0" smtClean="0"/>
              <a:t>es una práctica de gobierno de la segunda mitad del siglo XVIII que se extendió por diversos países europeos.</a:t>
            </a:r>
            <a:endParaRPr lang="es-ES" sz="3600" dirty="0"/>
          </a:p>
        </p:txBody>
      </p:sp>
      <p:pic>
        <p:nvPicPr>
          <p:cNvPr id="7170" name="Picture 2" descr="Resultado de imagen de federico ii de prusi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4049" y="1916892"/>
            <a:ext cx="4114760" cy="491374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CuadroTexto"/>
          <p:cNvSpPr txBox="1"/>
          <p:nvPr/>
        </p:nvSpPr>
        <p:spPr>
          <a:xfrm>
            <a:off x="-9566" y="2665604"/>
            <a:ext cx="4991951" cy="3416320"/>
          </a:xfrm>
          <a:prstGeom prst="rect">
            <a:avLst/>
          </a:prstGeom>
          <a:noFill/>
        </p:spPr>
        <p:txBody>
          <a:bodyPr wrap="square" rtlCol="0">
            <a:spAutoFit/>
          </a:bodyPr>
          <a:lstStyle/>
          <a:p>
            <a:pPr algn="ctr"/>
            <a:r>
              <a:rPr lang="es-ES" sz="2400" dirty="0" smtClean="0"/>
              <a:t>Su lema es «</a:t>
            </a:r>
            <a:r>
              <a:rPr lang="es-ES" sz="2400" dirty="0" smtClean="0">
                <a:solidFill>
                  <a:srgbClr val="FF0000"/>
                </a:solidFill>
              </a:rPr>
              <a:t>todo para el pueblo pero sin el pueblo</a:t>
            </a:r>
            <a:r>
              <a:rPr lang="es-ES" sz="2400" dirty="0" smtClean="0"/>
              <a:t>». Como su nombre indica, </a:t>
            </a:r>
            <a:r>
              <a:rPr lang="es-ES" sz="2400" dirty="0"/>
              <a:t>s</a:t>
            </a:r>
            <a:r>
              <a:rPr lang="es-ES" sz="2400" dirty="0" smtClean="0"/>
              <a:t>e basa en la búsqueda de </a:t>
            </a:r>
            <a:r>
              <a:rPr lang="es-ES" sz="2400" dirty="0" smtClean="0">
                <a:solidFill>
                  <a:srgbClr val="FF0000"/>
                </a:solidFill>
              </a:rPr>
              <a:t>reformas ilustradas </a:t>
            </a:r>
            <a:r>
              <a:rPr lang="es-ES" sz="2400" dirty="0" smtClean="0"/>
              <a:t>pero manteniendo la </a:t>
            </a:r>
            <a:r>
              <a:rPr lang="es-ES" sz="2400" dirty="0" smtClean="0">
                <a:solidFill>
                  <a:srgbClr val="FF0000"/>
                </a:solidFill>
              </a:rPr>
              <a:t>monarquía absoluta</a:t>
            </a:r>
            <a:r>
              <a:rPr lang="es-ES" sz="2400" dirty="0" smtClean="0"/>
              <a:t>. Incluye a soberanos como Federico II de Prusia (derecha), José II de Austria, Catalina II de Rusia, Carlos III de España, José I de Portugal…</a:t>
            </a:r>
            <a:endParaRPr lang="es-ES" sz="2400" dirty="0"/>
          </a:p>
        </p:txBody>
      </p:sp>
    </p:spTree>
    <p:extLst>
      <p:ext uri="{BB962C8B-B14F-4D97-AF65-F5344CB8AC3E}">
        <p14:creationId xmlns:p14="http://schemas.microsoft.com/office/powerpoint/2010/main" xmlns="" val="1337977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Cronología</a:t>
            </a:r>
          </a:p>
        </p:txBody>
      </p:sp>
      <p:sp>
        <p:nvSpPr>
          <p:cNvPr id="4" name="3 CuadroTexto"/>
          <p:cNvSpPr txBox="1"/>
          <p:nvPr/>
        </p:nvSpPr>
        <p:spPr>
          <a:xfrm>
            <a:off x="0" y="764704"/>
            <a:ext cx="9144000" cy="3354765"/>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600" dirty="0" smtClean="0">
                <a:solidFill>
                  <a:srgbClr val="FF0000"/>
                </a:solidFill>
                <a:latin typeface="Arial Black" pitchFamily="34" charset="0"/>
              </a:rPr>
              <a:t>Edad Moderna: </a:t>
            </a:r>
            <a:r>
              <a:rPr lang="es-ES" sz="2000" dirty="0" smtClean="0">
                <a:solidFill>
                  <a:schemeClr val="tx2">
                    <a:lumMod val="75000"/>
                  </a:schemeClr>
                </a:solidFill>
                <a:latin typeface="Arial Black" pitchFamily="34" charset="0"/>
              </a:rPr>
              <a:t>(1492 – 1789).</a:t>
            </a:r>
          </a:p>
          <a:p>
            <a:pPr marL="720725" indent="-360363" algn="just">
              <a:buFont typeface="Wingdings" pitchFamily="2" charset="2"/>
              <a:buChar char="v"/>
            </a:pPr>
            <a:r>
              <a:rPr lang="es-ES" sz="3200" dirty="0" smtClean="0">
                <a:solidFill>
                  <a:schemeClr val="tx2">
                    <a:lumMod val="75000"/>
                  </a:schemeClr>
                </a:solidFill>
                <a:latin typeface="Arial Black" pitchFamily="34" charset="0"/>
              </a:rPr>
              <a:t>Reyes Católicos </a:t>
            </a:r>
            <a:r>
              <a:rPr lang="es-ES" sz="2000" dirty="0" smtClean="0">
                <a:solidFill>
                  <a:schemeClr val="tx2">
                    <a:lumMod val="75000"/>
                  </a:schemeClr>
                </a:solidFill>
                <a:latin typeface="Arial Black" pitchFamily="34" charset="0"/>
              </a:rPr>
              <a:t>(1469 – 1516).</a:t>
            </a:r>
          </a:p>
          <a:p>
            <a:pPr marL="720725" indent="-360363" algn="just">
              <a:buFont typeface="Wingdings" pitchFamily="2" charset="2"/>
              <a:buChar char="v"/>
            </a:pPr>
            <a:r>
              <a:rPr lang="es-ES" sz="3200" dirty="0" err="1" smtClean="0">
                <a:solidFill>
                  <a:schemeClr val="tx2">
                    <a:lumMod val="75000"/>
                  </a:schemeClr>
                </a:solidFill>
                <a:latin typeface="Arial Black" pitchFamily="34" charset="0"/>
              </a:rPr>
              <a:t>Austrias</a:t>
            </a:r>
            <a:r>
              <a:rPr lang="es-ES" sz="2000" dirty="0" smtClean="0">
                <a:solidFill>
                  <a:schemeClr val="tx2">
                    <a:lumMod val="75000"/>
                  </a:schemeClr>
                </a:solidFill>
                <a:latin typeface="Arial Black" pitchFamily="34" charset="0"/>
              </a:rPr>
              <a:t> (1516-1700).</a:t>
            </a:r>
          </a:p>
          <a:p>
            <a:pPr marL="720725" indent="-360363" algn="just">
              <a:buFont typeface="Wingdings" pitchFamily="2" charset="2"/>
              <a:buChar char="v"/>
            </a:pPr>
            <a:r>
              <a:rPr lang="es-ES" sz="3200" dirty="0" smtClean="0">
                <a:solidFill>
                  <a:srgbClr val="FF0000"/>
                </a:solidFill>
                <a:latin typeface="Arial Black" pitchFamily="34" charset="0"/>
              </a:rPr>
              <a:t>Borbones</a:t>
            </a:r>
            <a:r>
              <a:rPr lang="es-ES" sz="2000" dirty="0" smtClean="0">
                <a:solidFill>
                  <a:srgbClr val="FF0000"/>
                </a:solidFill>
                <a:latin typeface="Arial Black" pitchFamily="34" charset="0"/>
              </a:rPr>
              <a:t> (1700-1788).</a:t>
            </a:r>
          </a:p>
          <a:p>
            <a:pPr marL="1177925" lvl="1" indent="-360363" algn="just">
              <a:buFont typeface="Wingdings" pitchFamily="2" charset="2"/>
              <a:buChar char="q"/>
            </a:pPr>
            <a:r>
              <a:rPr lang="es-ES" sz="2000" dirty="0" smtClean="0">
                <a:solidFill>
                  <a:schemeClr val="tx2">
                    <a:lumMod val="75000"/>
                  </a:schemeClr>
                </a:solidFill>
                <a:latin typeface="Arial Black" pitchFamily="34" charset="0"/>
              </a:rPr>
              <a:t>Felipe V (1700-1746).</a:t>
            </a:r>
          </a:p>
          <a:p>
            <a:pPr marL="1177925" lvl="1" indent="-360363" algn="just">
              <a:buFont typeface="Wingdings" pitchFamily="2" charset="2"/>
              <a:buChar char="q"/>
            </a:pPr>
            <a:r>
              <a:rPr lang="es-ES" sz="2000" dirty="0" smtClean="0">
                <a:solidFill>
                  <a:schemeClr val="tx2">
                    <a:lumMod val="75000"/>
                  </a:schemeClr>
                </a:solidFill>
                <a:latin typeface="Arial Black" pitchFamily="34" charset="0"/>
              </a:rPr>
              <a:t>Fernando VI (1746-1759).</a:t>
            </a:r>
          </a:p>
          <a:p>
            <a:pPr marL="1177925" lvl="1" indent="-360363" algn="just">
              <a:buFont typeface="Wingdings" pitchFamily="2" charset="2"/>
              <a:buChar char="q"/>
            </a:pPr>
            <a:r>
              <a:rPr lang="es-ES" sz="2000" dirty="0" smtClean="0">
                <a:solidFill>
                  <a:srgbClr val="FF0000"/>
                </a:solidFill>
                <a:latin typeface="Arial Black" pitchFamily="34" charset="0"/>
              </a:rPr>
              <a:t>Carlos III (1759-1788).</a:t>
            </a:r>
          </a:p>
          <a:p>
            <a:pPr marL="1177925" lvl="1" indent="-360363" algn="just">
              <a:buFont typeface="Wingdings" pitchFamily="2" charset="2"/>
              <a:buChar char="q"/>
            </a:pPr>
            <a:r>
              <a:rPr lang="es-ES" sz="2000" dirty="0" smtClean="0">
                <a:solidFill>
                  <a:schemeClr val="tx2">
                    <a:lumMod val="75000"/>
                  </a:schemeClr>
                </a:solidFill>
                <a:latin typeface="Arial Black" pitchFamily="34" charset="0"/>
              </a:rPr>
              <a:t>Carlos IV (1788-1808).</a:t>
            </a:r>
          </a:p>
        </p:txBody>
      </p:sp>
      <p:pic>
        <p:nvPicPr>
          <p:cNvPr id="2051" name="Picture 3"/>
          <p:cNvPicPr>
            <a:picLocks noChangeAspect="1" noChangeArrowheads="1"/>
          </p:cNvPicPr>
          <p:nvPr/>
        </p:nvPicPr>
        <p:blipFill>
          <a:blip r:embed="rId2" cstate="print"/>
          <a:srcRect/>
          <a:stretch>
            <a:fillRect/>
          </a:stretch>
        </p:blipFill>
        <p:spPr bwMode="auto">
          <a:xfrm>
            <a:off x="1547664" y="4591050"/>
            <a:ext cx="5981700" cy="2266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1484783"/>
            <a:ext cx="9144000" cy="5165725"/>
          </a:xfrm>
          <a:prstGeom prst="rect">
            <a:avLst/>
          </a:prstGeom>
          <a:noFill/>
          <a:ln w="9525">
            <a:noFill/>
            <a:miter lim="800000"/>
            <a:headEnd/>
            <a:tailEnd/>
          </a:ln>
        </p:spPr>
      </p:pic>
      <p:sp>
        <p:nvSpPr>
          <p:cNvPr id="3" name="2 CuadroTexto"/>
          <p:cNvSpPr txBox="1"/>
          <p:nvPr/>
        </p:nvSpPr>
        <p:spPr>
          <a:xfrm>
            <a:off x="12098" y="0"/>
            <a:ext cx="9144000" cy="1200329"/>
          </a:xfrm>
          <a:prstGeom prst="rect">
            <a:avLst/>
          </a:prstGeom>
          <a:noFill/>
        </p:spPr>
        <p:txBody>
          <a:bodyPr wrap="square" rtlCol="0">
            <a:spAutoFit/>
          </a:bodyPr>
          <a:lstStyle/>
          <a:p>
            <a:pPr algn="ctr"/>
            <a:r>
              <a:rPr lang="es-ES" sz="3600" dirty="0" smtClean="0"/>
              <a:t>En España, se asocia esta práctica fundamentalmente con </a:t>
            </a:r>
            <a:r>
              <a:rPr lang="es-ES" sz="3600" dirty="0" smtClean="0">
                <a:solidFill>
                  <a:srgbClr val="FF0000"/>
                </a:solidFill>
              </a:rPr>
              <a:t>Carlos III</a:t>
            </a:r>
            <a:r>
              <a:rPr lang="es-ES" sz="3600" dirty="0" smtClean="0"/>
              <a:t>.</a:t>
            </a:r>
            <a:endParaRPr lang="es-ES" sz="3600" dirty="0"/>
          </a:p>
        </p:txBody>
      </p:sp>
    </p:spTree>
    <p:extLst>
      <p:ext uri="{BB962C8B-B14F-4D97-AF65-F5344CB8AC3E}">
        <p14:creationId xmlns:p14="http://schemas.microsoft.com/office/powerpoint/2010/main" xmlns="" val="5376447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098" y="0"/>
            <a:ext cx="9144000" cy="1754326"/>
          </a:xfrm>
          <a:prstGeom prst="rect">
            <a:avLst/>
          </a:prstGeom>
          <a:noFill/>
        </p:spPr>
        <p:txBody>
          <a:bodyPr wrap="square" rtlCol="0">
            <a:spAutoFit/>
          </a:bodyPr>
          <a:lstStyle/>
          <a:p>
            <a:pPr algn="ctr"/>
            <a:r>
              <a:rPr lang="es-ES" sz="3600" dirty="0" smtClean="0"/>
              <a:t>Carlos III había reinado en Nápoles. Allí había practicado las ideas y políticas reformistas que trasladaría a España.</a:t>
            </a:r>
            <a:endParaRPr lang="es-ES" sz="3600" dirty="0"/>
          </a:p>
        </p:txBody>
      </p:sp>
      <p:pic>
        <p:nvPicPr>
          <p:cNvPr id="8194" name="Picture 2" descr="Resultado de imagen de carlos iii nápole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3706" y="2420888"/>
            <a:ext cx="5295900" cy="351472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CuadroTexto"/>
          <p:cNvSpPr txBox="1"/>
          <p:nvPr/>
        </p:nvSpPr>
        <p:spPr>
          <a:xfrm>
            <a:off x="-9566" y="2100759"/>
            <a:ext cx="3873272" cy="4154984"/>
          </a:xfrm>
          <a:prstGeom prst="rect">
            <a:avLst/>
          </a:prstGeom>
          <a:noFill/>
        </p:spPr>
        <p:txBody>
          <a:bodyPr wrap="square" rtlCol="0">
            <a:spAutoFit/>
          </a:bodyPr>
          <a:lstStyle/>
          <a:p>
            <a:pPr algn="ctr"/>
            <a:r>
              <a:rPr lang="es-ES" sz="2400" dirty="0" smtClean="0"/>
              <a:t>Los Borbones habían logrado el trono de Nápoles, aunque no podía ser para el que fuera rey de España. Fernando VI era el hijo mayor de Felipe V, pero al morir Fernando en 1759 llamarán a Carlos para que reine en España. Para ello, Carlos tuvo que renunciar a la corona napolitana.</a:t>
            </a:r>
            <a:endParaRPr lang="es-ES" sz="2400" dirty="0"/>
          </a:p>
        </p:txBody>
      </p:sp>
    </p:spTree>
    <p:extLst>
      <p:ext uri="{BB962C8B-B14F-4D97-AF65-F5344CB8AC3E}">
        <p14:creationId xmlns:p14="http://schemas.microsoft.com/office/powerpoint/2010/main" xmlns="" val="33954634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ministros de carlos iii"/>
          <p:cNvPicPr>
            <a:picLocks noChangeAspect="1" noChangeArrowheads="1"/>
          </p:cNvPicPr>
          <p:nvPr/>
        </p:nvPicPr>
        <p:blipFill>
          <a:blip r:embed="rId2" cstate="print"/>
          <a:srcRect/>
          <a:stretch>
            <a:fillRect/>
          </a:stretch>
        </p:blipFill>
        <p:spPr bwMode="auto">
          <a:xfrm>
            <a:off x="3095328" y="1772816"/>
            <a:ext cx="6048672" cy="4527303"/>
          </a:xfrm>
          <a:prstGeom prst="rect">
            <a:avLst/>
          </a:prstGeom>
          <a:noFill/>
        </p:spPr>
      </p:pic>
      <p:sp>
        <p:nvSpPr>
          <p:cNvPr id="3" name="2 CuadroTexto"/>
          <p:cNvSpPr txBox="1"/>
          <p:nvPr/>
        </p:nvSpPr>
        <p:spPr>
          <a:xfrm>
            <a:off x="12098" y="0"/>
            <a:ext cx="9144000" cy="1200329"/>
          </a:xfrm>
          <a:prstGeom prst="rect">
            <a:avLst/>
          </a:prstGeom>
          <a:noFill/>
        </p:spPr>
        <p:txBody>
          <a:bodyPr wrap="square" rtlCol="0">
            <a:spAutoFit/>
          </a:bodyPr>
          <a:lstStyle/>
          <a:p>
            <a:pPr algn="ctr"/>
            <a:r>
              <a:rPr lang="es-ES" sz="3600" dirty="0" smtClean="0"/>
              <a:t>Carlos III </a:t>
            </a:r>
            <a:r>
              <a:rPr lang="es-ES" sz="3600" dirty="0" smtClean="0">
                <a:solidFill>
                  <a:srgbClr val="FF0000"/>
                </a:solidFill>
              </a:rPr>
              <a:t>se rodeó </a:t>
            </a:r>
            <a:r>
              <a:rPr lang="es-ES" sz="3600" dirty="0" smtClean="0"/>
              <a:t>de algunas de las principales </a:t>
            </a:r>
            <a:r>
              <a:rPr lang="es-ES" sz="3600" dirty="0" smtClean="0">
                <a:solidFill>
                  <a:srgbClr val="FF0000"/>
                </a:solidFill>
              </a:rPr>
              <a:t>mentes reformistas </a:t>
            </a:r>
            <a:r>
              <a:rPr lang="es-ES" sz="3600" dirty="0" smtClean="0"/>
              <a:t>de su época.</a:t>
            </a:r>
            <a:endParaRPr lang="es-ES" sz="3600" dirty="0"/>
          </a:p>
        </p:txBody>
      </p:sp>
      <p:sp>
        <p:nvSpPr>
          <p:cNvPr id="4" name="3 CuadroTexto"/>
          <p:cNvSpPr txBox="1"/>
          <p:nvPr/>
        </p:nvSpPr>
        <p:spPr>
          <a:xfrm>
            <a:off x="0" y="2348880"/>
            <a:ext cx="3069398" cy="3785652"/>
          </a:xfrm>
          <a:prstGeom prst="rect">
            <a:avLst/>
          </a:prstGeom>
          <a:noFill/>
        </p:spPr>
        <p:txBody>
          <a:bodyPr wrap="square" rtlCol="0">
            <a:spAutoFit/>
          </a:bodyPr>
          <a:lstStyle/>
          <a:p>
            <a:pPr algn="ctr"/>
            <a:r>
              <a:rPr lang="es-ES" sz="2400" dirty="0" smtClean="0"/>
              <a:t>El marqués de </a:t>
            </a:r>
            <a:r>
              <a:rPr lang="es-ES" sz="2400" dirty="0" err="1" smtClean="0"/>
              <a:t>Esquilache</a:t>
            </a:r>
            <a:r>
              <a:rPr lang="es-ES" sz="2400" dirty="0" smtClean="0"/>
              <a:t>, </a:t>
            </a:r>
            <a:r>
              <a:rPr lang="es-ES" sz="2400" dirty="0" err="1" smtClean="0"/>
              <a:t>Tanucci</a:t>
            </a:r>
            <a:r>
              <a:rPr lang="es-ES" sz="2400" dirty="0" smtClean="0"/>
              <a:t>, el marqués de la Ensenada, el conde Aranda, </a:t>
            </a:r>
            <a:r>
              <a:rPr lang="es-ES" sz="2400" dirty="0" err="1" smtClean="0"/>
              <a:t>Campomanes</a:t>
            </a:r>
            <a:r>
              <a:rPr lang="es-ES" sz="2400" dirty="0" smtClean="0"/>
              <a:t>, el conde de Floridablanca y </a:t>
            </a:r>
            <a:r>
              <a:rPr lang="es-ES" sz="2400" dirty="0" err="1" smtClean="0"/>
              <a:t>Olavide</a:t>
            </a:r>
            <a:r>
              <a:rPr lang="es-ES" sz="2400" dirty="0" smtClean="0"/>
              <a:t> fueron algunos de sus funcionarios y consejeros.</a:t>
            </a:r>
            <a:endParaRPr lang="es-E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Resultado de imagen de cargos ocupados jovellanos"/>
          <p:cNvPicPr>
            <a:picLocks noChangeAspect="1" noChangeArrowheads="1"/>
          </p:cNvPicPr>
          <p:nvPr/>
        </p:nvPicPr>
        <p:blipFill>
          <a:blip r:embed="rId2" cstate="print"/>
          <a:srcRect/>
          <a:stretch>
            <a:fillRect/>
          </a:stretch>
        </p:blipFill>
        <p:spPr bwMode="auto">
          <a:xfrm>
            <a:off x="4211960" y="548680"/>
            <a:ext cx="4932040" cy="5740897"/>
          </a:xfrm>
          <a:prstGeom prst="rect">
            <a:avLst/>
          </a:prstGeom>
          <a:noFill/>
        </p:spPr>
      </p:pic>
      <p:sp>
        <p:nvSpPr>
          <p:cNvPr id="3" name="2 CuadroTexto"/>
          <p:cNvSpPr txBox="1"/>
          <p:nvPr/>
        </p:nvSpPr>
        <p:spPr>
          <a:xfrm>
            <a:off x="0" y="548680"/>
            <a:ext cx="4211960" cy="5693866"/>
          </a:xfrm>
          <a:prstGeom prst="rect">
            <a:avLst/>
          </a:prstGeom>
          <a:noFill/>
        </p:spPr>
        <p:txBody>
          <a:bodyPr wrap="square" rtlCol="0">
            <a:spAutoFit/>
          </a:bodyPr>
          <a:lstStyle/>
          <a:p>
            <a:pPr algn="ctr"/>
            <a:r>
              <a:rPr lang="es-ES" sz="2800" dirty="0" smtClean="0"/>
              <a:t>Se suelen destacar los nombres de </a:t>
            </a:r>
            <a:r>
              <a:rPr lang="es-ES" sz="2800" dirty="0" err="1" smtClean="0">
                <a:solidFill>
                  <a:srgbClr val="FF0000"/>
                </a:solidFill>
              </a:rPr>
              <a:t>Campomanes</a:t>
            </a:r>
            <a:r>
              <a:rPr lang="es-ES" sz="2800" dirty="0" smtClean="0">
                <a:solidFill>
                  <a:srgbClr val="FF0000"/>
                </a:solidFill>
              </a:rPr>
              <a:t>, Floridablanca y Aranda</a:t>
            </a:r>
            <a:r>
              <a:rPr lang="es-ES" sz="2800" dirty="0" smtClean="0"/>
              <a:t>, sin olvidar a </a:t>
            </a:r>
            <a:r>
              <a:rPr lang="es-ES" sz="2800" dirty="0" smtClean="0">
                <a:solidFill>
                  <a:srgbClr val="FF0000"/>
                </a:solidFill>
              </a:rPr>
              <a:t>Jovellanos</a:t>
            </a:r>
            <a:r>
              <a:rPr lang="es-ES" sz="2800" dirty="0" smtClean="0"/>
              <a:t> (derecha) que tendría algo más de relevancia durante el reinado de Carlos IV llegando a ser ministro de Gracia y Justicia entre 1797 y 1798 y jugando un papel destacado en las Cortes de Cádiz hasta su muerte en 1811.</a:t>
            </a:r>
            <a:endParaRPr lang="es-ES"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098" y="0"/>
            <a:ext cx="9144000" cy="646331"/>
          </a:xfrm>
          <a:prstGeom prst="rect">
            <a:avLst/>
          </a:prstGeom>
          <a:noFill/>
        </p:spPr>
        <p:txBody>
          <a:bodyPr wrap="square" rtlCol="0">
            <a:spAutoFit/>
          </a:bodyPr>
          <a:lstStyle/>
          <a:p>
            <a:pPr algn="ctr"/>
            <a:r>
              <a:rPr lang="es-ES" sz="3600" dirty="0" smtClean="0">
                <a:solidFill>
                  <a:srgbClr val="FF0000"/>
                </a:solidFill>
              </a:rPr>
              <a:t>Reformas</a:t>
            </a:r>
            <a:r>
              <a:rPr lang="es-ES" sz="3600" dirty="0" smtClean="0"/>
              <a:t> aplicadas por Carlos III.</a:t>
            </a:r>
            <a:endParaRPr lang="es-ES" sz="3600" dirty="0"/>
          </a:p>
        </p:txBody>
      </p:sp>
      <p:sp>
        <p:nvSpPr>
          <p:cNvPr id="3" name="2 CuadroTexto"/>
          <p:cNvSpPr txBox="1"/>
          <p:nvPr/>
        </p:nvSpPr>
        <p:spPr>
          <a:xfrm>
            <a:off x="12098" y="608698"/>
            <a:ext cx="9144000" cy="1107996"/>
          </a:xfrm>
          <a:prstGeom prst="rect">
            <a:avLst/>
          </a:prstGeom>
          <a:solidFill>
            <a:schemeClr val="bg2">
              <a:lumMod val="90000"/>
            </a:schemeClr>
          </a:solidFill>
          <a:ln w="25400">
            <a:solidFill>
              <a:srgbClr val="FF0000"/>
            </a:solidFill>
          </a:ln>
        </p:spPr>
        <p:txBody>
          <a:bodyPr wrap="square" rtlCol="0">
            <a:spAutoFit/>
          </a:bodyPr>
          <a:lstStyle/>
          <a:p>
            <a:pPr algn="just"/>
            <a:r>
              <a:rPr lang="es-ES" sz="2200" dirty="0" smtClean="0"/>
              <a:t>1.- Cultura: Creación de las Sociedades Económicas de Amigos del País y de otras instituciones como el Real Gabinete de Historia Natural, expansión de la educación primaria, reforma universitaria, escuelas de artes y oficios…</a:t>
            </a:r>
            <a:endParaRPr lang="es-ES_tradnl" sz="2200" dirty="0"/>
          </a:p>
        </p:txBody>
      </p:sp>
      <p:sp>
        <p:nvSpPr>
          <p:cNvPr id="4" name="3 CuadroTexto"/>
          <p:cNvSpPr txBox="1"/>
          <p:nvPr/>
        </p:nvSpPr>
        <p:spPr>
          <a:xfrm>
            <a:off x="0" y="5162907"/>
            <a:ext cx="9144000" cy="430887"/>
          </a:xfrm>
          <a:prstGeom prst="rect">
            <a:avLst/>
          </a:prstGeom>
          <a:solidFill>
            <a:schemeClr val="bg2">
              <a:lumMod val="90000"/>
            </a:schemeClr>
          </a:solidFill>
          <a:ln w="25400">
            <a:solidFill>
              <a:srgbClr val="FF0000"/>
            </a:solidFill>
          </a:ln>
        </p:spPr>
        <p:txBody>
          <a:bodyPr wrap="square" rtlCol="0">
            <a:spAutoFit/>
          </a:bodyPr>
          <a:lstStyle/>
          <a:p>
            <a:pPr algn="just"/>
            <a:r>
              <a:rPr lang="es-ES" sz="2200" dirty="0"/>
              <a:t>6</a:t>
            </a:r>
            <a:r>
              <a:rPr lang="es-ES" sz="2200" dirty="0" smtClean="0"/>
              <a:t>.- Banca: creación del Banco de S. Carlos (financiar deuda pública).</a:t>
            </a:r>
            <a:endParaRPr lang="es-ES_tradnl" sz="2200" dirty="0"/>
          </a:p>
        </p:txBody>
      </p:sp>
      <p:sp>
        <p:nvSpPr>
          <p:cNvPr id="5" name="4 CuadroTexto"/>
          <p:cNvSpPr txBox="1"/>
          <p:nvPr/>
        </p:nvSpPr>
        <p:spPr>
          <a:xfrm>
            <a:off x="0" y="1730167"/>
            <a:ext cx="9144000" cy="769441"/>
          </a:xfrm>
          <a:prstGeom prst="rect">
            <a:avLst/>
          </a:prstGeom>
          <a:solidFill>
            <a:schemeClr val="bg2">
              <a:lumMod val="90000"/>
            </a:schemeClr>
          </a:solidFill>
          <a:ln w="25400">
            <a:solidFill>
              <a:srgbClr val="FF0000"/>
            </a:solidFill>
          </a:ln>
        </p:spPr>
        <p:txBody>
          <a:bodyPr wrap="square" rtlCol="0">
            <a:spAutoFit/>
          </a:bodyPr>
          <a:lstStyle/>
          <a:p>
            <a:pPr algn="just"/>
            <a:r>
              <a:rPr lang="es-ES" sz="2200" dirty="0"/>
              <a:t>2</a:t>
            </a:r>
            <a:r>
              <a:rPr lang="es-ES" sz="2200" dirty="0" smtClean="0"/>
              <a:t>.- Agricultura: colonizaciones de Sierra Morena (La Carolina), regadíos, liberalización del precio del trigo, desamortizaciones…</a:t>
            </a:r>
            <a:endParaRPr lang="es-ES_tradnl" sz="2200" dirty="0"/>
          </a:p>
        </p:txBody>
      </p:sp>
      <p:sp>
        <p:nvSpPr>
          <p:cNvPr id="6" name="5 CuadroTexto"/>
          <p:cNvSpPr txBox="1"/>
          <p:nvPr/>
        </p:nvSpPr>
        <p:spPr>
          <a:xfrm>
            <a:off x="0" y="2498611"/>
            <a:ext cx="9144000" cy="1107996"/>
          </a:xfrm>
          <a:prstGeom prst="rect">
            <a:avLst/>
          </a:prstGeom>
          <a:solidFill>
            <a:schemeClr val="bg2">
              <a:lumMod val="90000"/>
            </a:schemeClr>
          </a:solidFill>
          <a:ln w="25400">
            <a:solidFill>
              <a:srgbClr val="FF0000"/>
            </a:solidFill>
          </a:ln>
        </p:spPr>
        <p:txBody>
          <a:bodyPr wrap="square" rtlCol="0">
            <a:spAutoFit/>
          </a:bodyPr>
          <a:lstStyle/>
          <a:p>
            <a:pPr algn="just"/>
            <a:r>
              <a:rPr lang="es-ES" sz="2200" dirty="0" smtClean="0"/>
              <a:t>3.- Industria: reales fábricas (porcelanas del Retiro, textiles de Ávila y Segovia, de naipes en Málaga o la de armas blancas de Toledo), valorizar el trabajo de los artesanos.</a:t>
            </a:r>
            <a:endParaRPr lang="es-ES_tradnl" sz="2200" dirty="0"/>
          </a:p>
        </p:txBody>
      </p:sp>
      <p:sp>
        <p:nvSpPr>
          <p:cNvPr id="7" name="6 CuadroTexto"/>
          <p:cNvSpPr txBox="1"/>
          <p:nvPr/>
        </p:nvSpPr>
        <p:spPr>
          <a:xfrm>
            <a:off x="0" y="3578731"/>
            <a:ext cx="9144000" cy="769441"/>
          </a:xfrm>
          <a:prstGeom prst="rect">
            <a:avLst/>
          </a:prstGeom>
          <a:solidFill>
            <a:schemeClr val="bg2">
              <a:lumMod val="90000"/>
            </a:schemeClr>
          </a:solidFill>
          <a:ln w="25400">
            <a:solidFill>
              <a:srgbClr val="FF0000"/>
            </a:solidFill>
          </a:ln>
        </p:spPr>
        <p:txBody>
          <a:bodyPr wrap="square" rtlCol="0">
            <a:spAutoFit/>
          </a:bodyPr>
          <a:lstStyle/>
          <a:p>
            <a:pPr algn="just"/>
            <a:r>
              <a:rPr lang="es-ES" sz="2200" dirty="0"/>
              <a:t>4</a:t>
            </a:r>
            <a:r>
              <a:rPr lang="es-ES" sz="2200" dirty="0" smtClean="0"/>
              <a:t>.- Comercio: liberalización del comercio con América, nuevas compañías de comercio, reducción de aduanas…</a:t>
            </a:r>
            <a:endParaRPr lang="es-ES_tradnl" sz="2200" dirty="0"/>
          </a:p>
        </p:txBody>
      </p:sp>
      <p:sp>
        <p:nvSpPr>
          <p:cNvPr id="8" name="7 CuadroTexto"/>
          <p:cNvSpPr txBox="1"/>
          <p:nvPr/>
        </p:nvSpPr>
        <p:spPr>
          <a:xfrm>
            <a:off x="0" y="4370819"/>
            <a:ext cx="9144000" cy="769441"/>
          </a:xfrm>
          <a:prstGeom prst="rect">
            <a:avLst/>
          </a:prstGeom>
          <a:solidFill>
            <a:schemeClr val="bg2">
              <a:lumMod val="90000"/>
            </a:schemeClr>
          </a:solidFill>
          <a:ln w="25400">
            <a:solidFill>
              <a:srgbClr val="FF0000"/>
            </a:solidFill>
          </a:ln>
        </p:spPr>
        <p:txBody>
          <a:bodyPr wrap="square" rtlCol="0">
            <a:spAutoFit/>
          </a:bodyPr>
          <a:lstStyle/>
          <a:p>
            <a:pPr algn="just"/>
            <a:r>
              <a:rPr lang="es-ES" sz="2200" dirty="0" smtClean="0"/>
              <a:t>5.- Transportes: potenciación de canales como el de Castilla, Júcar, Guadalquivir, Manzanares...</a:t>
            </a:r>
            <a:endParaRPr lang="es-ES_tradnl" sz="2200" dirty="0"/>
          </a:p>
        </p:txBody>
      </p:sp>
      <p:sp>
        <p:nvSpPr>
          <p:cNvPr id="9" name="8 CuadroTexto"/>
          <p:cNvSpPr txBox="1"/>
          <p:nvPr/>
        </p:nvSpPr>
        <p:spPr>
          <a:xfrm>
            <a:off x="0" y="5594955"/>
            <a:ext cx="9144000" cy="430887"/>
          </a:xfrm>
          <a:prstGeom prst="rect">
            <a:avLst/>
          </a:prstGeom>
          <a:solidFill>
            <a:schemeClr val="bg2">
              <a:lumMod val="90000"/>
            </a:schemeClr>
          </a:solidFill>
          <a:ln w="25400">
            <a:solidFill>
              <a:srgbClr val="FF0000"/>
            </a:solidFill>
          </a:ln>
        </p:spPr>
        <p:txBody>
          <a:bodyPr wrap="square" rtlCol="0">
            <a:spAutoFit/>
          </a:bodyPr>
          <a:lstStyle/>
          <a:p>
            <a:pPr algn="just"/>
            <a:r>
              <a:rPr lang="es-ES" sz="2200" dirty="0"/>
              <a:t>7</a:t>
            </a:r>
            <a:r>
              <a:rPr lang="es-ES" sz="2200" dirty="0" smtClean="0"/>
              <a:t>.- Madrid: saneamiento y ampliación urbana.</a:t>
            </a:r>
            <a:endParaRPr lang="es-ES_tradnl" sz="2200" dirty="0"/>
          </a:p>
        </p:txBody>
      </p:sp>
      <p:sp>
        <p:nvSpPr>
          <p:cNvPr id="10" name="9 CuadroTexto"/>
          <p:cNvSpPr txBox="1"/>
          <p:nvPr/>
        </p:nvSpPr>
        <p:spPr>
          <a:xfrm>
            <a:off x="0" y="6027003"/>
            <a:ext cx="9144000" cy="830997"/>
          </a:xfrm>
          <a:prstGeom prst="rect">
            <a:avLst/>
          </a:prstGeom>
          <a:solidFill>
            <a:schemeClr val="bg2">
              <a:lumMod val="90000"/>
            </a:schemeClr>
          </a:solidFill>
          <a:ln w="25400">
            <a:solidFill>
              <a:srgbClr val="FF0000"/>
            </a:solidFill>
          </a:ln>
        </p:spPr>
        <p:txBody>
          <a:bodyPr wrap="square" rtlCol="0">
            <a:spAutoFit/>
          </a:bodyPr>
          <a:lstStyle/>
          <a:p>
            <a:pPr algn="just"/>
            <a:r>
              <a:rPr lang="es-ES" sz="2400" dirty="0"/>
              <a:t>8</a:t>
            </a:r>
            <a:r>
              <a:rPr lang="es-ES" sz="2400" dirty="0" smtClean="0"/>
              <a:t>.- Estado: regalismo (control de la Iglesia y expulsión de los jesuitas), himno y bandera, cierta democratización de los municipios…</a:t>
            </a:r>
            <a:endParaRPr lang="es-ES_tradnl" sz="2400" dirty="0"/>
          </a:p>
        </p:txBody>
      </p:sp>
    </p:spTree>
    <p:extLst>
      <p:ext uri="{BB962C8B-B14F-4D97-AF65-F5344CB8AC3E}">
        <p14:creationId xmlns:p14="http://schemas.microsoft.com/office/powerpoint/2010/main" xmlns="" val="2798208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098" y="0"/>
            <a:ext cx="9144000" cy="1754326"/>
          </a:xfrm>
          <a:prstGeom prst="rect">
            <a:avLst/>
          </a:prstGeom>
          <a:noFill/>
        </p:spPr>
        <p:txBody>
          <a:bodyPr wrap="square" rtlCol="0">
            <a:spAutoFit/>
          </a:bodyPr>
          <a:lstStyle/>
          <a:p>
            <a:pPr algn="ctr"/>
            <a:r>
              <a:rPr lang="es-ES" sz="3600" dirty="0" smtClean="0"/>
              <a:t>La dirección de las reformas era evidente: Carlos pretendía dirigir las reformas para </a:t>
            </a:r>
            <a:r>
              <a:rPr lang="es-ES" sz="3600" dirty="0" smtClean="0">
                <a:solidFill>
                  <a:srgbClr val="FF0000"/>
                </a:solidFill>
              </a:rPr>
              <a:t>alcanzar el progreso sin que eso menoscabara su poder</a:t>
            </a:r>
            <a:r>
              <a:rPr lang="es-ES" sz="3600" dirty="0" smtClean="0"/>
              <a:t>.</a:t>
            </a:r>
            <a:endParaRPr lang="es-ES" sz="3600" dirty="0"/>
          </a:p>
        </p:txBody>
      </p:sp>
      <p:pic>
        <p:nvPicPr>
          <p:cNvPr id="41986" name="Picture 2" descr="Resultado de imagen de todo para el pueblo pero sin el pueblo"/>
          <p:cNvPicPr>
            <a:picLocks noChangeAspect="1" noChangeArrowheads="1"/>
          </p:cNvPicPr>
          <p:nvPr/>
        </p:nvPicPr>
        <p:blipFill>
          <a:blip r:embed="rId2" cstate="print"/>
          <a:srcRect/>
          <a:stretch>
            <a:fillRect/>
          </a:stretch>
        </p:blipFill>
        <p:spPr bwMode="auto">
          <a:xfrm>
            <a:off x="2409966" y="2996952"/>
            <a:ext cx="6734034" cy="2478014"/>
          </a:xfrm>
          <a:prstGeom prst="rect">
            <a:avLst/>
          </a:prstGeom>
          <a:noFill/>
        </p:spPr>
      </p:pic>
      <p:pic>
        <p:nvPicPr>
          <p:cNvPr id="41988" name="Picture 4" descr="Resultado de imagen de carlos iii"/>
          <p:cNvPicPr>
            <a:picLocks noChangeAspect="1" noChangeArrowheads="1"/>
          </p:cNvPicPr>
          <p:nvPr/>
        </p:nvPicPr>
        <p:blipFill>
          <a:blip r:embed="rId3" cstate="print"/>
          <a:srcRect/>
          <a:stretch>
            <a:fillRect/>
          </a:stretch>
        </p:blipFill>
        <p:spPr bwMode="auto">
          <a:xfrm>
            <a:off x="0" y="2564904"/>
            <a:ext cx="2428875" cy="3514726"/>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098" y="0"/>
            <a:ext cx="9144000" cy="646331"/>
          </a:xfrm>
          <a:prstGeom prst="rect">
            <a:avLst/>
          </a:prstGeom>
          <a:noFill/>
        </p:spPr>
        <p:txBody>
          <a:bodyPr wrap="square" rtlCol="0">
            <a:spAutoFit/>
          </a:bodyPr>
          <a:lstStyle/>
          <a:p>
            <a:pPr algn="ctr"/>
            <a:r>
              <a:rPr lang="es-ES" sz="3600" dirty="0" smtClean="0"/>
              <a:t>Sus reformas fueron </a:t>
            </a:r>
            <a:r>
              <a:rPr lang="es-ES" sz="3600" dirty="0" smtClean="0">
                <a:solidFill>
                  <a:srgbClr val="FF0000"/>
                </a:solidFill>
              </a:rPr>
              <a:t>importantes</a:t>
            </a:r>
            <a:r>
              <a:rPr lang="es-ES" sz="3600" dirty="0" smtClean="0"/>
              <a:t> por:</a:t>
            </a:r>
            <a:endParaRPr lang="es-ES" sz="3600" dirty="0"/>
          </a:p>
        </p:txBody>
      </p:sp>
      <p:sp>
        <p:nvSpPr>
          <p:cNvPr id="3" name="2 CuadroTexto"/>
          <p:cNvSpPr txBox="1"/>
          <p:nvPr/>
        </p:nvSpPr>
        <p:spPr>
          <a:xfrm>
            <a:off x="0" y="3356992"/>
            <a:ext cx="9144000" cy="2062103"/>
          </a:xfrm>
          <a:prstGeom prst="rect">
            <a:avLst/>
          </a:prstGeom>
          <a:solidFill>
            <a:schemeClr val="bg2">
              <a:lumMod val="90000"/>
            </a:schemeClr>
          </a:solidFill>
          <a:ln w="25400">
            <a:solidFill>
              <a:srgbClr val="FF0000"/>
            </a:solidFill>
          </a:ln>
        </p:spPr>
        <p:txBody>
          <a:bodyPr wrap="square" rtlCol="0">
            <a:spAutoFit/>
          </a:bodyPr>
          <a:lstStyle/>
          <a:p>
            <a:pPr algn="just"/>
            <a:r>
              <a:rPr lang="es-ES" sz="3200" dirty="0" smtClean="0"/>
              <a:t>2.- </a:t>
            </a:r>
            <a:r>
              <a:rPr lang="es-ES" sz="3200" dirty="0" smtClean="0">
                <a:solidFill>
                  <a:srgbClr val="FF0000"/>
                </a:solidFill>
              </a:rPr>
              <a:t>Preludia</a:t>
            </a:r>
            <a:r>
              <a:rPr lang="es-ES" sz="3200" dirty="0" smtClean="0"/>
              <a:t> importantes </a:t>
            </a:r>
            <a:r>
              <a:rPr lang="es-ES" sz="3200" dirty="0" smtClean="0">
                <a:solidFill>
                  <a:srgbClr val="FF0000"/>
                </a:solidFill>
              </a:rPr>
              <a:t>reformas liberales </a:t>
            </a:r>
            <a:r>
              <a:rPr lang="es-ES" sz="3200" dirty="0" smtClean="0"/>
              <a:t>basadas en la racionalidad: desamortizaciones, limitación de privilegios (especialmente de la Iglesia) y más equidad fiscal, potenciar la industria, libre comercio…</a:t>
            </a:r>
            <a:endParaRPr lang="es-ES_tradnl" sz="3200" dirty="0"/>
          </a:p>
        </p:txBody>
      </p:sp>
      <p:sp>
        <p:nvSpPr>
          <p:cNvPr id="4" name="3 CuadroTexto"/>
          <p:cNvSpPr txBox="1"/>
          <p:nvPr/>
        </p:nvSpPr>
        <p:spPr>
          <a:xfrm>
            <a:off x="0" y="1916832"/>
            <a:ext cx="9144000" cy="1077218"/>
          </a:xfrm>
          <a:prstGeom prst="rect">
            <a:avLst/>
          </a:prstGeom>
          <a:solidFill>
            <a:schemeClr val="bg2">
              <a:lumMod val="90000"/>
            </a:schemeClr>
          </a:solidFill>
          <a:ln w="25400">
            <a:solidFill>
              <a:srgbClr val="FF0000"/>
            </a:solidFill>
          </a:ln>
        </p:spPr>
        <p:txBody>
          <a:bodyPr wrap="square" rtlCol="0">
            <a:spAutoFit/>
          </a:bodyPr>
          <a:lstStyle/>
          <a:p>
            <a:pPr algn="just"/>
            <a:r>
              <a:rPr lang="es-ES" sz="3200" dirty="0" smtClean="0"/>
              <a:t>1.-. Destacado </a:t>
            </a:r>
            <a:r>
              <a:rPr lang="es-ES" sz="3200" dirty="0" smtClean="0">
                <a:solidFill>
                  <a:srgbClr val="FF0000"/>
                </a:solidFill>
              </a:rPr>
              <a:t>crecimiento</a:t>
            </a:r>
            <a:r>
              <a:rPr lang="es-ES" sz="3200" dirty="0" smtClean="0"/>
              <a:t> económico y fortalecimiento internacional de España.</a:t>
            </a:r>
            <a:endParaRPr lang="es-ES_tradnl" sz="3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098" y="0"/>
            <a:ext cx="9144000" cy="1200329"/>
          </a:xfrm>
          <a:prstGeom prst="rect">
            <a:avLst/>
          </a:prstGeom>
          <a:noFill/>
        </p:spPr>
        <p:txBody>
          <a:bodyPr wrap="square" rtlCol="0">
            <a:spAutoFit/>
          </a:bodyPr>
          <a:lstStyle/>
          <a:p>
            <a:pPr algn="ctr"/>
            <a:r>
              <a:rPr lang="es-ES" sz="3600" dirty="0" smtClean="0"/>
              <a:t>Sin embargo, el </a:t>
            </a:r>
            <a:r>
              <a:rPr lang="es-ES" sz="3600" dirty="0" smtClean="0">
                <a:solidFill>
                  <a:srgbClr val="FF0000"/>
                </a:solidFill>
              </a:rPr>
              <a:t>éxito</a:t>
            </a:r>
            <a:r>
              <a:rPr lang="es-ES" sz="3600" dirty="0" smtClean="0"/>
              <a:t> de estas reformas es </a:t>
            </a:r>
            <a:r>
              <a:rPr lang="es-ES" sz="3600" dirty="0" smtClean="0">
                <a:solidFill>
                  <a:srgbClr val="FF0000"/>
                </a:solidFill>
              </a:rPr>
              <a:t>discutible</a:t>
            </a:r>
            <a:r>
              <a:rPr lang="es-ES" sz="3600" dirty="0" smtClean="0"/>
              <a:t> por varias razones:</a:t>
            </a:r>
            <a:endParaRPr lang="es-ES" sz="3600" dirty="0"/>
          </a:p>
        </p:txBody>
      </p:sp>
      <p:sp>
        <p:nvSpPr>
          <p:cNvPr id="3" name="2 CuadroTexto"/>
          <p:cNvSpPr txBox="1"/>
          <p:nvPr/>
        </p:nvSpPr>
        <p:spPr>
          <a:xfrm>
            <a:off x="0" y="1484784"/>
            <a:ext cx="9144000" cy="954107"/>
          </a:xfrm>
          <a:prstGeom prst="rect">
            <a:avLst/>
          </a:prstGeom>
          <a:solidFill>
            <a:schemeClr val="bg2">
              <a:lumMod val="90000"/>
            </a:schemeClr>
          </a:solidFill>
          <a:ln w="25400">
            <a:solidFill>
              <a:srgbClr val="FF0000"/>
            </a:solidFill>
          </a:ln>
        </p:spPr>
        <p:txBody>
          <a:bodyPr wrap="square" rtlCol="0">
            <a:spAutoFit/>
          </a:bodyPr>
          <a:lstStyle/>
          <a:p>
            <a:pPr algn="just"/>
            <a:r>
              <a:rPr lang="es-ES" sz="2800" dirty="0" smtClean="0"/>
              <a:t>1.- Sus reformas estuvieron </a:t>
            </a:r>
            <a:r>
              <a:rPr lang="es-ES" sz="2800" dirty="0" smtClean="0">
                <a:solidFill>
                  <a:srgbClr val="FF0000"/>
                </a:solidFill>
              </a:rPr>
              <a:t>limitadas por el propio régimen </a:t>
            </a:r>
            <a:r>
              <a:rPr lang="es-ES" sz="2800" dirty="0" smtClean="0"/>
              <a:t>que representaba.</a:t>
            </a:r>
            <a:endParaRPr lang="es-ES_tradnl" sz="2800" dirty="0"/>
          </a:p>
        </p:txBody>
      </p:sp>
      <p:sp>
        <p:nvSpPr>
          <p:cNvPr id="4" name="3 CuadroTexto"/>
          <p:cNvSpPr txBox="1"/>
          <p:nvPr/>
        </p:nvSpPr>
        <p:spPr>
          <a:xfrm>
            <a:off x="0" y="2492896"/>
            <a:ext cx="9144000" cy="954107"/>
          </a:xfrm>
          <a:prstGeom prst="rect">
            <a:avLst/>
          </a:prstGeom>
          <a:solidFill>
            <a:schemeClr val="bg2">
              <a:lumMod val="90000"/>
            </a:schemeClr>
          </a:solidFill>
          <a:ln w="25400">
            <a:solidFill>
              <a:srgbClr val="FF0000"/>
            </a:solidFill>
          </a:ln>
        </p:spPr>
        <p:txBody>
          <a:bodyPr wrap="square" rtlCol="0">
            <a:spAutoFit/>
          </a:bodyPr>
          <a:lstStyle/>
          <a:p>
            <a:pPr algn="just"/>
            <a:r>
              <a:rPr lang="es-ES" sz="2800" dirty="0" smtClean="0"/>
              <a:t>2.- Muchas de esas medidas </a:t>
            </a:r>
            <a:r>
              <a:rPr lang="es-ES" sz="2800" dirty="0" smtClean="0">
                <a:solidFill>
                  <a:srgbClr val="FF0000"/>
                </a:solidFill>
              </a:rPr>
              <a:t>fracasaron</a:t>
            </a:r>
            <a:r>
              <a:rPr lang="es-ES" sz="2800" dirty="0" smtClean="0"/>
              <a:t> o tuvieron un impacto limitado.</a:t>
            </a:r>
            <a:endParaRPr lang="es-ES_tradnl" sz="2800" dirty="0"/>
          </a:p>
        </p:txBody>
      </p:sp>
      <p:sp>
        <p:nvSpPr>
          <p:cNvPr id="6" name="5 CuadroTexto"/>
          <p:cNvSpPr txBox="1"/>
          <p:nvPr/>
        </p:nvSpPr>
        <p:spPr>
          <a:xfrm>
            <a:off x="0" y="3501008"/>
            <a:ext cx="9144000" cy="954107"/>
          </a:xfrm>
          <a:prstGeom prst="rect">
            <a:avLst/>
          </a:prstGeom>
          <a:solidFill>
            <a:schemeClr val="bg2">
              <a:lumMod val="90000"/>
            </a:schemeClr>
          </a:solidFill>
          <a:ln w="25400">
            <a:solidFill>
              <a:srgbClr val="FF0000"/>
            </a:solidFill>
          </a:ln>
        </p:spPr>
        <p:txBody>
          <a:bodyPr wrap="square" rtlCol="0">
            <a:spAutoFit/>
          </a:bodyPr>
          <a:lstStyle/>
          <a:p>
            <a:pPr algn="just"/>
            <a:r>
              <a:rPr lang="es-ES" sz="2800" dirty="0" smtClean="0"/>
              <a:t>3.- Hoy en día se valora también el </a:t>
            </a:r>
            <a:r>
              <a:rPr lang="es-ES" sz="2800" dirty="0" smtClean="0">
                <a:solidFill>
                  <a:srgbClr val="FF0000"/>
                </a:solidFill>
              </a:rPr>
              <a:t>reformismo anterior </a:t>
            </a:r>
            <a:r>
              <a:rPr lang="es-ES" sz="2800" dirty="0" smtClean="0"/>
              <a:t>de Felipe V y Fernando VI.</a:t>
            </a:r>
            <a:endParaRPr lang="es-ES_tradnl" sz="2800" dirty="0"/>
          </a:p>
        </p:txBody>
      </p:sp>
      <p:sp>
        <p:nvSpPr>
          <p:cNvPr id="7" name="6 CuadroTexto"/>
          <p:cNvSpPr txBox="1"/>
          <p:nvPr/>
        </p:nvSpPr>
        <p:spPr>
          <a:xfrm>
            <a:off x="0" y="4509120"/>
            <a:ext cx="9144000" cy="1384995"/>
          </a:xfrm>
          <a:prstGeom prst="rect">
            <a:avLst/>
          </a:prstGeom>
          <a:solidFill>
            <a:schemeClr val="bg2">
              <a:lumMod val="90000"/>
            </a:schemeClr>
          </a:solidFill>
          <a:ln w="25400">
            <a:solidFill>
              <a:srgbClr val="FF0000"/>
            </a:solidFill>
          </a:ln>
        </p:spPr>
        <p:txBody>
          <a:bodyPr wrap="square" rtlCol="0">
            <a:spAutoFit/>
          </a:bodyPr>
          <a:lstStyle/>
          <a:p>
            <a:pPr algn="just"/>
            <a:r>
              <a:rPr lang="es-ES" sz="2800" dirty="0" smtClean="0"/>
              <a:t>4.- El </a:t>
            </a:r>
            <a:r>
              <a:rPr lang="es-ES" sz="2800" dirty="0" smtClean="0">
                <a:solidFill>
                  <a:srgbClr val="FF0000"/>
                </a:solidFill>
              </a:rPr>
              <a:t>apoyo dado a la independencia de Estados Unidos </a:t>
            </a:r>
            <a:r>
              <a:rPr lang="es-ES" sz="2800" dirty="0" smtClean="0"/>
              <a:t>terminaría por ser el ejemplo a seguir por las colonias hispanoamericanas.</a:t>
            </a:r>
            <a:endParaRPr lang="es-ES_tradnl"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200329"/>
          </a:xfrm>
          <a:prstGeom prst="rect">
            <a:avLst/>
          </a:prstGeom>
          <a:solidFill>
            <a:schemeClr val="bg2">
              <a:lumMod val="90000"/>
            </a:schemeClr>
          </a:solidFill>
          <a:ln w="25400">
            <a:solidFill>
              <a:srgbClr val="FF0000"/>
            </a:solidFill>
          </a:ln>
        </p:spPr>
        <p:txBody>
          <a:bodyPr wrap="square" rtlCol="0">
            <a:spAutoFit/>
          </a:bodyPr>
          <a:lstStyle/>
          <a:p>
            <a:pPr algn="just"/>
            <a:r>
              <a:rPr lang="es-ES" sz="3600" dirty="0" smtClean="0"/>
              <a:t>1.- Sus reformas estuvieron limitadas por el propio régimen que representaba.</a:t>
            </a:r>
            <a:endParaRPr lang="es-ES_tradnl" sz="3600" dirty="0"/>
          </a:p>
        </p:txBody>
      </p:sp>
      <p:sp>
        <p:nvSpPr>
          <p:cNvPr id="3" name="2 CuadroTexto"/>
          <p:cNvSpPr txBox="1"/>
          <p:nvPr/>
        </p:nvSpPr>
        <p:spPr>
          <a:xfrm>
            <a:off x="0" y="1340768"/>
            <a:ext cx="3873272" cy="5262979"/>
          </a:xfrm>
          <a:prstGeom prst="rect">
            <a:avLst/>
          </a:prstGeom>
          <a:noFill/>
        </p:spPr>
        <p:txBody>
          <a:bodyPr wrap="square" rtlCol="0">
            <a:spAutoFit/>
          </a:bodyPr>
          <a:lstStyle/>
          <a:p>
            <a:pPr algn="ctr"/>
            <a:r>
              <a:rPr lang="es-ES" sz="2400" dirty="0" smtClean="0"/>
              <a:t>Por ejemplo, la </a:t>
            </a:r>
            <a:r>
              <a:rPr lang="es-ES" sz="2400" dirty="0" smtClean="0">
                <a:solidFill>
                  <a:srgbClr val="FF0000"/>
                </a:solidFill>
              </a:rPr>
              <a:t>democratización municipal </a:t>
            </a:r>
            <a:r>
              <a:rPr lang="es-ES" sz="2400" dirty="0" smtClean="0"/>
              <a:t>consistió en instaurar las figuras de los diputados del común y del síndico personero del común. La idea de estos cargos era asegurar el abastecimiento y hacer llegar las propuestas del pueblos a los regidores. Sin embargo, las oligarquías urbanas se opusieron y estos cargos se convirtieron en figuras de promoción social.</a:t>
            </a:r>
            <a:endParaRPr lang="es-ES" sz="2400" dirty="0"/>
          </a:p>
        </p:txBody>
      </p:sp>
      <p:sp>
        <p:nvSpPr>
          <p:cNvPr id="5" name="4 CuadroTexto"/>
          <p:cNvSpPr txBox="1"/>
          <p:nvPr/>
        </p:nvSpPr>
        <p:spPr>
          <a:xfrm>
            <a:off x="4067944" y="4725144"/>
            <a:ext cx="5076056" cy="1815882"/>
          </a:xfrm>
          <a:prstGeom prst="rect">
            <a:avLst/>
          </a:prstGeom>
          <a:noFill/>
        </p:spPr>
        <p:txBody>
          <a:bodyPr wrap="square" rtlCol="0">
            <a:spAutoFit/>
          </a:bodyPr>
          <a:lstStyle/>
          <a:p>
            <a:pPr algn="ctr"/>
            <a:r>
              <a:rPr lang="es-ES" sz="2800" dirty="0" smtClean="0"/>
              <a:t>El síndico personero del común es, salvando las diferencias, un antecedente del actual defensor del pueblo.</a:t>
            </a:r>
            <a:endParaRPr lang="es-ES" sz="2800" dirty="0"/>
          </a:p>
        </p:txBody>
      </p:sp>
      <p:pic>
        <p:nvPicPr>
          <p:cNvPr id="43012" name="Picture 4" descr="Resultado de imagen de defensor del pueblo"/>
          <p:cNvPicPr>
            <a:picLocks noChangeAspect="1" noChangeArrowheads="1"/>
          </p:cNvPicPr>
          <p:nvPr/>
        </p:nvPicPr>
        <p:blipFill>
          <a:blip r:embed="rId2" cstate="print"/>
          <a:srcRect/>
          <a:stretch>
            <a:fillRect/>
          </a:stretch>
        </p:blipFill>
        <p:spPr bwMode="auto">
          <a:xfrm>
            <a:off x="4067944" y="1412776"/>
            <a:ext cx="5076056" cy="3132602"/>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Resultado de imagen de pablo de olavide"/>
          <p:cNvPicPr>
            <a:picLocks noChangeAspect="1" noChangeArrowheads="1"/>
          </p:cNvPicPr>
          <p:nvPr/>
        </p:nvPicPr>
        <p:blipFill>
          <a:blip r:embed="rId2" cstate="print"/>
          <a:srcRect/>
          <a:stretch>
            <a:fillRect/>
          </a:stretch>
        </p:blipFill>
        <p:spPr bwMode="auto">
          <a:xfrm>
            <a:off x="0" y="-2466"/>
            <a:ext cx="4644008" cy="6860466"/>
          </a:xfrm>
          <a:prstGeom prst="rect">
            <a:avLst/>
          </a:prstGeom>
          <a:noFill/>
        </p:spPr>
      </p:pic>
      <p:sp>
        <p:nvSpPr>
          <p:cNvPr id="3" name="2 CuadroTexto"/>
          <p:cNvSpPr txBox="1"/>
          <p:nvPr/>
        </p:nvSpPr>
        <p:spPr>
          <a:xfrm>
            <a:off x="4644008" y="836712"/>
            <a:ext cx="4499992" cy="5262979"/>
          </a:xfrm>
          <a:prstGeom prst="rect">
            <a:avLst/>
          </a:prstGeom>
          <a:noFill/>
        </p:spPr>
        <p:txBody>
          <a:bodyPr wrap="square" rtlCol="0">
            <a:spAutoFit/>
          </a:bodyPr>
          <a:lstStyle/>
          <a:p>
            <a:pPr algn="ctr"/>
            <a:r>
              <a:rPr lang="es-ES" sz="2400" dirty="0" smtClean="0"/>
              <a:t>Otro ejemplo interesante lo tenemos en la figura del intendente </a:t>
            </a:r>
            <a:r>
              <a:rPr lang="es-ES" sz="2400" dirty="0" smtClean="0">
                <a:solidFill>
                  <a:srgbClr val="FF0000"/>
                </a:solidFill>
              </a:rPr>
              <a:t>Pablo de </a:t>
            </a:r>
            <a:r>
              <a:rPr lang="es-ES" sz="2400" dirty="0" err="1" smtClean="0">
                <a:solidFill>
                  <a:srgbClr val="FF0000"/>
                </a:solidFill>
              </a:rPr>
              <a:t>Olavide</a:t>
            </a:r>
            <a:r>
              <a:rPr lang="es-ES" sz="2400" dirty="0" smtClean="0"/>
              <a:t>. Entre sus medidas estuvo la colonización de Sierra Morena y otras reformas que le granjearon fama en la Corte. Sin embargo, </a:t>
            </a:r>
            <a:r>
              <a:rPr lang="es-ES" sz="2400" dirty="0" smtClean="0">
                <a:solidFill>
                  <a:srgbClr val="FF0000"/>
                </a:solidFill>
              </a:rPr>
              <a:t>acabó en prisión</a:t>
            </a:r>
            <a:r>
              <a:rPr lang="es-ES" sz="2400" dirty="0" smtClean="0"/>
              <a:t> y tuvo que exiliarse en Francia cuando la Inquisición lo condenó por defender ideas consideradas heréticas. Probablemente, Carlos III quiso mandar un mensaje de que las reformas tenían límites.</a:t>
            </a:r>
            <a:endParaRPr lang="es-E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3 CuadroTexto"/>
          <p:cNvSpPr txBox="1">
            <a:spLocks noChangeArrowheads="1"/>
          </p:cNvSpPr>
          <p:nvPr/>
        </p:nvSpPr>
        <p:spPr bwMode="auto">
          <a:xfrm>
            <a:off x="17300" y="1556443"/>
            <a:ext cx="9144000" cy="1569660"/>
          </a:xfrm>
          <a:prstGeom prst="rect">
            <a:avLst/>
          </a:prstGeom>
          <a:noFill/>
          <a:ln w="9525">
            <a:noFill/>
            <a:miter lim="800000"/>
            <a:headEnd/>
            <a:tailEnd/>
          </a:ln>
        </p:spPr>
        <p:txBody>
          <a:bodyPr>
            <a:spAutoFit/>
          </a:bodyPr>
          <a:lstStyle/>
          <a:p>
            <a:pPr algn="ctr"/>
            <a:r>
              <a:rPr lang="es-ES" sz="4800" b="1" dirty="0">
                <a:solidFill>
                  <a:srgbClr val="FF0000"/>
                </a:solidFill>
                <a:latin typeface="Arial Black" pitchFamily="34" charset="0"/>
              </a:rPr>
              <a:t>Ideas fundamentales de la </a:t>
            </a:r>
            <a:r>
              <a:rPr lang="es-ES" sz="4800" b="1" dirty="0" smtClean="0">
                <a:solidFill>
                  <a:srgbClr val="FF0000"/>
                </a:solidFill>
                <a:latin typeface="Arial Black" pitchFamily="34" charset="0"/>
              </a:rPr>
              <a:t>Ilustración</a:t>
            </a:r>
            <a:r>
              <a:rPr lang="es-ES" sz="4800" dirty="0" smtClean="0">
                <a:solidFill>
                  <a:srgbClr val="FF0000"/>
                </a:solidFill>
                <a:latin typeface="Arial Black" pitchFamily="34" charset="0"/>
              </a:rPr>
              <a:t>.</a:t>
            </a:r>
            <a:endParaRPr lang="es-ES" sz="4800" dirty="0">
              <a:solidFill>
                <a:srgbClr val="FF0000"/>
              </a:solidFill>
              <a:latin typeface="Arial Black" pitchFamily="34" charset="0"/>
            </a:endParaRPr>
          </a:p>
        </p:txBody>
      </p:sp>
    </p:spTree>
    <p:extLst>
      <p:ext uri="{BB962C8B-B14F-4D97-AF65-F5344CB8AC3E}">
        <p14:creationId xmlns:p14="http://schemas.microsoft.com/office/powerpoint/2010/main" xmlns="" val="763789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200329"/>
          </a:xfrm>
          <a:prstGeom prst="rect">
            <a:avLst/>
          </a:prstGeom>
          <a:solidFill>
            <a:schemeClr val="bg2">
              <a:lumMod val="90000"/>
            </a:schemeClr>
          </a:solidFill>
          <a:ln w="25400">
            <a:solidFill>
              <a:srgbClr val="FF0000"/>
            </a:solidFill>
          </a:ln>
        </p:spPr>
        <p:txBody>
          <a:bodyPr wrap="square" rtlCol="0">
            <a:spAutoFit/>
          </a:bodyPr>
          <a:lstStyle/>
          <a:p>
            <a:pPr algn="just"/>
            <a:r>
              <a:rPr lang="es-ES" sz="3600" dirty="0" smtClean="0"/>
              <a:t>2.- Muchas de esas medidas fracasaron o tuvieron un impacto limitado.</a:t>
            </a:r>
            <a:endParaRPr lang="es-ES_tradnl" sz="3600" dirty="0"/>
          </a:p>
        </p:txBody>
      </p:sp>
      <p:pic>
        <p:nvPicPr>
          <p:cNvPr id="47106" name="Picture 2" descr="Resultado de imagen de marques esquilache"/>
          <p:cNvPicPr>
            <a:picLocks noChangeAspect="1" noChangeArrowheads="1"/>
          </p:cNvPicPr>
          <p:nvPr/>
        </p:nvPicPr>
        <p:blipFill>
          <a:blip r:embed="rId2" cstate="print"/>
          <a:srcRect/>
          <a:stretch>
            <a:fillRect/>
          </a:stretch>
        </p:blipFill>
        <p:spPr bwMode="auto">
          <a:xfrm>
            <a:off x="0" y="1196752"/>
            <a:ext cx="6400800" cy="3362326"/>
          </a:xfrm>
          <a:prstGeom prst="rect">
            <a:avLst/>
          </a:prstGeom>
          <a:noFill/>
        </p:spPr>
      </p:pic>
      <p:sp>
        <p:nvSpPr>
          <p:cNvPr id="4" name="3 CuadroTexto"/>
          <p:cNvSpPr txBox="1"/>
          <p:nvPr/>
        </p:nvSpPr>
        <p:spPr>
          <a:xfrm>
            <a:off x="0" y="4549676"/>
            <a:ext cx="9144000" cy="2308324"/>
          </a:xfrm>
          <a:prstGeom prst="rect">
            <a:avLst/>
          </a:prstGeom>
          <a:noFill/>
        </p:spPr>
        <p:txBody>
          <a:bodyPr wrap="square" rtlCol="0">
            <a:spAutoFit/>
          </a:bodyPr>
          <a:lstStyle/>
          <a:p>
            <a:pPr algn="ctr"/>
            <a:r>
              <a:rPr lang="es-ES" sz="2400" dirty="0" smtClean="0"/>
              <a:t>Por ejemplo, la </a:t>
            </a:r>
            <a:r>
              <a:rPr lang="es-ES" sz="2400" dirty="0" smtClean="0">
                <a:solidFill>
                  <a:srgbClr val="FF0000"/>
                </a:solidFill>
              </a:rPr>
              <a:t>libertad del comercio del grano </a:t>
            </a:r>
            <a:r>
              <a:rPr lang="es-ES" sz="2400" dirty="0" smtClean="0"/>
              <a:t>decretada por el marqués de </a:t>
            </a:r>
            <a:r>
              <a:rPr lang="es-ES" sz="2400" dirty="0" err="1" smtClean="0"/>
              <a:t>Esquilache</a:t>
            </a:r>
            <a:r>
              <a:rPr lang="es-ES" sz="2400" dirty="0" smtClean="0"/>
              <a:t> en 1765. La idea es que esta medida redujese el precio del pan, pero su efecto fue el contrario al desatar la especulación. De este modo, en marzo de 1766 se desató el denominado motín de </a:t>
            </a:r>
            <a:r>
              <a:rPr lang="es-ES" sz="2400" dirty="0" err="1" smtClean="0"/>
              <a:t>Esquilache</a:t>
            </a:r>
            <a:r>
              <a:rPr lang="es-ES" sz="2400" dirty="0" smtClean="0"/>
              <a:t> que entre otros efectos supuso abandonar esa liberalización, aunque más adelante fuera recuperada.</a:t>
            </a:r>
            <a:endParaRPr lang="es-ES" sz="2400" dirty="0"/>
          </a:p>
        </p:txBody>
      </p:sp>
      <p:pic>
        <p:nvPicPr>
          <p:cNvPr id="47108" name="Picture 4" descr="REAL PRAGMATICA PARA ABOLICION DE TASA DE GRANOS. CARLOS III. AÑO 1765 (Coleccionismo - Documentos - Otros documentos)"/>
          <p:cNvPicPr>
            <a:picLocks noChangeAspect="1" noChangeArrowheads="1"/>
          </p:cNvPicPr>
          <p:nvPr/>
        </p:nvPicPr>
        <p:blipFill>
          <a:blip r:embed="rId3" cstate="print"/>
          <a:srcRect/>
          <a:stretch>
            <a:fillRect/>
          </a:stretch>
        </p:blipFill>
        <p:spPr bwMode="auto">
          <a:xfrm>
            <a:off x="6699406" y="1124744"/>
            <a:ext cx="2444594" cy="3456384"/>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200329"/>
          </a:xfrm>
          <a:prstGeom prst="rect">
            <a:avLst/>
          </a:prstGeom>
          <a:solidFill>
            <a:schemeClr val="bg2">
              <a:lumMod val="90000"/>
            </a:schemeClr>
          </a:solidFill>
          <a:ln w="25400">
            <a:solidFill>
              <a:srgbClr val="FF0000"/>
            </a:solidFill>
          </a:ln>
        </p:spPr>
        <p:txBody>
          <a:bodyPr wrap="square" rtlCol="0">
            <a:spAutoFit/>
          </a:bodyPr>
          <a:lstStyle/>
          <a:p>
            <a:pPr algn="just"/>
            <a:r>
              <a:rPr lang="es-ES" sz="3600" dirty="0" smtClean="0"/>
              <a:t>3.- Hoy en día se valora también el reformismo anterior de Felipe V y Fernando VI.</a:t>
            </a:r>
            <a:endParaRPr lang="es-ES_tradnl" sz="3600" dirty="0"/>
          </a:p>
        </p:txBody>
      </p:sp>
      <p:pic>
        <p:nvPicPr>
          <p:cNvPr id="48130" name="Picture 2" descr="Resultado de imagen de fernando vi"/>
          <p:cNvPicPr>
            <a:picLocks noChangeAspect="1" noChangeArrowheads="1"/>
          </p:cNvPicPr>
          <p:nvPr/>
        </p:nvPicPr>
        <p:blipFill>
          <a:blip r:embed="rId2" cstate="print"/>
          <a:srcRect/>
          <a:stretch>
            <a:fillRect/>
          </a:stretch>
        </p:blipFill>
        <p:spPr bwMode="auto">
          <a:xfrm>
            <a:off x="4791075" y="2276872"/>
            <a:ext cx="4352925" cy="3514726"/>
          </a:xfrm>
          <a:prstGeom prst="rect">
            <a:avLst/>
          </a:prstGeom>
          <a:noFill/>
        </p:spPr>
      </p:pic>
      <p:sp>
        <p:nvSpPr>
          <p:cNvPr id="4" name="3 CuadroTexto"/>
          <p:cNvSpPr txBox="1"/>
          <p:nvPr/>
        </p:nvSpPr>
        <p:spPr>
          <a:xfrm>
            <a:off x="0" y="1844824"/>
            <a:ext cx="4788024" cy="3970318"/>
          </a:xfrm>
          <a:prstGeom prst="rect">
            <a:avLst/>
          </a:prstGeom>
          <a:noFill/>
        </p:spPr>
        <p:txBody>
          <a:bodyPr wrap="square" rtlCol="0">
            <a:spAutoFit/>
          </a:bodyPr>
          <a:lstStyle/>
          <a:p>
            <a:pPr algn="ctr"/>
            <a:r>
              <a:rPr lang="es-ES" sz="2800" dirty="0" smtClean="0"/>
              <a:t>Hoy en día se reconoce que el reinado de Fernando VI supuso un momento de reorganización necesaria para España con medidas como mantener la neutralidad militar. Los éxitos de Carlos derivaron en parte de esta mesura del reinado anterior.</a:t>
            </a:r>
            <a:endParaRPr lang="es-ES" sz="2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569660"/>
          </a:xfrm>
          <a:prstGeom prst="rect">
            <a:avLst/>
          </a:prstGeom>
          <a:solidFill>
            <a:schemeClr val="bg2">
              <a:lumMod val="90000"/>
            </a:schemeClr>
          </a:solidFill>
          <a:ln w="25400">
            <a:solidFill>
              <a:srgbClr val="FF0000"/>
            </a:solidFill>
          </a:ln>
        </p:spPr>
        <p:txBody>
          <a:bodyPr wrap="square" rtlCol="0">
            <a:spAutoFit/>
          </a:bodyPr>
          <a:lstStyle/>
          <a:p>
            <a:pPr algn="just"/>
            <a:r>
              <a:rPr lang="es-ES" sz="3200" dirty="0" smtClean="0"/>
              <a:t>4.- El apoyo dado a la independencia de Estados Unidos terminaría por ser el ejemplo a seguir por las colonias hispanoamericanas.</a:t>
            </a:r>
            <a:endParaRPr lang="es-ES_tradnl" sz="3200" dirty="0"/>
          </a:p>
        </p:txBody>
      </p:sp>
      <p:pic>
        <p:nvPicPr>
          <p:cNvPr id="50178" name="Picture 2" descr="Resultado de imagen de independencia estados unidos españa"/>
          <p:cNvPicPr>
            <a:picLocks noChangeAspect="1" noChangeArrowheads="1"/>
          </p:cNvPicPr>
          <p:nvPr/>
        </p:nvPicPr>
        <p:blipFill>
          <a:blip r:embed="rId2" cstate="print"/>
          <a:srcRect/>
          <a:stretch>
            <a:fillRect/>
          </a:stretch>
        </p:blipFill>
        <p:spPr bwMode="auto">
          <a:xfrm>
            <a:off x="4211960" y="2132856"/>
            <a:ext cx="4932040" cy="4225754"/>
          </a:xfrm>
          <a:prstGeom prst="rect">
            <a:avLst/>
          </a:prstGeom>
          <a:noFill/>
        </p:spPr>
      </p:pic>
      <p:sp>
        <p:nvSpPr>
          <p:cNvPr id="4" name="3 CuadroTexto"/>
          <p:cNvSpPr txBox="1"/>
          <p:nvPr/>
        </p:nvSpPr>
        <p:spPr>
          <a:xfrm>
            <a:off x="0" y="1772816"/>
            <a:ext cx="4211960" cy="4893647"/>
          </a:xfrm>
          <a:prstGeom prst="rect">
            <a:avLst/>
          </a:prstGeom>
          <a:noFill/>
        </p:spPr>
        <p:txBody>
          <a:bodyPr wrap="square" rtlCol="0">
            <a:spAutoFit/>
          </a:bodyPr>
          <a:lstStyle/>
          <a:p>
            <a:pPr algn="ctr"/>
            <a:r>
              <a:rPr lang="es-ES" sz="2600" dirty="0" smtClean="0"/>
              <a:t>Carlos III apoyó decididamente a la independencia de las colonias británicas en Norteamérica, aunque fue más bien para debilitar a Gran Bretaña. Lo cierto es que sentó un </a:t>
            </a:r>
            <a:r>
              <a:rPr lang="es-ES" sz="2600" dirty="0" smtClean="0">
                <a:solidFill>
                  <a:srgbClr val="FF0000"/>
                </a:solidFill>
              </a:rPr>
              <a:t>peligroso precedente </a:t>
            </a:r>
            <a:r>
              <a:rPr lang="es-ES" sz="2600" dirty="0" smtClean="0"/>
              <a:t>para que las ideas ilustradas se convirtieran en la base del independentismo de las colonias españolas.</a:t>
            </a:r>
            <a:endParaRPr lang="es-ES" sz="2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1077218"/>
          </a:xfrm>
          <a:prstGeom prst="rect">
            <a:avLst/>
          </a:prstGeom>
          <a:noFill/>
        </p:spPr>
        <p:txBody>
          <a:bodyPr wrap="square" rtlCol="0">
            <a:spAutoFit/>
          </a:bodyPr>
          <a:lstStyle/>
          <a:p>
            <a:pPr algn="ctr"/>
            <a:r>
              <a:rPr lang="es-ES" sz="3200" dirty="0" smtClean="0"/>
              <a:t>La </a:t>
            </a:r>
            <a:r>
              <a:rPr lang="es-ES" sz="3200" dirty="0" smtClean="0">
                <a:solidFill>
                  <a:srgbClr val="FF0000"/>
                </a:solidFill>
              </a:rPr>
              <a:t>Ilustración</a:t>
            </a:r>
            <a:r>
              <a:rPr lang="es-ES" sz="3200" dirty="0" smtClean="0"/>
              <a:t> es una corriente de pensamiento del siglo XVIII asociada sobre todo a </a:t>
            </a:r>
            <a:r>
              <a:rPr lang="es-ES" sz="3200" dirty="0" smtClean="0">
                <a:solidFill>
                  <a:srgbClr val="FF0000"/>
                </a:solidFill>
              </a:rPr>
              <a:t>Francia</a:t>
            </a:r>
            <a:r>
              <a:rPr lang="es-ES" sz="3200" dirty="0" smtClean="0"/>
              <a:t>.</a:t>
            </a:r>
            <a:endParaRPr lang="es-ES" sz="3200" dirty="0"/>
          </a:p>
        </p:txBody>
      </p:sp>
      <p:sp>
        <p:nvSpPr>
          <p:cNvPr id="4" name="3 CuadroTexto"/>
          <p:cNvSpPr txBox="1"/>
          <p:nvPr/>
        </p:nvSpPr>
        <p:spPr>
          <a:xfrm>
            <a:off x="0" y="5301208"/>
            <a:ext cx="9144000" cy="1200329"/>
          </a:xfrm>
          <a:prstGeom prst="rect">
            <a:avLst/>
          </a:prstGeom>
          <a:noFill/>
        </p:spPr>
        <p:txBody>
          <a:bodyPr wrap="square" rtlCol="0">
            <a:spAutoFit/>
          </a:bodyPr>
          <a:lstStyle/>
          <a:p>
            <a:pPr algn="ctr"/>
            <a:r>
              <a:rPr lang="es-ES" sz="2400" dirty="0" smtClean="0"/>
              <a:t>Esto equivale a decir que es una ideología </a:t>
            </a:r>
            <a:r>
              <a:rPr lang="es-ES" sz="2400" dirty="0" smtClean="0">
                <a:solidFill>
                  <a:srgbClr val="FF0000"/>
                </a:solidFill>
              </a:rPr>
              <a:t>muy influyente </a:t>
            </a:r>
            <a:r>
              <a:rPr lang="es-ES" sz="2400" dirty="0" smtClean="0"/>
              <a:t>en todo el mundo puesto que Francia era el principal centro cultural de Europa y del mundo a lo largo del siglo XVIII.</a:t>
            </a:r>
            <a:endParaRPr lang="es-ES" sz="2400" dirty="0"/>
          </a:p>
        </p:txBody>
      </p:sp>
      <p:pic>
        <p:nvPicPr>
          <p:cNvPr id="1026" name="Picture 2" descr="Resultado de imagen de francia ilustració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27985" y="1077616"/>
            <a:ext cx="6656383" cy="41211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58467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256386"/>
            <a:ext cx="8208912" cy="55834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2 CuadroTexto"/>
          <p:cNvSpPr txBox="1"/>
          <p:nvPr/>
        </p:nvSpPr>
        <p:spPr>
          <a:xfrm>
            <a:off x="0" y="20409"/>
            <a:ext cx="9144000" cy="1200329"/>
          </a:xfrm>
          <a:prstGeom prst="rect">
            <a:avLst/>
          </a:prstGeom>
          <a:noFill/>
        </p:spPr>
        <p:txBody>
          <a:bodyPr wrap="square" rtlCol="0">
            <a:spAutoFit/>
          </a:bodyPr>
          <a:lstStyle/>
          <a:p>
            <a:pPr algn="ctr"/>
            <a:r>
              <a:rPr lang="es-ES" sz="3600" dirty="0" smtClean="0"/>
              <a:t>Suelen destacarse como </a:t>
            </a:r>
            <a:r>
              <a:rPr lang="es-ES" sz="3600" dirty="0" smtClean="0">
                <a:solidFill>
                  <a:srgbClr val="FF0000"/>
                </a:solidFill>
              </a:rPr>
              <a:t>grandes filósofos </a:t>
            </a:r>
            <a:r>
              <a:rPr lang="es-ES" sz="3600" dirty="0" smtClean="0"/>
              <a:t>ilustrados a estos tres personajes.</a:t>
            </a:r>
            <a:endParaRPr lang="es-ES" sz="3600" dirty="0"/>
          </a:p>
        </p:txBody>
      </p:sp>
    </p:spTree>
    <p:extLst>
      <p:ext uri="{BB962C8B-B14F-4D97-AF65-F5344CB8AC3E}">
        <p14:creationId xmlns:p14="http://schemas.microsoft.com/office/powerpoint/2010/main" xmlns="" val="2050965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 desconocida brevedad de Kant: la “Dissertatio” de 1770 | El ..."/>
          <p:cNvPicPr>
            <a:picLocks noChangeAspect="1" noChangeArrowheads="1"/>
          </p:cNvPicPr>
          <p:nvPr/>
        </p:nvPicPr>
        <p:blipFill>
          <a:blip r:embed="rId2" cstate="print"/>
          <a:srcRect/>
          <a:stretch>
            <a:fillRect/>
          </a:stretch>
        </p:blipFill>
        <p:spPr bwMode="auto">
          <a:xfrm>
            <a:off x="4211961" y="4641"/>
            <a:ext cx="4932040" cy="6853359"/>
          </a:xfrm>
          <a:prstGeom prst="rect">
            <a:avLst/>
          </a:prstGeom>
          <a:noFill/>
        </p:spPr>
      </p:pic>
      <p:sp>
        <p:nvSpPr>
          <p:cNvPr id="3" name="2 CuadroTexto"/>
          <p:cNvSpPr txBox="1"/>
          <p:nvPr/>
        </p:nvSpPr>
        <p:spPr>
          <a:xfrm>
            <a:off x="0" y="404664"/>
            <a:ext cx="4211960" cy="6124754"/>
          </a:xfrm>
          <a:prstGeom prst="rect">
            <a:avLst/>
          </a:prstGeom>
          <a:noFill/>
        </p:spPr>
        <p:txBody>
          <a:bodyPr wrap="square" rtlCol="0">
            <a:spAutoFit/>
          </a:bodyPr>
          <a:lstStyle/>
          <a:p>
            <a:pPr algn="ctr"/>
            <a:r>
              <a:rPr lang="es-ES" sz="2800" dirty="0" smtClean="0"/>
              <a:t>El filósofo ilustrado más conocido es </a:t>
            </a:r>
            <a:r>
              <a:rPr lang="es-ES" sz="2800" dirty="0" err="1" smtClean="0"/>
              <a:t>Immanuel</a:t>
            </a:r>
            <a:r>
              <a:rPr lang="es-ES" sz="2800" dirty="0" smtClean="0"/>
              <a:t> </a:t>
            </a:r>
            <a:r>
              <a:rPr lang="es-ES" sz="2800" dirty="0" smtClean="0">
                <a:solidFill>
                  <a:srgbClr val="FF0000"/>
                </a:solidFill>
              </a:rPr>
              <a:t>Kant</a:t>
            </a:r>
            <a:r>
              <a:rPr lang="es-ES" sz="2800" dirty="0" smtClean="0"/>
              <a:t> (1724-1804). Sus grandes obras (</a:t>
            </a:r>
            <a:r>
              <a:rPr lang="es-ES" sz="2800" i="1" dirty="0" smtClean="0"/>
              <a:t>Crítica d la razón pura</a:t>
            </a:r>
            <a:r>
              <a:rPr lang="es-ES" sz="2800" dirty="0" smtClean="0"/>
              <a:t>, </a:t>
            </a:r>
            <a:r>
              <a:rPr lang="es-ES" sz="2800" i="1" dirty="0" smtClean="0"/>
              <a:t>Crítica de la razón práctica </a:t>
            </a:r>
            <a:r>
              <a:rPr lang="es-ES" sz="2800" dirty="0" smtClean="0"/>
              <a:t>y </a:t>
            </a:r>
            <a:r>
              <a:rPr lang="es-ES" sz="2800" i="1" dirty="0" smtClean="0"/>
              <a:t>Crítica del juicio</a:t>
            </a:r>
            <a:r>
              <a:rPr lang="es-ES" sz="2800" dirty="0" smtClean="0"/>
              <a:t>) indagan sobre los </a:t>
            </a:r>
            <a:r>
              <a:rPr lang="es-ES" sz="2800" dirty="0" smtClean="0">
                <a:solidFill>
                  <a:srgbClr val="FF0000"/>
                </a:solidFill>
              </a:rPr>
              <a:t>límites de la razón</a:t>
            </a:r>
            <a:r>
              <a:rPr lang="es-ES" sz="2800" dirty="0" smtClean="0"/>
              <a:t>. Sus conclusiones es que el conocimiento de basa en la razón universal y en la experiencia y defiende ideas ilustradas como el progreso social basado en la educación.</a:t>
            </a:r>
            <a:endParaRPr lang="es-E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890464" y="3646165"/>
            <a:ext cx="2449512" cy="646331"/>
          </a:xfrm>
          <a:prstGeom prst="rect">
            <a:avLst/>
          </a:prstGeom>
          <a:solidFill>
            <a:srgbClr val="CCFFFF"/>
          </a:solidFill>
          <a:ln w="25400">
            <a:solidFill>
              <a:srgbClr val="008000"/>
            </a:solidFill>
            <a:miter lim="800000"/>
            <a:headEnd/>
            <a:tailEnd/>
          </a:ln>
        </p:spPr>
        <p:txBody>
          <a:bodyPr wrap="square">
            <a:spAutoFit/>
          </a:bodyPr>
          <a:lstStyle/>
          <a:p>
            <a:pPr algn="ctr">
              <a:spcBef>
                <a:spcPct val="50000"/>
              </a:spcBef>
            </a:pPr>
            <a:r>
              <a:rPr lang="es-ES"/>
              <a:t>Renacimiento y Humanismo</a:t>
            </a:r>
          </a:p>
        </p:txBody>
      </p:sp>
      <p:sp>
        <p:nvSpPr>
          <p:cNvPr id="3" name="Text Box 6"/>
          <p:cNvSpPr txBox="1">
            <a:spLocks noChangeArrowheads="1"/>
          </p:cNvSpPr>
          <p:nvPr/>
        </p:nvSpPr>
        <p:spPr bwMode="auto">
          <a:xfrm>
            <a:off x="3419872" y="3350146"/>
            <a:ext cx="2449513" cy="482600"/>
          </a:xfrm>
          <a:prstGeom prst="rect">
            <a:avLst/>
          </a:prstGeom>
          <a:solidFill>
            <a:srgbClr val="CCFFCC"/>
          </a:solidFill>
          <a:ln w="25400">
            <a:solidFill>
              <a:srgbClr val="008000"/>
            </a:solidFill>
            <a:miter lim="800000"/>
            <a:headEnd/>
            <a:tailEnd/>
          </a:ln>
        </p:spPr>
        <p:txBody>
          <a:bodyPr>
            <a:spAutoFit/>
          </a:bodyPr>
          <a:lstStyle/>
          <a:p>
            <a:pPr algn="ctr">
              <a:spcBef>
                <a:spcPct val="50000"/>
              </a:spcBef>
            </a:pPr>
            <a:r>
              <a:rPr lang="es-ES"/>
              <a:t>Ciencia moderna</a:t>
            </a:r>
          </a:p>
        </p:txBody>
      </p:sp>
      <p:sp>
        <p:nvSpPr>
          <p:cNvPr id="4" name="Text Box 7"/>
          <p:cNvSpPr txBox="1">
            <a:spLocks noChangeArrowheads="1"/>
          </p:cNvSpPr>
          <p:nvPr/>
        </p:nvSpPr>
        <p:spPr bwMode="auto">
          <a:xfrm>
            <a:off x="6075040" y="3718173"/>
            <a:ext cx="2449512" cy="369332"/>
          </a:xfrm>
          <a:prstGeom prst="rect">
            <a:avLst/>
          </a:prstGeom>
          <a:solidFill>
            <a:srgbClr val="CCFFCC"/>
          </a:solidFill>
          <a:ln w="25400">
            <a:solidFill>
              <a:srgbClr val="008000"/>
            </a:solidFill>
            <a:miter lim="800000"/>
            <a:headEnd/>
            <a:tailEnd/>
          </a:ln>
        </p:spPr>
        <p:txBody>
          <a:bodyPr wrap="square">
            <a:spAutoFit/>
          </a:bodyPr>
          <a:lstStyle/>
          <a:p>
            <a:pPr algn="ctr">
              <a:spcBef>
                <a:spcPct val="50000"/>
              </a:spcBef>
            </a:pPr>
            <a:r>
              <a:rPr lang="es-ES" dirty="0"/>
              <a:t>Ilustración</a:t>
            </a:r>
          </a:p>
        </p:txBody>
      </p:sp>
      <p:sp>
        <p:nvSpPr>
          <p:cNvPr id="5" name="Text Box 6"/>
          <p:cNvSpPr txBox="1">
            <a:spLocks noChangeArrowheads="1"/>
          </p:cNvSpPr>
          <p:nvPr/>
        </p:nvSpPr>
        <p:spPr bwMode="auto">
          <a:xfrm>
            <a:off x="3419872" y="3921646"/>
            <a:ext cx="2449513" cy="646331"/>
          </a:xfrm>
          <a:prstGeom prst="rect">
            <a:avLst/>
          </a:prstGeom>
          <a:solidFill>
            <a:srgbClr val="CCFFCC"/>
          </a:solidFill>
          <a:ln w="25400">
            <a:solidFill>
              <a:srgbClr val="008000"/>
            </a:solidFill>
            <a:miter lim="800000"/>
            <a:headEnd/>
            <a:tailEnd/>
          </a:ln>
        </p:spPr>
        <p:txBody>
          <a:bodyPr>
            <a:spAutoFit/>
          </a:bodyPr>
          <a:lstStyle/>
          <a:p>
            <a:pPr algn="ctr">
              <a:spcBef>
                <a:spcPct val="50000"/>
              </a:spcBef>
            </a:pPr>
            <a:r>
              <a:rPr lang="es-ES" dirty="0" smtClean="0"/>
              <a:t>Racionalismo (Descartes)</a:t>
            </a:r>
            <a:endParaRPr lang="es-ES" dirty="0"/>
          </a:p>
        </p:txBody>
      </p:sp>
      <p:sp>
        <p:nvSpPr>
          <p:cNvPr id="6" name="Text Box 6"/>
          <p:cNvSpPr txBox="1">
            <a:spLocks noChangeArrowheads="1"/>
          </p:cNvSpPr>
          <p:nvPr/>
        </p:nvSpPr>
        <p:spPr bwMode="auto">
          <a:xfrm>
            <a:off x="776685" y="2492896"/>
            <a:ext cx="2449512" cy="461963"/>
          </a:xfrm>
          <a:prstGeom prst="rect">
            <a:avLst/>
          </a:prstGeom>
          <a:solidFill>
            <a:schemeClr val="accent2">
              <a:lumMod val="40000"/>
              <a:lumOff val="60000"/>
            </a:schemeClr>
          </a:solidFill>
          <a:ln w="25400">
            <a:solidFill>
              <a:srgbClr val="008000"/>
            </a:solidFill>
            <a:miter lim="800000"/>
            <a:headEnd/>
            <a:tailEnd/>
          </a:ln>
          <a:effectLst/>
        </p:spPr>
        <p:txBody>
          <a:bodyPr>
            <a:spAutoFit/>
          </a:bodyPr>
          <a:lstStyle/>
          <a:p>
            <a:pPr algn="ctr">
              <a:spcBef>
                <a:spcPct val="50000"/>
              </a:spcBef>
              <a:defRPr/>
            </a:pPr>
            <a:r>
              <a:rPr lang="es-ES" dirty="0">
                <a:latin typeface="Times New Roman" charset="0"/>
              </a:rPr>
              <a:t>XV/XVI</a:t>
            </a:r>
          </a:p>
        </p:txBody>
      </p:sp>
      <p:sp>
        <p:nvSpPr>
          <p:cNvPr id="7" name="Text Box 6"/>
          <p:cNvSpPr txBox="1">
            <a:spLocks noChangeArrowheads="1"/>
          </p:cNvSpPr>
          <p:nvPr/>
        </p:nvSpPr>
        <p:spPr bwMode="auto">
          <a:xfrm>
            <a:off x="3419872" y="2492896"/>
            <a:ext cx="2449513" cy="461963"/>
          </a:xfrm>
          <a:prstGeom prst="rect">
            <a:avLst/>
          </a:prstGeom>
          <a:solidFill>
            <a:schemeClr val="accent2">
              <a:lumMod val="40000"/>
              <a:lumOff val="60000"/>
            </a:schemeClr>
          </a:solidFill>
          <a:ln w="25400">
            <a:solidFill>
              <a:srgbClr val="008000"/>
            </a:solidFill>
            <a:miter lim="800000"/>
            <a:headEnd/>
            <a:tailEnd/>
          </a:ln>
          <a:effectLst/>
        </p:spPr>
        <p:txBody>
          <a:bodyPr>
            <a:spAutoFit/>
          </a:bodyPr>
          <a:lstStyle/>
          <a:p>
            <a:pPr algn="ctr">
              <a:spcBef>
                <a:spcPct val="50000"/>
              </a:spcBef>
              <a:defRPr/>
            </a:pPr>
            <a:r>
              <a:rPr lang="es-ES" dirty="0">
                <a:latin typeface="Times New Roman" charset="0"/>
              </a:rPr>
              <a:t>XVII</a:t>
            </a:r>
          </a:p>
        </p:txBody>
      </p:sp>
      <p:sp>
        <p:nvSpPr>
          <p:cNvPr id="8" name="Text Box 6"/>
          <p:cNvSpPr txBox="1">
            <a:spLocks noChangeArrowheads="1"/>
          </p:cNvSpPr>
          <p:nvPr/>
        </p:nvSpPr>
        <p:spPr bwMode="auto">
          <a:xfrm>
            <a:off x="6063060" y="2492896"/>
            <a:ext cx="2449512" cy="461963"/>
          </a:xfrm>
          <a:prstGeom prst="rect">
            <a:avLst/>
          </a:prstGeom>
          <a:solidFill>
            <a:schemeClr val="accent2">
              <a:lumMod val="40000"/>
              <a:lumOff val="60000"/>
            </a:schemeClr>
          </a:solidFill>
          <a:ln w="25400">
            <a:solidFill>
              <a:srgbClr val="008000"/>
            </a:solidFill>
            <a:miter lim="800000"/>
            <a:headEnd/>
            <a:tailEnd/>
          </a:ln>
          <a:effectLst/>
        </p:spPr>
        <p:txBody>
          <a:bodyPr>
            <a:spAutoFit/>
          </a:bodyPr>
          <a:lstStyle/>
          <a:p>
            <a:pPr algn="ctr">
              <a:spcBef>
                <a:spcPct val="50000"/>
              </a:spcBef>
              <a:defRPr/>
            </a:pPr>
            <a:r>
              <a:rPr lang="es-ES" dirty="0">
                <a:latin typeface="Times New Roman" charset="0"/>
              </a:rPr>
              <a:t>XVIII</a:t>
            </a:r>
          </a:p>
        </p:txBody>
      </p:sp>
      <p:sp>
        <p:nvSpPr>
          <p:cNvPr id="10" name="9 CuadroTexto"/>
          <p:cNvSpPr txBox="1"/>
          <p:nvPr/>
        </p:nvSpPr>
        <p:spPr>
          <a:xfrm>
            <a:off x="0" y="20409"/>
            <a:ext cx="9144000" cy="2308324"/>
          </a:xfrm>
          <a:prstGeom prst="rect">
            <a:avLst/>
          </a:prstGeom>
          <a:noFill/>
        </p:spPr>
        <p:txBody>
          <a:bodyPr wrap="square" rtlCol="0">
            <a:spAutoFit/>
          </a:bodyPr>
          <a:lstStyle/>
          <a:p>
            <a:pPr algn="ctr"/>
            <a:r>
              <a:rPr lang="es-ES" sz="3600" dirty="0" smtClean="0"/>
              <a:t>Las </a:t>
            </a:r>
            <a:r>
              <a:rPr lang="es-ES" sz="3600" dirty="0" smtClean="0">
                <a:solidFill>
                  <a:srgbClr val="FF0000"/>
                </a:solidFill>
              </a:rPr>
              <a:t>bases teóricas </a:t>
            </a:r>
            <a:r>
              <a:rPr lang="es-ES" sz="3600" dirty="0" smtClean="0"/>
              <a:t>de la Ilustración arrancan del </a:t>
            </a:r>
            <a:r>
              <a:rPr lang="es-ES" sz="3600" dirty="0" smtClean="0">
                <a:solidFill>
                  <a:srgbClr val="FF0000"/>
                </a:solidFill>
              </a:rPr>
              <a:t>humanismo renacentista </a:t>
            </a:r>
            <a:r>
              <a:rPr lang="es-ES" sz="3600" dirty="0" smtClean="0"/>
              <a:t>y recogen las aportaciones del </a:t>
            </a:r>
            <a:r>
              <a:rPr lang="es-ES" sz="3600" dirty="0" smtClean="0">
                <a:solidFill>
                  <a:srgbClr val="FF0000"/>
                </a:solidFill>
              </a:rPr>
              <a:t>racionalismo</a:t>
            </a:r>
            <a:r>
              <a:rPr lang="es-ES" sz="3600" dirty="0" smtClean="0"/>
              <a:t> y de la </a:t>
            </a:r>
            <a:r>
              <a:rPr lang="es-ES" sz="3600" dirty="0" smtClean="0">
                <a:solidFill>
                  <a:srgbClr val="FF0000"/>
                </a:solidFill>
              </a:rPr>
              <a:t>revolución científica</a:t>
            </a:r>
            <a:r>
              <a:rPr lang="es-ES" sz="3600" dirty="0" smtClean="0"/>
              <a:t> del siglo XVII.</a:t>
            </a:r>
            <a:endParaRPr lang="es-ES" sz="3600" dirty="0"/>
          </a:p>
        </p:txBody>
      </p:sp>
      <p:sp>
        <p:nvSpPr>
          <p:cNvPr id="11" name="10 CuadroTexto"/>
          <p:cNvSpPr txBox="1"/>
          <p:nvPr/>
        </p:nvSpPr>
        <p:spPr>
          <a:xfrm>
            <a:off x="1187624" y="4919008"/>
            <a:ext cx="6912768" cy="1938992"/>
          </a:xfrm>
          <a:prstGeom prst="rect">
            <a:avLst/>
          </a:prstGeom>
          <a:solidFill>
            <a:schemeClr val="accent1">
              <a:lumMod val="75000"/>
            </a:schemeClr>
          </a:solidFill>
          <a:scene3d>
            <a:camera prst="orthographicFront"/>
            <a:lightRig rig="threePt" dir="t"/>
          </a:scene3d>
          <a:sp3d>
            <a:bevelT/>
          </a:sp3d>
        </p:spPr>
        <p:txBody>
          <a:bodyPr>
            <a:spAutoFit/>
          </a:bodyPr>
          <a:lstStyle/>
          <a:p>
            <a:pPr algn="ctr">
              <a:defRPr/>
            </a:pPr>
            <a:r>
              <a:rPr lang="es-ES" sz="4000" dirty="0" smtClean="0">
                <a:solidFill>
                  <a:schemeClr val="bg1"/>
                </a:solidFill>
              </a:rPr>
              <a:t>Método hipotético-deductivo</a:t>
            </a:r>
            <a:r>
              <a:rPr lang="es-ES" sz="4000" dirty="0">
                <a:solidFill>
                  <a:schemeClr val="bg1"/>
                </a:solidFill>
              </a:rPr>
              <a:t>:</a:t>
            </a:r>
          </a:p>
          <a:p>
            <a:pPr algn="just">
              <a:defRPr/>
            </a:pPr>
            <a:r>
              <a:rPr lang="es-ES" sz="2000" dirty="0">
                <a:solidFill>
                  <a:schemeClr val="bg1"/>
                </a:solidFill>
              </a:rPr>
              <a:t>1.- Se plantea un problema.</a:t>
            </a:r>
          </a:p>
          <a:p>
            <a:pPr algn="just">
              <a:defRPr/>
            </a:pPr>
            <a:r>
              <a:rPr lang="es-ES" sz="2000" dirty="0">
                <a:solidFill>
                  <a:schemeClr val="bg1"/>
                </a:solidFill>
              </a:rPr>
              <a:t>2.- Se lanzan hipótesis para resolverlo.</a:t>
            </a:r>
          </a:p>
          <a:p>
            <a:pPr algn="just">
              <a:defRPr/>
            </a:pPr>
            <a:r>
              <a:rPr lang="es-ES" sz="2000" dirty="0">
                <a:solidFill>
                  <a:schemeClr val="bg1"/>
                </a:solidFill>
              </a:rPr>
              <a:t>3.- Se deducen las consecuencias de dichas hipótesis.</a:t>
            </a:r>
          </a:p>
          <a:p>
            <a:pPr algn="just">
              <a:defRPr/>
            </a:pPr>
            <a:r>
              <a:rPr lang="es-ES" sz="2000" dirty="0">
                <a:solidFill>
                  <a:schemeClr val="bg1"/>
                </a:solidFill>
              </a:rPr>
              <a:t>4.- Se constatan las hipótesis mediante la experimentación.</a:t>
            </a:r>
            <a:endParaRPr lang="es-ES_tradnl" sz="20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9034" y="2426985"/>
            <a:ext cx="9144000" cy="707886"/>
          </a:xfrm>
          <a:prstGeom prst="rect">
            <a:avLst/>
          </a:prstGeom>
          <a:solidFill>
            <a:schemeClr val="bg2">
              <a:lumMod val="90000"/>
            </a:schemeClr>
          </a:solidFill>
          <a:ln w="25400">
            <a:solidFill>
              <a:srgbClr val="FF0000"/>
            </a:solidFill>
          </a:ln>
        </p:spPr>
        <p:txBody>
          <a:bodyPr wrap="square" rtlCol="0">
            <a:spAutoFit/>
          </a:bodyPr>
          <a:lstStyle/>
          <a:p>
            <a:r>
              <a:rPr lang="es-ES" sz="4000" dirty="0" smtClean="0"/>
              <a:t>1.- Uso de la </a:t>
            </a:r>
            <a:r>
              <a:rPr lang="es-ES" sz="4000" dirty="0" smtClean="0">
                <a:solidFill>
                  <a:srgbClr val="FF0000"/>
                </a:solidFill>
              </a:rPr>
              <a:t>razón</a:t>
            </a:r>
            <a:r>
              <a:rPr lang="es-ES" sz="4000" dirty="0" smtClean="0"/>
              <a:t> y del </a:t>
            </a:r>
            <a:r>
              <a:rPr lang="es-ES" sz="4000" dirty="0" smtClean="0">
                <a:solidFill>
                  <a:srgbClr val="FF0000"/>
                </a:solidFill>
              </a:rPr>
              <a:t>conocimiento</a:t>
            </a:r>
            <a:r>
              <a:rPr lang="es-ES" sz="4000" dirty="0" smtClean="0"/>
              <a:t>.</a:t>
            </a:r>
            <a:endParaRPr lang="es-ES_tradnl" sz="4000" dirty="0"/>
          </a:p>
        </p:txBody>
      </p:sp>
      <p:sp>
        <p:nvSpPr>
          <p:cNvPr id="4" name="3 CuadroTexto"/>
          <p:cNvSpPr txBox="1"/>
          <p:nvPr/>
        </p:nvSpPr>
        <p:spPr>
          <a:xfrm>
            <a:off x="-19034" y="3363089"/>
            <a:ext cx="9144000" cy="707886"/>
          </a:xfrm>
          <a:prstGeom prst="rect">
            <a:avLst/>
          </a:prstGeom>
          <a:solidFill>
            <a:schemeClr val="bg2">
              <a:lumMod val="90000"/>
            </a:schemeClr>
          </a:solidFill>
          <a:ln w="25400">
            <a:solidFill>
              <a:srgbClr val="FF0000"/>
            </a:solidFill>
          </a:ln>
        </p:spPr>
        <p:txBody>
          <a:bodyPr wrap="square" rtlCol="0">
            <a:spAutoFit/>
          </a:bodyPr>
          <a:lstStyle/>
          <a:p>
            <a:r>
              <a:rPr lang="es-ES" sz="4000" dirty="0" smtClean="0"/>
              <a:t>2.- El objetivo vital es alcanzar la </a:t>
            </a:r>
            <a:r>
              <a:rPr lang="es-ES" sz="4000" dirty="0" smtClean="0">
                <a:solidFill>
                  <a:srgbClr val="FF0000"/>
                </a:solidFill>
              </a:rPr>
              <a:t>felicidad</a:t>
            </a:r>
            <a:r>
              <a:rPr lang="es-ES" sz="4000" dirty="0" smtClean="0"/>
              <a:t>.</a:t>
            </a:r>
            <a:endParaRPr lang="es-ES_tradnl" sz="4000" dirty="0"/>
          </a:p>
        </p:txBody>
      </p:sp>
      <p:sp>
        <p:nvSpPr>
          <p:cNvPr id="6" name="5 CuadroTexto"/>
          <p:cNvSpPr txBox="1"/>
          <p:nvPr/>
        </p:nvSpPr>
        <p:spPr>
          <a:xfrm>
            <a:off x="-19034" y="4299193"/>
            <a:ext cx="9144000" cy="707886"/>
          </a:xfrm>
          <a:prstGeom prst="rect">
            <a:avLst/>
          </a:prstGeom>
          <a:solidFill>
            <a:schemeClr val="bg2">
              <a:lumMod val="90000"/>
            </a:schemeClr>
          </a:solidFill>
          <a:ln w="25400">
            <a:solidFill>
              <a:srgbClr val="FF0000"/>
            </a:solidFill>
          </a:ln>
        </p:spPr>
        <p:txBody>
          <a:bodyPr wrap="square" rtlCol="0">
            <a:spAutoFit/>
          </a:bodyPr>
          <a:lstStyle/>
          <a:p>
            <a:r>
              <a:rPr lang="es-ES" sz="4000" dirty="0" smtClean="0"/>
              <a:t>3.- El objetivo social es el </a:t>
            </a:r>
            <a:r>
              <a:rPr lang="es-ES" sz="4000" dirty="0" smtClean="0">
                <a:solidFill>
                  <a:srgbClr val="FF0000"/>
                </a:solidFill>
              </a:rPr>
              <a:t>progreso</a:t>
            </a:r>
            <a:r>
              <a:rPr lang="es-ES" sz="4000" dirty="0" smtClean="0"/>
              <a:t>.</a:t>
            </a:r>
            <a:endParaRPr lang="es-ES_tradnl" sz="4000" dirty="0"/>
          </a:p>
        </p:txBody>
      </p:sp>
      <p:sp>
        <p:nvSpPr>
          <p:cNvPr id="7" name="6 CuadroTexto"/>
          <p:cNvSpPr txBox="1"/>
          <p:nvPr/>
        </p:nvSpPr>
        <p:spPr>
          <a:xfrm>
            <a:off x="0" y="0"/>
            <a:ext cx="9144000" cy="1754326"/>
          </a:xfrm>
          <a:prstGeom prst="rect">
            <a:avLst/>
          </a:prstGeom>
          <a:noFill/>
        </p:spPr>
        <p:txBody>
          <a:bodyPr wrap="square" rtlCol="0">
            <a:spAutoFit/>
          </a:bodyPr>
          <a:lstStyle/>
          <a:p>
            <a:pPr algn="ctr"/>
            <a:r>
              <a:rPr lang="es-ES" sz="3600" dirty="0" smtClean="0"/>
              <a:t>No es una ideología como tal, sino más bien una </a:t>
            </a:r>
            <a:r>
              <a:rPr lang="es-ES" sz="3600" dirty="0" smtClean="0">
                <a:solidFill>
                  <a:srgbClr val="FF0000"/>
                </a:solidFill>
              </a:rPr>
              <a:t>forma de entender la vida y la sociedad</a:t>
            </a:r>
            <a:r>
              <a:rPr lang="es-ES" sz="3600" dirty="0" smtClean="0"/>
              <a:t>. Entre sus ideas centrales podemos destacar:</a:t>
            </a:r>
            <a:endParaRPr lang="es-ES" sz="3600" dirty="0"/>
          </a:p>
        </p:txBody>
      </p:sp>
    </p:spTree>
    <p:extLst>
      <p:ext uri="{BB962C8B-B14F-4D97-AF65-F5344CB8AC3E}">
        <p14:creationId xmlns:p14="http://schemas.microsoft.com/office/powerpoint/2010/main" xmlns="" val="750857025"/>
      </p:ext>
    </p:extLst>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2709</TotalTime>
  <Words>2465</Words>
  <Application>Microsoft Office PowerPoint</Application>
  <PresentationFormat>Presentación en pantalla (4:3)</PresentationFormat>
  <Paragraphs>109</Paragraphs>
  <Slides>42</Slides>
  <Notes>0</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Enrique</dc:creator>
  <cp:lastModifiedBy>San Justo</cp:lastModifiedBy>
  <cp:revision>262</cp:revision>
  <dcterms:created xsi:type="dcterms:W3CDTF">2009-06-02T17:24:38Z</dcterms:created>
  <dcterms:modified xsi:type="dcterms:W3CDTF">2020-07-29T10:35:37Z</dcterms:modified>
</cp:coreProperties>
</file>