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81" r:id="rId2"/>
    <p:sldId id="382" r:id="rId3"/>
    <p:sldId id="383" r:id="rId4"/>
    <p:sldId id="321" r:id="rId5"/>
    <p:sldId id="256" r:id="rId6"/>
    <p:sldId id="257" r:id="rId7"/>
    <p:sldId id="350" r:id="rId8"/>
    <p:sldId id="353" r:id="rId9"/>
    <p:sldId id="351" r:id="rId10"/>
    <p:sldId id="320" r:id="rId11"/>
    <p:sldId id="354" r:id="rId12"/>
    <p:sldId id="355" r:id="rId13"/>
    <p:sldId id="356" r:id="rId14"/>
    <p:sldId id="357" r:id="rId15"/>
    <p:sldId id="358" r:id="rId16"/>
    <p:sldId id="359" r:id="rId17"/>
    <p:sldId id="360" r:id="rId18"/>
    <p:sldId id="362" r:id="rId19"/>
    <p:sldId id="363" r:id="rId20"/>
    <p:sldId id="361" r:id="rId21"/>
    <p:sldId id="364" r:id="rId22"/>
    <p:sldId id="365" r:id="rId23"/>
    <p:sldId id="277" r:id="rId24"/>
    <p:sldId id="366" r:id="rId25"/>
    <p:sldId id="367" r:id="rId26"/>
    <p:sldId id="368" r:id="rId27"/>
    <p:sldId id="369" r:id="rId28"/>
    <p:sldId id="370" r:id="rId29"/>
    <p:sldId id="373" r:id="rId30"/>
    <p:sldId id="371" r:id="rId31"/>
    <p:sldId id="372" r:id="rId32"/>
    <p:sldId id="384" r:id="rId33"/>
    <p:sldId id="385" r:id="rId34"/>
    <p:sldId id="374" r:id="rId35"/>
    <p:sldId id="376" r:id="rId36"/>
    <p:sldId id="375" r:id="rId37"/>
    <p:sldId id="377" r:id="rId38"/>
    <p:sldId id="378" r:id="rId39"/>
    <p:sldId id="386" r:id="rId40"/>
    <p:sldId id="387" r:id="rId41"/>
    <p:sldId id="347" r:id="rId42"/>
    <p:sldId id="379" r:id="rId43"/>
    <p:sldId id="380"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04/08/2020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403187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Resume el origen y evolución del catalanismo, el nacionalismo vasco y el regionalismo gallego.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Analiza las diferentes corrientes ideológicas del movimiento obrero y campesino español, así como su evolución durante el último cuarto del siglo XIX.</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Regionalismo y nacionalismo</a:t>
            </a:r>
            <a:endParaRPr lang="es-ES" sz="4800" dirty="0"/>
          </a:p>
        </p:txBody>
      </p:sp>
      <p:sp>
        <p:nvSpPr>
          <p:cNvPr id="3" name="2 Rectángulo"/>
          <p:cNvSpPr/>
          <p:nvPr/>
        </p:nvSpPr>
        <p:spPr>
          <a:xfrm>
            <a:off x="0" y="1700808"/>
            <a:ext cx="9144000" cy="5016758"/>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Causas del nacionalismo y el regionalismo.</a:t>
            </a:r>
          </a:p>
          <a:p>
            <a:pPr marL="268288" lvl="0" indent="-268288" algn="just">
              <a:buFont typeface="Arial" pitchFamily="34" charset="0"/>
              <a:buChar char="•"/>
            </a:pPr>
            <a:r>
              <a:rPr lang="es-ES" sz="4000" dirty="0" smtClean="0">
                <a:latin typeface="Times New Roman" pitchFamily="18" charset="0"/>
                <a:cs typeface="Times New Roman" pitchFamily="18" charset="0"/>
              </a:rPr>
              <a:t>El regionalismo en el origen. Movimientos culturales (</a:t>
            </a:r>
            <a:r>
              <a:rPr lang="es-ES" sz="4000" dirty="0" err="1" smtClean="0">
                <a:latin typeface="Times New Roman" pitchFamily="18" charset="0"/>
                <a:cs typeface="Times New Roman" pitchFamily="18" charset="0"/>
              </a:rPr>
              <a:t>Renaixenςa</a:t>
            </a:r>
            <a:r>
              <a:rPr lang="es-ES" sz="4000" dirty="0" smtClean="0">
                <a:latin typeface="Times New Roman" pitchFamily="18" charset="0"/>
                <a:cs typeface="Times New Roman" pitchFamily="18" charset="0"/>
              </a:rPr>
              <a:t> y </a:t>
            </a:r>
            <a:r>
              <a:rPr lang="es-ES" sz="4000" dirty="0" err="1" smtClean="0">
                <a:latin typeface="Times New Roman" pitchFamily="18" charset="0"/>
                <a:cs typeface="Times New Roman" pitchFamily="18" charset="0"/>
              </a:rPr>
              <a:t>Rexurdimento</a:t>
            </a:r>
            <a:r>
              <a:rPr lang="es-ES" sz="4000" dirty="0" smtClean="0">
                <a:latin typeface="Times New Roman" pitchFamily="18" charset="0"/>
                <a:cs typeface="Times New Roman" pitchFamily="18" charset="0"/>
              </a:rPr>
              <a:t>).</a:t>
            </a:r>
          </a:p>
          <a:p>
            <a:pPr marL="268288" lvl="0" indent="-268288" algn="just">
              <a:buFont typeface="Arial" pitchFamily="34" charset="0"/>
              <a:buChar char="•"/>
            </a:pPr>
            <a:r>
              <a:rPr lang="es-ES" sz="4000" dirty="0" smtClean="0">
                <a:latin typeface="Times New Roman" pitchFamily="18" charset="0"/>
                <a:cs typeface="Times New Roman" pitchFamily="18" charset="0"/>
              </a:rPr>
              <a:t>Movimientos políticos: los casos catalán (la </a:t>
            </a:r>
            <a:r>
              <a:rPr lang="es-ES" sz="4000" dirty="0" err="1" smtClean="0">
                <a:latin typeface="Times New Roman" pitchFamily="18" charset="0"/>
                <a:cs typeface="Times New Roman" pitchFamily="18" charset="0"/>
              </a:rPr>
              <a:t>Lliga</a:t>
            </a:r>
            <a:r>
              <a:rPr lang="es-ES" sz="4000" dirty="0" smtClean="0">
                <a:latin typeface="Times New Roman" pitchFamily="18" charset="0"/>
                <a:cs typeface="Times New Roman" pitchFamily="18" charset="0"/>
              </a:rPr>
              <a:t>) y vasco (el PNV).</a:t>
            </a:r>
          </a:p>
          <a:p>
            <a:pPr marL="268288" lvl="0" indent="-268288" algn="just">
              <a:buFont typeface="Arial" pitchFamily="34" charset="0"/>
              <a:buChar char="•"/>
            </a:pPr>
            <a:r>
              <a:rPr lang="es-ES" sz="4000" dirty="0" smtClean="0">
                <a:latin typeface="Times New Roman" pitchFamily="18" charset="0"/>
                <a:cs typeface="Times New Roman" pitchFamily="18" charset="0"/>
              </a:rPr>
              <a:t>El regionalismo gallego.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Uno de los principios ideológicos del liberalismo giraba en torno a la racionalización administrativa que se traducía en </a:t>
            </a:r>
            <a:r>
              <a:rPr lang="es-ES" sz="3600" dirty="0" smtClean="0">
                <a:solidFill>
                  <a:srgbClr val="FF0000"/>
                </a:solidFill>
              </a:rPr>
              <a:t>uniformización y centralismo</a:t>
            </a:r>
            <a:r>
              <a:rPr lang="es-ES" sz="3600" dirty="0" smtClean="0"/>
              <a:t>. </a:t>
            </a:r>
            <a:endParaRPr lang="es-ES" sz="3600" dirty="0"/>
          </a:p>
        </p:txBody>
      </p:sp>
      <p:pic>
        <p:nvPicPr>
          <p:cNvPr id="55299" name="Picture 3"/>
          <p:cNvPicPr>
            <a:picLocks noChangeAspect="1" noChangeArrowheads="1"/>
          </p:cNvPicPr>
          <p:nvPr/>
        </p:nvPicPr>
        <p:blipFill>
          <a:blip r:embed="rId2" cstate="print"/>
          <a:srcRect/>
          <a:stretch>
            <a:fillRect/>
          </a:stretch>
        </p:blipFill>
        <p:spPr bwMode="auto">
          <a:xfrm>
            <a:off x="3779912" y="2492896"/>
            <a:ext cx="5364088" cy="4118151"/>
          </a:xfrm>
          <a:prstGeom prst="rect">
            <a:avLst/>
          </a:prstGeom>
          <a:noFill/>
          <a:ln w="9525">
            <a:noFill/>
            <a:miter lim="800000"/>
            <a:headEnd/>
            <a:tailEnd/>
          </a:ln>
        </p:spPr>
      </p:pic>
      <p:sp>
        <p:nvSpPr>
          <p:cNvPr id="5" name="4 CuadroTexto"/>
          <p:cNvSpPr txBox="1"/>
          <p:nvPr/>
        </p:nvSpPr>
        <p:spPr>
          <a:xfrm>
            <a:off x="0" y="2996952"/>
            <a:ext cx="3779912" cy="2893100"/>
          </a:xfrm>
          <a:prstGeom prst="rect">
            <a:avLst/>
          </a:prstGeom>
          <a:noFill/>
        </p:spPr>
        <p:txBody>
          <a:bodyPr wrap="square" rtlCol="0">
            <a:spAutoFit/>
          </a:bodyPr>
          <a:lstStyle/>
          <a:p>
            <a:pPr algn="ctr"/>
            <a:r>
              <a:rPr lang="es-ES" sz="2600" dirty="0" smtClean="0"/>
              <a:t>Esto se tradujo en la creación de las provincias, de los gobernadores civiles, de la Guardia Civil, la unificación de fueros, la desaparición de los señoríos jurisdiccionales…</a:t>
            </a:r>
            <a:endParaRPr lang="es-E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España no era tampoco un ejemplo de prosperidad y el </a:t>
            </a:r>
            <a:r>
              <a:rPr lang="es-ES" sz="3600" dirty="0" smtClean="0">
                <a:solidFill>
                  <a:srgbClr val="FF0000"/>
                </a:solidFill>
              </a:rPr>
              <a:t>romanticismo</a:t>
            </a:r>
            <a:r>
              <a:rPr lang="es-ES" sz="3600" dirty="0" smtClean="0"/>
              <a:t> y el </a:t>
            </a:r>
            <a:r>
              <a:rPr lang="es-ES" sz="3600" dirty="0" smtClean="0">
                <a:solidFill>
                  <a:srgbClr val="FF0000"/>
                </a:solidFill>
              </a:rPr>
              <a:t>nacionalismo</a:t>
            </a:r>
            <a:r>
              <a:rPr lang="es-ES" sz="3600" dirty="0" smtClean="0"/>
              <a:t> había triunfado en buena parte de Europa.</a:t>
            </a:r>
            <a:endParaRPr lang="es-ES" sz="3600" dirty="0"/>
          </a:p>
        </p:txBody>
      </p:sp>
      <p:pic>
        <p:nvPicPr>
          <p:cNvPr id="56322" name="Picture 2" descr="Resultado de imagen de nacionalismo siglo xix"/>
          <p:cNvPicPr>
            <a:picLocks noChangeAspect="1" noChangeArrowheads="1"/>
          </p:cNvPicPr>
          <p:nvPr/>
        </p:nvPicPr>
        <p:blipFill>
          <a:blip r:embed="rId2" cstate="print"/>
          <a:srcRect/>
          <a:stretch>
            <a:fillRect/>
          </a:stretch>
        </p:blipFill>
        <p:spPr bwMode="auto">
          <a:xfrm>
            <a:off x="2051720" y="1988840"/>
            <a:ext cx="5153025" cy="2524126"/>
          </a:xfrm>
          <a:prstGeom prst="rect">
            <a:avLst/>
          </a:prstGeom>
          <a:noFill/>
        </p:spPr>
      </p:pic>
      <p:sp>
        <p:nvSpPr>
          <p:cNvPr id="4" name="3 CuadroTexto"/>
          <p:cNvSpPr txBox="1"/>
          <p:nvPr/>
        </p:nvSpPr>
        <p:spPr>
          <a:xfrm>
            <a:off x="0" y="4869160"/>
            <a:ext cx="9144000" cy="1815882"/>
          </a:xfrm>
          <a:prstGeom prst="rect">
            <a:avLst/>
          </a:prstGeom>
          <a:noFill/>
        </p:spPr>
        <p:txBody>
          <a:bodyPr wrap="square" rtlCol="0">
            <a:spAutoFit/>
          </a:bodyPr>
          <a:lstStyle/>
          <a:p>
            <a:pPr algn="ctr"/>
            <a:r>
              <a:rPr lang="es-ES" sz="2800" dirty="0" smtClean="0"/>
              <a:t>El siglo XIX marca el auge del nacionalismo que promueve procesos políticos como la independencia de Grecia y Bélgica, las unificaciones italiana y alemana o la aparición de movimientos independentistas en los Balcanes.</a:t>
            </a:r>
            <a:endParaRPr lang="es-E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España estos movimientos se manifiestan en la </a:t>
            </a:r>
            <a:r>
              <a:rPr lang="es-ES" sz="3600" dirty="0" smtClean="0">
                <a:solidFill>
                  <a:srgbClr val="FF0000"/>
                </a:solidFill>
              </a:rPr>
              <a:t>segunda mitad del siglo </a:t>
            </a:r>
            <a:r>
              <a:rPr lang="es-ES" sz="3600" dirty="0" smtClean="0"/>
              <a:t>en forma de un </a:t>
            </a:r>
            <a:r>
              <a:rPr lang="es-ES" sz="3600" dirty="0" smtClean="0">
                <a:solidFill>
                  <a:srgbClr val="FF0000"/>
                </a:solidFill>
              </a:rPr>
              <a:t>regionalismo</a:t>
            </a:r>
            <a:r>
              <a:rPr lang="es-ES" sz="3600" dirty="0" smtClean="0"/>
              <a:t>, esto es, como exaltación de las diferencias territoriales del país.</a:t>
            </a:r>
            <a:endParaRPr lang="es-ES" sz="3600" dirty="0"/>
          </a:p>
        </p:txBody>
      </p:sp>
      <p:pic>
        <p:nvPicPr>
          <p:cNvPr id="57348" name="Picture 4" descr="https://upload.wikimedia.org/wikipedia/commons/thumb/e/e8/Separatismos_na_Espanha.svg/300px-Separatismos_na_Espanha.svg.png"/>
          <p:cNvPicPr>
            <a:picLocks noChangeAspect="1" noChangeArrowheads="1"/>
          </p:cNvPicPr>
          <p:nvPr/>
        </p:nvPicPr>
        <p:blipFill>
          <a:blip r:embed="rId2" cstate="print"/>
          <a:srcRect/>
          <a:stretch>
            <a:fillRect/>
          </a:stretch>
        </p:blipFill>
        <p:spPr bwMode="auto">
          <a:xfrm>
            <a:off x="4860032" y="2708920"/>
            <a:ext cx="4283968" cy="3512855"/>
          </a:xfrm>
          <a:prstGeom prst="rect">
            <a:avLst/>
          </a:prstGeom>
          <a:noFill/>
        </p:spPr>
      </p:pic>
      <p:sp>
        <p:nvSpPr>
          <p:cNvPr id="5" name="4 CuadroTexto"/>
          <p:cNvSpPr txBox="1"/>
          <p:nvPr/>
        </p:nvSpPr>
        <p:spPr>
          <a:xfrm>
            <a:off x="0" y="2564904"/>
            <a:ext cx="4788024" cy="4093428"/>
          </a:xfrm>
          <a:prstGeom prst="rect">
            <a:avLst/>
          </a:prstGeom>
          <a:noFill/>
        </p:spPr>
        <p:txBody>
          <a:bodyPr wrap="square" rtlCol="0">
            <a:spAutoFit/>
          </a:bodyPr>
          <a:lstStyle/>
          <a:p>
            <a:pPr algn="ctr"/>
            <a:r>
              <a:rPr lang="es-ES" sz="2600" dirty="0" smtClean="0"/>
              <a:t>El regionalismo se basa en </a:t>
            </a:r>
            <a:r>
              <a:rPr lang="es-ES" sz="2600" dirty="0" smtClean="0">
                <a:solidFill>
                  <a:srgbClr val="FF0000"/>
                </a:solidFill>
              </a:rPr>
              <a:t>reclamar identidades diferenciadas</a:t>
            </a:r>
            <a:r>
              <a:rPr lang="es-ES" sz="2600" dirty="0" smtClean="0"/>
              <a:t>. Aparece en los </a:t>
            </a:r>
            <a:r>
              <a:rPr lang="es-ES" sz="2600" dirty="0" smtClean="0">
                <a:solidFill>
                  <a:srgbClr val="FF0000"/>
                </a:solidFill>
              </a:rPr>
              <a:t>espacios periféricos</a:t>
            </a:r>
            <a:r>
              <a:rPr lang="es-ES" sz="2600" dirty="0" smtClean="0"/>
              <a:t>, especialmente en Cataluña, País Vasco, Galicia, Valencia y Andalucía. En la actualidad esas reclamaciones se mantienen en muchas de las regiones </a:t>
            </a:r>
            <a:r>
              <a:rPr lang="es-ES" sz="2600" dirty="0" smtClean="0"/>
              <a:t>españolas (derecha).</a:t>
            </a:r>
            <a:endParaRPr lang="es-ES"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thumb/b/b5/Renaixensa.jpg/350px-Renaixensa.jpg"/>
          <p:cNvPicPr>
            <a:picLocks noChangeAspect="1" noChangeArrowheads="1"/>
          </p:cNvPicPr>
          <p:nvPr/>
        </p:nvPicPr>
        <p:blipFill>
          <a:blip r:embed="rId2" cstate="print"/>
          <a:srcRect/>
          <a:stretch>
            <a:fillRect/>
          </a:stretch>
        </p:blipFill>
        <p:spPr bwMode="auto">
          <a:xfrm>
            <a:off x="4400324" y="0"/>
            <a:ext cx="4743676" cy="6858000"/>
          </a:xfrm>
          <a:prstGeom prst="rect">
            <a:avLst/>
          </a:prstGeom>
          <a:noFill/>
        </p:spPr>
      </p:pic>
      <p:sp>
        <p:nvSpPr>
          <p:cNvPr id="3" name="2 CuadroTexto"/>
          <p:cNvSpPr txBox="1"/>
          <p:nvPr/>
        </p:nvSpPr>
        <p:spPr>
          <a:xfrm>
            <a:off x="0" y="260648"/>
            <a:ext cx="4355976" cy="6186309"/>
          </a:xfrm>
          <a:prstGeom prst="rect">
            <a:avLst/>
          </a:prstGeom>
          <a:noFill/>
        </p:spPr>
        <p:txBody>
          <a:bodyPr wrap="square" rtlCol="0">
            <a:spAutoFit/>
          </a:bodyPr>
          <a:lstStyle/>
          <a:p>
            <a:pPr algn="ctr"/>
            <a:r>
              <a:rPr lang="es-ES" sz="3600" dirty="0" smtClean="0"/>
              <a:t>Estos movimientos </a:t>
            </a:r>
            <a:r>
              <a:rPr lang="es-ES" sz="3600" dirty="0" smtClean="0">
                <a:solidFill>
                  <a:srgbClr val="FF0000"/>
                </a:solidFill>
              </a:rPr>
              <a:t>empezaron como manifestaciones culturales </a:t>
            </a:r>
            <a:r>
              <a:rPr lang="es-ES" sz="3600" dirty="0" smtClean="0"/>
              <a:t>que reivindicaban la </a:t>
            </a:r>
            <a:r>
              <a:rPr lang="es-ES" sz="3600" dirty="0" smtClean="0">
                <a:solidFill>
                  <a:srgbClr val="FF0000"/>
                </a:solidFill>
              </a:rPr>
              <a:t>lengua</a:t>
            </a:r>
            <a:r>
              <a:rPr lang="es-ES" sz="3600" dirty="0" smtClean="0"/>
              <a:t> y la </a:t>
            </a:r>
            <a:r>
              <a:rPr lang="es-ES" sz="3600" dirty="0" smtClean="0">
                <a:solidFill>
                  <a:srgbClr val="FF0000"/>
                </a:solidFill>
              </a:rPr>
              <a:t>cultura</a:t>
            </a:r>
            <a:r>
              <a:rPr lang="es-ES" sz="3600" dirty="0" smtClean="0"/>
              <a:t> de un lugar. Así fue en </a:t>
            </a:r>
            <a:r>
              <a:rPr lang="es-ES" sz="3600" dirty="0" smtClean="0"/>
              <a:t>Cataluña y Valencia </a:t>
            </a:r>
            <a:r>
              <a:rPr lang="es-ES" sz="3600" dirty="0" smtClean="0"/>
              <a:t>con la </a:t>
            </a:r>
            <a:r>
              <a:rPr lang="es-ES" sz="3600" dirty="0" err="1" smtClean="0">
                <a:solidFill>
                  <a:srgbClr val="FF0000"/>
                </a:solidFill>
              </a:rPr>
              <a:t>Renaixen</a:t>
            </a:r>
            <a:r>
              <a:rPr lang="el-GR" sz="3600" dirty="0" smtClean="0">
                <a:solidFill>
                  <a:srgbClr val="FF0000"/>
                </a:solidFill>
              </a:rPr>
              <a:t>ς</a:t>
            </a:r>
            <a:r>
              <a:rPr lang="es-ES" sz="3600" dirty="0" smtClean="0">
                <a:solidFill>
                  <a:srgbClr val="FF0000"/>
                </a:solidFill>
              </a:rPr>
              <a:t>a</a:t>
            </a:r>
            <a:r>
              <a:rPr lang="es-ES" sz="3600" dirty="0" smtClean="0"/>
              <a:t> y en Galicia con el </a:t>
            </a:r>
            <a:r>
              <a:rPr lang="es-ES" sz="3600" dirty="0" err="1" smtClean="0">
                <a:solidFill>
                  <a:srgbClr val="FF0000"/>
                </a:solidFill>
              </a:rPr>
              <a:t>Rexurdimento</a:t>
            </a:r>
            <a:r>
              <a:rPr lang="es-ES" sz="3600" dirty="0" smtClean="0"/>
              <a:t>.</a:t>
            </a:r>
            <a:endParaRPr lang="es-E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Resultado de imagen de renaixenca maragall verdaguer"/>
          <p:cNvPicPr>
            <a:picLocks noChangeAspect="1" noChangeArrowheads="1"/>
          </p:cNvPicPr>
          <p:nvPr/>
        </p:nvPicPr>
        <p:blipFill>
          <a:blip r:embed="rId2" cstate="print"/>
          <a:srcRect/>
          <a:stretch>
            <a:fillRect/>
          </a:stretch>
        </p:blipFill>
        <p:spPr bwMode="auto">
          <a:xfrm>
            <a:off x="0" y="3048712"/>
            <a:ext cx="4788023" cy="3593263"/>
          </a:xfrm>
          <a:prstGeom prst="rect">
            <a:avLst/>
          </a:prstGeom>
          <a:noFill/>
        </p:spPr>
      </p:pic>
      <p:pic>
        <p:nvPicPr>
          <p:cNvPr id="59394" name="Picture 2" descr="Resultado de imagen de rexurdimento"/>
          <p:cNvPicPr>
            <a:picLocks noChangeAspect="1" noChangeArrowheads="1"/>
          </p:cNvPicPr>
          <p:nvPr/>
        </p:nvPicPr>
        <p:blipFill>
          <a:blip r:embed="rId3" cstate="print"/>
          <a:srcRect/>
          <a:stretch>
            <a:fillRect/>
          </a:stretch>
        </p:blipFill>
        <p:spPr bwMode="auto">
          <a:xfrm>
            <a:off x="4382955" y="3068960"/>
            <a:ext cx="4761043" cy="3573016"/>
          </a:xfrm>
          <a:prstGeom prst="rect">
            <a:avLst/>
          </a:prstGeom>
          <a:noFill/>
        </p:spPr>
      </p:pic>
      <p:sp>
        <p:nvSpPr>
          <p:cNvPr id="4" name="3 CuadroTexto"/>
          <p:cNvSpPr txBox="1"/>
          <p:nvPr/>
        </p:nvSpPr>
        <p:spPr>
          <a:xfrm>
            <a:off x="0" y="0"/>
            <a:ext cx="9144000" cy="2862322"/>
          </a:xfrm>
          <a:prstGeom prst="rect">
            <a:avLst/>
          </a:prstGeom>
          <a:noFill/>
        </p:spPr>
        <p:txBody>
          <a:bodyPr wrap="square" rtlCol="0">
            <a:spAutoFit/>
          </a:bodyPr>
          <a:lstStyle/>
          <a:p>
            <a:pPr algn="ctr"/>
            <a:r>
              <a:rPr lang="es-ES" sz="3600" dirty="0" smtClean="0"/>
              <a:t>Destacan importantes </a:t>
            </a:r>
            <a:r>
              <a:rPr lang="es-ES" sz="3600" dirty="0" smtClean="0">
                <a:solidFill>
                  <a:srgbClr val="FF0000"/>
                </a:solidFill>
              </a:rPr>
              <a:t>escritores</a:t>
            </a:r>
            <a:r>
              <a:rPr lang="es-ES" sz="3600" dirty="0" smtClean="0"/>
              <a:t> en estas lenguas que afianzan el uso del catalán (</a:t>
            </a:r>
            <a:r>
              <a:rPr lang="es-ES" sz="3600" dirty="0" err="1" smtClean="0"/>
              <a:t>Verdaguer</a:t>
            </a:r>
            <a:r>
              <a:rPr lang="es-ES" sz="3600" dirty="0" smtClean="0"/>
              <a:t>, Maragall o </a:t>
            </a:r>
            <a:r>
              <a:rPr lang="es-ES" sz="3600" dirty="0" err="1" smtClean="0"/>
              <a:t>Guimerà</a:t>
            </a:r>
            <a:r>
              <a:rPr lang="es-ES" sz="3600" dirty="0" smtClean="0"/>
              <a:t>), del valenciano (Llorente o </a:t>
            </a:r>
            <a:r>
              <a:rPr lang="es-ES" sz="3600" dirty="0" err="1" smtClean="0"/>
              <a:t>Llombart</a:t>
            </a:r>
            <a:r>
              <a:rPr lang="es-ES" sz="3600" dirty="0" smtClean="0"/>
              <a:t>) </a:t>
            </a:r>
            <a:r>
              <a:rPr lang="es-ES" sz="3600" dirty="0" smtClean="0"/>
              <a:t>y del gallego (Rosalía de Castro, </a:t>
            </a:r>
            <a:r>
              <a:rPr lang="es-ES" sz="3600" dirty="0" err="1" smtClean="0"/>
              <a:t>Pondal</a:t>
            </a:r>
            <a:r>
              <a:rPr lang="es-ES" sz="3600" dirty="0" smtClean="0"/>
              <a:t> y Curros Enríquez).</a:t>
            </a:r>
            <a:endParaRPr lang="es-E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esultado de imagen de jocs florals 1859"/>
          <p:cNvPicPr>
            <a:picLocks noChangeAspect="1" noChangeArrowheads="1"/>
          </p:cNvPicPr>
          <p:nvPr/>
        </p:nvPicPr>
        <p:blipFill>
          <a:blip r:embed="rId2" cstate="print"/>
          <a:srcRect/>
          <a:stretch>
            <a:fillRect/>
          </a:stretch>
        </p:blipFill>
        <p:spPr bwMode="auto">
          <a:xfrm>
            <a:off x="899592" y="2996951"/>
            <a:ext cx="7355298" cy="3861049"/>
          </a:xfrm>
          <a:prstGeom prst="rect">
            <a:avLst/>
          </a:prstGeom>
          <a:noFill/>
        </p:spPr>
      </p:pic>
      <p:sp>
        <p:nvSpPr>
          <p:cNvPr id="3" name="2 CuadroTexto"/>
          <p:cNvSpPr txBox="1"/>
          <p:nvPr/>
        </p:nvSpPr>
        <p:spPr>
          <a:xfrm>
            <a:off x="0" y="0"/>
            <a:ext cx="9144000" cy="2862322"/>
          </a:xfrm>
          <a:prstGeom prst="rect">
            <a:avLst/>
          </a:prstGeom>
          <a:noFill/>
        </p:spPr>
        <p:txBody>
          <a:bodyPr wrap="square" rtlCol="0">
            <a:spAutoFit/>
          </a:bodyPr>
          <a:lstStyle/>
          <a:p>
            <a:pPr algn="ctr"/>
            <a:r>
              <a:rPr lang="es-ES" sz="3600" dirty="0" smtClean="0"/>
              <a:t>En </a:t>
            </a:r>
            <a:r>
              <a:rPr lang="es-ES" sz="3600" dirty="0" smtClean="0">
                <a:solidFill>
                  <a:srgbClr val="FF0000"/>
                </a:solidFill>
              </a:rPr>
              <a:t>Barcelona</a:t>
            </a:r>
            <a:r>
              <a:rPr lang="es-ES" sz="3600" dirty="0" smtClean="0"/>
              <a:t> se reinstauran los </a:t>
            </a:r>
            <a:r>
              <a:rPr lang="es-ES" sz="3600" dirty="0" smtClean="0">
                <a:solidFill>
                  <a:srgbClr val="FF0000"/>
                </a:solidFill>
              </a:rPr>
              <a:t>Juegos Florales </a:t>
            </a:r>
            <a:r>
              <a:rPr lang="es-ES" sz="3600" dirty="0" smtClean="0"/>
              <a:t>en 1859. Se trataba de recuperar certámenes medievales de poesía que sirvió para difundir el catalán y la cultura catalana dentro del contexto de la </a:t>
            </a:r>
            <a:r>
              <a:rPr lang="es-ES" sz="3600" dirty="0" err="1" smtClean="0"/>
              <a:t>Renaixen</a:t>
            </a:r>
            <a:r>
              <a:rPr lang="el-GR" sz="3600" dirty="0" smtClean="0"/>
              <a:t>ς</a:t>
            </a:r>
            <a:r>
              <a:rPr lang="es-ES" sz="3600" dirty="0" smtClean="0"/>
              <a:t>a.</a:t>
            </a:r>
            <a:endParaRPr lang="es-E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lmirall.jpg"/>
          <p:cNvPicPr>
            <a:picLocks noChangeAspect="1" noChangeArrowheads="1"/>
          </p:cNvPicPr>
          <p:nvPr/>
        </p:nvPicPr>
        <p:blipFill>
          <a:blip r:embed="rId2" cstate="print"/>
          <a:srcRect/>
          <a:stretch>
            <a:fillRect/>
          </a:stretch>
        </p:blipFill>
        <p:spPr bwMode="auto">
          <a:xfrm>
            <a:off x="6084576" y="2852936"/>
            <a:ext cx="3059423" cy="4005064"/>
          </a:xfrm>
          <a:prstGeom prst="rect">
            <a:avLst/>
          </a:prstGeom>
          <a:noFill/>
        </p:spPr>
      </p:pic>
      <p:sp>
        <p:nvSpPr>
          <p:cNvPr id="3" name="2 CuadroTexto"/>
          <p:cNvSpPr txBox="1"/>
          <p:nvPr/>
        </p:nvSpPr>
        <p:spPr>
          <a:xfrm>
            <a:off x="0" y="0"/>
            <a:ext cx="9144000" cy="2862322"/>
          </a:xfrm>
          <a:prstGeom prst="rect">
            <a:avLst/>
          </a:prstGeom>
          <a:noFill/>
        </p:spPr>
        <p:txBody>
          <a:bodyPr wrap="square" rtlCol="0">
            <a:spAutoFit/>
          </a:bodyPr>
          <a:lstStyle/>
          <a:p>
            <a:pPr algn="ctr"/>
            <a:r>
              <a:rPr lang="es-ES" sz="3600" dirty="0" smtClean="0"/>
              <a:t>El </a:t>
            </a:r>
            <a:r>
              <a:rPr lang="es-ES" sz="3600" dirty="0" smtClean="0">
                <a:solidFill>
                  <a:srgbClr val="FF0000"/>
                </a:solidFill>
              </a:rPr>
              <a:t>nacionalismo</a:t>
            </a:r>
            <a:r>
              <a:rPr lang="es-ES" sz="3600" dirty="0" smtClean="0"/>
              <a:t> es el movimiento político basado en la </a:t>
            </a:r>
            <a:r>
              <a:rPr lang="es-ES" sz="3600" dirty="0" smtClean="0">
                <a:solidFill>
                  <a:srgbClr val="FF0000"/>
                </a:solidFill>
              </a:rPr>
              <a:t>reivindicación de una nación propia</a:t>
            </a:r>
            <a:r>
              <a:rPr lang="es-ES" sz="3600" dirty="0" smtClean="0"/>
              <a:t>. Aplicado a España, puede referirse tanto al reconocimiento de otra nación dentro de España como fuera de la misma.</a:t>
            </a:r>
            <a:endParaRPr lang="es-ES" sz="3600" dirty="0"/>
          </a:p>
        </p:txBody>
      </p:sp>
      <p:sp>
        <p:nvSpPr>
          <p:cNvPr id="4" name="3 CuadroTexto"/>
          <p:cNvSpPr txBox="1"/>
          <p:nvPr/>
        </p:nvSpPr>
        <p:spPr>
          <a:xfrm>
            <a:off x="0" y="2996952"/>
            <a:ext cx="6084168" cy="3631763"/>
          </a:xfrm>
          <a:prstGeom prst="rect">
            <a:avLst/>
          </a:prstGeom>
          <a:noFill/>
        </p:spPr>
        <p:txBody>
          <a:bodyPr wrap="square" rtlCol="0">
            <a:spAutoFit/>
          </a:bodyPr>
          <a:lstStyle/>
          <a:p>
            <a:pPr algn="just"/>
            <a:r>
              <a:rPr lang="es-ES" sz="2300" dirty="0" smtClean="0"/>
              <a:t>El </a:t>
            </a:r>
            <a:r>
              <a:rPr lang="es-ES" sz="2300" dirty="0" smtClean="0">
                <a:solidFill>
                  <a:srgbClr val="FF0000"/>
                </a:solidFill>
              </a:rPr>
              <a:t>primer nacionalismo político </a:t>
            </a:r>
            <a:r>
              <a:rPr lang="es-ES" sz="2300" dirty="0" smtClean="0"/>
              <a:t>surgió en Cataluña dentro del </a:t>
            </a:r>
            <a:r>
              <a:rPr lang="es-ES" sz="2300" dirty="0" smtClean="0">
                <a:solidFill>
                  <a:srgbClr val="FF0000"/>
                </a:solidFill>
              </a:rPr>
              <a:t>republicanismo federal </a:t>
            </a:r>
            <a:r>
              <a:rPr lang="es-ES" sz="2300" dirty="0" smtClean="0"/>
              <a:t>durante el Sexenio Democrático. Valentín </a:t>
            </a:r>
            <a:r>
              <a:rPr lang="es-ES" sz="2300" dirty="0" err="1" smtClean="0"/>
              <a:t>Almirall</a:t>
            </a:r>
            <a:r>
              <a:rPr lang="es-ES" sz="2300" dirty="0" smtClean="0"/>
              <a:t> fue su promotor. En este caso, planteaba la creación de un </a:t>
            </a:r>
            <a:r>
              <a:rPr lang="es-ES" sz="2300" dirty="0" smtClean="0">
                <a:solidFill>
                  <a:srgbClr val="FF0000"/>
                </a:solidFill>
              </a:rPr>
              <a:t>Estado catalán federado </a:t>
            </a:r>
            <a:r>
              <a:rPr lang="es-ES" sz="2300" dirty="0" smtClean="0"/>
              <a:t>con otros Estados que conformaran España, pero no la independencia tal y como la entendemos hoy en día. En 1879 publicaba el primer periódico en catalán (</a:t>
            </a:r>
            <a:r>
              <a:rPr lang="es-ES" sz="2300" dirty="0" err="1" smtClean="0"/>
              <a:t>Diari</a:t>
            </a:r>
            <a:r>
              <a:rPr lang="es-ES" sz="2300" dirty="0" smtClean="0"/>
              <a:t> Catalá) y en 1882 fundaba el Centre </a:t>
            </a:r>
            <a:r>
              <a:rPr lang="es-ES" sz="2300" dirty="0" err="1" smtClean="0"/>
              <a:t>Català</a:t>
            </a:r>
            <a:r>
              <a:rPr lang="es-ES" sz="2300" dirty="0" smtClean="0"/>
              <a:t>, primera organización catalanista.</a:t>
            </a:r>
            <a:endParaRPr lang="es-ES"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Sin embargo, </a:t>
            </a:r>
            <a:r>
              <a:rPr lang="es-ES" sz="3600" dirty="0" smtClean="0"/>
              <a:t>el </a:t>
            </a:r>
            <a:r>
              <a:rPr lang="es-ES" sz="3600" dirty="0" smtClean="0">
                <a:solidFill>
                  <a:srgbClr val="FF0000"/>
                </a:solidFill>
              </a:rPr>
              <a:t>nacionalismo catalán </a:t>
            </a:r>
            <a:r>
              <a:rPr lang="es-ES" sz="3600" dirty="0" smtClean="0"/>
              <a:t>pronto</a:t>
            </a:r>
            <a:r>
              <a:rPr lang="es-ES" sz="3600" dirty="0" smtClean="0">
                <a:solidFill>
                  <a:srgbClr val="FF0000"/>
                </a:solidFill>
              </a:rPr>
              <a:t> </a:t>
            </a:r>
            <a:r>
              <a:rPr lang="es-ES" sz="3600" dirty="0" smtClean="0"/>
              <a:t>cobraría </a:t>
            </a:r>
            <a:r>
              <a:rPr lang="es-ES" sz="3600" dirty="0" smtClean="0"/>
              <a:t>un significado más </a:t>
            </a:r>
            <a:r>
              <a:rPr lang="es-ES" sz="3600" dirty="0" smtClean="0">
                <a:solidFill>
                  <a:srgbClr val="FF0000"/>
                </a:solidFill>
              </a:rPr>
              <a:t>conservador</a:t>
            </a:r>
            <a:r>
              <a:rPr lang="es-ES" sz="3600" dirty="0" smtClean="0"/>
              <a:t> asociado a la </a:t>
            </a:r>
            <a:r>
              <a:rPr lang="es-ES" sz="3600" dirty="0" smtClean="0">
                <a:solidFill>
                  <a:srgbClr val="FF0000"/>
                </a:solidFill>
              </a:rPr>
              <a:t>burguesía</a:t>
            </a:r>
            <a:r>
              <a:rPr lang="es-ES" sz="3600" dirty="0" smtClean="0"/>
              <a:t>.</a:t>
            </a:r>
            <a:endParaRPr lang="es-ES" sz="3600" dirty="0"/>
          </a:p>
        </p:txBody>
      </p:sp>
      <p:sp>
        <p:nvSpPr>
          <p:cNvPr id="3" name="2 CuadroTexto"/>
          <p:cNvSpPr txBox="1"/>
          <p:nvPr/>
        </p:nvSpPr>
        <p:spPr>
          <a:xfrm>
            <a:off x="0" y="2564904"/>
            <a:ext cx="5292080" cy="3277820"/>
          </a:xfrm>
          <a:prstGeom prst="rect">
            <a:avLst/>
          </a:prstGeom>
          <a:noFill/>
        </p:spPr>
        <p:txBody>
          <a:bodyPr wrap="square" rtlCol="0">
            <a:spAutoFit/>
          </a:bodyPr>
          <a:lstStyle/>
          <a:p>
            <a:pPr algn="just"/>
            <a:r>
              <a:rPr lang="es-ES" sz="2300" dirty="0" smtClean="0"/>
              <a:t>En 1891 se fundaba la Unió Catalanista para oponerse al centralismo del Código Civil de 1889. En 1892 se reunían en asamblea y aprobaban las </a:t>
            </a:r>
            <a:r>
              <a:rPr lang="es-ES" sz="2300" dirty="0" smtClean="0">
                <a:solidFill>
                  <a:srgbClr val="FF0000"/>
                </a:solidFill>
              </a:rPr>
              <a:t>Bases de Manresa</a:t>
            </a:r>
            <a:r>
              <a:rPr lang="es-ES" sz="2300" dirty="0" smtClean="0"/>
              <a:t> (imagen) que pretendían regular las relaciones entre el Estado central y Cataluña mediante un proyecto autonomista y basado en los antiguos fueros y el uso oficial del catalán.</a:t>
            </a:r>
            <a:endParaRPr lang="es-ES" sz="2300" dirty="0"/>
          </a:p>
        </p:txBody>
      </p:sp>
      <p:pic>
        <p:nvPicPr>
          <p:cNvPr id="62466" name="Picture 2" descr="Imagen relacionada"/>
          <p:cNvPicPr>
            <a:picLocks noChangeAspect="1" noChangeArrowheads="1"/>
          </p:cNvPicPr>
          <p:nvPr/>
        </p:nvPicPr>
        <p:blipFill>
          <a:blip r:embed="rId2" cstate="print"/>
          <a:srcRect/>
          <a:stretch>
            <a:fillRect/>
          </a:stretch>
        </p:blipFill>
        <p:spPr bwMode="auto">
          <a:xfrm>
            <a:off x="5302277" y="2204864"/>
            <a:ext cx="3841723" cy="43204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De la Unió Catalanista nacería en 1901 la </a:t>
            </a:r>
            <a:r>
              <a:rPr lang="es-ES" sz="3600" dirty="0" err="1" smtClean="0">
                <a:solidFill>
                  <a:srgbClr val="FF0000"/>
                </a:solidFill>
              </a:rPr>
              <a:t>Lliga</a:t>
            </a:r>
            <a:r>
              <a:rPr lang="es-ES" sz="3600" dirty="0" smtClean="0">
                <a:solidFill>
                  <a:srgbClr val="FF0000"/>
                </a:solidFill>
              </a:rPr>
              <a:t> Regionalista</a:t>
            </a:r>
            <a:r>
              <a:rPr lang="es-ES" sz="3600" dirty="0" smtClean="0"/>
              <a:t>, el primer gran partido político nacionalista que pronto se convertirá en la principal fuerza política catalana.</a:t>
            </a:r>
            <a:endParaRPr lang="es-ES" sz="3600" dirty="0"/>
          </a:p>
        </p:txBody>
      </p:sp>
      <p:pic>
        <p:nvPicPr>
          <p:cNvPr id="64514" name="Picture 2" descr="Resultado de imagen de prat de la riba"/>
          <p:cNvPicPr>
            <a:picLocks noChangeAspect="1" noChangeArrowheads="1"/>
          </p:cNvPicPr>
          <p:nvPr/>
        </p:nvPicPr>
        <p:blipFill>
          <a:blip r:embed="rId2" cstate="print"/>
          <a:srcRect/>
          <a:stretch>
            <a:fillRect/>
          </a:stretch>
        </p:blipFill>
        <p:spPr bwMode="auto">
          <a:xfrm>
            <a:off x="0" y="2996952"/>
            <a:ext cx="2219325" cy="2762251"/>
          </a:xfrm>
          <a:prstGeom prst="rect">
            <a:avLst/>
          </a:prstGeom>
          <a:noFill/>
        </p:spPr>
      </p:pic>
      <p:pic>
        <p:nvPicPr>
          <p:cNvPr id="64516" name="Picture 4" descr="Retrat Francesc Cambó.jpeg"/>
          <p:cNvPicPr>
            <a:picLocks noChangeAspect="1" noChangeArrowheads="1"/>
          </p:cNvPicPr>
          <p:nvPr/>
        </p:nvPicPr>
        <p:blipFill>
          <a:blip r:embed="rId3" cstate="print"/>
          <a:srcRect/>
          <a:stretch>
            <a:fillRect/>
          </a:stretch>
        </p:blipFill>
        <p:spPr bwMode="auto">
          <a:xfrm>
            <a:off x="7092280" y="2924944"/>
            <a:ext cx="2051720" cy="2974995"/>
          </a:xfrm>
          <a:prstGeom prst="rect">
            <a:avLst/>
          </a:prstGeom>
          <a:noFill/>
        </p:spPr>
      </p:pic>
      <p:sp>
        <p:nvSpPr>
          <p:cNvPr id="5" name="4 CuadroTexto"/>
          <p:cNvSpPr txBox="1"/>
          <p:nvPr/>
        </p:nvSpPr>
        <p:spPr>
          <a:xfrm>
            <a:off x="2195736" y="2924944"/>
            <a:ext cx="4896544" cy="2923877"/>
          </a:xfrm>
          <a:prstGeom prst="rect">
            <a:avLst/>
          </a:prstGeom>
          <a:noFill/>
        </p:spPr>
        <p:txBody>
          <a:bodyPr wrap="square" rtlCol="0">
            <a:spAutoFit/>
          </a:bodyPr>
          <a:lstStyle/>
          <a:p>
            <a:pPr algn="just"/>
            <a:r>
              <a:rPr lang="es-ES" sz="2300" dirty="0" smtClean="0"/>
              <a:t>La </a:t>
            </a:r>
            <a:r>
              <a:rPr lang="es-ES" sz="2300" dirty="0" err="1" smtClean="0"/>
              <a:t>Lliga</a:t>
            </a:r>
            <a:r>
              <a:rPr lang="es-ES" sz="2300" dirty="0" smtClean="0"/>
              <a:t> se crea como un partido dispuestos a participar políticamente dentro de la Restauración. Estará dirigido por </a:t>
            </a:r>
            <a:r>
              <a:rPr lang="es-ES" sz="2300" dirty="0" smtClean="0">
                <a:solidFill>
                  <a:srgbClr val="FF0000"/>
                </a:solidFill>
              </a:rPr>
              <a:t>Prat de la Riba </a:t>
            </a:r>
            <a:r>
              <a:rPr lang="es-ES" sz="2300" dirty="0" smtClean="0"/>
              <a:t>(izquierda) y tendrá en su seno desde su nacimiento a </a:t>
            </a:r>
            <a:r>
              <a:rPr lang="es-ES" sz="2300" dirty="0" smtClean="0">
                <a:solidFill>
                  <a:srgbClr val="FF0000"/>
                </a:solidFill>
              </a:rPr>
              <a:t>Francesc Cambó </a:t>
            </a:r>
            <a:r>
              <a:rPr lang="es-ES" sz="2300" dirty="0" smtClean="0"/>
              <a:t>(derecha) que tendrá un papel importante posteriormente.</a:t>
            </a:r>
            <a:endParaRPr lang="es-E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Nacionalismo.</a:t>
            </a:r>
            <a:endParaRPr lang="es-ES" sz="32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Anarquismo.</a:t>
            </a:r>
            <a:endParaRPr lang="es-ES" sz="32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PSOE.</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En cuanto al </a:t>
            </a:r>
            <a:r>
              <a:rPr lang="es-ES" sz="3600" dirty="0" smtClean="0">
                <a:solidFill>
                  <a:srgbClr val="FF0000"/>
                </a:solidFill>
              </a:rPr>
              <a:t>nacionalismo vasco</a:t>
            </a:r>
            <a:r>
              <a:rPr lang="es-ES" sz="3600" dirty="0" smtClean="0"/>
              <a:t>, nace asociado a </a:t>
            </a:r>
            <a:r>
              <a:rPr lang="es-ES" sz="3600" dirty="0" smtClean="0">
                <a:solidFill>
                  <a:srgbClr val="FF0000"/>
                </a:solidFill>
              </a:rPr>
              <a:t>ideas tradicionalistas </a:t>
            </a:r>
            <a:r>
              <a:rPr lang="es-ES" sz="3600" dirty="0" smtClean="0"/>
              <a:t>en un momento de rápida industrialización de Bilbao. Defendía el mundo rural, el catolicismo y era antiliberal y antiespañol.</a:t>
            </a:r>
            <a:endParaRPr lang="es-ES" sz="3600" dirty="0"/>
          </a:p>
        </p:txBody>
      </p:sp>
      <p:pic>
        <p:nvPicPr>
          <p:cNvPr id="63490" name="Picture 2" descr="Resultado de imagen de sabino arana"/>
          <p:cNvPicPr>
            <a:picLocks noChangeAspect="1" noChangeArrowheads="1"/>
          </p:cNvPicPr>
          <p:nvPr/>
        </p:nvPicPr>
        <p:blipFill>
          <a:blip r:embed="rId2" cstate="print"/>
          <a:srcRect/>
          <a:stretch>
            <a:fillRect/>
          </a:stretch>
        </p:blipFill>
        <p:spPr bwMode="auto">
          <a:xfrm>
            <a:off x="5076056" y="2790056"/>
            <a:ext cx="4067944" cy="4067944"/>
          </a:xfrm>
          <a:prstGeom prst="rect">
            <a:avLst/>
          </a:prstGeom>
          <a:noFill/>
        </p:spPr>
      </p:pic>
      <p:sp>
        <p:nvSpPr>
          <p:cNvPr id="4" name="3 CuadroTexto"/>
          <p:cNvSpPr txBox="1"/>
          <p:nvPr/>
        </p:nvSpPr>
        <p:spPr>
          <a:xfrm>
            <a:off x="0" y="2872294"/>
            <a:ext cx="5076056" cy="3985706"/>
          </a:xfrm>
          <a:prstGeom prst="rect">
            <a:avLst/>
          </a:prstGeom>
          <a:noFill/>
        </p:spPr>
        <p:txBody>
          <a:bodyPr wrap="square" rtlCol="0">
            <a:spAutoFit/>
          </a:bodyPr>
          <a:lstStyle/>
          <a:p>
            <a:pPr algn="just"/>
            <a:r>
              <a:rPr lang="es-ES" sz="2300" dirty="0" smtClean="0"/>
              <a:t>El iniciador del nacionalismo vasco es </a:t>
            </a:r>
            <a:r>
              <a:rPr lang="es-ES" sz="2300" dirty="0" smtClean="0">
                <a:solidFill>
                  <a:srgbClr val="FF0000"/>
                </a:solidFill>
              </a:rPr>
              <a:t>Sabino Arana</a:t>
            </a:r>
            <a:r>
              <a:rPr lang="es-ES" sz="2300" dirty="0" smtClean="0"/>
              <a:t>. Su carácter tradicionalista es a la vez mucho más radical que el nacionalismo catalán al ser </a:t>
            </a:r>
            <a:r>
              <a:rPr lang="es-ES" sz="2300" dirty="0" smtClean="0">
                <a:solidFill>
                  <a:srgbClr val="FF0000"/>
                </a:solidFill>
              </a:rPr>
              <a:t>antiespañol</a:t>
            </a:r>
            <a:r>
              <a:rPr lang="es-ES" sz="2300" dirty="0" smtClean="0"/>
              <a:t> (que también lo diferenciaba del carlismo) y, por tanto, abiertamente independentista. Además, ante la dificultad de usar la lengua como aglutinador nacionalista, defiende un </a:t>
            </a:r>
            <a:r>
              <a:rPr lang="es-ES" sz="2300" dirty="0" smtClean="0">
                <a:solidFill>
                  <a:srgbClr val="FF0000"/>
                </a:solidFill>
              </a:rPr>
              <a:t>nacionalismo más basado en la cultura </a:t>
            </a:r>
            <a:r>
              <a:rPr lang="es-ES" sz="2300" dirty="0" smtClean="0"/>
              <a:t>y en las supuestas diferencias raciales.</a:t>
            </a:r>
            <a:endParaRPr lang="es-ES" sz="2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En 1897 funda el </a:t>
            </a:r>
            <a:r>
              <a:rPr lang="es-ES" sz="3600" dirty="0" smtClean="0">
                <a:solidFill>
                  <a:srgbClr val="FF0000"/>
                </a:solidFill>
              </a:rPr>
              <a:t>PNV</a:t>
            </a:r>
            <a:r>
              <a:rPr lang="es-ES" sz="3600" dirty="0" smtClean="0"/>
              <a:t> (Partido Nacionalista Vasco) que pronto evoluciona hacia posturas más moderadas para ampliar su base social.</a:t>
            </a:r>
            <a:endParaRPr lang="es-ES" sz="3600" dirty="0"/>
          </a:p>
        </p:txBody>
      </p:sp>
      <p:pic>
        <p:nvPicPr>
          <p:cNvPr id="65538" name="Picture 2" descr="Resultado de imagen de sabino arana diputado"/>
          <p:cNvPicPr>
            <a:picLocks noChangeAspect="1" noChangeArrowheads="1"/>
          </p:cNvPicPr>
          <p:nvPr/>
        </p:nvPicPr>
        <p:blipFill>
          <a:blip r:embed="rId2" cstate="print"/>
          <a:srcRect/>
          <a:stretch>
            <a:fillRect/>
          </a:stretch>
        </p:blipFill>
        <p:spPr bwMode="auto">
          <a:xfrm>
            <a:off x="5580113" y="1908855"/>
            <a:ext cx="3563888" cy="4949145"/>
          </a:xfrm>
          <a:prstGeom prst="rect">
            <a:avLst/>
          </a:prstGeom>
          <a:noFill/>
        </p:spPr>
      </p:pic>
      <p:sp>
        <p:nvSpPr>
          <p:cNvPr id="4" name="3 CuadroTexto"/>
          <p:cNvSpPr txBox="1"/>
          <p:nvPr/>
        </p:nvSpPr>
        <p:spPr>
          <a:xfrm>
            <a:off x="0" y="2872294"/>
            <a:ext cx="5580112" cy="2923877"/>
          </a:xfrm>
          <a:prstGeom prst="rect">
            <a:avLst/>
          </a:prstGeom>
          <a:noFill/>
        </p:spPr>
        <p:txBody>
          <a:bodyPr wrap="square" rtlCol="0">
            <a:spAutoFit/>
          </a:bodyPr>
          <a:lstStyle/>
          <a:p>
            <a:pPr algn="just"/>
            <a:r>
              <a:rPr lang="es-ES" sz="2300" dirty="0" smtClean="0"/>
              <a:t>El nacionalismo vasco debe muchas cosas a Sabino Arana. Además de fundador del PNV, fue también él quien diseñó la famosa ikurriña (bandera vasca). En cualquier caso, a la muerte de Sabino Arana en 1903 el PNV era un partido muy minoritario que solo tenía cierta implantación en Bilbao y sus alrededores.</a:t>
            </a:r>
            <a:endParaRPr lang="es-ES" sz="2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En </a:t>
            </a:r>
            <a:r>
              <a:rPr lang="es-ES" sz="3600" dirty="0" smtClean="0">
                <a:solidFill>
                  <a:srgbClr val="FF0000"/>
                </a:solidFill>
              </a:rPr>
              <a:t>Galicia</a:t>
            </a:r>
            <a:r>
              <a:rPr lang="es-ES" sz="3600" dirty="0" smtClean="0"/>
              <a:t> se habla exclusivamente de </a:t>
            </a:r>
            <a:r>
              <a:rPr lang="es-ES" sz="3600" dirty="0" smtClean="0">
                <a:solidFill>
                  <a:srgbClr val="FF0000"/>
                </a:solidFill>
              </a:rPr>
              <a:t>regionalismo</a:t>
            </a:r>
            <a:r>
              <a:rPr lang="es-ES" sz="3600" dirty="0" smtClean="0"/>
              <a:t> porque </a:t>
            </a:r>
            <a:r>
              <a:rPr lang="es-ES" sz="3600" dirty="0" smtClean="0"/>
              <a:t>en este período no </a:t>
            </a:r>
            <a:r>
              <a:rPr lang="es-ES" sz="3600" dirty="0" smtClean="0"/>
              <a:t>llegó a crearse un movimiento </a:t>
            </a:r>
            <a:r>
              <a:rPr lang="es-ES" sz="3600" dirty="0" smtClean="0"/>
              <a:t>político.</a:t>
            </a:r>
            <a:endParaRPr lang="es-ES" sz="3600" dirty="0"/>
          </a:p>
        </p:txBody>
      </p:sp>
      <p:pic>
        <p:nvPicPr>
          <p:cNvPr id="66562" name="Picture 2" descr="Manuel Murguía, Faro de Vigo.jpg"/>
          <p:cNvPicPr>
            <a:picLocks noChangeAspect="1" noChangeArrowheads="1"/>
          </p:cNvPicPr>
          <p:nvPr/>
        </p:nvPicPr>
        <p:blipFill>
          <a:blip r:embed="rId2" cstate="print"/>
          <a:srcRect/>
          <a:stretch>
            <a:fillRect/>
          </a:stretch>
        </p:blipFill>
        <p:spPr bwMode="auto">
          <a:xfrm>
            <a:off x="1" y="1909591"/>
            <a:ext cx="3779912" cy="4948409"/>
          </a:xfrm>
          <a:prstGeom prst="rect">
            <a:avLst/>
          </a:prstGeom>
          <a:noFill/>
        </p:spPr>
      </p:pic>
      <p:sp>
        <p:nvSpPr>
          <p:cNvPr id="4" name="3 CuadroTexto"/>
          <p:cNvSpPr txBox="1"/>
          <p:nvPr/>
        </p:nvSpPr>
        <p:spPr>
          <a:xfrm>
            <a:off x="3779912" y="2420888"/>
            <a:ext cx="5364088" cy="3631763"/>
          </a:xfrm>
          <a:prstGeom prst="rect">
            <a:avLst/>
          </a:prstGeom>
          <a:noFill/>
        </p:spPr>
        <p:txBody>
          <a:bodyPr wrap="square" rtlCol="0">
            <a:spAutoFit/>
          </a:bodyPr>
          <a:lstStyle/>
          <a:p>
            <a:pPr algn="just"/>
            <a:r>
              <a:rPr lang="es-ES" sz="2300" dirty="0" smtClean="0"/>
              <a:t>El galleguismo vivió una evolución pareja al catalanismo (movimiento cultural, relación con el republicanismo federal y carácter conservador). La diferencia es que </a:t>
            </a:r>
            <a:r>
              <a:rPr lang="es-ES" sz="2300" dirty="0" smtClean="0">
                <a:solidFill>
                  <a:srgbClr val="FF0000"/>
                </a:solidFill>
              </a:rPr>
              <a:t>no llegó a convertirse en un movimiento político</a:t>
            </a:r>
            <a:r>
              <a:rPr lang="es-ES" sz="2300" dirty="0" smtClean="0"/>
              <a:t>.</a:t>
            </a:r>
          </a:p>
          <a:p>
            <a:pPr algn="just"/>
            <a:r>
              <a:rPr lang="es-ES" sz="2300" dirty="0" smtClean="0"/>
              <a:t>En 1890 se crea la Asociación Regionalista Gallega presidida por Manuel Murguía (izquierda) y con Alfredo Brañas en sus filas. Apenas tuvo presencia política y era de carácter muy </a:t>
            </a:r>
            <a:r>
              <a:rPr lang="es-ES" sz="2300" dirty="0" smtClean="0"/>
              <a:t>conservador y españolista.</a:t>
            </a:r>
            <a:endParaRPr lang="es-ES"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cs typeface="Times New Roman" pitchFamily="18" charset="0"/>
              </a:rPr>
              <a:t>Movimientos obreros y campesino</a:t>
            </a:r>
            <a:endParaRPr lang="es-ES" sz="4800" dirty="0"/>
          </a:p>
        </p:txBody>
      </p:sp>
      <p:sp>
        <p:nvSpPr>
          <p:cNvPr id="3" name="2 Rectángulo"/>
          <p:cNvSpPr/>
          <p:nvPr/>
        </p:nvSpPr>
        <p:spPr>
          <a:xfrm>
            <a:off x="0" y="1916832"/>
            <a:ext cx="9144000" cy="3170099"/>
          </a:xfrm>
          <a:prstGeom prst="rect">
            <a:avLst/>
          </a:prstGeom>
        </p:spPr>
        <p:txBody>
          <a:bodyPr wrap="square">
            <a:spAutoFit/>
          </a:bodyPr>
          <a:lstStyle/>
          <a:p>
            <a:pPr marL="268288" lvl="0" indent="-268288">
              <a:buFont typeface="Arial" pitchFamily="34" charset="0"/>
              <a:buChar char="•"/>
            </a:pPr>
            <a:r>
              <a:rPr lang="es-ES" sz="4000" dirty="0" smtClean="0">
                <a:latin typeface="Times New Roman" pitchFamily="18" charset="0"/>
                <a:cs typeface="Times New Roman" pitchFamily="18" charset="0"/>
              </a:rPr>
              <a:t>El origen del movimiento obrero. El republicanismo y la Primera Internacional.</a:t>
            </a:r>
          </a:p>
          <a:p>
            <a:pPr marL="268288" lvl="0" indent="-268288">
              <a:buFont typeface="Arial" pitchFamily="34" charset="0"/>
              <a:buChar char="•"/>
            </a:pPr>
            <a:r>
              <a:rPr lang="es-ES" sz="4000" dirty="0" smtClean="0">
                <a:latin typeface="Times New Roman" pitchFamily="18" charset="0"/>
                <a:cs typeface="Times New Roman" pitchFamily="18" charset="0"/>
              </a:rPr>
              <a:t>El anarquismo. FRE-AIT, FREI y Mano Negra.</a:t>
            </a:r>
          </a:p>
          <a:p>
            <a:pPr marL="268288" indent="-268288">
              <a:buFont typeface="Arial" pitchFamily="34" charset="0"/>
              <a:buChar char="•"/>
            </a:pPr>
            <a:r>
              <a:rPr lang="es-ES" sz="4000" dirty="0" smtClean="0">
                <a:latin typeface="Times New Roman" pitchFamily="18" charset="0"/>
                <a:cs typeface="Times New Roman" pitchFamily="18" charset="0"/>
              </a:rPr>
              <a:t>El socialismo. PSOE y UGT.</a:t>
            </a:r>
            <a:endParaRPr lang="es-ES" sz="4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El movimiento obrero se organizó a lo largo del siglo XIX. Inicialmente se trataba de </a:t>
            </a:r>
            <a:r>
              <a:rPr lang="es-ES" sz="3600" dirty="0" smtClean="0">
                <a:solidFill>
                  <a:srgbClr val="FF0000"/>
                </a:solidFill>
              </a:rPr>
              <a:t>protestas espontáneas y de carácter puntual</a:t>
            </a:r>
            <a:r>
              <a:rPr lang="es-ES" sz="3600" dirty="0" smtClean="0"/>
              <a:t> (destrucción de máquinas como la de Alcoy o la fábrica de El Vapor en Barcelona).</a:t>
            </a:r>
            <a:endParaRPr lang="es-ES" sz="3600" dirty="0"/>
          </a:p>
        </p:txBody>
      </p:sp>
      <p:pic>
        <p:nvPicPr>
          <p:cNvPr id="1026" name="Picture 2" descr="Resultado de imagen de quema bonaplata"/>
          <p:cNvPicPr>
            <a:picLocks noChangeAspect="1" noChangeArrowheads="1"/>
          </p:cNvPicPr>
          <p:nvPr/>
        </p:nvPicPr>
        <p:blipFill>
          <a:blip r:embed="rId2" cstate="print"/>
          <a:srcRect/>
          <a:stretch>
            <a:fillRect/>
          </a:stretch>
        </p:blipFill>
        <p:spPr bwMode="auto">
          <a:xfrm>
            <a:off x="4283968" y="3068960"/>
            <a:ext cx="4860032" cy="3371647"/>
          </a:xfrm>
          <a:prstGeom prst="rect">
            <a:avLst/>
          </a:prstGeom>
          <a:noFill/>
        </p:spPr>
      </p:pic>
      <p:sp>
        <p:nvSpPr>
          <p:cNvPr id="4" name="3 CuadroTexto"/>
          <p:cNvSpPr txBox="1"/>
          <p:nvPr/>
        </p:nvSpPr>
        <p:spPr>
          <a:xfrm>
            <a:off x="0" y="3068960"/>
            <a:ext cx="4283968" cy="3277820"/>
          </a:xfrm>
          <a:prstGeom prst="rect">
            <a:avLst/>
          </a:prstGeom>
          <a:noFill/>
        </p:spPr>
        <p:txBody>
          <a:bodyPr wrap="square" rtlCol="0">
            <a:spAutoFit/>
          </a:bodyPr>
          <a:lstStyle/>
          <a:p>
            <a:pPr algn="just"/>
            <a:r>
              <a:rPr lang="es-ES" sz="2300" dirty="0" smtClean="0"/>
              <a:t>Suele considerarse la destrucción de máquinas en Alcoy (1821) el primer acto </a:t>
            </a:r>
            <a:r>
              <a:rPr lang="es-ES" sz="2300" dirty="0" err="1" smtClean="0"/>
              <a:t>ludista</a:t>
            </a:r>
            <a:r>
              <a:rPr lang="es-ES" sz="2300" dirty="0" smtClean="0"/>
              <a:t>. Sin embargo, el acontecimiento más famoso se produjo en 1835 con la quema de la fábrica El Vapor de la familia </a:t>
            </a:r>
            <a:r>
              <a:rPr lang="es-ES" sz="2300" dirty="0" err="1" smtClean="0"/>
              <a:t>Bonaplata</a:t>
            </a:r>
            <a:r>
              <a:rPr lang="es-ES" sz="2300" dirty="0" smtClean="0"/>
              <a:t> era una fábrica textil moderna que marcaba el inicio de la industrialización en España.</a:t>
            </a:r>
            <a:endParaRPr lang="es-ES" sz="2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1855 se producía la </a:t>
            </a:r>
            <a:r>
              <a:rPr lang="es-ES" sz="3600" dirty="0" smtClean="0">
                <a:solidFill>
                  <a:srgbClr val="FF0000"/>
                </a:solidFill>
              </a:rPr>
              <a:t>primera huelga general </a:t>
            </a:r>
            <a:r>
              <a:rPr lang="es-ES" sz="3600" dirty="0" smtClean="0"/>
              <a:t>en Cataluña.</a:t>
            </a:r>
            <a:endParaRPr lang="es-ES" sz="3600" dirty="0"/>
          </a:p>
        </p:txBody>
      </p:sp>
      <p:pic>
        <p:nvPicPr>
          <p:cNvPr id="36866" name="Picture 2" descr="Resultado de imagen de huelga general barcelona 1855"/>
          <p:cNvPicPr>
            <a:picLocks noChangeAspect="1" noChangeArrowheads="1"/>
          </p:cNvPicPr>
          <p:nvPr/>
        </p:nvPicPr>
        <p:blipFill>
          <a:blip r:embed="rId2" cstate="print"/>
          <a:srcRect/>
          <a:stretch>
            <a:fillRect/>
          </a:stretch>
        </p:blipFill>
        <p:spPr bwMode="auto">
          <a:xfrm>
            <a:off x="4778897" y="1988840"/>
            <a:ext cx="4365103" cy="4365104"/>
          </a:xfrm>
          <a:prstGeom prst="rect">
            <a:avLst/>
          </a:prstGeom>
          <a:noFill/>
        </p:spPr>
      </p:pic>
      <p:sp>
        <p:nvSpPr>
          <p:cNvPr id="4" name="3 CuadroTexto"/>
          <p:cNvSpPr txBox="1"/>
          <p:nvPr/>
        </p:nvSpPr>
        <p:spPr>
          <a:xfrm>
            <a:off x="0" y="2276872"/>
            <a:ext cx="4716016" cy="3631763"/>
          </a:xfrm>
          <a:prstGeom prst="rect">
            <a:avLst/>
          </a:prstGeom>
          <a:noFill/>
        </p:spPr>
        <p:txBody>
          <a:bodyPr wrap="square" rtlCol="0">
            <a:spAutoFit/>
          </a:bodyPr>
          <a:lstStyle/>
          <a:p>
            <a:pPr algn="just"/>
            <a:r>
              <a:rPr lang="es-ES" sz="2300" dirty="0" smtClean="0"/>
              <a:t>Esta huelga se produjo durante el Bienio Progresista en medio de una importante conflictividad social que desde el año anterior se había desatado contra la mecanización del proceso de hilado (las </a:t>
            </a:r>
            <a:r>
              <a:rPr lang="es-ES" sz="2300" dirty="0" err="1" smtClean="0"/>
              <a:t>selfactinas</a:t>
            </a:r>
            <a:r>
              <a:rPr lang="es-ES" sz="2300" dirty="0" smtClean="0"/>
              <a:t>). La actitud intolerante del capitán general de Barcelona provocó el inicio de una huelga violenta en la que murió el diputado y empresario Sol i </a:t>
            </a:r>
            <a:r>
              <a:rPr lang="es-ES" sz="2300" dirty="0" err="1" smtClean="0"/>
              <a:t>Padrís</a:t>
            </a:r>
            <a:r>
              <a:rPr lang="es-ES" sz="2300" dirty="0" smtClean="0"/>
              <a:t>.</a:t>
            </a:r>
            <a:endParaRPr lang="es-ES" sz="2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500" dirty="0" smtClean="0"/>
              <a:t>Las </a:t>
            </a:r>
            <a:r>
              <a:rPr lang="es-ES" sz="3500" dirty="0" smtClean="0">
                <a:solidFill>
                  <a:srgbClr val="FF0000"/>
                </a:solidFill>
              </a:rPr>
              <a:t>primeras asociaciones de obreros </a:t>
            </a:r>
            <a:r>
              <a:rPr lang="es-ES" sz="3500" dirty="0" smtClean="0"/>
              <a:t>estuvieron relacionadas con el </a:t>
            </a:r>
            <a:r>
              <a:rPr lang="es-ES" sz="3500" dirty="0" smtClean="0">
                <a:solidFill>
                  <a:srgbClr val="FF0000"/>
                </a:solidFill>
              </a:rPr>
              <a:t>republicanismo</a:t>
            </a:r>
            <a:r>
              <a:rPr lang="es-ES" sz="3500" dirty="0" smtClean="0"/>
              <a:t> pero con la </a:t>
            </a:r>
            <a:r>
              <a:rPr lang="es-ES" sz="3500" dirty="0" smtClean="0">
                <a:solidFill>
                  <a:srgbClr val="FF0000"/>
                </a:solidFill>
              </a:rPr>
              <a:t>Primera Internacional </a:t>
            </a:r>
            <a:r>
              <a:rPr lang="es-ES" sz="3500" dirty="0" smtClean="0"/>
              <a:t>empiezan a extender su influencia el marxismo y el anarquismo.</a:t>
            </a:r>
            <a:endParaRPr lang="es-ES" sz="3500" dirty="0"/>
          </a:p>
        </p:txBody>
      </p:sp>
      <p:pic>
        <p:nvPicPr>
          <p:cNvPr id="37890" name="Picture 2" descr="Resultado de imagen de primera internacional"/>
          <p:cNvPicPr>
            <a:picLocks noChangeAspect="1" noChangeArrowheads="1"/>
          </p:cNvPicPr>
          <p:nvPr/>
        </p:nvPicPr>
        <p:blipFill>
          <a:blip r:embed="rId2" cstate="print"/>
          <a:srcRect/>
          <a:stretch>
            <a:fillRect/>
          </a:stretch>
        </p:blipFill>
        <p:spPr bwMode="auto">
          <a:xfrm>
            <a:off x="4932040" y="2708920"/>
            <a:ext cx="4211960" cy="3559107"/>
          </a:xfrm>
          <a:prstGeom prst="rect">
            <a:avLst/>
          </a:prstGeom>
          <a:noFill/>
        </p:spPr>
      </p:pic>
      <p:sp>
        <p:nvSpPr>
          <p:cNvPr id="4" name="3 CuadroTexto"/>
          <p:cNvSpPr txBox="1"/>
          <p:nvPr/>
        </p:nvSpPr>
        <p:spPr>
          <a:xfrm>
            <a:off x="0" y="2164407"/>
            <a:ext cx="4932040" cy="4693593"/>
          </a:xfrm>
          <a:prstGeom prst="rect">
            <a:avLst/>
          </a:prstGeom>
          <a:noFill/>
        </p:spPr>
        <p:txBody>
          <a:bodyPr wrap="square" rtlCol="0">
            <a:spAutoFit/>
          </a:bodyPr>
          <a:lstStyle/>
          <a:p>
            <a:pPr algn="just"/>
            <a:r>
              <a:rPr lang="es-ES" sz="2300" dirty="0" smtClean="0"/>
              <a:t>La </a:t>
            </a:r>
            <a:r>
              <a:rPr lang="es-ES" sz="2300" dirty="0" smtClean="0">
                <a:solidFill>
                  <a:srgbClr val="FF0000"/>
                </a:solidFill>
              </a:rPr>
              <a:t>Asociación Internacional de Trabajadores </a:t>
            </a:r>
            <a:r>
              <a:rPr lang="es-ES" sz="2300" dirty="0" smtClean="0"/>
              <a:t>(AIT) o </a:t>
            </a:r>
            <a:r>
              <a:rPr lang="es-ES" sz="2300" dirty="0" smtClean="0">
                <a:solidFill>
                  <a:srgbClr val="FF0000"/>
                </a:solidFill>
              </a:rPr>
              <a:t>Primera Internacional</a:t>
            </a:r>
            <a:r>
              <a:rPr lang="es-ES" sz="2300" dirty="0" smtClean="0"/>
              <a:t>  era una organización obrera que se reunió en varios congresos entre 1864 y 1876. Aunaba los sindicatos y grupos obreros de varios países. Sin embargo, pronto se dividió entre </a:t>
            </a:r>
            <a:r>
              <a:rPr lang="es-ES" sz="2300" dirty="0" smtClean="0">
                <a:solidFill>
                  <a:srgbClr val="FF0000"/>
                </a:solidFill>
              </a:rPr>
              <a:t>marxistas y anarquistas</a:t>
            </a:r>
            <a:r>
              <a:rPr lang="es-ES" sz="2300" dirty="0" smtClean="0"/>
              <a:t>. Los primeros, con Marx al frente, buscaban la revolución desde arriba conquistando el Estado, mientras que los segundos, seguidores de </a:t>
            </a:r>
            <a:r>
              <a:rPr lang="es-ES" sz="2300" dirty="0" err="1" smtClean="0"/>
              <a:t>Bakunin</a:t>
            </a:r>
            <a:r>
              <a:rPr lang="es-ES" sz="2300" dirty="0" smtClean="0"/>
              <a:t>, abogaban por la destrucción del Estado.</a:t>
            </a:r>
            <a:endParaRPr lang="es-ES"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La AIT llegó a España en 1868 de la mano del anarquista italiano </a:t>
            </a:r>
            <a:r>
              <a:rPr lang="es-ES" sz="3500" dirty="0" err="1" smtClean="0">
                <a:solidFill>
                  <a:srgbClr val="FF0000"/>
                </a:solidFill>
              </a:rPr>
              <a:t>Fanelli</a:t>
            </a:r>
            <a:r>
              <a:rPr lang="es-ES" sz="3500" dirty="0" smtClean="0"/>
              <a:t>. En 1870 se fundaba la FRE-AIT (Federación Regional Española de la AIT).</a:t>
            </a:r>
            <a:endParaRPr lang="es-ES" sz="3500" dirty="0"/>
          </a:p>
        </p:txBody>
      </p:sp>
      <p:pic>
        <p:nvPicPr>
          <p:cNvPr id="38914" name="Picture 2" descr="https://upload.wikimedia.org/wikipedia/commons/thumb/7/72/Congressof1870.JPG/1024px-Congressof1870.JPG"/>
          <p:cNvPicPr>
            <a:picLocks noChangeAspect="1" noChangeArrowheads="1"/>
          </p:cNvPicPr>
          <p:nvPr/>
        </p:nvPicPr>
        <p:blipFill>
          <a:blip r:embed="rId2" cstate="print"/>
          <a:srcRect/>
          <a:stretch>
            <a:fillRect/>
          </a:stretch>
        </p:blipFill>
        <p:spPr bwMode="auto">
          <a:xfrm>
            <a:off x="2891841" y="2060848"/>
            <a:ext cx="6252159" cy="4026422"/>
          </a:xfrm>
          <a:prstGeom prst="rect">
            <a:avLst/>
          </a:prstGeom>
          <a:noFill/>
        </p:spPr>
      </p:pic>
      <p:sp>
        <p:nvSpPr>
          <p:cNvPr id="4" name="3 CuadroTexto"/>
          <p:cNvSpPr txBox="1"/>
          <p:nvPr/>
        </p:nvSpPr>
        <p:spPr>
          <a:xfrm>
            <a:off x="0" y="2276872"/>
            <a:ext cx="2915816" cy="3631763"/>
          </a:xfrm>
          <a:prstGeom prst="rect">
            <a:avLst/>
          </a:prstGeom>
          <a:noFill/>
        </p:spPr>
        <p:txBody>
          <a:bodyPr wrap="square" rtlCol="0">
            <a:spAutoFit/>
          </a:bodyPr>
          <a:lstStyle/>
          <a:p>
            <a:pPr algn="ctr"/>
            <a:r>
              <a:rPr lang="es-ES" sz="2300" dirty="0" smtClean="0"/>
              <a:t>Se reunieron en el Teatro Circo de Barcelona. Desde el principio se veía las divisiones existentes dentro de la AIT. Se debatía la estrategia a seguir: huelgas, revolución, republicanismo…</a:t>
            </a:r>
            <a:endParaRPr lang="es-ES" sz="23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upload.wikimedia.org/wikipedia/commons/thumb/8/8e/Lagargue_1871.jpg/320px-Lagargue_1871.jpg"/>
          <p:cNvPicPr>
            <a:picLocks noChangeAspect="1" noChangeArrowheads="1"/>
          </p:cNvPicPr>
          <p:nvPr/>
        </p:nvPicPr>
        <p:blipFill>
          <a:blip r:embed="rId2" cstate="print"/>
          <a:srcRect/>
          <a:stretch>
            <a:fillRect/>
          </a:stretch>
        </p:blipFill>
        <p:spPr bwMode="auto">
          <a:xfrm>
            <a:off x="5940152" y="1261279"/>
            <a:ext cx="3203848" cy="5596722"/>
          </a:xfrm>
          <a:prstGeom prst="rect">
            <a:avLst/>
          </a:prstGeom>
          <a:noFill/>
        </p:spPr>
      </p:pic>
      <p:sp>
        <p:nvSpPr>
          <p:cNvPr id="3" name="2 CuadroTexto"/>
          <p:cNvSpPr txBox="1"/>
          <p:nvPr/>
        </p:nvSpPr>
        <p:spPr>
          <a:xfrm>
            <a:off x="0" y="0"/>
            <a:ext cx="9144000" cy="1169551"/>
          </a:xfrm>
          <a:prstGeom prst="rect">
            <a:avLst/>
          </a:prstGeom>
          <a:noFill/>
        </p:spPr>
        <p:txBody>
          <a:bodyPr wrap="square" rtlCol="0">
            <a:spAutoFit/>
          </a:bodyPr>
          <a:lstStyle/>
          <a:p>
            <a:pPr algn="ctr"/>
            <a:r>
              <a:rPr lang="es-ES" sz="3500" dirty="0" smtClean="0"/>
              <a:t>A finales de 1871 llegaba a Madrid Paul </a:t>
            </a:r>
            <a:r>
              <a:rPr lang="es-ES" sz="3500" dirty="0" err="1" smtClean="0">
                <a:solidFill>
                  <a:srgbClr val="FF0000"/>
                </a:solidFill>
              </a:rPr>
              <a:t>Lafargue</a:t>
            </a:r>
            <a:r>
              <a:rPr lang="es-ES" sz="3500" dirty="0" smtClean="0"/>
              <a:t>, un destacado marxista contrario al anarquismo.</a:t>
            </a:r>
            <a:endParaRPr lang="es-ES" sz="3500" dirty="0"/>
          </a:p>
        </p:txBody>
      </p:sp>
      <p:sp>
        <p:nvSpPr>
          <p:cNvPr id="4" name="3 CuadroTexto"/>
          <p:cNvSpPr txBox="1"/>
          <p:nvPr/>
        </p:nvSpPr>
        <p:spPr>
          <a:xfrm>
            <a:off x="0" y="2164407"/>
            <a:ext cx="5940152" cy="2569934"/>
          </a:xfrm>
          <a:prstGeom prst="rect">
            <a:avLst/>
          </a:prstGeom>
          <a:noFill/>
        </p:spPr>
        <p:txBody>
          <a:bodyPr wrap="square" rtlCol="0">
            <a:spAutoFit/>
          </a:bodyPr>
          <a:lstStyle/>
          <a:p>
            <a:pPr algn="just"/>
            <a:r>
              <a:rPr lang="es-ES" sz="2300" dirty="0" smtClean="0"/>
              <a:t>Vino exiliado de Francia en el momento en que la Comuna de París había sido desarticulada. Mientras se encontraba en España se produjo la escisión definitiva entre marxistas y anarquistas, siendo </a:t>
            </a:r>
            <a:r>
              <a:rPr lang="es-ES" sz="2300" dirty="0" err="1" smtClean="0"/>
              <a:t>Lafargue</a:t>
            </a:r>
            <a:r>
              <a:rPr lang="es-ES" sz="2300" dirty="0" smtClean="0"/>
              <a:t> quien siente las bases del socialismo español que entonces era muy minoritario en relación al anarquismo.</a:t>
            </a:r>
            <a:endParaRPr lang="es-ES" sz="23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85378"/>
          </a:xfrm>
          <a:prstGeom prst="rect">
            <a:avLst/>
          </a:prstGeom>
          <a:noFill/>
        </p:spPr>
        <p:txBody>
          <a:bodyPr wrap="square" rtlCol="0">
            <a:spAutoFit/>
          </a:bodyPr>
          <a:lstStyle/>
          <a:p>
            <a:pPr algn="ctr"/>
            <a:r>
              <a:rPr lang="es-ES" sz="3500" dirty="0" smtClean="0"/>
              <a:t>El movimiento obrero español se caracterizará por el </a:t>
            </a:r>
            <a:r>
              <a:rPr lang="es-ES" sz="3500" dirty="0" smtClean="0">
                <a:solidFill>
                  <a:srgbClr val="FF0000"/>
                </a:solidFill>
              </a:rPr>
              <a:t>mayor peso del anarquismo</a:t>
            </a:r>
            <a:r>
              <a:rPr lang="es-ES" sz="3500" dirty="0" smtClean="0"/>
              <a:t>, en parte debido a su mayor implantación entre el </a:t>
            </a:r>
            <a:r>
              <a:rPr lang="es-ES" sz="3500" dirty="0" smtClean="0">
                <a:solidFill>
                  <a:srgbClr val="FF0000"/>
                </a:solidFill>
              </a:rPr>
              <a:t>campesinado</a:t>
            </a:r>
            <a:r>
              <a:rPr lang="es-ES" sz="3500" dirty="0" smtClean="0"/>
              <a:t> y su </a:t>
            </a:r>
            <a:r>
              <a:rPr lang="es-ES" sz="3500" dirty="0" smtClean="0">
                <a:solidFill>
                  <a:srgbClr val="FF0000"/>
                </a:solidFill>
              </a:rPr>
              <a:t>mayor proximidad al republicanismo federal</a:t>
            </a:r>
            <a:r>
              <a:rPr lang="es-ES" sz="3500" dirty="0" smtClean="0"/>
              <a:t>.</a:t>
            </a:r>
            <a:endParaRPr lang="es-ES" sz="3500" dirty="0"/>
          </a:p>
        </p:txBody>
      </p:sp>
      <p:pic>
        <p:nvPicPr>
          <p:cNvPr id="41989" name="Picture 5"/>
          <p:cNvPicPr>
            <a:picLocks noChangeAspect="1" noChangeArrowheads="1"/>
          </p:cNvPicPr>
          <p:nvPr/>
        </p:nvPicPr>
        <p:blipFill>
          <a:blip r:embed="rId2" cstate="print"/>
          <a:srcRect/>
          <a:stretch>
            <a:fillRect/>
          </a:stretch>
        </p:blipFill>
        <p:spPr bwMode="auto">
          <a:xfrm>
            <a:off x="3943350" y="3068960"/>
            <a:ext cx="5200650" cy="3324225"/>
          </a:xfrm>
          <a:prstGeom prst="rect">
            <a:avLst/>
          </a:prstGeom>
          <a:noFill/>
          <a:ln w="9525">
            <a:noFill/>
            <a:miter lim="800000"/>
            <a:headEnd/>
            <a:tailEnd/>
          </a:ln>
        </p:spPr>
      </p:pic>
      <p:sp>
        <p:nvSpPr>
          <p:cNvPr id="7" name="6 CuadroTexto"/>
          <p:cNvSpPr txBox="1"/>
          <p:nvPr/>
        </p:nvSpPr>
        <p:spPr>
          <a:xfrm>
            <a:off x="0" y="2924944"/>
            <a:ext cx="3923928" cy="3631763"/>
          </a:xfrm>
          <a:prstGeom prst="rect">
            <a:avLst/>
          </a:prstGeom>
          <a:noFill/>
        </p:spPr>
        <p:txBody>
          <a:bodyPr wrap="square" rtlCol="0">
            <a:spAutoFit/>
          </a:bodyPr>
          <a:lstStyle/>
          <a:p>
            <a:pPr algn="ctr"/>
            <a:r>
              <a:rPr lang="es-ES" sz="2300" dirty="0" smtClean="0"/>
              <a:t>Como se puede ver, en los años 80 del siglo XIX el </a:t>
            </a:r>
            <a:r>
              <a:rPr lang="es-ES" sz="2300" dirty="0" smtClean="0">
                <a:solidFill>
                  <a:srgbClr val="FF0000"/>
                </a:solidFill>
              </a:rPr>
              <a:t>anarquismo</a:t>
            </a:r>
            <a:r>
              <a:rPr lang="es-ES" sz="2300" dirty="0" smtClean="0"/>
              <a:t> (en morado) había arraigado mucho más en España que el socialismo (marxismo</a:t>
            </a:r>
            <a:r>
              <a:rPr lang="es-ES" sz="2300" dirty="0" smtClean="0"/>
              <a:t>). En </a:t>
            </a:r>
            <a:r>
              <a:rPr lang="es-ES" sz="2300" dirty="0" smtClean="0">
                <a:solidFill>
                  <a:srgbClr val="FF0000"/>
                </a:solidFill>
              </a:rPr>
              <a:t>Cataluña</a:t>
            </a:r>
            <a:r>
              <a:rPr lang="es-ES" sz="2300" dirty="0" smtClean="0"/>
              <a:t>, único núcleo obrero realmente importante, el anarquismo había triunfado por su </a:t>
            </a:r>
            <a:r>
              <a:rPr lang="es-ES" sz="2300" dirty="0" smtClean="0">
                <a:solidFill>
                  <a:srgbClr val="FF0000"/>
                </a:solidFill>
              </a:rPr>
              <a:t>mayor proximidad con la descentralización republicana</a:t>
            </a:r>
            <a:r>
              <a:rPr lang="es-ES" sz="2300" dirty="0" smtClean="0"/>
              <a:t>.</a:t>
            </a:r>
            <a:endParaRPr lang="es-ES" sz="2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501675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a:p>
            <a:pPr marL="725488" indent="-363538" algn="just">
              <a:buFont typeface="Wingdings" pitchFamily="2" charset="2"/>
              <a:buChar char="v"/>
            </a:pPr>
            <a:r>
              <a:rPr lang="es-ES" sz="3200" dirty="0" smtClean="0">
                <a:solidFill>
                  <a:srgbClr val="002060"/>
                </a:solidFill>
                <a:latin typeface="Arial Black" pitchFamily="34" charset="0"/>
              </a:rPr>
              <a:t>Sexenio Democrático </a:t>
            </a:r>
            <a:r>
              <a:rPr lang="es-ES" sz="2000" dirty="0" smtClean="0">
                <a:solidFill>
                  <a:srgbClr val="002060"/>
                </a:solidFill>
                <a:latin typeface="Arial Black" pitchFamily="34" charset="0"/>
              </a:rPr>
              <a:t>(1868-1874).</a:t>
            </a:r>
          </a:p>
          <a:p>
            <a:pPr marL="725488" indent="-363538" algn="just">
              <a:buFont typeface="Wingdings" pitchFamily="2" charset="2"/>
              <a:buChar char="v"/>
            </a:pPr>
            <a:r>
              <a:rPr lang="es-ES" sz="3200" dirty="0" smtClean="0">
                <a:solidFill>
                  <a:srgbClr val="FF0000"/>
                </a:solidFill>
                <a:latin typeface="Arial Black" pitchFamily="34" charset="0"/>
              </a:rPr>
              <a:t>Restauración Borbónica</a:t>
            </a:r>
            <a:r>
              <a:rPr lang="es-ES" sz="2000" dirty="0" smtClean="0">
                <a:solidFill>
                  <a:srgbClr val="FF0000"/>
                </a:solidFill>
                <a:latin typeface="Arial Black" pitchFamily="34" charset="0"/>
              </a:rPr>
              <a:t> (1875-1931).</a:t>
            </a:r>
          </a:p>
          <a:p>
            <a:pPr marL="1071563" indent="-346075" algn="just">
              <a:buFont typeface="Wingdings" pitchFamily="2" charset="2"/>
              <a:buChar char="§"/>
            </a:pPr>
            <a:r>
              <a:rPr lang="es-ES" sz="2000" dirty="0" smtClean="0">
                <a:solidFill>
                  <a:srgbClr val="FF0000"/>
                </a:solidFill>
                <a:latin typeface="Arial Black" pitchFamily="34" charset="0"/>
              </a:rPr>
              <a:t>Consolidación de la Restauración (1875-1898/1902).</a:t>
            </a:r>
          </a:p>
          <a:p>
            <a:pPr marL="1071563" indent="-346075" algn="just">
              <a:buFont typeface="Wingdings" pitchFamily="2" charset="2"/>
              <a:buChar char="§"/>
            </a:pPr>
            <a:r>
              <a:rPr lang="es-ES" sz="2000" dirty="0" smtClean="0">
                <a:solidFill>
                  <a:srgbClr val="002060"/>
                </a:solidFill>
                <a:latin typeface="Arial Black" pitchFamily="34" charset="0"/>
              </a:rPr>
              <a:t>Crisis e intentos reformistas (1898/1902-1914).</a:t>
            </a:r>
          </a:p>
          <a:p>
            <a:pPr marL="1071563" indent="-346075" algn="just">
              <a:buFont typeface="Wingdings" pitchFamily="2" charset="2"/>
              <a:buChar char="§"/>
            </a:pPr>
            <a:r>
              <a:rPr lang="es-ES" sz="2000" dirty="0" smtClean="0">
                <a:solidFill>
                  <a:srgbClr val="002060"/>
                </a:solidFill>
                <a:latin typeface="Arial Black" pitchFamily="34" charset="0"/>
              </a:rPr>
              <a:t>Parálisis de la Restauración (1914-1923).</a:t>
            </a:r>
          </a:p>
          <a:p>
            <a:pPr marL="1071563" indent="-346075" algn="just">
              <a:buFont typeface="Wingdings" pitchFamily="2" charset="2"/>
              <a:buChar char="§"/>
            </a:pPr>
            <a:r>
              <a:rPr lang="es-ES" sz="2000" dirty="0" smtClean="0">
                <a:solidFill>
                  <a:srgbClr val="002060"/>
                </a:solidFill>
                <a:latin typeface="Arial Black" pitchFamily="34" charset="0"/>
              </a:rPr>
              <a:t>Dictadura de Primo de Rivera (1923-1930).</a:t>
            </a:r>
          </a:p>
          <a:p>
            <a:pPr marL="1071563" indent="-346075" algn="just">
              <a:buFont typeface="Wingdings" pitchFamily="2" charset="2"/>
              <a:buChar char="§"/>
            </a:pPr>
            <a:r>
              <a:rPr lang="es-ES" sz="2000" dirty="0" smtClean="0">
                <a:solidFill>
                  <a:srgbClr val="002060"/>
                </a:solidFill>
                <a:latin typeface="Arial Black" pitchFamily="34" charset="0"/>
              </a:rPr>
              <a:t>Hacia la república (1930-1931).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Por tanto, al empezar la </a:t>
            </a:r>
            <a:r>
              <a:rPr lang="es-ES" sz="3500" dirty="0" smtClean="0">
                <a:solidFill>
                  <a:srgbClr val="FF0000"/>
                </a:solidFill>
              </a:rPr>
              <a:t>Restauración</a:t>
            </a:r>
            <a:r>
              <a:rPr lang="es-ES" sz="3500" dirty="0" smtClean="0"/>
              <a:t> en España existía la </a:t>
            </a:r>
            <a:r>
              <a:rPr lang="es-ES" sz="3500" dirty="0" smtClean="0">
                <a:solidFill>
                  <a:srgbClr val="FF0000"/>
                </a:solidFill>
              </a:rPr>
              <a:t>FRE de la AIT </a:t>
            </a:r>
            <a:r>
              <a:rPr lang="es-ES" sz="3500" dirty="0" smtClean="0"/>
              <a:t>bajo control anarquista y en situación clandestina.</a:t>
            </a:r>
            <a:endParaRPr lang="es-ES" sz="3500" dirty="0"/>
          </a:p>
        </p:txBody>
      </p:sp>
      <p:pic>
        <p:nvPicPr>
          <p:cNvPr id="40962" name="Picture 2" descr="https://upload.wikimedia.org/wikipedia/commons/thumb/1/16/Atemptatoliva.jpg/800px-Atemptatoliva.jpg"/>
          <p:cNvPicPr>
            <a:picLocks noChangeAspect="1" noChangeArrowheads="1"/>
          </p:cNvPicPr>
          <p:nvPr/>
        </p:nvPicPr>
        <p:blipFill>
          <a:blip r:embed="rId2" cstate="print"/>
          <a:srcRect/>
          <a:stretch>
            <a:fillRect/>
          </a:stretch>
        </p:blipFill>
        <p:spPr bwMode="auto">
          <a:xfrm>
            <a:off x="4400550" y="1895474"/>
            <a:ext cx="4743450" cy="4962526"/>
          </a:xfrm>
          <a:prstGeom prst="rect">
            <a:avLst/>
          </a:prstGeom>
          <a:noFill/>
        </p:spPr>
      </p:pic>
      <p:sp>
        <p:nvSpPr>
          <p:cNvPr id="4" name="3 CuadroTexto"/>
          <p:cNvSpPr txBox="1"/>
          <p:nvPr/>
        </p:nvSpPr>
        <p:spPr>
          <a:xfrm>
            <a:off x="0" y="2420888"/>
            <a:ext cx="4355976" cy="3277820"/>
          </a:xfrm>
          <a:prstGeom prst="rect">
            <a:avLst/>
          </a:prstGeom>
          <a:noFill/>
        </p:spPr>
        <p:txBody>
          <a:bodyPr wrap="square" rtlCol="0">
            <a:spAutoFit/>
          </a:bodyPr>
          <a:lstStyle/>
          <a:p>
            <a:pPr algn="ctr"/>
            <a:r>
              <a:rPr lang="es-ES" sz="2300" dirty="0" smtClean="0"/>
              <a:t>Dentro del anarquismo fue frecuente recurrir a la </a:t>
            </a:r>
            <a:r>
              <a:rPr lang="es-ES" sz="2300" dirty="0" smtClean="0">
                <a:solidFill>
                  <a:srgbClr val="FF0000"/>
                </a:solidFill>
              </a:rPr>
              <a:t>violencia</a:t>
            </a:r>
            <a:r>
              <a:rPr lang="es-ES" sz="2300" dirty="0" smtClean="0"/>
              <a:t>, caso de los atentados (en la imagen, atentado fallido contra Alfonso XII por parte del anarquista Juan Oliva en 1878). Estos actos condenaron al anarquismo a vivir en </a:t>
            </a:r>
            <a:r>
              <a:rPr lang="es-ES" sz="2300" dirty="0" smtClean="0">
                <a:solidFill>
                  <a:srgbClr val="FF0000"/>
                </a:solidFill>
              </a:rPr>
              <a:t>clandestinidad</a:t>
            </a:r>
            <a:r>
              <a:rPr lang="es-ES" sz="2300" dirty="0" smtClean="0"/>
              <a:t>.</a:t>
            </a:r>
            <a:endParaRPr lang="es-ES" sz="2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Las </a:t>
            </a:r>
            <a:r>
              <a:rPr lang="es-ES" sz="3500" dirty="0" smtClean="0">
                <a:solidFill>
                  <a:srgbClr val="FF0000"/>
                </a:solidFill>
              </a:rPr>
              <a:t>divisiones</a:t>
            </a:r>
            <a:r>
              <a:rPr lang="es-ES" sz="3500" dirty="0" smtClean="0"/>
              <a:t> </a:t>
            </a:r>
            <a:r>
              <a:rPr lang="es-ES" sz="3500" dirty="0" smtClean="0">
                <a:solidFill>
                  <a:srgbClr val="FF0000"/>
                </a:solidFill>
              </a:rPr>
              <a:t>internas</a:t>
            </a:r>
            <a:r>
              <a:rPr lang="es-ES" sz="3500" dirty="0" smtClean="0"/>
              <a:t> y la defensa de la </a:t>
            </a:r>
            <a:r>
              <a:rPr lang="es-ES" sz="3500" dirty="0" smtClean="0">
                <a:solidFill>
                  <a:srgbClr val="FF0000"/>
                </a:solidFill>
              </a:rPr>
              <a:t>violencia</a:t>
            </a:r>
            <a:r>
              <a:rPr lang="es-ES" sz="3500" dirty="0" smtClean="0"/>
              <a:t> por </a:t>
            </a:r>
            <a:r>
              <a:rPr lang="es-ES" sz="3500" dirty="0" smtClean="0"/>
              <a:t>una parte </a:t>
            </a:r>
            <a:r>
              <a:rPr lang="es-ES" sz="3500" dirty="0" smtClean="0"/>
              <a:t>del anarquismo provocó que esta corriente tuviera un </a:t>
            </a:r>
            <a:r>
              <a:rPr lang="es-ES" sz="3500" dirty="0" smtClean="0">
                <a:solidFill>
                  <a:srgbClr val="FF0000"/>
                </a:solidFill>
              </a:rPr>
              <a:t>impacto discontinuo</a:t>
            </a:r>
            <a:r>
              <a:rPr lang="es-ES" sz="3500" dirty="0" smtClean="0"/>
              <a:t>.</a:t>
            </a:r>
            <a:endParaRPr lang="es-ES" sz="3500" dirty="0"/>
          </a:p>
        </p:txBody>
      </p:sp>
      <p:pic>
        <p:nvPicPr>
          <p:cNvPr id="43009" name="Picture 1"/>
          <p:cNvPicPr>
            <a:picLocks noChangeAspect="1" noChangeArrowheads="1"/>
          </p:cNvPicPr>
          <p:nvPr/>
        </p:nvPicPr>
        <p:blipFill>
          <a:blip r:embed="rId2" cstate="print"/>
          <a:srcRect/>
          <a:stretch>
            <a:fillRect/>
          </a:stretch>
        </p:blipFill>
        <p:spPr bwMode="auto">
          <a:xfrm>
            <a:off x="5324475" y="2492896"/>
            <a:ext cx="3819525" cy="3209925"/>
          </a:xfrm>
          <a:prstGeom prst="rect">
            <a:avLst/>
          </a:prstGeom>
          <a:noFill/>
          <a:ln w="9525">
            <a:noFill/>
            <a:miter lim="800000"/>
            <a:headEnd/>
            <a:tailEnd/>
          </a:ln>
        </p:spPr>
      </p:pic>
      <p:sp>
        <p:nvSpPr>
          <p:cNvPr id="4" name="3 CuadroTexto"/>
          <p:cNvSpPr txBox="1"/>
          <p:nvPr/>
        </p:nvSpPr>
        <p:spPr>
          <a:xfrm>
            <a:off x="0" y="1988840"/>
            <a:ext cx="5220072" cy="4154984"/>
          </a:xfrm>
          <a:prstGeom prst="rect">
            <a:avLst/>
          </a:prstGeom>
          <a:noFill/>
        </p:spPr>
        <p:txBody>
          <a:bodyPr wrap="square" rtlCol="0">
            <a:spAutoFit/>
          </a:bodyPr>
          <a:lstStyle/>
          <a:p>
            <a:pPr algn="just"/>
            <a:r>
              <a:rPr lang="es-ES" sz="2400" dirty="0" smtClean="0"/>
              <a:t>En 1881 la FRE-AIT era sustituida por la </a:t>
            </a:r>
            <a:r>
              <a:rPr lang="es-ES" sz="2400" dirty="0" smtClean="0">
                <a:solidFill>
                  <a:srgbClr val="FF0000"/>
                </a:solidFill>
              </a:rPr>
              <a:t>Federación de Trabajadores de la Región Española </a:t>
            </a:r>
            <a:r>
              <a:rPr lang="es-ES" sz="2400" dirty="0" smtClean="0"/>
              <a:t>(FTRE) que solo sobreviviría hasta 1888. La razón de su poco éxito estuvo relacionada con la </a:t>
            </a:r>
            <a:r>
              <a:rPr lang="es-ES" sz="2400" dirty="0" smtClean="0">
                <a:solidFill>
                  <a:srgbClr val="FF0000"/>
                </a:solidFill>
              </a:rPr>
              <a:t>división</a:t>
            </a:r>
            <a:r>
              <a:rPr lang="es-ES" sz="2400" dirty="0" smtClean="0"/>
              <a:t> entre </a:t>
            </a:r>
            <a:r>
              <a:rPr lang="es-ES" sz="2400" dirty="0" err="1" smtClean="0"/>
              <a:t>anarcocolectivistas</a:t>
            </a:r>
            <a:r>
              <a:rPr lang="es-ES" sz="2400" dirty="0" smtClean="0"/>
              <a:t> y </a:t>
            </a:r>
            <a:r>
              <a:rPr lang="es-ES" sz="2400" dirty="0" err="1" smtClean="0"/>
              <a:t>anarcocomunistas</a:t>
            </a:r>
            <a:r>
              <a:rPr lang="es-ES" sz="2400" dirty="0" smtClean="0"/>
              <a:t>, y entre legalistas y clandestinistas. La supuesta actuación de la </a:t>
            </a:r>
            <a:r>
              <a:rPr lang="es-ES" sz="2400" dirty="0" smtClean="0">
                <a:solidFill>
                  <a:srgbClr val="FF0000"/>
                </a:solidFill>
              </a:rPr>
              <a:t>Mano Negra</a:t>
            </a:r>
            <a:r>
              <a:rPr lang="es-ES" sz="2400" dirty="0" smtClean="0"/>
              <a:t>, una organización anarquista violenta en el campo andaluz entre 1882 y 1883 marcó el declive de la FTRE.</a:t>
            </a:r>
            <a:endParaRPr lang="es-E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169551"/>
          </a:xfrm>
          <a:prstGeom prst="rect">
            <a:avLst/>
          </a:prstGeom>
          <a:noFill/>
        </p:spPr>
        <p:txBody>
          <a:bodyPr wrap="square" rtlCol="0">
            <a:spAutoFit/>
          </a:bodyPr>
          <a:lstStyle/>
          <a:p>
            <a:pPr algn="ctr"/>
            <a:r>
              <a:rPr lang="es-ES" sz="3500" dirty="0" smtClean="0"/>
              <a:t>La división interna fue uno de los grandes problemas anarquistas.</a:t>
            </a:r>
            <a:endParaRPr lang="es-ES" sz="3500" dirty="0"/>
          </a:p>
        </p:txBody>
      </p:sp>
      <p:sp>
        <p:nvSpPr>
          <p:cNvPr id="4" name="3 CuadroTexto"/>
          <p:cNvSpPr txBox="1"/>
          <p:nvPr/>
        </p:nvSpPr>
        <p:spPr>
          <a:xfrm>
            <a:off x="0" y="4642009"/>
            <a:ext cx="9144000" cy="2215991"/>
          </a:xfrm>
          <a:prstGeom prst="rect">
            <a:avLst/>
          </a:prstGeom>
          <a:noFill/>
        </p:spPr>
        <p:txBody>
          <a:bodyPr wrap="square" rtlCol="0">
            <a:spAutoFit/>
          </a:bodyPr>
          <a:lstStyle/>
          <a:p>
            <a:pPr algn="ctr"/>
            <a:r>
              <a:rPr lang="es-ES" sz="2300" dirty="0" err="1" smtClean="0"/>
              <a:t>Bakunin</a:t>
            </a:r>
            <a:r>
              <a:rPr lang="es-ES" sz="2300" dirty="0" smtClean="0"/>
              <a:t> </a:t>
            </a:r>
            <a:r>
              <a:rPr lang="es-ES" sz="2300" dirty="0" smtClean="0"/>
              <a:t>y</a:t>
            </a:r>
            <a:r>
              <a:rPr lang="es-ES" sz="2300" dirty="0" smtClean="0"/>
              <a:t> </a:t>
            </a:r>
            <a:r>
              <a:rPr lang="es-ES" sz="2300" dirty="0" err="1" smtClean="0"/>
              <a:t>Kropotkin</a:t>
            </a:r>
            <a:r>
              <a:rPr lang="es-ES" sz="2300" dirty="0" smtClean="0"/>
              <a:t> representaban dos versiones diferentes del anarquismo: </a:t>
            </a:r>
            <a:r>
              <a:rPr lang="es-ES" sz="2300" dirty="0" err="1" smtClean="0">
                <a:solidFill>
                  <a:srgbClr val="FF0000"/>
                </a:solidFill>
              </a:rPr>
              <a:t>anarcocolectivista</a:t>
            </a:r>
            <a:r>
              <a:rPr lang="es-ES" sz="2300" dirty="0" smtClean="0">
                <a:solidFill>
                  <a:srgbClr val="FF0000"/>
                </a:solidFill>
              </a:rPr>
              <a:t> </a:t>
            </a:r>
            <a:r>
              <a:rPr lang="es-ES" sz="2300" dirty="0" smtClean="0">
                <a:solidFill>
                  <a:srgbClr val="FF0000"/>
                </a:solidFill>
              </a:rPr>
              <a:t>y</a:t>
            </a:r>
            <a:r>
              <a:rPr lang="es-ES" sz="2300" dirty="0" smtClean="0">
                <a:solidFill>
                  <a:srgbClr val="FF0000"/>
                </a:solidFill>
              </a:rPr>
              <a:t> </a:t>
            </a:r>
            <a:r>
              <a:rPr lang="es-ES" sz="2300" dirty="0" err="1" smtClean="0">
                <a:solidFill>
                  <a:srgbClr val="FF0000"/>
                </a:solidFill>
              </a:rPr>
              <a:t>anarcocomunista</a:t>
            </a:r>
            <a:r>
              <a:rPr lang="es-ES" sz="2300" dirty="0" smtClean="0"/>
              <a:t>. Para los primeros, los frutos del trabajo pertenecían a cada colectivo y se repartían según lo aportado. Para los segundos, esto solo era una fase para alcanzar otra en la que esos frutos pertenecen a toda la comunidad y se reparte en función de las necesidades de cada uno.</a:t>
            </a:r>
            <a:endParaRPr lang="es-ES" sz="2300" dirty="0"/>
          </a:p>
        </p:txBody>
      </p:sp>
      <p:pic>
        <p:nvPicPr>
          <p:cNvPr id="1027" name="Picture 3"/>
          <p:cNvPicPr>
            <a:picLocks noChangeAspect="1" noChangeArrowheads="1"/>
          </p:cNvPicPr>
          <p:nvPr/>
        </p:nvPicPr>
        <p:blipFill>
          <a:blip r:embed="rId2" cstate="print"/>
          <a:srcRect/>
          <a:stretch>
            <a:fillRect/>
          </a:stretch>
        </p:blipFill>
        <p:spPr bwMode="auto">
          <a:xfrm>
            <a:off x="1979712" y="1196752"/>
            <a:ext cx="5256584" cy="341595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nifestación de CGT, TU y CNT-AIT con apoyo de Asamblea de ..."/>
          <p:cNvPicPr>
            <a:picLocks noChangeAspect="1" noChangeArrowheads="1"/>
          </p:cNvPicPr>
          <p:nvPr/>
        </p:nvPicPr>
        <p:blipFill>
          <a:blip r:embed="rId2" cstate="print"/>
          <a:srcRect/>
          <a:stretch>
            <a:fillRect/>
          </a:stretch>
        </p:blipFill>
        <p:spPr bwMode="auto">
          <a:xfrm>
            <a:off x="0" y="1340768"/>
            <a:ext cx="9144000" cy="4225491"/>
          </a:xfrm>
          <a:prstGeom prst="rect">
            <a:avLst/>
          </a:prstGeom>
          <a:noFill/>
        </p:spPr>
      </p:pic>
      <p:sp>
        <p:nvSpPr>
          <p:cNvPr id="3" name="2 CuadroTexto"/>
          <p:cNvSpPr txBox="1"/>
          <p:nvPr/>
        </p:nvSpPr>
        <p:spPr>
          <a:xfrm>
            <a:off x="0" y="0"/>
            <a:ext cx="9144000" cy="1169551"/>
          </a:xfrm>
          <a:prstGeom prst="rect">
            <a:avLst/>
          </a:prstGeom>
          <a:noFill/>
        </p:spPr>
        <p:txBody>
          <a:bodyPr wrap="square" rtlCol="0">
            <a:spAutoFit/>
          </a:bodyPr>
          <a:lstStyle/>
          <a:p>
            <a:pPr algn="ctr"/>
            <a:r>
              <a:rPr lang="es-ES" sz="3500" dirty="0" smtClean="0"/>
              <a:t>También desde el principio parte de los anarquista defenderían la lucha sindical.</a:t>
            </a:r>
            <a:endParaRPr lang="es-ES" sz="3500" dirty="0"/>
          </a:p>
        </p:txBody>
      </p:sp>
      <p:sp>
        <p:nvSpPr>
          <p:cNvPr id="4" name="3 CuadroTexto"/>
          <p:cNvSpPr txBox="1"/>
          <p:nvPr/>
        </p:nvSpPr>
        <p:spPr>
          <a:xfrm>
            <a:off x="0" y="5661248"/>
            <a:ext cx="9144000" cy="1154162"/>
          </a:xfrm>
          <a:prstGeom prst="rect">
            <a:avLst/>
          </a:prstGeom>
          <a:noFill/>
        </p:spPr>
        <p:txBody>
          <a:bodyPr wrap="square" rtlCol="0">
            <a:spAutoFit/>
          </a:bodyPr>
          <a:lstStyle/>
          <a:p>
            <a:pPr algn="ctr"/>
            <a:r>
              <a:rPr lang="es-ES" sz="2300" dirty="0" smtClean="0"/>
              <a:t>Para el </a:t>
            </a:r>
            <a:r>
              <a:rPr lang="es-ES" sz="2300" dirty="0" smtClean="0">
                <a:solidFill>
                  <a:srgbClr val="FF0000"/>
                </a:solidFill>
              </a:rPr>
              <a:t>anarcosindicalismo</a:t>
            </a:r>
            <a:r>
              <a:rPr lang="es-ES" sz="2300" dirty="0" smtClean="0"/>
              <a:t> es importante crear organizaciones obreras y campesinas dentro de la lucha de clases. </a:t>
            </a:r>
            <a:r>
              <a:rPr lang="es-ES" sz="2300" dirty="0" smtClean="0"/>
              <a:t>Sin embargo, también existían divisiones internas sobre cómo enfocar la lucha sindical.</a:t>
            </a:r>
            <a:r>
              <a:rPr lang="es-ES" sz="2300" dirty="0" smtClean="0"/>
              <a:t> </a:t>
            </a:r>
            <a:endParaRPr lang="es-ES" sz="2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En cualquier caso, el anarquismo </a:t>
            </a:r>
            <a:r>
              <a:rPr lang="es-ES" sz="3500" dirty="0" smtClean="0">
                <a:solidFill>
                  <a:srgbClr val="FF0000"/>
                </a:solidFill>
              </a:rPr>
              <a:t>se mantuvo como fuerza social importante</a:t>
            </a:r>
            <a:r>
              <a:rPr lang="es-ES" sz="3500" dirty="0" smtClean="0"/>
              <a:t> que en 1902 fue capaz de paralizar Barcelona en una huelga.</a:t>
            </a:r>
            <a:endParaRPr lang="es-ES" sz="3500" dirty="0"/>
          </a:p>
        </p:txBody>
      </p:sp>
      <p:pic>
        <p:nvPicPr>
          <p:cNvPr id="44034" name="Picture 2" descr="Resultado de imagen de huelga 1902 cuadro"/>
          <p:cNvPicPr>
            <a:picLocks noChangeAspect="1" noChangeArrowheads="1"/>
          </p:cNvPicPr>
          <p:nvPr/>
        </p:nvPicPr>
        <p:blipFill>
          <a:blip r:embed="rId2" cstate="print"/>
          <a:srcRect/>
          <a:stretch>
            <a:fillRect/>
          </a:stretch>
        </p:blipFill>
        <p:spPr bwMode="auto">
          <a:xfrm>
            <a:off x="683568" y="1856627"/>
            <a:ext cx="7884368" cy="500137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943350" y="2564904"/>
            <a:ext cx="5200650" cy="3324225"/>
          </a:xfrm>
          <a:prstGeom prst="rect">
            <a:avLst/>
          </a:prstGeom>
          <a:noFill/>
          <a:ln w="9525">
            <a:noFill/>
            <a:miter lim="800000"/>
            <a:headEnd/>
            <a:tailEnd/>
          </a:ln>
        </p:spPr>
      </p:pic>
      <p:sp>
        <p:nvSpPr>
          <p:cNvPr id="3" name="2 CuadroTexto"/>
          <p:cNvSpPr txBox="1"/>
          <p:nvPr/>
        </p:nvSpPr>
        <p:spPr>
          <a:xfrm>
            <a:off x="0" y="0"/>
            <a:ext cx="9144000" cy="1708160"/>
          </a:xfrm>
          <a:prstGeom prst="rect">
            <a:avLst/>
          </a:prstGeom>
          <a:noFill/>
        </p:spPr>
        <p:txBody>
          <a:bodyPr wrap="square" rtlCol="0">
            <a:spAutoFit/>
          </a:bodyPr>
          <a:lstStyle/>
          <a:p>
            <a:pPr algn="ctr"/>
            <a:r>
              <a:rPr lang="es-ES" sz="3500" dirty="0" smtClean="0"/>
              <a:t>Como se puede ver en el mapa, el </a:t>
            </a:r>
            <a:r>
              <a:rPr lang="es-ES" sz="3500" dirty="0" smtClean="0">
                <a:solidFill>
                  <a:srgbClr val="FF0000"/>
                </a:solidFill>
              </a:rPr>
              <a:t>anarquismo</a:t>
            </a:r>
            <a:r>
              <a:rPr lang="es-ES" sz="3500" dirty="0" smtClean="0"/>
              <a:t> tuvo una gran implantación en </a:t>
            </a:r>
            <a:r>
              <a:rPr lang="es-ES" sz="3500" dirty="0" smtClean="0">
                <a:solidFill>
                  <a:srgbClr val="FF0000"/>
                </a:solidFill>
              </a:rPr>
              <a:t>dos núcleos</a:t>
            </a:r>
            <a:r>
              <a:rPr lang="es-ES" sz="3500" dirty="0" smtClean="0"/>
              <a:t>: el </a:t>
            </a:r>
            <a:r>
              <a:rPr lang="es-ES" sz="3500" dirty="0" smtClean="0">
                <a:solidFill>
                  <a:srgbClr val="FF0000"/>
                </a:solidFill>
              </a:rPr>
              <a:t>obrero catalán </a:t>
            </a:r>
            <a:r>
              <a:rPr lang="es-ES" sz="3500" dirty="0" smtClean="0"/>
              <a:t>y el </a:t>
            </a:r>
            <a:r>
              <a:rPr lang="es-ES" sz="3500" dirty="0" smtClean="0">
                <a:solidFill>
                  <a:srgbClr val="FF0000"/>
                </a:solidFill>
              </a:rPr>
              <a:t>campo andaluz y extremeño</a:t>
            </a:r>
            <a:r>
              <a:rPr lang="es-ES" sz="3500" dirty="0" smtClean="0"/>
              <a:t>.</a:t>
            </a:r>
            <a:endParaRPr lang="es-ES" sz="3500" dirty="0"/>
          </a:p>
        </p:txBody>
      </p:sp>
      <p:sp>
        <p:nvSpPr>
          <p:cNvPr id="4" name="3 CuadroTexto"/>
          <p:cNvSpPr txBox="1"/>
          <p:nvPr/>
        </p:nvSpPr>
        <p:spPr>
          <a:xfrm>
            <a:off x="0" y="2564904"/>
            <a:ext cx="3923928" cy="3416320"/>
          </a:xfrm>
          <a:prstGeom prst="rect">
            <a:avLst/>
          </a:prstGeom>
          <a:noFill/>
        </p:spPr>
        <p:txBody>
          <a:bodyPr wrap="square" rtlCol="0">
            <a:spAutoFit/>
          </a:bodyPr>
          <a:lstStyle/>
          <a:p>
            <a:pPr algn="ctr"/>
            <a:r>
              <a:rPr lang="es-ES" sz="2400" dirty="0" smtClean="0"/>
              <a:t>La existencia de estos dos núcleos está también relacionada con la división interna. Los obreros catalanes eran más partidarios de la </a:t>
            </a:r>
            <a:r>
              <a:rPr lang="es-ES" sz="2400" dirty="0" smtClean="0">
                <a:solidFill>
                  <a:srgbClr val="FF0000"/>
                </a:solidFill>
              </a:rPr>
              <a:t>acción sindical </a:t>
            </a:r>
            <a:r>
              <a:rPr lang="es-ES" sz="2400" dirty="0" smtClean="0"/>
              <a:t>mientras que los campesinos andaluces defendían la </a:t>
            </a:r>
            <a:r>
              <a:rPr lang="es-ES" sz="2400" dirty="0" smtClean="0">
                <a:solidFill>
                  <a:srgbClr val="FF0000"/>
                </a:solidFill>
              </a:rPr>
              <a:t>acción más directa</a:t>
            </a:r>
            <a:r>
              <a:rPr lang="es-ES" sz="2400" dirty="0" smtClean="0"/>
              <a:t>.</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Por su parte, la </a:t>
            </a:r>
            <a:r>
              <a:rPr lang="es-ES" sz="3500" dirty="0" smtClean="0">
                <a:solidFill>
                  <a:srgbClr val="FF0000"/>
                </a:solidFill>
              </a:rPr>
              <a:t>corriente socialista </a:t>
            </a:r>
            <a:r>
              <a:rPr lang="es-ES" sz="3500" dirty="0" smtClean="0"/>
              <a:t>tuvo un </a:t>
            </a:r>
            <a:r>
              <a:rPr lang="es-ES" sz="3500" dirty="0" smtClean="0">
                <a:solidFill>
                  <a:srgbClr val="FF0000"/>
                </a:solidFill>
              </a:rPr>
              <a:t>desarrollo más lento </a:t>
            </a:r>
            <a:r>
              <a:rPr lang="es-ES" sz="3500" dirty="0" smtClean="0"/>
              <a:t>y un crecimiento menor pero también </a:t>
            </a:r>
            <a:r>
              <a:rPr lang="es-ES" sz="3500" dirty="0" smtClean="0">
                <a:solidFill>
                  <a:srgbClr val="FF0000"/>
                </a:solidFill>
              </a:rPr>
              <a:t>más continuo</a:t>
            </a:r>
            <a:r>
              <a:rPr lang="es-ES" sz="3500" dirty="0" smtClean="0"/>
              <a:t>.</a:t>
            </a:r>
            <a:endParaRPr lang="es-ES" sz="3500" dirty="0"/>
          </a:p>
        </p:txBody>
      </p:sp>
      <p:pic>
        <p:nvPicPr>
          <p:cNvPr id="45058" name="Picture 2" descr="Resultado de imagen de pablo iglesias 1879"/>
          <p:cNvPicPr>
            <a:picLocks noChangeAspect="1" noChangeArrowheads="1"/>
          </p:cNvPicPr>
          <p:nvPr/>
        </p:nvPicPr>
        <p:blipFill>
          <a:blip r:embed="rId2" cstate="print"/>
          <a:srcRect/>
          <a:stretch>
            <a:fillRect/>
          </a:stretch>
        </p:blipFill>
        <p:spPr bwMode="auto">
          <a:xfrm>
            <a:off x="5148064" y="1747811"/>
            <a:ext cx="3995936" cy="5110189"/>
          </a:xfrm>
          <a:prstGeom prst="rect">
            <a:avLst/>
          </a:prstGeom>
          <a:noFill/>
        </p:spPr>
      </p:pic>
      <p:sp>
        <p:nvSpPr>
          <p:cNvPr id="4" name="3 CuadroTexto"/>
          <p:cNvSpPr txBox="1"/>
          <p:nvPr/>
        </p:nvSpPr>
        <p:spPr>
          <a:xfrm>
            <a:off x="0" y="1772816"/>
            <a:ext cx="5148064" cy="4893647"/>
          </a:xfrm>
          <a:prstGeom prst="rect">
            <a:avLst/>
          </a:prstGeom>
          <a:noFill/>
        </p:spPr>
        <p:txBody>
          <a:bodyPr wrap="square" rtlCol="0">
            <a:spAutoFit/>
          </a:bodyPr>
          <a:lstStyle/>
          <a:p>
            <a:pPr algn="just"/>
            <a:r>
              <a:rPr lang="es-ES" sz="2400" dirty="0" smtClean="0"/>
              <a:t>A partir de la semilla plantada por </a:t>
            </a:r>
            <a:r>
              <a:rPr lang="es-ES" sz="2400" dirty="0" err="1" smtClean="0"/>
              <a:t>Lafargue</a:t>
            </a:r>
            <a:r>
              <a:rPr lang="es-ES" sz="2400" dirty="0" smtClean="0"/>
              <a:t>, se iba a crear en Madrid en 1879 el </a:t>
            </a:r>
            <a:r>
              <a:rPr lang="es-ES" sz="2400" dirty="0" smtClean="0">
                <a:solidFill>
                  <a:srgbClr val="FF0000"/>
                </a:solidFill>
              </a:rPr>
              <a:t>PSOE</a:t>
            </a:r>
            <a:r>
              <a:rPr lang="es-ES" sz="2400" dirty="0" smtClean="0"/>
              <a:t> (Partido Socialista Obrero Español) con </a:t>
            </a:r>
            <a:r>
              <a:rPr lang="es-ES" sz="2400" dirty="0" smtClean="0">
                <a:solidFill>
                  <a:srgbClr val="FF0000"/>
                </a:solidFill>
              </a:rPr>
              <a:t>Pablo Iglesias </a:t>
            </a:r>
            <a:r>
              <a:rPr lang="es-ES" sz="2400" dirty="0" smtClean="0"/>
              <a:t>al frente. En 1888, a raíz de la aprobación de la nueva Ley de Asociaciones, iba a nacer la </a:t>
            </a:r>
            <a:r>
              <a:rPr lang="es-ES" sz="2400" dirty="0" smtClean="0">
                <a:solidFill>
                  <a:srgbClr val="FF0000"/>
                </a:solidFill>
              </a:rPr>
              <a:t>UGT</a:t>
            </a:r>
            <a:r>
              <a:rPr lang="es-ES" sz="2400" dirty="0" smtClean="0"/>
              <a:t> (Unión General de Trabajadores) como sindicato socialista. Sus zonas de implantación durante el siglo XIX fueron </a:t>
            </a:r>
            <a:r>
              <a:rPr lang="es-ES" sz="2400" dirty="0" smtClean="0">
                <a:solidFill>
                  <a:srgbClr val="FF0000"/>
                </a:solidFill>
              </a:rPr>
              <a:t>Madrid, Vizcaya, Asturias y Valencia</a:t>
            </a:r>
            <a:r>
              <a:rPr lang="es-ES" sz="2400" dirty="0" smtClean="0"/>
              <a:t>. Aunque con ambigüedad, tendió más a la </a:t>
            </a:r>
            <a:r>
              <a:rPr lang="es-ES" sz="2400" dirty="0" smtClean="0">
                <a:solidFill>
                  <a:srgbClr val="FF0000"/>
                </a:solidFill>
              </a:rPr>
              <a:t>integración</a:t>
            </a:r>
            <a:r>
              <a:rPr lang="es-ES" sz="2400" dirty="0" smtClean="0"/>
              <a:t> dentro del régimen de la Restauración.</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El </a:t>
            </a:r>
            <a:r>
              <a:rPr lang="es-ES" sz="3500" dirty="0" smtClean="0">
                <a:solidFill>
                  <a:srgbClr val="FF0000"/>
                </a:solidFill>
              </a:rPr>
              <a:t>movimiento campesino </a:t>
            </a:r>
            <a:r>
              <a:rPr lang="es-ES" sz="3500" dirty="0" smtClean="0"/>
              <a:t>estaba pues muy relacionado con el </a:t>
            </a:r>
            <a:r>
              <a:rPr lang="es-ES" sz="3500" dirty="0" smtClean="0">
                <a:solidFill>
                  <a:srgbClr val="FF0000"/>
                </a:solidFill>
              </a:rPr>
              <a:t>auge anarquista</a:t>
            </a:r>
            <a:r>
              <a:rPr lang="es-ES" sz="3500" dirty="0" smtClean="0"/>
              <a:t>.</a:t>
            </a:r>
            <a:endParaRPr lang="es-ES" sz="3500" dirty="0"/>
          </a:p>
        </p:txBody>
      </p:sp>
      <p:pic>
        <p:nvPicPr>
          <p:cNvPr id="1026" name="Picture 2" descr="Resultado de imagen de desamortizaciones"/>
          <p:cNvPicPr>
            <a:picLocks noChangeAspect="1" noChangeArrowheads="1"/>
          </p:cNvPicPr>
          <p:nvPr/>
        </p:nvPicPr>
        <p:blipFill>
          <a:blip r:embed="rId2" cstate="print"/>
          <a:srcRect/>
          <a:stretch>
            <a:fillRect/>
          </a:stretch>
        </p:blipFill>
        <p:spPr bwMode="auto">
          <a:xfrm>
            <a:off x="4076700" y="2132856"/>
            <a:ext cx="5067300" cy="3800476"/>
          </a:xfrm>
          <a:prstGeom prst="rect">
            <a:avLst/>
          </a:prstGeom>
          <a:noFill/>
        </p:spPr>
      </p:pic>
      <p:sp>
        <p:nvSpPr>
          <p:cNvPr id="4" name="3 CuadroTexto"/>
          <p:cNvSpPr txBox="1"/>
          <p:nvPr/>
        </p:nvSpPr>
        <p:spPr>
          <a:xfrm>
            <a:off x="0" y="2492896"/>
            <a:ext cx="4067944" cy="3046988"/>
          </a:xfrm>
          <a:prstGeom prst="rect">
            <a:avLst/>
          </a:prstGeom>
          <a:noFill/>
        </p:spPr>
        <p:txBody>
          <a:bodyPr wrap="square" rtlCol="0">
            <a:spAutoFit/>
          </a:bodyPr>
          <a:lstStyle/>
          <a:p>
            <a:pPr algn="ctr"/>
            <a:r>
              <a:rPr lang="es-ES" sz="2400" dirty="0" smtClean="0"/>
              <a:t>Tuvo especial trascendencia en Andalucía, donde predominaban el </a:t>
            </a:r>
            <a:r>
              <a:rPr lang="es-ES" sz="2400" dirty="0" smtClean="0">
                <a:solidFill>
                  <a:srgbClr val="FF0000"/>
                </a:solidFill>
              </a:rPr>
              <a:t>latifundismo</a:t>
            </a:r>
            <a:r>
              <a:rPr lang="es-ES" sz="2400" dirty="0" smtClean="0"/>
              <a:t> y los jornaleros. La situación se agravó con las desamortizaciones liberales de las décadas centrales del siglo XIX.</a:t>
            </a:r>
            <a:endParaRPr lang="es-E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Este anarquismo campesino se organizó de forma diferente al obrero al no formar sindicatos y priorizar la </a:t>
            </a:r>
            <a:r>
              <a:rPr lang="es-ES" sz="3500" dirty="0" smtClean="0">
                <a:solidFill>
                  <a:srgbClr val="FF0000"/>
                </a:solidFill>
              </a:rPr>
              <a:t>acción violenta</a:t>
            </a:r>
            <a:r>
              <a:rPr lang="es-ES" sz="3500" dirty="0" smtClean="0"/>
              <a:t>.</a:t>
            </a:r>
            <a:endParaRPr lang="es-ES" sz="3500" dirty="0"/>
          </a:p>
        </p:txBody>
      </p:sp>
      <p:pic>
        <p:nvPicPr>
          <p:cNvPr id="48130" name="Picture 2" descr="Resultado de imagen de mano negra andalucía"/>
          <p:cNvPicPr>
            <a:picLocks noChangeAspect="1" noChangeArrowheads="1"/>
          </p:cNvPicPr>
          <p:nvPr/>
        </p:nvPicPr>
        <p:blipFill>
          <a:blip r:embed="rId2" cstate="print"/>
          <a:srcRect/>
          <a:stretch>
            <a:fillRect/>
          </a:stretch>
        </p:blipFill>
        <p:spPr bwMode="auto">
          <a:xfrm>
            <a:off x="2915816" y="2060848"/>
            <a:ext cx="6228184" cy="3432384"/>
          </a:xfrm>
          <a:prstGeom prst="rect">
            <a:avLst/>
          </a:prstGeom>
          <a:noFill/>
        </p:spPr>
      </p:pic>
      <p:sp>
        <p:nvSpPr>
          <p:cNvPr id="4" name="3 CuadroTexto"/>
          <p:cNvSpPr txBox="1"/>
          <p:nvPr/>
        </p:nvSpPr>
        <p:spPr>
          <a:xfrm>
            <a:off x="0" y="1916832"/>
            <a:ext cx="2987824" cy="3416320"/>
          </a:xfrm>
          <a:prstGeom prst="rect">
            <a:avLst/>
          </a:prstGeom>
          <a:noFill/>
        </p:spPr>
        <p:txBody>
          <a:bodyPr wrap="square" rtlCol="0">
            <a:spAutoFit/>
          </a:bodyPr>
          <a:lstStyle/>
          <a:p>
            <a:pPr algn="ctr"/>
            <a:r>
              <a:rPr lang="es-ES" sz="2400" dirty="0" smtClean="0"/>
              <a:t>La organización de la </a:t>
            </a:r>
            <a:r>
              <a:rPr lang="es-ES" sz="2400" dirty="0" smtClean="0">
                <a:solidFill>
                  <a:srgbClr val="FF0000"/>
                </a:solidFill>
              </a:rPr>
              <a:t>Mano Negra </a:t>
            </a:r>
            <a:r>
              <a:rPr lang="es-ES" sz="2400" dirty="0" smtClean="0"/>
              <a:t>fue solo un episodio más dentro del movimiento anarquista andaluz que desde 1878 inició la quema de cortijos, cosechas y ganado.</a:t>
            </a:r>
            <a:endParaRPr lang="es-ES" sz="2400" dirty="0"/>
          </a:p>
        </p:txBody>
      </p:sp>
      <p:sp>
        <p:nvSpPr>
          <p:cNvPr id="5" name="4 CuadroTexto"/>
          <p:cNvSpPr txBox="1"/>
          <p:nvPr/>
        </p:nvSpPr>
        <p:spPr>
          <a:xfrm>
            <a:off x="2411760" y="5517232"/>
            <a:ext cx="6732240" cy="1107996"/>
          </a:xfrm>
          <a:prstGeom prst="rect">
            <a:avLst/>
          </a:prstGeom>
          <a:noFill/>
        </p:spPr>
        <p:txBody>
          <a:bodyPr wrap="square" rtlCol="0">
            <a:spAutoFit/>
          </a:bodyPr>
          <a:lstStyle/>
          <a:p>
            <a:pPr algn="ctr"/>
            <a:r>
              <a:rPr lang="es-ES" sz="2200" dirty="0" smtClean="0"/>
              <a:t>Un episodio de estos movimientos fue la </a:t>
            </a:r>
            <a:r>
              <a:rPr lang="es-ES" sz="2200" dirty="0" smtClean="0">
                <a:solidFill>
                  <a:srgbClr val="FF0000"/>
                </a:solidFill>
              </a:rPr>
              <a:t>toma de Jerez </a:t>
            </a:r>
            <a:r>
              <a:rPr lang="es-ES" sz="2200" dirty="0" smtClean="0"/>
              <a:t>en 1892 durante un par de horas por un grupo de campesinos. Cuatro de sus cabecillas fueron ajusticiados.</a:t>
            </a:r>
            <a:endParaRPr lang="es-E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Los sindicatos católicos españoles"/>
          <p:cNvPicPr>
            <a:picLocks noChangeAspect="1" noChangeArrowheads="1"/>
          </p:cNvPicPr>
          <p:nvPr/>
        </p:nvPicPr>
        <p:blipFill>
          <a:blip r:embed="rId2" cstate="print"/>
          <a:srcRect/>
          <a:stretch>
            <a:fillRect/>
          </a:stretch>
        </p:blipFill>
        <p:spPr bwMode="auto">
          <a:xfrm>
            <a:off x="3059832" y="2348880"/>
            <a:ext cx="5674315" cy="3528392"/>
          </a:xfrm>
          <a:prstGeom prst="rect">
            <a:avLst/>
          </a:prstGeom>
          <a:noFill/>
        </p:spPr>
      </p:pic>
      <p:sp>
        <p:nvSpPr>
          <p:cNvPr id="3" name="2 CuadroTexto"/>
          <p:cNvSpPr txBox="1"/>
          <p:nvPr/>
        </p:nvSpPr>
        <p:spPr>
          <a:xfrm>
            <a:off x="0" y="0"/>
            <a:ext cx="9144000" cy="1708160"/>
          </a:xfrm>
          <a:prstGeom prst="rect">
            <a:avLst/>
          </a:prstGeom>
          <a:noFill/>
        </p:spPr>
        <p:txBody>
          <a:bodyPr wrap="square" rtlCol="0">
            <a:spAutoFit/>
          </a:bodyPr>
          <a:lstStyle/>
          <a:p>
            <a:pPr algn="ctr"/>
            <a:r>
              <a:rPr lang="es-ES" sz="3500" dirty="0" smtClean="0"/>
              <a:t>Por lo demás, hay que mencionar que en este período aparece el germen del sindicalismo católico con los círculos </a:t>
            </a:r>
            <a:r>
              <a:rPr lang="es-ES" sz="3500" dirty="0" smtClean="0"/>
              <a:t>c</a:t>
            </a:r>
            <a:r>
              <a:rPr lang="es-ES" sz="3500" dirty="0" smtClean="0"/>
              <a:t>atólicos.</a:t>
            </a:r>
            <a:endParaRPr lang="es-ES" sz="3500" dirty="0"/>
          </a:p>
        </p:txBody>
      </p:sp>
      <p:sp>
        <p:nvSpPr>
          <p:cNvPr id="4" name="3 CuadroTexto"/>
          <p:cNvSpPr txBox="1"/>
          <p:nvPr/>
        </p:nvSpPr>
        <p:spPr>
          <a:xfrm>
            <a:off x="0" y="1964353"/>
            <a:ext cx="3059832" cy="4893647"/>
          </a:xfrm>
          <a:prstGeom prst="rect">
            <a:avLst/>
          </a:prstGeom>
          <a:noFill/>
        </p:spPr>
        <p:txBody>
          <a:bodyPr wrap="square" rtlCol="0">
            <a:spAutoFit/>
          </a:bodyPr>
          <a:lstStyle/>
          <a:p>
            <a:pPr algn="ctr"/>
            <a:r>
              <a:rPr lang="es-ES" sz="2400" dirty="0" smtClean="0"/>
              <a:t>Los círculos </a:t>
            </a:r>
            <a:r>
              <a:rPr lang="es-ES" sz="2400" dirty="0" smtClean="0"/>
              <a:t>c</a:t>
            </a:r>
            <a:r>
              <a:rPr lang="es-ES" sz="2400" dirty="0" smtClean="0"/>
              <a:t>atólicos surgen a partir de 1879. No son realmente sindicatos, puesto que no discuten las condiciones laborales de los  trabajadores, sino que más bien se trata de organizaciones de ayuda para frenar otras formas de sindicalismo.</a:t>
            </a: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4.bp.blogspot.com/-cYZgpVadSS8/UajXmX8ignI/AAAAAAAADAI/MxE1qnczQQ0/s1600/Restauración+I.jpg"/>
          <p:cNvPicPr>
            <a:picLocks noChangeAspect="1" noChangeArrowheads="1"/>
          </p:cNvPicPr>
          <p:nvPr/>
        </p:nvPicPr>
        <p:blipFill>
          <a:blip r:embed="rId2" cstate="print"/>
          <a:srcRect/>
          <a:stretch>
            <a:fillRect/>
          </a:stretch>
        </p:blipFill>
        <p:spPr bwMode="auto">
          <a:xfrm>
            <a:off x="0" y="836712"/>
            <a:ext cx="9199314" cy="527151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973116" y="1974387"/>
            <a:ext cx="5170884" cy="4883613"/>
          </a:xfrm>
          <a:prstGeom prst="rect">
            <a:avLst/>
          </a:prstGeom>
          <a:noFill/>
          <a:ln w="9525">
            <a:noFill/>
            <a:miter lim="800000"/>
            <a:headEnd/>
            <a:tailEnd/>
          </a:ln>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Este sindicalismo católico se asocia sobre todo a lugares más conservadores con pequeños propietarios en el </a:t>
            </a:r>
            <a:r>
              <a:rPr lang="es-ES" sz="4000" dirty="0" smtClean="0">
                <a:solidFill>
                  <a:srgbClr val="FF0000"/>
                </a:solidFill>
              </a:rPr>
              <a:t>norte</a:t>
            </a:r>
            <a:r>
              <a:rPr lang="es-ES" sz="4000" dirty="0" smtClean="0"/>
              <a:t>.</a:t>
            </a:r>
            <a:endParaRPr lang="es-ES" sz="4000" dirty="0"/>
          </a:p>
        </p:txBody>
      </p:sp>
      <p:sp>
        <p:nvSpPr>
          <p:cNvPr id="4" name="3 CuadroTexto"/>
          <p:cNvSpPr txBox="1"/>
          <p:nvPr/>
        </p:nvSpPr>
        <p:spPr>
          <a:xfrm>
            <a:off x="0" y="2132856"/>
            <a:ext cx="3995936" cy="4401205"/>
          </a:xfrm>
          <a:prstGeom prst="rect">
            <a:avLst/>
          </a:prstGeom>
          <a:noFill/>
        </p:spPr>
        <p:txBody>
          <a:bodyPr wrap="square" rtlCol="0">
            <a:spAutoFit/>
          </a:bodyPr>
          <a:lstStyle/>
          <a:p>
            <a:pPr algn="ctr"/>
            <a:r>
              <a:rPr lang="es-ES" sz="2800" dirty="0" smtClean="0"/>
              <a:t>No es casualidad que la zona de implantación del sindicalismo agrario coincida con las zonas del norte y que después aquí, ante la falta de obreros y jornaleros, la tendencia fuera a apoyar a los sectores sublevados de la Guerra Civil.</a:t>
            </a:r>
            <a:endParaRPr lang="es-E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a:t>
            </a:r>
            <a:endParaRPr lang="es-ES" sz="4800" dirty="0"/>
          </a:p>
        </p:txBody>
      </p:sp>
      <p:sp>
        <p:nvSpPr>
          <p:cNvPr id="3" name="2 Rectángulo"/>
          <p:cNvSpPr/>
          <p:nvPr/>
        </p:nvSpPr>
        <p:spPr>
          <a:xfrm>
            <a:off x="0" y="980728"/>
            <a:ext cx="9144000" cy="1323439"/>
          </a:xfrm>
          <a:prstGeom prst="rect">
            <a:avLst/>
          </a:prstGeom>
        </p:spPr>
        <p:txBody>
          <a:bodyPr wrap="square">
            <a:spAutoFit/>
          </a:bodyPr>
          <a:lstStyle/>
          <a:p>
            <a:pPr marL="268288" lvl="0" indent="-268288">
              <a:buFont typeface="Arial" pitchFamily="34" charset="0"/>
              <a:buChar char="•"/>
            </a:pPr>
            <a:r>
              <a:rPr lang="es-ES" sz="4000" dirty="0" smtClean="0"/>
              <a:t>El germen opositor.</a:t>
            </a:r>
          </a:p>
          <a:p>
            <a:pPr marL="268288" indent="-268288">
              <a:buFont typeface="Arial" pitchFamily="34" charset="0"/>
              <a:buChar char="•"/>
            </a:pPr>
            <a:r>
              <a:rPr lang="es-ES" sz="4000" dirty="0" smtClean="0"/>
              <a:t>El fracaso reformista.</a:t>
            </a:r>
            <a:endParaRPr lang="es-E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Durante el reinado de Alfonso XII y la regencia de Mª Cristina los movimientos opositores fueron definiéndose, aunque todavía con poco protagonismo en comparación con el que tendrán más adelante.</a:t>
            </a:r>
            <a:endParaRPr lang="es-ES" sz="3600" dirty="0"/>
          </a:p>
        </p:txBody>
      </p:sp>
      <p:sp>
        <p:nvSpPr>
          <p:cNvPr id="3" name="2 CuadroTexto"/>
          <p:cNvSpPr txBox="1"/>
          <p:nvPr/>
        </p:nvSpPr>
        <p:spPr>
          <a:xfrm>
            <a:off x="827584" y="3501008"/>
            <a:ext cx="2123728"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Republicanos</a:t>
            </a:r>
            <a:endParaRPr lang="es-ES" sz="2800" dirty="0">
              <a:solidFill>
                <a:schemeClr val="accent2">
                  <a:lumMod val="75000"/>
                </a:schemeClr>
              </a:solidFill>
            </a:endParaRPr>
          </a:p>
        </p:txBody>
      </p:sp>
      <p:sp>
        <p:nvSpPr>
          <p:cNvPr id="4" name="3 CuadroTexto"/>
          <p:cNvSpPr txBox="1"/>
          <p:nvPr/>
        </p:nvSpPr>
        <p:spPr>
          <a:xfrm>
            <a:off x="827584" y="4221088"/>
            <a:ext cx="2123728"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Anarquistas</a:t>
            </a:r>
            <a:endParaRPr lang="es-ES" sz="2800" dirty="0">
              <a:solidFill>
                <a:schemeClr val="accent2">
                  <a:lumMod val="75000"/>
                </a:schemeClr>
              </a:solidFill>
            </a:endParaRPr>
          </a:p>
        </p:txBody>
      </p:sp>
      <p:sp>
        <p:nvSpPr>
          <p:cNvPr id="5" name="4 CuadroTexto"/>
          <p:cNvSpPr txBox="1"/>
          <p:nvPr/>
        </p:nvSpPr>
        <p:spPr>
          <a:xfrm>
            <a:off x="827584" y="5013176"/>
            <a:ext cx="2123728"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Socialistas</a:t>
            </a:r>
            <a:endParaRPr lang="es-ES" sz="2800" dirty="0">
              <a:solidFill>
                <a:schemeClr val="accent2">
                  <a:lumMod val="75000"/>
                </a:schemeClr>
              </a:solidFill>
            </a:endParaRPr>
          </a:p>
        </p:txBody>
      </p:sp>
      <p:sp>
        <p:nvSpPr>
          <p:cNvPr id="6" name="5 CuadroTexto"/>
          <p:cNvSpPr txBox="1"/>
          <p:nvPr/>
        </p:nvSpPr>
        <p:spPr>
          <a:xfrm>
            <a:off x="827584" y="5733256"/>
            <a:ext cx="2123728"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Nacionalistas</a:t>
            </a:r>
            <a:endParaRPr lang="es-ES" sz="2800" dirty="0">
              <a:solidFill>
                <a:schemeClr val="accent2">
                  <a:lumMod val="75000"/>
                </a:schemeClr>
              </a:solidFill>
            </a:endParaRPr>
          </a:p>
        </p:txBody>
      </p:sp>
      <p:pic>
        <p:nvPicPr>
          <p:cNvPr id="50178" name="Picture 2" descr="Resultado de imagen de asesinato de cánovas"/>
          <p:cNvPicPr>
            <a:picLocks noChangeAspect="1" noChangeArrowheads="1"/>
          </p:cNvPicPr>
          <p:nvPr/>
        </p:nvPicPr>
        <p:blipFill>
          <a:blip r:embed="rId2" cstate="print"/>
          <a:srcRect/>
          <a:stretch>
            <a:fillRect/>
          </a:stretch>
        </p:blipFill>
        <p:spPr bwMode="auto">
          <a:xfrm>
            <a:off x="3995936" y="2996951"/>
            <a:ext cx="5148064" cy="386104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Los partidos dinásticos se planteaban en 1902 la </a:t>
            </a:r>
            <a:r>
              <a:rPr lang="es-ES" sz="3600" dirty="0" smtClean="0">
                <a:solidFill>
                  <a:srgbClr val="FF0000"/>
                </a:solidFill>
              </a:rPr>
              <a:t>necesidad de reformas</a:t>
            </a:r>
            <a:r>
              <a:rPr lang="es-ES" sz="3600" dirty="0" smtClean="0"/>
              <a:t>, especialmente a raíz del </a:t>
            </a:r>
            <a:r>
              <a:rPr lang="es-ES" sz="3600" dirty="0" smtClean="0">
                <a:solidFill>
                  <a:srgbClr val="FF0000"/>
                </a:solidFill>
              </a:rPr>
              <a:t>desastre de 1898</a:t>
            </a:r>
            <a:r>
              <a:rPr lang="es-ES" sz="3600" dirty="0" smtClean="0"/>
              <a:t>. Sin embargo, no consiguieron que el régimen </a:t>
            </a:r>
            <a:r>
              <a:rPr lang="es-ES" sz="3600" dirty="0" smtClean="0">
                <a:solidFill>
                  <a:srgbClr val="FF0000"/>
                </a:solidFill>
              </a:rPr>
              <a:t>evolucionara alimentando a los movimientos opositores</a:t>
            </a:r>
            <a:r>
              <a:rPr lang="es-ES" sz="3600" dirty="0" smtClean="0"/>
              <a:t>.</a:t>
            </a:r>
            <a:endParaRPr lang="es-ES" sz="3600" dirty="0"/>
          </a:p>
        </p:txBody>
      </p:sp>
      <p:pic>
        <p:nvPicPr>
          <p:cNvPr id="49154" name="Picture 2" descr="Resultado de imagen de evolución huelgas españa 1900"/>
          <p:cNvPicPr>
            <a:picLocks noChangeAspect="1" noChangeArrowheads="1"/>
          </p:cNvPicPr>
          <p:nvPr/>
        </p:nvPicPr>
        <p:blipFill>
          <a:blip r:embed="rId2" cstate="print"/>
          <a:srcRect/>
          <a:stretch>
            <a:fillRect/>
          </a:stretch>
        </p:blipFill>
        <p:spPr bwMode="auto">
          <a:xfrm>
            <a:off x="5121796" y="3645024"/>
            <a:ext cx="4022204" cy="2582157"/>
          </a:xfrm>
          <a:prstGeom prst="rect">
            <a:avLst/>
          </a:prstGeom>
          <a:noFill/>
        </p:spPr>
      </p:pic>
      <p:sp>
        <p:nvSpPr>
          <p:cNvPr id="4" name="3 CuadroTexto"/>
          <p:cNvSpPr txBox="1"/>
          <p:nvPr/>
        </p:nvSpPr>
        <p:spPr>
          <a:xfrm>
            <a:off x="0" y="3068960"/>
            <a:ext cx="4932040" cy="3785652"/>
          </a:xfrm>
          <a:prstGeom prst="rect">
            <a:avLst/>
          </a:prstGeom>
          <a:noFill/>
        </p:spPr>
        <p:txBody>
          <a:bodyPr wrap="square" rtlCol="0">
            <a:spAutoFit/>
          </a:bodyPr>
          <a:lstStyle/>
          <a:p>
            <a:pPr algn="ctr"/>
            <a:r>
              <a:rPr lang="es-ES" sz="2400" dirty="0" smtClean="0"/>
              <a:t>Multitud de indicadores muestran ese </a:t>
            </a:r>
            <a:r>
              <a:rPr lang="es-ES" sz="2400" dirty="0" smtClean="0">
                <a:solidFill>
                  <a:srgbClr val="FF0000"/>
                </a:solidFill>
              </a:rPr>
              <a:t>auge</a:t>
            </a:r>
            <a:r>
              <a:rPr lang="es-ES" sz="2400" dirty="0" smtClean="0"/>
              <a:t>: los nacionalistas entran en el Congreso y a menudo vencen en sus tierras, se dispara la afiliación sindical y el número de huelgas, crece el republicanismo populistas en localidades como Barcelona o Valencia, la violencia se hace cotidiana en ciudades como Barcelona…</a:t>
            </a:r>
            <a:endParaRPr lang="es-E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8072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La Restauración Borbónica (1874-1902): Los nacionalismos catalán y vasco y el regionalismo gallego. El movimiento obrero y campesino. </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Los sectores fueran del régimen</a:t>
            </a:r>
            <a:endParaRPr lang="es-ES" sz="4800" dirty="0"/>
          </a:p>
        </p:txBody>
      </p:sp>
      <p:sp>
        <p:nvSpPr>
          <p:cNvPr id="3" name="2 Rectángulo"/>
          <p:cNvSpPr/>
          <p:nvPr/>
        </p:nvSpPr>
        <p:spPr>
          <a:xfrm>
            <a:off x="0" y="2132856"/>
            <a:ext cx="9144000" cy="255454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“España real”.</a:t>
            </a:r>
          </a:p>
          <a:p>
            <a:pPr marL="268288" indent="-268288" algn="just">
              <a:buFont typeface="Arial" pitchFamily="34" charset="0"/>
              <a:buChar char="•"/>
            </a:pPr>
            <a:r>
              <a:rPr lang="es-ES" sz="4000" dirty="0" smtClean="0">
                <a:latin typeface="Times New Roman" pitchFamily="18" charset="0"/>
                <a:cs typeface="Times New Roman" pitchFamily="18" charset="0"/>
              </a:rPr>
              <a:t>Republicanismo, carlismo, movimientos coloniales, nacionalismos y movimiento obrero.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anovismo"/>
          <p:cNvPicPr>
            <a:picLocks noChangeAspect="1" noChangeArrowheads="1"/>
          </p:cNvPicPr>
          <p:nvPr/>
        </p:nvPicPr>
        <p:blipFill>
          <a:blip r:embed="rId2" cstate="print"/>
          <a:srcRect/>
          <a:stretch>
            <a:fillRect/>
          </a:stretch>
        </p:blipFill>
        <p:spPr bwMode="auto">
          <a:xfrm>
            <a:off x="4103440" y="1842517"/>
            <a:ext cx="5040560" cy="5015483"/>
          </a:xfrm>
          <a:prstGeom prst="rect">
            <a:avLst/>
          </a:prstGeom>
          <a:noFill/>
        </p:spPr>
      </p:pic>
      <p:sp>
        <p:nvSpPr>
          <p:cNvPr id="3" name="2 CuadroTexto"/>
          <p:cNvSpPr txBox="1"/>
          <p:nvPr/>
        </p:nvSpPr>
        <p:spPr>
          <a:xfrm>
            <a:off x="0" y="0"/>
            <a:ext cx="9144000" cy="1708160"/>
          </a:xfrm>
          <a:prstGeom prst="rect">
            <a:avLst/>
          </a:prstGeom>
          <a:noFill/>
        </p:spPr>
        <p:txBody>
          <a:bodyPr wrap="square" rtlCol="0">
            <a:spAutoFit/>
          </a:bodyPr>
          <a:lstStyle/>
          <a:p>
            <a:pPr algn="ctr"/>
            <a:r>
              <a:rPr lang="es-ES" sz="3500" dirty="0" smtClean="0"/>
              <a:t>El régimen de la Restauración se basó en el apoyo de un grupo reducido de personas que incluían a la aristocracia y parte de las clases medias.</a:t>
            </a:r>
            <a:endParaRPr lang="es-ES" sz="3500" dirty="0"/>
          </a:p>
        </p:txBody>
      </p:sp>
      <p:sp>
        <p:nvSpPr>
          <p:cNvPr id="4" name="3 CuadroTexto"/>
          <p:cNvSpPr txBox="1"/>
          <p:nvPr/>
        </p:nvSpPr>
        <p:spPr>
          <a:xfrm>
            <a:off x="0" y="3212976"/>
            <a:ext cx="3995936" cy="1569660"/>
          </a:xfrm>
          <a:prstGeom prst="rect">
            <a:avLst/>
          </a:prstGeom>
          <a:noFill/>
        </p:spPr>
        <p:txBody>
          <a:bodyPr wrap="square" rtlCol="0">
            <a:spAutoFit/>
          </a:bodyPr>
          <a:lstStyle/>
          <a:p>
            <a:pPr algn="ctr"/>
            <a:r>
              <a:rPr lang="es-ES" sz="2400" dirty="0" smtClean="0"/>
              <a:t>Ya hemos estudiado que se basaba en un bipartidismo en el que ambos partidos se turnaban en el poder.</a:t>
            </a:r>
            <a:endParaRPr lang="es-E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España, la “</a:t>
            </a:r>
            <a:r>
              <a:rPr lang="es-ES" sz="4000" dirty="0" smtClean="0">
                <a:solidFill>
                  <a:srgbClr val="FF0000"/>
                </a:solidFill>
              </a:rPr>
              <a:t>España real</a:t>
            </a:r>
            <a:r>
              <a:rPr lang="es-ES" sz="4000" dirty="0" smtClean="0"/>
              <a:t>” de entonces nos mostraba un país atrasado e internacionalmente aislado.</a:t>
            </a:r>
            <a:endParaRPr lang="es-ES" sz="4000" dirty="0"/>
          </a:p>
        </p:txBody>
      </p:sp>
      <p:pic>
        <p:nvPicPr>
          <p:cNvPr id="53250" name="Picture 2" descr="Resultado de imagen de mineros españoles xix"/>
          <p:cNvPicPr>
            <a:picLocks noChangeAspect="1" noChangeArrowheads="1"/>
          </p:cNvPicPr>
          <p:nvPr/>
        </p:nvPicPr>
        <p:blipFill>
          <a:blip r:embed="rId2" cstate="print"/>
          <a:srcRect/>
          <a:stretch>
            <a:fillRect/>
          </a:stretch>
        </p:blipFill>
        <p:spPr bwMode="auto">
          <a:xfrm>
            <a:off x="3790950" y="2276872"/>
            <a:ext cx="5353050" cy="3571875"/>
          </a:xfrm>
          <a:prstGeom prst="rect">
            <a:avLst/>
          </a:prstGeom>
          <a:noFill/>
        </p:spPr>
      </p:pic>
      <p:sp>
        <p:nvSpPr>
          <p:cNvPr id="4" name="3 CuadroTexto"/>
          <p:cNvSpPr txBox="1"/>
          <p:nvPr/>
        </p:nvSpPr>
        <p:spPr>
          <a:xfrm>
            <a:off x="0" y="2276872"/>
            <a:ext cx="3779912" cy="3416320"/>
          </a:xfrm>
          <a:prstGeom prst="rect">
            <a:avLst/>
          </a:prstGeom>
          <a:noFill/>
        </p:spPr>
        <p:txBody>
          <a:bodyPr wrap="square" rtlCol="0">
            <a:spAutoFit/>
          </a:bodyPr>
          <a:lstStyle/>
          <a:p>
            <a:pPr algn="ctr"/>
            <a:r>
              <a:rPr lang="es-ES" sz="2400" dirty="0" smtClean="0"/>
              <a:t>Las condiciones de vida obreras, y más aún las campesinas, eran muy duras con jornadas laborales muy largas, salarios al borde de la subsistencia. Políticamente España tampoco era un país en la vanguardia de los cambios políticos.</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85378"/>
          </a:xfrm>
          <a:prstGeom prst="rect">
            <a:avLst/>
          </a:prstGeom>
          <a:noFill/>
        </p:spPr>
        <p:txBody>
          <a:bodyPr wrap="square" rtlCol="0">
            <a:spAutoFit/>
          </a:bodyPr>
          <a:lstStyle/>
          <a:p>
            <a:pPr algn="ctr"/>
            <a:r>
              <a:rPr lang="es-ES" sz="3500" dirty="0" smtClean="0"/>
              <a:t>Ya en el Sexenio se había manifestado que había otras </a:t>
            </a:r>
            <a:r>
              <a:rPr lang="es-ES" sz="3500" dirty="0" smtClean="0">
                <a:solidFill>
                  <a:srgbClr val="FF0000"/>
                </a:solidFill>
              </a:rPr>
              <a:t>fuerzas sociales olvidadas </a:t>
            </a:r>
            <a:r>
              <a:rPr lang="es-ES" sz="3500" dirty="0" smtClean="0"/>
              <a:t>por el nuevo régimen: carlismo, movimientos obrero y campesino, nacionalismo, republicanismo e independentismo colonial.</a:t>
            </a:r>
            <a:endParaRPr lang="es-ES" sz="3500" dirty="0"/>
          </a:p>
        </p:txBody>
      </p:sp>
      <p:pic>
        <p:nvPicPr>
          <p:cNvPr id="52227" name="Picture 3"/>
          <p:cNvPicPr>
            <a:picLocks noChangeAspect="1" noChangeArrowheads="1"/>
          </p:cNvPicPr>
          <p:nvPr/>
        </p:nvPicPr>
        <p:blipFill>
          <a:blip r:embed="rId2" cstate="print"/>
          <a:srcRect/>
          <a:stretch>
            <a:fillRect/>
          </a:stretch>
        </p:blipFill>
        <p:spPr bwMode="auto">
          <a:xfrm>
            <a:off x="3995936" y="2772822"/>
            <a:ext cx="5148064" cy="4085178"/>
          </a:xfrm>
          <a:prstGeom prst="rect">
            <a:avLst/>
          </a:prstGeom>
          <a:noFill/>
          <a:ln w="9525">
            <a:noFill/>
            <a:miter lim="800000"/>
            <a:headEnd/>
            <a:tailEnd/>
          </a:ln>
        </p:spPr>
      </p:pic>
      <p:sp>
        <p:nvSpPr>
          <p:cNvPr id="5" name="4 CuadroTexto"/>
          <p:cNvSpPr txBox="1"/>
          <p:nvPr/>
        </p:nvSpPr>
        <p:spPr>
          <a:xfrm>
            <a:off x="0" y="3212976"/>
            <a:ext cx="3995936" cy="3046988"/>
          </a:xfrm>
          <a:prstGeom prst="rect">
            <a:avLst/>
          </a:prstGeom>
          <a:noFill/>
        </p:spPr>
        <p:txBody>
          <a:bodyPr wrap="square" rtlCol="0">
            <a:spAutoFit/>
          </a:bodyPr>
          <a:lstStyle/>
          <a:p>
            <a:pPr algn="ctr"/>
            <a:r>
              <a:rPr lang="es-ES" sz="2400" dirty="0" smtClean="0"/>
              <a:t>Todos estas fuerzas sociales conforman la denominada “España real” en oposición al régimen del orden creado por Cánovas. Ese orden se basaba en mantener fuera del sistema a los movimientos que no tenían cabida en el mismo.</a:t>
            </a:r>
            <a:endParaRPr lang="es-ES" sz="24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2612</Words>
  <Application>Microsoft Office PowerPoint</Application>
  <PresentationFormat>Presentación en pantalla (4:3)</PresentationFormat>
  <Paragraphs>105</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148</cp:revision>
  <dcterms:created xsi:type="dcterms:W3CDTF">2017-11-01T17:49:51Z</dcterms:created>
  <dcterms:modified xsi:type="dcterms:W3CDTF">2020-08-04T15:13:05Z</dcterms:modified>
</cp:coreProperties>
</file>