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7" r:id="rId2"/>
    <p:sldId id="351" r:id="rId3"/>
    <p:sldId id="348" r:id="rId4"/>
    <p:sldId id="350" r:id="rId5"/>
    <p:sldId id="319" r:id="rId6"/>
    <p:sldId id="343" r:id="rId7"/>
    <p:sldId id="322" r:id="rId8"/>
    <p:sldId id="324" r:id="rId9"/>
    <p:sldId id="325" r:id="rId10"/>
    <p:sldId id="323" r:id="rId11"/>
    <p:sldId id="338" r:id="rId12"/>
    <p:sldId id="331" r:id="rId13"/>
    <p:sldId id="326" r:id="rId14"/>
    <p:sldId id="256" r:id="rId15"/>
    <p:sldId id="265" r:id="rId16"/>
    <p:sldId id="267" r:id="rId17"/>
    <p:sldId id="268" r:id="rId18"/>
    <p:sldId id="334" r:id="rId19"/>
    <p:sldId id="269" r:id="rId20"/>
    <p:sldId id="271" r:id="rId21"/>
    <p:sldId id="272" r:id="rId22"/>
    <p:sldId id="273" r:id="rId23"/>
    <p:sldId id="344" r:id="rId24"/>
    <p:sldId id="257" r:id="rId25"/>
    <p:sldId id="258" r:id="rId26"/>
    <p:sldId id="261" r:id="rId27"/>
    <p:sldId id="327" r:id="rId28"/>
    <p:sldId id="270" r:id="rId29"/>
    <p:sldId id="339" r:id="rId30"/>
    <p:sldId id="259" r:id="rId31"/>
    <p:sldId id="349" r:id="rId32"/>
    <p:sldId id="345" r:id="rId33"/>
    <p:sldId id="346" r:id="rId34"/>
    <p:sldId id="266" r:id="rId35"/>
    <p:sldId id="329" r:id="rId36"/>
    <p:sldId id="328" r:id="rId37"/>
    <p:sldId id="332" r:id="rId38"/>
    <p:sldId id="333" r:id="rId39"/>
    <p:sldId id="335" r:id="rId40"/>
    <p:sldId id="336" r:id="rId41"/>
    <p:sldId id="337" r:id="rId4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0BB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3A1FD4-1092-4FF7-8202-925BBB6C5B90}" type="datetimeFigureOut">
              <a:rPr lang="es-ES" smtClean="0"/>
              <a:pPr/>
              <a:t>29/07/2020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ADBEB1-908C-4D7A-AB88-1330D0757553}"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a:ln/>
        </p:spPr>
      </p:sp>
      <p:sp>
        <p:nvSpPr>
          <p:cNvPr id="44035" name="2 Marcador de notas"/>
          <p:cNvSpPr>
            <a:spLocks noGrp="1"/>
          </p:cNvSpPr>
          <p:nvPr>
            <p:ph type="body" idx="1"/>
          </p:nvPr>
        </p:nvSpPr>
        <p:spPr>
          <a:noFill/>
          <a:ln/>
        </p:spPr>
        <p:txBody>
          <a:bodyPr/>
          <a:lstStyle/>
          <a:p>
            <a:pPr eaLnBrk="1" hangingPunct="1">
              <a:spcBef>
                <a:spcPct val="0"/>
              </a:spcBef>
            </a:pPr>
            <a:endParaRPr lang="es-ES" smtClean="0"/>
          </a:p>
        </p:txBody>
      </p:sp>
      <p:sp>
        <p:nvSpPr>
          <p:cNvPr id="44036" name="3 Marcador de número de diapositiva"/>
          <p:cNvSpPr>
            <a:spLocks noGrp="1"/>
          </p:cNvSpPr>
          <p:nvPr>
            <p:ph type="sldNum" sz="quarter" idx="5"/>
          </p:nvPr>
        </p:nvSpPr>
        <p:spPr>
          <a:noFill/>
        </p:spPr>
        <p:txBody>
          <a:bodyPr/>
          <a:lstStyle/>
          <a:p>
            <a:fld id="{FF53F95C-2845-47CC-91D5-7E324E7D9C4B}" type="slidenum">
              <a:rPr lang="es-ES" smtClean="0"/>
              <a:pPr/>
              <a:t>5</a:t>
            </a:fld>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22</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24</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25</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26</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28</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30</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34</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14</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15</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16</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17</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18</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19</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20</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2ADBEB1-908C-4D7A-AB88-1330D0757553}" type="slidenum">
              <a:rPr lang="es-ES" smtClean="0"/>
              <a:pPr/>
              <a:t>21</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29/07/2020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29/07/2020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Estándares EBAU tratados</a:t>
            </a:r>
          </a:p>
        </p:txBody>
      </p:sp>
      <p:sp>
        <p:nvSpPr>
          <p:cNvPr id="4" name="3 CuadroTexto"/>
          <p:cNvSpPr txBox="1"/>
          <p:nvPr/>
        </p:nvSpPr>
        <p:spPr>
          <a:xfrm>
            <a:off x="0" y="1628800"/>
            <a:ext cx="9144000" cy="1569660"/>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Compara los imperios territoriales de Carlos I y el de Felipe II, y explica los diferentes problemas que acarrearon.</a:t>
            </a:r>
          </a:p>
        </p:txBody>
      </p:sp>
      <p:sp>
        <p:nvSpPr>
          <p:cNvPr id="5" name="4 CuadroTexto"/>
          <p:cNvSpPr txBox="1"/>
          <p:nvPr/>
        </p:nvSpPr>
        <p:spPr>
          <a:xfrm>
            <a:off x="0" y="3861048"/>
            <a:ext cx="9144000" cy="1815882"/>
          </a:xfrm>
          <a:prstGeom prst="rect">
            <a:avLst/>
          </a:prstGeom>
          <a:noFill/>
        </p:spPr>
        <p:txBody>
          <a:bodyPr wrap="square" rtlCol="0">
            <a:spAutoFit/>
          </a:bodyPr>
          <a:lstStyle/>
          <a:p>
            <a:pPr algn="ctr"/>
            <a:r>
              <a:rPr lang="es-ES" sz="2800" dirty="0" smtClean="0"/>
              <a:t>Volveremos sobre este estándar en la siguiente presentación. En esta nos dedicaremos a ver también cuestiones fundamentales de política interior como son los conflictos internos y la conformación del régimen </a:t>
            </a:r>
            <a:r>
              <a:rPr lang="es-ES" sz="2800" dirty="0" err="1" smtClean="0"/>
              <a:t>polisinodial</a:t>
            </a:r>
            <a:r>
              <a:rPr lang="es-ES" sz="2800" dirty="0" smtClean="0"/>
              <a:t>.</a:t>
            </a:r>
            <a:endParaRPr lang="es-E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Philipp der Schöne.jpg"/>
          <p:cNvPicPr>
            <a:picLocks noChangeAspect="1" noChangeArrowheads="1"/>
          </p:cNvPicPr>
          <p:nvPr/>
        </p:nvPicPr>
        <p:blipFill>
          <a:blip r:embed="rId2" cstate="print"/>
          <a:srcRect/>
          <a:stretch>
            <a:fillRect/>
          </a:stretch>
        </p:blipFill>
        <p:spPr bwMode="auto">
          <a:xfrm>
            <a:off x="4716016" y="0"/>
            <a:ext cx="4427984" cy="5555109"/>
          </a:xfrm>
          <a:prstGeom prst="rect">
            <a:avLst/>
          </a:prstGeom>
          <a:noFill/>
        </p:spPr>
      </p:pic>
      <p:sp>
        <p:nvSpPr>
          <p:cNvPr id="3" name="2 CuadroTexto"/>
          <p:cNvSpPr txBox="1"/>
          <p:nvPr/>
        </p:nvSpPr>
        <p:spPr>
          <a:xfrm>
            <a:off x="4716016" y="5703838"/>
            <a:ext cx="4427984" cy="1154162"/>
          </a:xfrm>
          <a:prstGeom prst="rect">
            <a:avLst/>
          </a:prstGeom>
          <a:noFill/>
        </p:spPr>
        <p:txBody>
          <a:bodyPr wrap="square" rtlCol="0">
            <a:spAutoFit/>
          </a:bodyPr>
          <a:lstStyle/>
          <a:p>
            <a:pPr algn="ctr"/>
            <a:r>
              <a:rPr lang="es-ES" sz="2300" dirty="0" smtClean="0"/>
              <a:t>Felipe de Habsburgo era apodado el Hermoso se debió a un comentario del rey francés Luis XII.</a:t>
            </a:r>
            <a:endParaRPr lang="es-ES" sz="2300" dirty="0"/>
          </a:p>
        </p:txBody>
      </p:sp>
      <p:sp>
        <p:nvSpPr>
          <p:cNvPr id="4" name="3 CuadroTexto"/>
          <p:cNvSpPr txBox="1"/>
          <p:nvPr/>
        </p:nvSpPr>
        <p:spPr>
          <a:xfrm>
            <a:off x="0" y="0"/>
            <a:ext cx="4716016" cy="6494085"/>
          </a:xfrm>
          <a:prstGeom prst="rect">
            <a:avLst/>
          </a:prstGeom>
          <a:noFill/>
        </p:spPr>
        <p:txBody>
          <a:bodyPr wrap="square" rtlCol="0">
            <a:spAutoFit/>
          </a:bodyPr>
          <a:lstStyle/>
          <a:p>
            <a:pPr algn="ctr"/>
            <a:r>
              <a:rPr lang="es-ES" sz="3200" dirty="0" smtClean="0"/>
              <a:t>Felipe, como marido de Juana, no aceptó la decisión y Fernando se vio obligado a retirarse a reinar en Aragón (concordia de </a:t>
            </a:r>
            <a:r>
              <a:rPr lang="es-ES" sz="3200" dirty="0" err="1" smtClean="0"/>
              <a:t>Villafáfila</a:t>
            </a:r>
            <a:r>
              <a:rPr lang="es-ES" sz="3200" dirty="0" smtClean="0"/>
              <a:t>, 1506).  De inmediato Felipe fue reconocido como rey consorte de Castilla como </a:t>
            </a:r>
            <a:r>
              <a:rPr lang="es-ES" sz="3200" dirty="0" smtClean="0">
                <a:solidFill>
                  <a:srgbClr val="FF0000"/>
                </a:solidFill>
              </a:rPr>
              <a:t>Felipe I</a:t>
            </a:r>
            <a:r>
              <a:rPr lang="es-ES" sz="3200" dirty="0" smtClean="0"/>
              <a:t>, pero solo tres meses después enfermaba repentinamente y moría.</a:t>
            </a:r>
            <a:endParaRPr lang="es-E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s://upload.wikimedia.org/wikipedia/commons/thumb/0/07/Reyes_de_Espa%C3%B1a-Austrias-genealogias-02.png/800px-Reyes_de_Espa%C3%B1a-Austrias-genealogias-02.png"/>
          <p:cNvPicPr>
            <a:picLocks noChangeAspect="1" noChangeArrowheads="1"/>
          </p:cNvPicPr>
          <p:nvPr/>
        </p:nvPicPr>
        <p:blipFill>
          <a:blip r:embed="rId2" cstate="print"/>
          <a:srcRect/>
          <a:stretch>
            <a:fillRect/>
          </a:stretch>
        </p:blipFill>
        <p:spPr bwMode="auto">
          <a:xfrm>
            <a:off x="2741969" y="1700808"/>
            <a:ext cx="6402031" cy="5157192"/>
          </a:xfrm>
          <a:prstGeom prst="rect">
            <a:avLst/>
          </a:prstGeom>
          <a:noFill/>
        </p:spPr>
      </p:pic>
      <p:sp>
        <p:nvSpPr>
          <p:cNvPr id="3" name="2 CuadroTexto"/>
          <p:cNvSpPr txBox="1"/>
          <p:nvPr/>
        </p:nvSpPr>
        <p:spPr>
          <a:xfrm>
            <a:off x="0" y="0"/>
            <a:ext cx="9144000" cy="1708160"/>
          </a:xfrm>
          <a:prstGeom prst="rect">
            <a:avLst/>
          </a:prstGeom>
          <a:noFill/>
        </p:spPr>
        <p:txBody>
          <a:bodyPr wrap="square" rtlCol="0">
            <a:spAutoFit/>
          </a:bodyPr>
          <a:lstStyle/>
          <a:p>
            <a:pPr algn="ctr"/>
            <a:r>
              <a:rPr lang="es-ES" sz="3500" dirty="0" smtClean="0"/>
              <a:t>Aunque el reinado de Felipe I es efímero, su importancia radica en iniciar una nueva dinastía, la de los </a:t>
            </a:r>
            <a:r>
              <a:rPr lang="es-ES" sz="3500" dirty="0" smtClean="0">
                <a:solidFill>
                  <a:srgbClr val="FF0000"/>
                </a:solidFill>
              </a:rPr>
              <a:t>Austria</a:t>
            </a:r>
            <a:r>
              <a:rPr lang="es-ES" sz="3500" dirty="0" smtClean="0"/>
              <a:t> o </a:t>
            </a:r>
            <a:r>
              <a:rPr lang="es-ES" sz="3500" dirty="0" smtClean="0">
                <a:solidFill>
                  <a:srgbClr val="FF0000"/>
                </a:solidFill>
              </a:rPr>
              <a:t>Habsburgo</a:t>
            </a:r>
            <a:r>
              <a:rPr lang="es-ES" sz="3500" dirty="0" smtClean="0"/>
              <a:t>.</a:t>
            </a:r>
            <a:endParaRPr lang="es-ES" sz="3500" dirty="0"/>
          </a:p>
        </p:txBody>
      </p:sp>
      <p:sp>
        <p:nvSpPr>
          <p:cNvPr id="4" name="3 CuadroTexto"/>
          <p:cNvSpPr txBox="1"/>
          <p:nvPr/>
        </p:nvSpPr>
        <p:spPr>
          <a:xfrm>
            <a:off x="0" y="1916832"/>
            <a:ext cx="2699792" cy="4693593"/>
          </a:xfrm>
          <a:prstGeom prst="rect">
            <a:avLst/>
          </a:prstGeom>
          <a:noFill/>
        </p:spPr>
        <p:txBody>
          <a:bodyPr wrap="square" rtlCol="0">
            <a:spAutoFit/>
          </a:bodyPr>
          <a:lstStyle/>
          <a:p>
            <a:pPr algn="ctr"/>
            <a:r>
              <a:rPr lang="es-ES" sz="2300" dirty="0" smtClean="0"/>
              <a:t>Se trataba de la casa reinante en el Imperio desde finales del siglo XIII y de nuevo desde mediados del siglo XV. El centro de sus posesiones se encontraba precisamente en Austria, aunque eran originarios del norte de Suiza.</a:t>
            </a:r>
            <a:endParaRPr lang="es-ES" sz="23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a/a0/Juana_la_Loca_recluida_en_Tordesillas.jpg/1024px-Juana_la_Loca_recluida_en_Tordesillas.jpg"/>
          <p:cNvPicPr>
            <a:picLocks noChangeAspect="1" noChangeArrowheads="1"/>
          </p:cNvPicPr>
          <p:nvPr/>
        </p:nvPicPr>
        <p:blipFill>
          <a:blip r:embed="rId2" cstate="print"/>
          <a:srcRect/>
          <a:stretch>
            <a:fillRect/>
          </a:stretch>
        </p:blipFill>
        <p:spPr bwMode="auto">
          <a:xfrm>
            <a:off x="539552" y="2138595"/>
            <a:ext cx="8136904" cy="4719405"/>
          </a:xfrm>
          <a:prstGeom prst="rect">
            <a:avLst/>
          </a:prstGeom>
          <a:noFill/>
        </p:spPr>
      </p:pic>
      <p:sp>
        <p:nvSpPr>
          <p:cNvPr id="3" name="2 CuadroTexto"/>
          <p:cNvSpPr txBox="1"/>
          <p:nvPr/>
        </p:nvSpPr>
        <p:spPr>
          <a:xfrm>
            <a:off x="0" y="0"/>
            <a:ext cx="9144000" cy="2062103"/>
          </a:xfrm>
          <a:prstGeom prst="rect">
            <a:avLst/>
          </a:prstGeom>
          <a:noFill/>
        </p:spPr>
        <p:txBody>
          <a:bodyPr wrap="square" rtlCol="0">
            <a:spAutoFit/>
          </a:bodyPr>
          <a:lstStyle/>
          <a:p>
            <a:pPr algn="ctr"/>
            <a:r>
              <a:rPr lang="es-ES" sz="3200" dirty="0" smtClean="0"/>
              <a:t>Para evitar problemas, Fernando recluiría a Juana en la localidad de </a:t>
            </a:r>
            <a:r>
              <a:rPr lang="es-ES" sz="3200" dirty="0" err="1" smtClean="0"/>
              <a:t>Tordesillas</a:t>
            </a:r>
            <a:r>
              <a:rPr lang="es-ES" sz="3200" dirty="0" smtClean="0"/>
              <a:t> en 1509. Allí pasaría los 46 años restantes de su vida bajo un halo de locura para impedir que la nobleza se uniera en torno a ella.</a:t>
            </a:r>
            <a:endParaRPr lang="es-E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http://www.diomedes.com/carlosninoper640.jpg"/>
          <p:cNvPicPr>
            <a:picLocks noChangeAspect="1" noChangeArrowheads="1"/>
          </p:cNvPicPr>
          <p:nvPr/>
        </p:nvPicPr>
        <p:blipFill>
          <a:blip r:embed="rId2" cstate="print"/>
          <a:srcRect/>
          <a:stretch>
            <a:fillRect/>
          </a:stretch>
        </p:blipFill>
        <p:spPr bwMode="auto">
          <a:xfrm>
            <a:off x="3876944" y="260648"/>
            <a:ext cx="5267056" cy="5275338"/>
          </a:xfrm>
          <a:prstGeom prst="rect">
            <a:avLst/>
          </a:prstGeom>
          <a:noFill/>
        </p:spPr>
      </p:pic>
      <p:sp>
        <p:nvSpPr>
          <p:cNvPr id="3" name="2 CuadroTexto"/>
          <p:cNvSpPr txBox="1"/>
          <p:nvPr/>
        </p:nvSpPr>
        <p:spPr>
          <a:xfrm>
            <a:off x="3851920" y="5661248"/>
            <a:ext cx="5292080" cy="800219"/>
          </a:xfrm>
          <a:prstGeom prst="rect">
            <a:avLst/>
          </a:prstGeom>
          <a:noFill/>
        </p:spPr>
        <p:txBody>
          <a:bodyPr wrap="square" rtlCol="0">
            <a:spAutoFit/>
          </a:bodyPr>
          <a:lstStyle/>
          <a:p>
            <a:pPr algn="ctr"/>
            <a:r>
              <a:rPr lang="es-ES" sz="2300" dirty="0" smtClean="0"/>
              <a:t>Carlos de niño según un cuadro de finales del XIX. </a:t>
            </a:r>
            <a:endParaRPr lang="es-ES" sz="2300" dirty="0"/>
          </a:p>
        </p:txBody>
      </p:sp>
      <p:sp>
        <p:nvSpPr>
          <p:cNvPr id="4" name="3 CuadroTexto"/>
          <p:cNvSpPr txBox="1"/>
          <p:nvPr/>
        </p:nvSpPr>
        <p:spPr>
          <a:xfrm>
            <a:off x="0" y="908720"/>
            <a:ext cx="3851920" cy="5016758"/>
          </a:xfrm>
          <a:prstGeom prst="rect">
            <a:avLst/>
          </a:prstGeom>
          <a:noFill/>
        </p:spPr>
        <p:txBody>
          <a:bodyPr wrap="square" rtlCol="0">
            <a:spAutoFit/>
          </a:bodyPr>
          <a:lstStyle/>
          <a:p>
            <a:pPr algn="ctr"/>
            <a:r>
              <a:rPr lang="es-ES" sz="3200" dirty="0" smtClean="0"/>
              <a:t>En 1500 nacía Carlos, </a:t>
            </a:r>
            <a:r>
              <a:rPr lang="es-ES" sz="3200" dirty="0" smtClean="0">
                <a:solidFill>
                  <a:srgbClr val="FF0000"/>
                </a:solidFill>
              </a:rPr>
              <a:t>segundogénito</a:t>
            </a:r>
            <a:r>
              <a:rPr lang="es-ES" sz="3200" dirty="0" smtClean="0"/>
              <a:t> de Juana y Felipe, pero primer varón. Carlos fue </a:t>
            </a:r>
            <a:r>
              <a:rPr lang="es-ES" sz="3200" dirty="0" smtClean="0">
                <a:solidFill>
                  <a:srgbClr val="FF0000"/>
                </a:solidFill>
              </a:rPr>
              <a:t>educado en Flandes</a:t>
            </a:r>
            <a:r>
              <a:rPr lang="es-ES" sz="3200" dirty="0" smtClean="0"/>
              <a:t>, lejos de Castilla. De hecho, apenas hablaba castellano en su adolescencia.</a:t>
            </a:r>
            <a:endParaRPr lang="es-ES"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Feudo (D)\Curso 2008-2009\2ºESO\Tema 10. Sociedades preindustriales en Iberia\Clase 6\Carlos I joven (1515).jpg"/>
          <p:cNvPicPr>
            <a:picLocks noChangeAspect="1" noChangeArrowheads="1"/>
          </p:cNvPicPr>
          <p:nvPr/>
        </p:nvPicPr>
        <p:blipFill>
          <a:blip r:embed="rId3" cstate="print"/>
          <a:srcRect/>
          <a:stretch>
            <a:fillRect/>
          </a:stretch>
        </p:blipFill>
        <p:spPr bwMode="auto">
          <a:xfrm>
            <a:off x="4429125" y="-15623"/>
            <a:ext cx="4714876" cy="6873623"/>
          </a:xfrm>
          <a:prstGeom prst="rect">
            <a:avLst/>
          </a:prstGeom>
          <a:noFill/>
        </p:spPr>
      </p:pic>
      <p:sp>
        <p:nvSpPr>
          <p:cNvPr id="4" name="3 CuadroTexto"/>
          <p:cNvSpPr txBox="1"/>
          <p:nvPr/>
        </p:nvSpPr>
        <p:spPr>
          <a:xfrm>
            <a:off x="0" y="1052736"/>
            <a:ext cx="4429124" cy="5016758"/>
          </a:xfrm>
          <a:prstGeom prst="rect">
            <a:avLst/>
          </a:prstGeom>
          <a:noFill/>
        </p:spPr>
        <p:txBody>
          <a:bodyPr wrap="square" rtlCol="0">
            <a:spAutoFit/>
          </a:bodyPr>
          <a:lstStyle/>
          <a:p>
            <a:pPr algn="ctr"/>
            <a:r>
              <a:rPr lang="es-ES" sz="3200" dirty="0" smtClean="0"/>
              <a:t>Carlos era declarado </a:t>
            </a:r>
            <a:r>
              <a:rPr lang="es-ES" sz="3200" dirty="0" smtClean="0">
                <a:solidFill>
                  <a:srgbClr val="FF0000"/>
                </a:solidFill>
              </a:rPr>
              <a:t>mayor de edad </a:t>
            </a:r>
            <a:r>
              <a:rPr lang="es-ES" sz="3200" dirty="0" smtClean="0"/>
              <a:t>legalmente en </a:t>
            </a:r>
            <a:r>
              <a:rPr lang="es-ES" sz="3200" dirty="0" smtClean="0">
                <a:solidFill>
                  <a:srgbClr val="FF0000"/>
                </a:solidFill>
              </a:rPr>
              <a:t>1515</a:t>
            </a:r>
            <a:r>
              <a:rPr lang="es-ES" sz="3200" dirty="0" smtClean="0"/>
              <a:t>. La </a:t>
            </a:r>
            <a:r>
              <a:rPr lang="es-ES" sz="3200" dirty="0" smtClean="0">
                <a:solidFill>
                  <a:srgbClr val="FF0000"/>
                </a:solidFill>
              </a:rPr>
              <a:t>muerte de Fernando de Aragón en 1516 </a:t>
            </a:r>
            <a:r>
              <a:rPr lang="es-ES" sz="3200" dirty="0" smtClean="0"/>
              <a:t>le convierte en rey. En 1517 llega a Castilla para recibir su herencia y asegurarse la obediencia de sus nuevos súbditos.</a:t>
            </a:r>
            <a:endParaRPr lang="es-ES" sz="3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3443498" y="0"/>
            <a:ext cx="5700502" cy="6572271"/>
          </a:xfrm>
          <a:prstGeom prst="rect">
            <a:avLst/>
          </a:prstGeom>
          <a:noFill/>
          <a:ln w="9525">
            <a:noFill/>
            <a:miter lim="800000"/>
            <a:headEnd/>
            <a:tailEnd/>
          </a:ln>
          <a:effectLst/>
        </p:spPr>
      </p:pic>
      <p:sp>
        <p:nvSpPr>
          <p:cNvPr id="3" name="2 CuadroTexto"/>
          <p:cNvSpPr txBox="1"/>
          <p:nvPr/>
        </p:nvSpPr>
        <p:spPr>
          <a:xfrm>
            <a:off x="0" y="357166"/>
            <a:ext cx="3286116" cy="5632311"/>
          </a:xfrm>
          <a:prstGeom prst="rect">
            <a:avLst/>
          </a:prstGeom>
          <a:noFill/>
        </p:spPr>
        <p:txBody>
          <a:bodyPr wrap="square" rtlCol="0">
            <a:spAutoFit/>
          </a:bodyPr>
          <a:lstStyle/>
          <a:p>
            <a:pPr algn="ctr"/>
            <a:r>
              <a:rPr lang="es-ES" sz="3600" dirty="0" smtClean="0"/>
              <a:t>Carlos I de España recibió como </a:t>
            </a:r>
            <a:r>
              <a:rPr lang="es-ES" sz="3600" dirty="0" smtClean="0">
                <a:solidFill>
                  <a:srgbClr val="FF0000"/>
                </a:solidFill>
              </a:rPr>
              <a:t>herencia</a:t>
            </a:r>
            <a:r>
              <a:rPr lang="es-ES" sz="3600" dirty="0" smtClean="0"/>
              <a:t> una gran cantidad de territorios que le convertían en el monarca más poderoso del siglo XVI.</a:t>
            </a:r>
            <a:endParaRPr lang="es-E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738153" y="0"/>
            <a:ext cx="7667692" cy="6857999"/>
          </a:xfrm>
          <a:prstGeom prst="rect">
            <a:avLst/>
          </a:prstGeom>
          <a:noFill/>
          <a:ln w="9525">
            <a:noFill/>
            <a:miter lim="800000"/>
            <a:headEnd/>
            <a:tailEnd/>
          </a:ln>
          <a:effectLst/>
        </p:spPr>
      </p:pic>
      <p:sp>
        <p:nvSpPr>
          <p:cNvPr id="3" name="2 CuadroTexto"/>
          <p:cNvSpPr txBox="1"/>
          <p:nvPr/>
        </p:nvSpPr>
        <p:spPr>
          <a:xfrm>
            <a:off x="928662" y="2571744"/>
            <a:ext cx="1857388" cy="646331"/>
          </a:xfrm>
          <a:prstGeom prst="rect">
            <a:avLst/>
          </a:prstGeom>
          <a:noFill/>
        </p:spPr>
        <p:txBody>
          <a:bodyPr wrap="square" rtlCol="0">
            <a:spAutoFit/>
          </a:bodyPr>
          <a:lstStyle/>
          <a:p>
            <a:pPr algn="ctr"/>
            <a:r>
              <a:rPr lang="es-ES" dirty="0" smtClean="0"/>
              <a:t>Herencia de Isabel</a:t>
            </a:r>
            <a:endParaRPr lang="es-ES" dirty="0"/>
          </a:p>
        </p:txBody>
      </p:sp>
      <p:sp>
        <p:nvSpPr>
          <p:cNvPr id="4" name="3 CuadroTexto"/>
          <p:cNvSpPr txBox="1"/>
          <p:nvPr/>
        </p:nvSpPr>
        <p:spPr>
          <a:xfrm>
            <a:off x="3643306" y="5143512"/>
            <a:ext cx="1857388" cy="646331"/>
          </a:xfrm>
          <a:prstGeom prst="rect">
            <a:avLst/>
          </a:prstGeom>
          <a:noFill/>
        </p:spPr>
        <p:txBody>
          <a:bodyPr wrap="square" rtlCol="0">
            <a:spAutoFit/>
          </a:bodyPr>
          <a:lstStyle/>
          <a:p>
            <a:pPr algn="ctr"/>
            <a:r>
              <a:rPr lang="es-ES" dirty="0" smtClean="0"/>
              <a:t>Herencia de Fernando</a:t>
            </a:r>
            <a:endParaRPr lang="es-ES" dirty="0"/>
          </a:p>
        </p:txBody>
      </p:sp>
      <p:sp>
        <p:nvSpPr>
          <p:cNvPr id="5" name="4 CuadroTexto"/>
          <p:cNvSpPr txBox="1"/>
          <p:nvPr/>
        </p:nvSpPr>
        <p:spPr>
          <a:xfrm>
            <a:off x="4071934" y="285728"/>
            <a:ext cx="1857388" cy="646331"/>
          </a:xfrm>
          <a:prstGeom prst="rect">
            <a:avLst/>
          </a:prstGeom>
          <a:noFill/>
        </p:spPr>
        <p:txBody>
          <a:bodyPr wrap="square" rtlCol="0">
            <a:spAutoFit/>
          </a:bodyPr>
          <a:lstStyle/>
          <a:p>
            <a:pPr algn="ctr"/>
            <a:r>
              <a:rPr lang="es-ES" dirty="0" smtClean="0"/>
              <a:t>Herencia de María de Borgoña</a:t>
            </a:r>
            <a:endParaRPr lang="es-ES" dirty="0"/>
          </a:p>
        </p:txBody>
      </p:sp>
      <p:sp>
        <p:nvSpPr>
          <p:cNvPr id="6" name="5 CuadroTexto"/>
          <p:cNvSpPr txBox="1"/>
          <p:nvPr/>
        </p:nvSpPr>
        <p:spPr>
          <a:xfrm>
            <a:off x="7000892" y="2786058"/>
            <a:ext cx="1857388" cy="646331"/>
          </a:xfrm>
          <a:prstGeom prst="rect">
            <a:avLst/>
          </a:prstGeom>
          <a:noFill/>
        </p:spPr>
        <p:txBody>
          <a:bodyPr wrap="square" rtlCol="0">
            <a:spAutoFit/>
          </a:bodyPr>
          <a:lstStyle/>
          <a:p>
            <a:pPr algn="ctr"/>
            <a:r>
              <a:rPr lang="es-ES" dirty="0" smtClean="0"/>
              <a:t>Herencia de Maximiliano I</a:t>
            </a:r>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300744"/>
            <a:ext cx="9144000" cy="6557256"/>
          </a:xfrm>
          <a:prstGeom prst="rect">
            <a:avLst/>
          </a:prstGeom>
          <a:noFill/>
          <a:ln w="9525">
            <a:noFill/>
            <a:miter lim="800000"/>
            <a:headEnd/>
            <a:tailEnd/>
          </a:ln>
          <a:effectLst/>
        </p:spPr>
      </p:pic>
      <p:pic>
        <p:nvPicPr>
          <p:cNvPr id="3" name="Picture 2"/>
          <p:cNvPicPr>
            <a:picLocks noChangeAspect="1" noChangeArrowheads="1"/>
          </p:cNvPicPr>
          <p:nvPr/>
        </p:nvPicPr>
        <p:blipFill>
          <a:blip r:embed="rId4" cstate="print"/>
          <a:srcRect/>
          <a:stretch>
            <a:fillRect/>
          </a:stretch>
        </p:blipFill>
        <p:spPr bwMode="auto">
          <a:xfrm>
            <a:off x="7072330" y="1428736"/>
            <a:ext cx="1596927" cy="3167015"/>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cstate="print"/>
          <a:srcRect/>
          <a:stretch>
            <a:fillRect/>
          </a:stretch>
        </p:blipFill>
        <p:spPr bwMode="auto">
          <a:xfrm>
            <a:off x="214282" y="1357298"/>
            <a:ext cx="1796117" cy="2328864"/>
          </a:xfrm>
          <a:prstGeom prst="rect">
            <a:avLst/>
          </a:prstGeom>
          <a:noFill/>
          <a:ln w="9525">
            <a:noFill/>
            <a:miter lim="800000"/>
            <a:headEnd/>
            <a:tailEnd/>
          </a:ln>
          <a:effectLst/>
        </p:spPr>
      </p:pic>
      <p:sp>
        <p:nvSpPr>
          <p:cNvPr id="5" name="4 CuadroTexto"/>
          <p:cNvSpPr txBox="1"/>
          <p:nvPr/>
        </p:nvSpPr>
        <p:spPr>
          <a:xfrm>
            <a:off x="4214810" y="0"/>
            <a:ext cx="4929190" cy="1200329"/>
          </a:xfrm>
          <a:prstGeom prst="rect">
            <a:avLst/>
          </a:prstGeom>
          <a:solidFill>
            <a:schemeClr val="accent1">
              <a:lumMod val="40000"/>
              <a:lumOff val="60000"/>
            </a:schemeClr>
          </a:solidFill>
        </p:spPr>
        <p:txBody>
          <a:bodyPr wrap="square" rtlCol="0">
            <a:spAutoFit/>
          </a:bodyPr>
          <a:lstStyle/>
          <a:p>
            <a:pPr algn="ctr"/>
            <a:r>
              <a:rPr lang="es-ES" dirty="0" smtClean="0"/>
              <a:t>Carlos I se convirtió en </a:t>
            </a:r>
            <a:r>
              <a:rPr lang="es-ES" dirty="0" smtClean="0">
                <a:solidFill>
                  <a:srgbClr val="FF0000"/>
                </a:solidFill>
              </a:rPr>
              <a:t>emperador en 1520 </a:t>
            </a:r>
            <a:r>
              <a:rPr lang="es-ES" dirty="0" smtClean="0"/>
              <a:t>con el nombre de Carlos V. Al año siguiente cedió parte de los territorios orientales a su hermano Fernando manteniendo ambos una sólida alianza.</a:t>
            </a:r>
            <a:endParaRPr lang="es-E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0" y="2319928"/>
            <a:ext cx="5500694" cy="4538072"/>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cstate="print"/>
          <a:srcRect/>
          <a:stretch>
            <a:fillRect/>
          </a:stretch>
        </p:blipFill>
        <p:spPr bwMode="auto">
          <a:xfrm>
            <a:off x="5929322" y="2277085"/>
            <a:ext cx="3214678" cy="4580916"/>
          </a:xfrm>
          <a:prstGeom prst="rect">
            <a:avLst/>
          </a:prstGeom>
          <a:noFill/>
          <a:ln w="9525">
            <a:noFill/>
            <a:miter lim="800000"/>
            <a:headEnd/>
            <a:tailEnd/>
          </a:ln>
          <a:effectLst/>
        </p:spPr>
      </p:pic>
      <p:sp>
        <p:nvSpPr>
          <p:cNvPr id="4" name="3 CuadroTexto"/>
          <p:cNvSpPr txBox="1"/>
          <p:nvPr/>
        </p:nvSpPr>
        <p:spPr>
          <a:xfrm>
            <a:off x="0" y="0"/>
            <a:ext cx="9144000" cy="2354491"/>
          </a:xfrm>
          <a:prstGeom prst="rect">
            <a:avLst/>
          </a:prstGeom>
          <a:noFill/>
        </p:spPr>
        <p:txBody>
          <a:bodyPr wrap="square" rtlCol="0">
            <a:spAutoFit/>
          </a:bodyPr>
          <a:lstStyle/>
          <a:p>
            <a:pPr algn="ctr"/>
            <a:r>
              <a:rPr lang="es-ES" sz="2100" dirty="0" smtClean="0"/>
              <a:t>El </a:t>
            </a:r>
            <a:r>
              <a:rPr lang="es-ES" sz="2100" dirty="0" smtClean="0">
                <a:solidFill>
                  <a:srgbClr val="FF0000"/>
                </a:solidFill>
              </a:rPr>
              <a:t>águila</a:t>
            </a:r>
            <a:r>
              <a:rPr lang="es-ES" sz="2100" dirty="0" smtClean="0"/>
              <a:t> era un símbolo de las legiones romanas recuperado por Carlomagno como símbolo del Imperio. Carlos le añadió una segunda cabeza (</a:t>
            </a:r>
            <a:r>
              <a:rPr lang="es-ES" sz="2100" dirty="0" smtClean="0">
                <a:solidFill>
                  <a:srgbClr val="FF0000"/>
                </a:solidFill>
              </a:rPr>
              <a:t>bicéfala</a:t>
            </a:r>
            <a:r>
              <a:rPr lang="es-ES" sz="2100" dirty="0" smtClean="0"/>
              <a:t>) para referirse a las dos ramas de su poder. El mismo sentido tienen las dos coronas (la imperial a la izquierda y la real a la derecha). Las columnas con el lema “Plus Ultra”, añadidas por Isabel de Castilla, indican que el imperio iba más allá de las míticas columnas de Hércules situadas en Gibraltar, el límite occidental del Mediterráneo (así se incluía América).</a:t>
            </a:r>
            <a:endParaRPr lang="es-ES" sz="21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357158" y="1785926"/>
            <a:ext cx="8464435" cy="5072074"/>
          </a:xfrm>
          <a:prstGeom prst="rect">
            <a:avLst/>
          </a:prstGeom>
          <a:noFill/>
          <a:ln w="9525">
            <a:noFill/>
            <a:miter lim="800000"/>
            <a:headEnd/>
            <a:tailEnd/>
          </a:ln>
          <a:effectLst/>
        </p:spPr>
      </p:pic>
      <p:sp>
        <p:nvSpPr>
          <p:cNvPr id="3" name="2 CuadroTexto"/>
          <p:cNvSpPr txBox="1"/>
          <p:nvPr/>
        </p:nvSpPr>
        <p:spPr>
          <a:xfrm>
            <a:off x="0" y="0"/>
            <a:ext cx="9144000" cy="1754326"/>
          </a:xfrm>
          <a:prstGeom prst="rect">
            <a:avLst/>
          </a:prstGeom>
          <a:noFill/>
        </p:spPr>
        <p:txBody>
          <a:bodyPr wrap="square" rtlCol="0">
            <a:spAutoFit/>
          </a:bodyPr>
          <a:lstStyle/>
          <a:p>
            <a:pPr algn="ctr"/>
            <a:r>
              <a:rPr lang="es-ES" sz="3600" dirty="0" smtClean="0"/>
              <a:t>Carlos se aseguró la </a:t>
            </a:r>
            <a:r>
              <a:rPr lang="es-ES" sz="3600" dirty="0" smtClean="0">
                <a:solidFill>
                  <a:srgbClr val="FF0000"/>
                </a:solidFill>
              </a:rPr>
              <a:t>conquista de los territorios americanos </a:t>
            </a:r>
            <a:r>
              <a:rPr lang="es-ES" sz="3600" dirty="0" smtClean="0"/>
              <a:t>ocupados por los dos grandes imperios: el azteca en México y el inca en Perú.</a:t>
            </a:r>
            <a:endParaRPr lang="es-ES"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Conceptos EBAU </a:t>
            </a:r>
            <a:r>
              <a:rPr lang="es-ES" sz="4800" dirty="0" smtClean="0">
                <a:solidFill>
                  <a:srgbClr val="FF0000"/>
                </a:solidFill>
                <a:latin typeface="Arial Black" pitchFamily="34" charset="0"/>
              </a:rPr>
              <a:t>tratados</a:t>
            </a:r>
          </a:p>
        </p:txBody>
      </p:sp>
      <p:sp>
        <p:nvSpPr>
          <p:cNvPr id="4" name="3 CuadroTexto"/>
          <p:cNvSpPr txBox="1"/>
          <p:nvPr/>
        </p:nvSpPr>
        <p:spPr>
          <a:xfrm>
            <a:off x="0" y="1628800"/>
            <a:ext cx="9144000" cy="1569660"/>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Comunidades de Castilla.</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Carlos I.</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Paz de Augsburgo.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1524000" y="1143000"/>
            <a:ext cx="7620000" cy="5715000"/>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cstate="print"/>
          <a:srcRect/>
          <a:stretch>
            <a:fillRect/>
          </a:stretch>
        </p:blipFill>
        <p:spPr bwMode="auto">
          <a:xfrm>
            <a:off x="0" y="1143000"/>
            <a:ext cx="4524375" cy="5715000"/>
          </a:xfrm>
          <a:prstGeom prst="rect">
            <a:avLst/>
          </a:prstGeom>
          <a:noFill/>
          <a:ln w="9525">
            <a:noFill/>
            <a:miter lim="800000"/>
            <a:headEnd/>
            <a:tailEnd/>
          </a:ln>
          <a:effectLst/>
        </p:spPr>
      </p:pic>
      <p:sp>
        <p:nvSpPr>
          <p:cNvPr id="4" name="3 CuadroTexto"/>
          <p:cNvSpPr txBox="1"/>
          <p:nvPr/>
        </p:nvSpPr>
        <p:spPr>
          <a:xfrm>
            <a:off x="0" y="0"/>
            <a:ext cx="9144000" cy="1200329"/>
          </a:xfrm>
          <a:prstGeom prst="rect">
            <a:avLst/>
          </a:prstGeom>
          <a:noFill/>
        </p:spPr>
        <p:txBody>
          <a:bodyPr wrap="square" rtlCol="0">
            <a:spAutoFit/>
          </a:bodyPr>
          <a:lstStyle/>
          <a:p>
            <a:pPr algn="ctr"/>
            <a:r>
              <a:rPr lang="es-ES" sz="2400" dirty="0" smtClean="0">
                <a:solidFill>
                  <a:srgbClr val="FF0000"/>
                </a:solidFill>
              </a:rPr>
              <a:t>Hernán Cortés </a:t>
            </a:r>
            <a:r>
              <a:rPr lang="es-ES" sz="2400" dirty="0" smtClean="0"/>
              <a:t>aprovechó la división interna del </a:t>
            </a:r>
            <a:r>
              <a:rPr lang="es-ES" sz="2400" dirty="0" smtClean="0">
                <a:solidFill>
                  <a:srgbClr val="FF0000"/>
                </a:solidFill>
              </a:rPr>
              <a:t>Imperio azteca </a:t>
            </a:r>
            <a:r>
              <a:rPr lang="es-ES" sz="2400" dirty="0" smtClean="0"/>
              <a:t>para invadirlo entre 1529 y 1521. México y toda Centroamérica se convirtieron en territorios españoles.</a:t>
            </a:r>
            <a:endParaRPr lang="es-E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4974246" y="1142984"/>
            <a:ext cx="4169754" cy="5715016"/>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cstate="print"/>
          <a:srcRect/>
          <a:stretch>
            <a:fillRect/>
          </a:stretch>
        </p:blipFill>
        <p:spPr bwMode="auto">
          <a:xfrm>
            <a:off x="0" y="1142984"/>
            <a:ext cx="3747551" cy="5715016"/>
          </a:xfrm>
          <a:prstGeom prst="rect">
            <a:avLst/>
          </a:prstGeom>
          <a:noFill/>
          <a:ln w="9525">
            <a:noFill/>
            <a:miter lim="800000"/>
            <a:headEnd/>
            <a:tailEnd/>
          </a:ln>
          <a:effectLst/>
        </p:spPr>
      </p:pic>
      <p:sp>
        <p:nvSpPr>
          <p:cNvPr id="4" name="3 CuadroTexto"/>
          <p:cNvSpPr txBox="1"/>
          <p:nvPr/>
        </p:nvSpPr>
        <p:spPr>
          <a:xfrm>
            <a:off x="0" y="0"/>
            <a:ext cx="9144000" cy="1200329"/>
          </a:xfrm>
          <a:prstGeom prst="rect">
            <a:avLst/>
          </a:prstGeom>
          <a:noFill/>
        </p:spPr>
        <p:txBody>
          <a:bodyPr wrap="square" rtlCol="0">
            <a:spAutoFit/>
          </a:bodyPr>
          <a:lstStyle/>
          <a:p>
            <a:pPr algn="ctr"/>
            <a:r>
              <a:rPr lang="es-ES" sz="2400" dirty="0" smtClean="0"/>
              <a:t>Entre 1531 y 1533 otro grupo de españoles dirigidos por </a:t>
            </a:r>
            <a:r>
              <a:rPr lang="es-ES" sz="2400" dirty="0" smtClean="0">
                <a:solidFill>
                  <a:srgbClr val="FF0000"/>
                </a:solidFill>
              </a:rPr>
              <a:t>Francisco Pizarro y Nicolás Almagro </a:t>
            </a:r>
            <a:r>
              <a:rPr lang="es-ES" sz="2400" dirty="0" smtClean="0"/>
              <a:t>aprovecharon las divisiones internas del </a:t>
            </a:r>
            <a:r>
              <a:rPr lang="es-ES" sz="2400" dirty="0" smtClean="0">
                <a:solidFill>
                  <a:srgbClr val="FF0000"/>
                </a:solidFill>
              </a:rPr>
              <a:t>Imperio inca </a:t>
            </a:r>
            <a:r>
              <a:rPr lang="es-ES" sz="2400" dirty="0" smtClean="0"/>
              <a:t>para invadir los territorios en torno a los Andes.</a:t>
            </a:r>
            <a:endParaRPr lang="es-E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srcRect/>
          <a:stretch>
            <a:fillRect/>
          </a:stretch>
        </p:blipFill>
        <p:spPr bwMode="auto">
          <a:xfrm>
            <a:off x="0" y="1428736"/>
            <a:ext cx="9144000" cy="4623371"/>
          </a:xfrm>
          <a:prstGeom prst="rect">
            <a:avLst/>
          </a:prstGeom>
          <a:noFill/>
          <a:ln w="9525">
            <a:noFill/>
            <a:miter lim="800000"/>
            <a:headEnd/>
            <a:tailEnd/>
          </a:ln>
          <a:effectLst/>
        </p:spPr>
      </p:pic>
      <p:sp>
        <p:nvSpPr>
          <p:cNvPr id="4" name="3 CuadroTexto"/>
          <p:cNvSpPr txBox="1"/>
          <p:nvPr/>
        </p:nvSpPr>
        <p:spPr>
          <a:xfrm>
            <a:off x="0" y="0"/>
            <a:ext cx="9144000" cy="1077218"/>
          </a:xfrm>
          <a:prstGeom prst="rect">
            <a:avLst/>
          </a:prstGeom>
          <a:noFill/>
        </p:spPr>
        <p:txBody>
          <a:bodyPr wrap="square" rtlCol="0">
            <a:spAutoFit/>
          </a:bodyPr>
          <a:lstStyle/>
          <a:p>
            <a:pPr algn="ctr"/>
            <a:r>
              <a:rPr lang="es-ES" sz="3200" dirty="0" smtClean="0"/>
              <a:t>La plata americana se iba a convertir en el respaldo necesario para financiar las interminables guerras.</a:t>
            </a:r>
            <a:endParaRPr lang="es-ES"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3 CuadroTexto"/>
          <p:cNvSpPr txBox="1">
            <a:spLocks noChangeArrowheads="1"/>
          </p:cNvSpPr>
          <p:nvPr/>
        </p:nvSpPr>
        <p:spPr bwMode="auto">
          <a:xfrm>
            <a:off x="0" y="2348880"/>
            <a:ext cx="9144000" cy="830997"/>
          </a:xfrm>
          <a:prstGeom prst="rect">
            <a:avLst/>
          </a:prstGeom>
          <a:noFill/>
          <a:ln w="9525">
            <a:noFill/>
            <a:miter lim="800000"/>
            <a:headEnd/>
            <a:tailEnd/>
          </a:ln>
        </p:spPr>
        <p:txBody>
          <a:bodyPr>
            <a:spAutoFit/>
          </a:bodyPr>
          <a:lstStyle/>
          <a:p>
            <a:pPr algn="ctr"/>
            <a:r>
              <a:rPr lang="es-ES" sz="4800" b="1" dirty="0" smtClean="0">
                <a:solidFill>
                  <a:srgbClr val="FF0000"/>
                </a:solidFill>
                <a:latin typeface="Arial Black" pitchFamily="34" charset="0"/>
              </a:rPr>
              <a:t>Política interior</a:t>
            </a:r>
            <a:endParaRPr lang="es-ES" sz="4800" dirty="0">
              <a:solidFill>
                <a:srgbClr val="FF0000"/>
              </a:solidFill>
              <a:latin typeface="Arial Black"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1569660"/>
          </a:xfrm>
          <a:prstGeom prst="rect">
            <a:avLst/>
          </a:prstGeom>
          <a:noFill/>
        </p:spPr>
        <p:txBody>
          <a:bodyPr wrap="square" rtlCol="0">
            <a:spAutoFit/>
          </a:bodyPr>
          <a:lstStyle/>
          <a:p>
            <a:pPr algn="ctr"/>
            <a:r>
              <a:rPr lang="es-ES" sz="3200" dirty="0" smtClean="0"/>
              <a:t>No obstante, el reinado de Carlos no estuvo exento de problemas. En Castilla se organizó el movimiento de las </a:t>
            </a:r>
            <a:r>
              <a:rPr lang="es-ES" sz="3200" dirty="0" smtClean="0">
                <a:solidFill>
                  <a:srgbClr val="FF0000"/>
                </a:solidFill>
              </a:rPr>
              <a:t>Comunidades</a:t>
            </a:r>
            <a:r>
              <a:rPr lang="es-ES" sz="3200" dirty="0" smtClean="0"/>
              <a:t> y en Aragón el de las </a:t>
            </a:r>
            <a:r>
              <a:rPr lang="es-ES" sz="3200" dirty="0" smtClean="0">
                <a:solidFill>
                  <a:srgbClr val="FF0000"/>
                </a:solidFill>
              </a:rPr>
              <a:t>Germanías</a:t>
            </a:r>
            <a:r>
              <a:rPr lang="es-ES" sz="3200" dirty="0" smtClean="0"/>
              <a:t>.</a:t>
            </a:r>
            <a:endParaRPr lang="es-ES" sz="3200" dirty="0"/>
          </a:p>
        </p:txBody>
      </p:sp>
      <p:pic>
        <p:nvPicPr>
          <p:cNvPr id="5122" name="Picture 2"/>
          <p:cNvPicPr>
            <a:picLocks noChangeAspect="1" noChangeArrowheads="1"/>
          </p:cNvPicPr>
          <p:nvPr/>
        </p:nvPicPr>
        <p:blipFill>
          <a:blip r:embed="rId3" cstate="print"/>
          <a:srcRect/>
          <a:stretch>
            <a:fillRect/>
          </a:stretch>
        </p:blipFill>
        <p:spPr bwMode="auto">
          <a:xfrm>
            <a:off x="571472" y="1573792"/>
            <a:ext cx="7987231" cy="52842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Feudo (D)\Curso 2008-2009\2ºESO\Tema 10. Sociedades preindustriales en Iberia\Clase 6\Muerte de los Comuneros.jpg"/>
          <p:cNvPicPr>
            <a:picLocks noChangeAspect="1" noChangeArrowheads="1"/>
          </p:cNvPicPr>
          <p:nvPr/>
        </p:nvPicPr>
        <p:blipFill>
          <a:blip r:embed="rId3" cstate="print"/>
          <a:srcRect/>
          <a:stretch>
            <a:fillRect/>
          </a:stretch>
        </p:blipFill>
        <p:spPr bwMode="auto">
          <a:xfrm>
            <a:off x="2649670" y="2285992"/>
            <a:ext cx="6494330" cy="4572008"/>
          </a:xfrm>
          <a:prstGeom prst="rect">
            <a:avLst/>
          </a:prstGeom>
          <a:noFill/>
        </p:spPr>
      </p:pic>
      <p:sp>
        <p:nvSpPr>
          <p:cNvPr id="3" name="2 CuadroTexto"/>
          <p:cNvSpPr txBox="1"/>
          <p:nvPr/>
        </p:nvSpPr>
        <p:spPr>
          <a:xfrm>
            <a:off x="0" y="0"/>
            <a:ext cx="9144000" cy="2246769"/>
          </a:xfrm>
          <a:prstGeom prst="rect">
            <a:avLst/>
          </a:prstGeom>
          <a:noFill/>
        </p:spPr>
        <p:txBody>
          <a:bodyPr wrap="square" rtlCol="0">
            <a:spAutoFit/>
          </a:bodyPr>
          <a:lstStyle/>
          <a:p>
            <a:pPr algn="ctr"/>
            <a:r>
              <a:rPr lang="es-ES" sz="2800" dirty="0" smtClean="0"/>
              <a:t>Las </a:t>
            </a:r>
            <a:r>
              <a:rPr lang="es-ES" sz="2800" dirty="0" smtClean="0">
                <a:solidFill>
                  <a:srgbClr val="FF0000"/>
                </a:solidFill>
              </a:rPr>
              <a:t>Comunidades</a:t>
            </a:r>
            <a:r>
              <a:rPr lang="es-ES" sz="2800" dirty="0" smtClean="0"/>
              <a:t> fue un movimiento urbano organizado por la baja nobleza con un amplio apoyo popular. Estaban en </a:t>
            </a:r>
            <a:r>
              <a:rPr lang="es-ES" sz="2800" dirty="0" smtClean="0">
                <a:solidFill>
                  <a:srgbClr val="FF0000"/>
                </a:solidFill>
              </a:rPr>
              <a:t>contra de la llegada de un rey extranjero </a:t>
            </a:r>
            <a:r>
              <a:rPr lang="es-ES" sz="2800" dirty="0" smtClean="0"/>
              <a:t>que buscaba subir los impuestos para asegurar su elección como emperador. El apoyo de la alta nobleza desbarató las revueltas.</a:t>
            </a:r>
            <a:endParaRPr lang="es-ES" sz="2800" dirty="0"/>
          </a:p>
        </p:txBody>
      </p:sp>
      <p:sp>
        <p:nvSpPr>
          <p:cNvPr id="4" name="3 CuadroTexto"/>
          <p:cNvSpPr txBox="1"/>
          <p:nvPr/>
        </p:nvSpPr>
        <p:spPr>
          <a:xfrm>
            <a:off x="0" y="3071810"/>
            <a:ext cx="2643174" cy="2031325"/>
          </a:xfrm>
          <a:prstGeom prst="rect">
            <a:avLst/>
          </a:prstGeom>
          <a:noFill/>
        </p:spPr>
        <p:txBody>
          <a:bodyPr wrap="square" rtlCol="0">
            <a:spAutoFit/>
          </a:bodyPr>
          <a:lstStyle/>
          <a:p>
            <a:pPr algn="ctr"/>
            <a:r>
              <a:rPr lang="es-ES" dirty="0" smtClean="0"/>
              <a:t>La batalla de </a:t>
            </a:r>
            <a:r>
              <a:rPr lang="es-ES" dirty="0" err="1" smtClean="0"/>
              <a:t>Villalar</a:t>
            </a:r>
            <a:r>
              <a:rPr lang="es-ES" dirty="0" smtClean="0"/>
              <a:t> (1521) supuso la derrota de los comuneros. En 1522 se rindió Toledo quedando definitivamente sofocado el movimiento.</a:t>
            </a:r>
            <a:endParaRPr lang="es-E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979712" y="2764122"/>
            <a:ext cx="7164288" cy="4093878"/>
          </a:xfrm>
          <a:prstGeom prst="rect">
            <a:avLst/>
          </a:prstGeom>
          <a:noFill/>
          <a:ln w="9525">
            <a:noFill/>
            <a:miter lim="800000"/>
            <a:headEnd/>
            <a:tailEnd/>
          </a:ln>
          <a:effectLst/>
        </p:spPr>
      </p:pic>
      <p:sp>
        <p:nvSpPr>
          <p:cNvPr id="5" name="4 CuadroTexto"/>
          <p:cNvSpPr txBox="1"/>
          <p:nvPr/>
        </p:nvSpPr>
        <p:spPr>
          <a:xfrm>
            <a:off x="0" y="0"/>
            <a:ext cx="9144000" cy="2862322"/>
          </a:xfrm>
          <a:prstGeom prst="rect">
            <a:avLst/>
          </a:prstGeom>
          <a:noFill/>
        </p:spPr>
        <p:txBody>
          <a:bodyPr wrap="square" rtlCol="0">
            <a:spAutoFit/>
          </a:bodyPr>
          <a:lstStyle/>
          <a:p>
            <a:pPr algn="ctr"/>
            <a:r>
              <a:rPr lang="es-ES" sz="3000" dirty="0" smtClean="0"/>
              <a:t>A la par, las ciudades valencianas y mallorquinas se rebelaban. En esta ocasión fue dirigida por los artesanos (se autodenominaban hermano o </a:t>
            </a:r>
            <a:r>
              <a:rPr lang="es-ES" sz="3000" i="1" dirty="0" err="1" smtClean="0"/>
              <a:t>germà</a:t>
            </a:r>
            <a:r>
              <a:rPr lang="es-ES" sz="3000" dirty="0" smtClean="0"/>
              <a:t>, de ahí el término </a:t>
            </a:r>
            <a:r>
              <a:rPr lang="es-ES" sz="3000" dirty="0" smtClean="0">
                <a:solidFill>
                  <a:srgbClr val="FF0000"/>
                </a:solidFill>
              </a:rPr>
              <a:t>germanías</a:t>
            </a:r>
            <a:r>
              <a:rPr lang="es-ES" sz="3000" dirty="0" smtClean="0"/>
              <a:t> para referirse a los gremios) contra la nobleza. El apoyo de Carlos a la nobleza devolvió el orden a los territorios aragoneses.</a:t>
            </a:r>
            <a:endParaRPr lang="es-ES" sz="3000" dirty="0"/>
          </a:p>
        </p:txBody>
      </p:sp>
      <p:sp>
        <p:nvSpPr>
          <p:cNvPr id="4" name="3 CuadroTexto"/>
          <p:cNvSpPr txBox="1"/>
          <p:nvPr/>
        </p:nvSpPr>
        <p:spPr>
          <a:xfrm>
            <a:off x="0" y="2996952"/>
            <a:ext cx="1979712" cy="3416320"/>
          </a:xfrm>
          <a:prstGeom prst="rect">
            <a:avLst/>
          </a:prstGeom>
          <a:noFill/>
        </p:spPr>
        <p:txBody>
          <a:bodyPr wrap="square" rtlCol="0">
            <a:spAutoFit/>
          </a:bodyPr>
          <a:lstStyle/>
          <a:p>
            <a:pPr algn="ctr"/>
            <a:r>
              <a:rPr lang="es-ES" sz="2400" dirty="0" smtClean="0"/>
              <a:t>La paz fue sellada entre 1522 y 1523, tras vencer a las ciudades valencianas (1522) y mallorquinas (1523).</a:t>
            </a:r>
            <a:endParaRPr lang="es-E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Resultado de imagen de batalla noain"/>
          <p:cNvPicPr>
            <a:picLocks noChangeAspect="1" noChangeArrowheads="1"/>
          </p:cNvPicPr>
          <p:nvPr/>
        </p:nvPicPr>
        <p:blipFill>
          <a:blip r:embed="rId2" cstate="print"/>
          <a:srcRect/>
          <a:stretch>
            <a:fillRect/>
          </a:stretch>
        </p:blipFill>
        <p:spPr bwMode="auto">
          <a:xfrm>
            <a:off x="827584" y="2689217"/>
            <a:ext cx="7488832" cy="4168783"/>
          </a:xfrm>
          <a:prstGeom prst="rect">
            <a:avLst/>
          </a:prstGeom>
          <a:noFill/>
        </p:spPr>
      </p:pic>
      <p:sp>
        <p:nvSpPr>
          <p:cNvPr id="5" name="4 CuadroTexto"/>
          <p:cNvSpPr txBox="1"/>
          <p:nvPr/>
        </p:nvSpPr>
        <p:spPr>
          <a:xfrm>
            <a:off x="0" y="0"/>
            <a:ext cx="9144000" cy="2554545"/>
          </a:xfrm>
          <a:prstGeom prst="rect">
            <a:avLst/>
          </a:prstGeom>
          <a:noFill/>
        </p:spPr>
        <p:txBody>
          <a:bodyPr wrap="square" rtlCol="0">
            <a:spAutoFit/>
          </a:bodyPr>
          <a:lstStyle/>
          <a:p>
            <a:pPr algn="ctr"/>
            <a:r>
              <a:rPr lang="es-ES" sz="3200" dirty="0" smtClean="0"/>
              <a:t>En </a:t>
            </a:r>
            <a:r>
              <a:rPr lang="es-ES" sz="3200" dirty="0" smtClean="0">
                <a:solidFill>
                  <a:srgbClr val="FF0000"/>
                </a:solidFill>
              </a:rPr>
              <a:t>Navarra</a:t>
            </a:r>
            <a:r>
              <a:rPr lang="es-ES" sz="3200" dirty="0" smtClean="0"/>
              <a:t>, el rey francés Francisco I apoyaba a Enrique, hijo del último rey de Navarra, lanzando una invasión desde el norte. Lograron el apoyo de varias ciudades, pero finalmente las tropas castellanas les vencen en la </a:t>
            </a:r>
            <a:r>
              <a:rPr lang="es-ES" sz="3200" dirty="0" smtClean="0">
                <a:solidFill>
                  <a:srgbClr val="FF0000"/>
                </a:solidFill>
              </a:rPr>
              <a:t>batalla de </a:t>
            </a:r>
            <a:r>
              <a:rPr lang="es-ES" sz="3200" dirty="0" err="1" smtClean="0">
                <a:solidFill>
                  <a:srgbClr val="FF0000"/>
                </a:solidFill>
              </a:rPr>
              <a:t>Noáin</a:t>
            </a:r>
            <a:r>
              <a:rPr lang="es-ES" sz="3200" dirty="0" smtClean="0"/>
              <a:t> en 1521.</a:t>
            </a:r>
            <a:endParaRPr lang="es-ES" sz="3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4418670" y="0"/>
            <a:ext cx="4725331" cy="6858001"/>
          </a:xfrm>
          <a:prstGeom prst="rect">
            <a:avLst/>
          </a:prstGeom>
          <a:noFill/>
          <a:ln w="9525">
            <a:noFill/>
            <a:miter lim="800000"/>
            <a:headEnd/>
            <a:tailEnd/>
          </a:ln>
          <a:effectLst/>
        </p:spPr>
      </p:pic>
      <p:sp>
        <p:nvSpPr>
          <p:cNvPr id="4" name="3 CuadroTexto"/>
          <p:cNvSpPr txBox="1"/>
          <p:nvPr/>
        </p:nvSpPr>
        <p:spPr>
          <a:xfrm>
            <a:off x="0" y="285728"/>
            <a:ext cx="4357686" cy="4832092"/>
          </a:xfrm>
          <a:prstGeom prst="rect">
            <a:avLst/>
          </a:prstGeom>
          <a:noFill/>
        </p:spPr>
        <p:txBody>
          <a:bodyPr wrap="square" rtlCol="0">
            <a:spAutoFit/>
          </a:bodyPr>
          <a:lstStyle/>
          <a:p>
            <a:pPr algn="ctr"/>
            <a:r>
              <a:rPr lang="es-ES" sz="2800" dirty="0" smtClean="0"/>
              <a:t>La influencia de Lutero y otras ramas </a:t>
            </a:r>
            <a:r>
              <a:rPr lang="es-ES" sz="2800" dirty="0" smtClean="0">
                <a:solidFill>
                  <a:srgbClr val="FF0000"/>
                </a:solidFill>
              </a:rPr>
              <a:t>protestantes</a:t>
            </a:r>
            <a:r>
              <a:rPr lang="es-ES" sz="2800" dirty="0" smtClean="0"/>
              <a:t> se dejó notar también en España. En los años 20 hubo varios procesos contra personas sospechosas de aceptar una libre interpretación de la Biblia. Carlos se preocupó por evitar que se cuestionara el catolicismo en sus reinos.</a:t>
            </a:r>
            <a:endParaRPr lang="es-ES" sz="2800" dirty="0"/>
          </a:p>
        </p:txBody>
      </p:sp>
      <p:sp>
        <p:nvSpPr>
          <p:cNvPr id="5" name="4 CuadroTexto"/>
          <p:cNvSpPr txBox="1"/>
          <p:nvPr/>
        </p:nvSpPr>
        <p:spPr>
          <a:xfrm>
            <a:off x="0" y="5534561"/>
            <a:ext cx="4357686" cy="1323439"/>
          </a:xfrm>
          <a:prstGeom prst="rect">
            <a:avLst/>
          </a:prstGeom>
          <a:noFill/>
        </p:spPr>
        <p:txBody>
          <a:bodyPr wrap="square" rtlCol="0">
            <a:spAutoFit/>
          </a:bodyPr>
          <a:lstStyle/>
          <a:p>
            <a:pPr algn="ctr"/>
            <a:r>
              <a:rPr lang="es-ES" sz="2000" dirty="0" smtClean="0"/>
              <a:t>Martín Lutero, padre del movimiento protestante. Su influencia se dejó notar en muchos pensadores y religiosos españoles de la época.</a:t>
            </a:r>
            <a:endParaRPr lang="es-ES" sz="2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corona de aragón"/>
          <p:cNvPicPr>
            <a:picLocks noChangeAspect="1" noChangeArrowheads="1"/>
          </p:cNvPicPr>
          <p:nvPr/>
        </p:nvPicPr>
        <p:blipFill>
          <a:blip r:embed="rId2" cstate="print"/>
          <a:srcRect/>
          <a:stretch>
            <a:fillRect/>
          </a:stretch>
        </p:blipFill>
        <p:spPr bwMode="auto">
          <a:xfrm>
            <a:off x="3671392" y="2233645"/>
            <a:ext cx="5472608" cy="4624355"/>
          </a:xfrm>
          <a:prstGeom prst="rect">
            <a:avLst/>
          </a:prstGeom>
          <a:noFill/>
        </p:spPr>
      </p:pic>
      <p:sp>
        <p:nvSpPr>
          <p:cNvPr id="3" name="2 CuadroTexto"/>
          <p:cNvSpPr txBox="1"/>
          <p:nvPr/>
        </p:nvSpPr>
        <p:spPr>
          <a:xfrm>
            <a:off x="0" y="0"/>
            <a:ext cx="9144000" cy="2062103"/>
          </a:xfrm>
          <a:prstGeom prst="rect">
            <a:avLst/>
          </a:prstGeom>
          <a:noFill/>
        </p:spPr>
        <p:txBody>
          <a:bodyPr wrap="square" rtlCol="0">
            <a:spAutoFit/>
          </a:bodyPr>
          <a:lstStyle/>
          <a:p>
            <a:pPr algn="ctr"/>
            <a:r>
              <a:rPr lang="es-ES" sz="3200" dirty="0" smtClean="0"/>
              <a:t>En el tema </a:t>
            </a:r>
            <a:r>
              <a:rPr lang="es-ES" sz="3200" dirty="0" smtClean="0">
                <a:solidFill>
                  <a:srgbClr val="FF0000"/>
                </a:solidFill>
              </a:rPr>
              <a:t>mudéjar</a:t>
            </a:r>
            <a:r>
              <a:rPr lang="es-ES" sz="3200" dirty="0" smtClean="0"/>
              <a:t>, Carlos completó la obra de sus abuelos los Reyes Católicos. Ya en 1515 se había forzado la conversión de los mudéjares navarros y en 1526 Carlos aplica la </a:t>
            </a:r>
            <a:r>
              <a:rPr lang="es-ES" sz="3200" dirty="0" smtClean="0">
                <a:solidFill>
                  <a:srgbClr val="FF0000"/>
                </a:solidFill>
              </a:rPr>
              <a:t>conversión</a:t>
            </a:r>
            <a:r>
              <a:rPr lang="es-ES" sz="3200" dirty="0" smtClean="0"/>
              <a:t> forzosa en Aragón.</a:t>
            </a:r>
            <a:endParaRPr lang="es-ES" sz="3200" dirty="0"/>
          </a:p>
        </p:txBody>
      </p:sp>
      <p:sp>
        <p:nvSpPr>
          <p:cNvPr id="4" name="3 CuadroTexto"/>
          <p:cNvSpPr txBox="1"/>
          <p:nvPr/>
        </p:nvSpPr>
        <p:spPr>
          <a:xfrm>
            <a:off x="0" y="2708920"/>
            <a:ext cx="3707904" cy="3539430"/>
          </a:xfrm>
          <a:prstGeom prst="rect">
            <a:avLst/>
          </a:prstGeom>
          <a:noFill/>
        </p:spPr>
        <p:txBody>
          <a:bodyPr wrap="square" rtlCol="0">
            <a:spAutoFit/>
          </a:bodyPr>
          <a:lstStyle/>
          <a:p>
            <a:pPr algn="ctr"/>
            <a:r>
              <a:rPr lang="es-ES" sz="2800" dirty="0" smtClean="0"/>
              <a:t>La conversión de los mudéjares era solo una parte del problema porque no había una integración efectiva de los moriscos por más que se hiciera actuar a la Inquisición.</a:t>
            </a:r>
            <a:endParaRPr lang="es-E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Cronología</a:t>
            </a:r>
          </a:p>
        </p:txBody>
      </p:sp>
      <p:sp>
        <p:nvSpPr>
          <p:cNvPr id="4" name="3 CuadroTexto"/>
          <p:cNvSpPr txBox="1"/>
          <p:nvPr/>
        </p:nvSpPr>
        <p:spPr>
          <a:xfrm>
            <a:off x="0" y="764704"/>
            <a:ext cx="9144000" cy="3785652"/>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719138" indent="-358775" algn="just"/>
            <a:endParaRPr lang="es-ES" sz="2000" dirty="0" smtClean="0">
              <a:solidFill>
                <a:schemeClr val="tx2">
                  <a:lumMod val="75000"/>
                </a:schemeClr>
              </a:solidFill>
              <a:latin typeface="Arial Black" pitchFamily="34" charset="0"/>
            </a:endParaRPr>
          </a:p>
          <a:p>
            <a:pPr marL="360363" indent="-360363" algn="just">
              <a:buFont typeface="Wingdings" pitchFamily="2" charset="2"/>
              <a:buChar char="Ø"/>
            </a:pPr>
            <a:r>
              <a:rPr lang="es-ES" sz="3600" dirty="0" smtClean="0">
                <a:solidFill>
                  <a:schemeClr val="tx2">
                    <a:lumMod val="75000"/>
                  </a:schemeClr>
                </a:solidFill>
                <a:latin typeface="Arial Black" pitchFamily="34" charset="0"/>
              </a:rPr>
              <a:t>Edad Media: </a:t>
            </a:r>
            <a:r>
              <a:rPr lang="es-ES" sz="2000" dirty="0" smtClean="0">
                <a:solidFill>
                  <a:schemeClr val="tx2">
                    <a:lumMod val="75000"/>
                  </a:schemeClr>
                </a:solidFill>
                <a:latin typeface="Arial Black" pitchFamily="34" charset="0"/>
              </a:rPr>
              <a:t>(415 d.C. – 1492 d.C.).</a:t>
            </a:r>
            <a:endParaRPr lang="es-ES" sz="1000" dirty="0" smtClean="0">
              <a:solidFill>
                <a:schemeClr val="tx2">
                  <a:lumMod val="75000"/>
                </a:schemeClr>
              </a:solidFill>
              <a:latin typeface="Arial Black" pitchFamily="34" charset="0"/>
            </a:endParaRPr>
          </a:p>
          <a:p>
            <a:pPr marL="719138" indent="-358775" algn="just">
              <a:buFont typeface="Wingdings" pitchFamily="2" charset="2"/>
              <a:buChar char="v"/>
            </a:pPr>
            <a:r>
              <a:rPr lang="es-ES" sz="3200" dirty="0" smtClean="0">
                <a:solidFill>
                  <a:schemeClr val="tx2">
                    <a:lumMod val="75000"/>
                  </a:schemeClr>
                </a:solidFill>
                <a:latin typeface="Arial Black" pitchFamily="34" charset="0"/>
              </a:rPr>
              <a:t>Reinos cristianos (</a:t>
            </a:r>
            <a:r>
              <a:rPr lang="es-ES" sz="2000" dirty="0" smtClean="0">
                <a:solidFill>
                  <a:schemeClr val="tx2">
                    <a:lumMod val="75000"/>
                  </a:schemeClr>
                </a:solidFill>
                <a:latin typeface="Arial Black" pitchFamily="34" charset="0"/>
              </a:rPr>
              <a:t>722 d.C. – 1492 d.C.).</a:t>
            </a:r>
          </a:p>
          <a:p>
            <a:pPr marL="719138" indent="-358775" algn="just"/>
            <a:endParaRPr lang="es-ES" sz="2000" dirty="0" smtClean="0">
              <a:solidFill>
                <a:schemeClr val="tx2">
                  <a:lumMod val="75000"/>
                </a:schemeClr>
              </a:solidFill>
              <a:latin typeface="Arial Black" pitchFamily="34" charset="0"/>
            </a:endParaRPr>
          </a:p>
          <a:p>
            <a:pPr marL="360363" indent="-360363" algn="just">
              <a:buFont typeface="Wingdings" pitchFamily="2" charset="2"/>
              <a:buChar char="Ø"/>
            </a:pPr>
            <a:r>
              <a:rPr lang="es-ES" sz="3600" dirty="0" smtClean="0">
                <a:solidFill>
                  <a:srgbClr val="FF0000"/>
                </a:solidFill>
                <a:latin typeface="Arial Black" pitchFamily="34" charset="0"/>
              </a:rPr>
              <a:t>Edad Moderna: </a:t>
            </a:r>
            <a:r>
              <a:rPr lang="es-ES" sz="2000" dirty="0" smtClean="0">
                <a:solidFill>
                  <a:schemeClr val="tx2">
                    <a:lumMod val="75000"/>
                  </a:schemeClr>
                </a:solidFill>
                <a:latin typeface="Arial Black" pitchFamily="34" charset="0"/>
              </a:rPr>
              <a:t>(1492 – 1789).</a:t>
            </a:r>
          </a:p>
          <a:p>
            <a:pPr marL="720725" indent="-360363" algn="just">
              <a:buFont typeface="Wingdings" pitchFamily="2" charset="2"/>
              <a:buChar char="v"/>
            </a:pPr>
            <a:r>
              <a:rPr lang="es-ES" sz="3200" dirty="0" smtClean="0">
                <a:solidFill>
                  <a:schemeClr val="tx2">
                    <a:lumMod val="75000"/>
                  </a:schemeClr>
                </a:solidFill>
                <a:latin typeface="Arial Black" pitchFamily="34" charset="0"/>
              </a:rPr>
              <a:t>Reyes Católicos </a:t>
            </a:r>
            <a:r>
              <a:rPr lang="es-ES" sz="2000" dirty="0" smtClean="0">
                <a:solidFill>
                  <a:schemeClr val="tx2">
                    <a:lumMod val="75000"/>
                  </a:schemeClr>
                </a:solidFill>
                <a:latin typeface="Arial Black" pitchFamily="34" charset="0"/>
              </a:rPr>
              <a:t>(1469 – 1516).</a:t>
            </a:r>
          </a:p>
          <a:p>
            <a:pPr marL="720725" indent="-360363" algn="just">
              <a:buFont typeface="Wingdings" pitchFamily="2" charset="2"/>
              <a:buChar char="v"/>
            </a:pPr>
            <a:r>
              <a:rPr lang="es-ES" sz="3200" dirty="0" err="1" smtClean="0">
                <a:solidFill>
                  <a:srgbClr val="FF0000"/>
                </a:solidFill>
                <a:latin typeface="Arial Black" pitchFamily="34" charset="0"/>
              </a:rPr>
              <a:t>Austrias</a:t>
            </a:r>
            <a:r>
              <a:rPr lang="es-ES" sz="2000" dirty="0" smtClean="0">
                <a:solidFill>
                  <a:srgbClr val="FF0000"/>
                </a:solidFill>
                <a:latin typeface="Arial Black" pitchFamily="34" charset="0"/>
              </a:rPr>
              <a:t> (1516-1700).</a:t>
            </a:r>
          </a:p>
          <a:p>
            <a:pPr marL="720725" indent="-360363" algn="just">
              <a:buFont typeface="Wingdings" pitchFamily="2" charset="2"/>
              <a:buChar char="v"/>
            </a:pPr>
            <a:r>
              <a:rPr lang="es-ES" sz="3200" dirty="0" smtClean="0">
                <a:solidFill>
                  <a:schemeClr val="tx2">
                    <a:lumMod val="75000"/>
                  </a:schemeClr>
                </a:solidFill>
                <a:latin typeface="Arial Black" pitchFamily="34" charset="0"/>
              </a:rPr>
              <a:t>Borbones</a:t>
            </a:r>
            <a:r>
              <a:rPr lang="es-ES" sz="2000" dirty="0" smtClean="0">
                <a:solidFill>
                  <a:schemeClr val="tx2">
                    <a:lumMod val="75000"/>
                  </a:schemeClr>
                </a:solidFill>
                <a:latin typeface="Arial Black" pitchFamily="34" charset="0"/>
              </a:rPr>
              <a:t> (1700-1788).</a:t>
            </a:r>
          </a:p>
        </p:txBody>
      </p:sp>
      <p:sp>
        <p:nvSpPr>
          <p:cNvPr id="5" name="4 CuadroTexto"/>
          <p:cNvSpPr txBox="1"/>
          <p:nvPr/>
        </p:nvSpPr>
        <p:spPr>
          <a:xfrm>
            <a:off x="0" y="4797152"/>
            <a:ext cx="9144000" cy="2308324"/>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720725" indent="-360363" algn="just">
              <a:buFont typeface="Wingdings" pitchFamily="2" charset="2"/>
              <a:buChar char="v"/>
            </a:pPr>
            <a:r>
              <a:rPr lang="es-ES" sz="3200" dirty="0" err="1" smtClean="0">
                <a:solidFill>
                  <a:srgbClr val="FF0000"/>
                </a:solidFill>
                <a:latin typeface="Arial Black" pitchFamily="34" charset="0"/>
              </a:rPr>
              <a:t>Austrias</a:t>
            </a:r>
            <a:r>
              <a:rPr lang="es-ES" sz="2000" dirty="0" smtClean="0">
                <a:solidFill>
                  <a:srgbClr val="FF0000"/>
                </a:solidFill>
                <a:latin typeface="Arial Black" pitchFamily="34" charset="0"/>
              </a:rPr>
              <a:t> (1516-1700).</a:t>
            </a:r>
          </a:p>
          <a:p>
            <a:pPr marL="1081088" indent="-360363" algn="just">
              <a:buFont typeface="Arial" pitchFamily="34" charset="0"/>
              <a:buChar char="•"/>
            </a:pPr>
            <a:r>
              <a:rPr lang="es-ES" sz="2800" dirty="0" err="1" smtClean="0">
                <a:solidFill>
                  <a:srgbClr val="FF0000"/>
                </a:solidFill>
                <a:latin typeface="Arial Black" pitchFamily="34" charset="0"/>
              </a:rPr>
              <a:t>Austrias</a:t>
            </a:r>
            <a:r>
              <a:rPr lang="es-ES" sz="2800" dirty="0" smtClean="0">
                <a:solidFill>
                  <a:srgbClr val="FF0000"/>
                </a:solidFill>
                <a:latin typeface="Arial Black" pitchFamily="34" charset="0"/>
              </a:rPr>
              <a:t> Mayores: Carlos I y Felipe II (1516-1598).</a:t>
            </a:r>
          </a:p>
          <a:p>
            <a:pPr marL="1081088" indent="-360363" algn="just">
              <a:buFont typeface="Arial" pitchFamily="34" charset="0"/>
              <a:buChar char="•"/>
            </a:pPr>
            <a:r>
              <a:rPr lang="es-ES" sz="2800" dirty="0" err="1" smtClean="0">
                <a:latin typeface="Arial Black" pitchFamily="34" charset="0"/>
              </a:rPr>
              <a:t>Austrias</a:t>
            </a:r>
            <a:r>
              <a:rPr lang="es-ES" sz="2800" dirty="0" smtClean="0">
                <a:latin typeface="Arial Black" pitchFamily="34" charset="0"/>
              </a:rPr>
              <a:t> Menores: Felipe III, Felipe IV y Carlos II (1598-1700).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5286380" y="1"/>
            <a:ext cx="3857620" cy="6858000"/>
          </a:xfrm>
          <a:prstGeom prst="rect">
            <a:avLst/>
          </a:prstGeom>
          <a:noFill/>
          <a:ln w="9525">
            <a:noFill/>
            <a:miter lim="800000"/>
            <a:headEnd/>
            <a:tailEnd/>
          </a:ln>
          <a:effectLst/>
        </p:spPr>
      </p:pic>
      <p:sp>
        <p:nvSpPr>
          <p:cNvPr id="4" name="3 CuadroTexto"/>
          <p:cNvSpPr txBox="1"/>
          <p:nvPr/>
        </p:nvSpPr>
        <p:spPr>
          <a:xfrm>
            <a:off x="0" y="857232"/>
            <a:ext cx="5214942" cy="5262979"/>
          </a:xfrm>
          <a:prstGeom prst="rect">
            <a:avLst/>
          </a:prstGeom>
          <a:noFill/>
        </p:spPr>
        <p:txBody>
          <a:bodyPr wrap="square" rtlCol="0">
            <a:spAutoFit/>
          </a:bodyPr>
          <a:lstStyle/>
          <a:p>
            <a:pPr algn="ctr"/>
            <a:r>
              <a:rPr lang="es-ES" sz="2800" dirty="0" smtClean="0"/>
              <a:t>Carlos dedicó sus más de 40 años de reinado a </a:t>
            </a:r>
            <a:r>
              <a:rPr lang="es-ES" sz="2800" dirty="0" smtClean="0">
                <a:solidFill>
                  <a:srgbClr val="FF0000"/>
                </a:solidFill>
              </a:rPr>
              <a:t>fortalecer su poder</a:t>
            </a:r>
            <a:r>
              <a:rPr lang="es-ES" sz="2800" dirty="0" smtClean="0"/>
              <a:t>. No dudó en prohibir a la nobleza y el clero asistir a las Cortes y se rodeó de una importante cantidad de funcionarios integrados en varios consejos heredados de los Reyes Católicos y ampliados con otros nuevos como el </a:t>
            </a:r>
            <a:r>
              <a:rPr lang="es-ES" sz="2800" dirty="0" smtClean="0">
                <a:solidFill>
                  <a:srgbClr val="FF0000"/>
                </a:solidFill>
              </a:rPr>
              <a:t>Consejo de Estado</a:t>
            </a:r>
            <a:r>
              <a:rPr lang="es-ES" sz="2800" dirty="0" smtClean="0"/>
              <a:t>. Con él se consolida el denominado </a:t>
            </a:r>
            <a:r>
              <a:rPr lang="es-ES" sz="2800" dirty="0" smtClean="0">
                <a:solidFill>
                  <a:srgbClr val="FF0000"/>
                </a:solidFill>
              </a:rPr>
              <a:t>sistema </a:t>
            </a:r>
            <a:r>
              <a:rPr lang="es-ES" sz="2800" dirty="0" err="1" smtClean="0">
                <a:solidFill>
                  <a:srgbClr val="FF0000"/>
                </a:solidFill>
              </a:rPr>
              <a:t>polisinodial</a:t>
            </a:r>
            <a:r>
              <a:rPr lang="es-ES" sz="2800" dirty="0" smtClean="0"/>
              <a:t> (varios consejos o sínodos).</a:t>
            </a:r>
            <a:endParaRPr lang="es-E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123728" y="1844824"/>
            <a:ext cx="7020272" cy="4826437"/>
          </a:xfrm>
          <a:prstGeom prst="rect">
            <a:avLst/>
          </a:prstGeom>
          <a:noFill/>
          <a:ln w="9525">
            <a:noFill/>
            <a:miter lim="800000"/>
            <a:headEnd/>
            <a:tailEnd/>
          </a:ln>
        </p:spPr>
      </p:pic>
      <p:sp>
        <p:nvSpPr>
          <p:cNvPr id="4" name="3 CuadroTexto"/>
          <p:cNvSpPr txBox="1"/>
          <p:nvPr/>
        </p:nvSpPr>
        <p:spPr>
          <a:xfrm>
            <a:off x="0" y="0"/>
            <a:ext cx="9144000" cy="1708160"/>
          </a:xfrm>
          <a:prstGeom prst="rect">
            <a:avLst/>
          </a:prstGeom>
          <a:noFill/>
        </p:spPr>
        <p:txBody>
          <a:bodyPr wrap="square" rtlCol="0">
            <a:spAutoFit/>
          </a:bodyPr>
          <a:lstStyle/>
          <a:p>
            <a:pPr algn="ctr"/>
            <a:r>
              <a:rPr lang="es-ES" sz="3500" dirty="0" smtClean="0"/>
              <a:t>El </a:t>
            </a:r>
            <a:r>
              <a:rPr lang="es-ES" sz="3500" dirty="0" smtClean="0">
                <a:solidFill>
                  <a:srgbClr val="FF0000"/>
                </a:solidFill>
              </a:rPr>
              <a:t>régimen </a:t>
            </a:r>
            <a:r>
              <a:rPr lang="es-ES" sz="3500" dirty="0" err="1" smtClean="0">
                <a:solidFill>
                  <a:srgbClr val="FF0000"/>
                </a:solidFill>
              </a:rPr>
              <a:t>polisinodial</a:t>
            </a:r>
            <a:r>
              <a:rPr lang="es-ES" sz="3500" dirty="0" smtClean="0">
                <a:solidFill>
                  <a:srgbClr val="FF0000"/>
                </a:solidFill>
              </a:rPr>
              <a:t> </a:t>
            </a:r>
            <a:r>
              <a:rPr lang="es-ES" sz="3500" dirty="0" smtClean="0"/>
              <a:t>se estructura básicamente con Carlos I aunque parte del siglo XIV y en parte organizado por los Reyes Católicos.</a:t>
            </a:r>
            <a:endParaRPr lang="es-ES" sz="3500" dirty="0"/>
          </a:p>
        </p:txBody>
      </p:sp>
      <p:sp>
        <p:nvSpPr>
          <p:cNvPr id="5" name="4 CuadroTexto"/>
          <p:cNvSpPr txBox="1"/>
          <p:nvPr/>
        </p:nvSpPr>
        <p:spPr>
          <a:xfrm>
            <a:off x="0" y="1916832"/>
            <a:ext cx="2195736" cy="4401205"/>
          </a:xfrm>
          <a:prstGeom prst="rect">
            <a:avLst/>
          </a:prstGeom>
          <a:noFill/>
        </p:spPr>
        <p:txBody>
          <a:bodyPr wrap="square" rtlCol="0">
            <a:spAutoFit/>
          </a:bodyPr>
          <a:lstStyle/>
          <a:p>
            <a:pPr algn="ctr"/>
            <a:r>
              <a:rPr lang="es-ES" sz="2800" dirty="0" smtClean="0"/>
              <a:t>Implica un paso más en la consolidación de la monarquía autoritaria con una mayor burocracia.</a:t>
            </a:r>
            <a:endParaRPr lang="es-E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3 CuadroTexto"/>
          <p:cNvSpPr txBox="1">
            <a:spLocks noChangeArrowheads="1"/>
          </p:cNvSpPr>
          <p:nvPr/>
        </p:nvSpPr>
        <p:spPr bwMode="auto">
          <a:xfrm>
            <a:off x="0" y="1571625"/>
            <a:ext cx="9144000" cy="830997"/>
          </a:xfrm>
          <a:prstGeom prst="rect">
            <a:avLst/>
          </a:prstGeom>
          <a:noFill/>
          <a:ln w="9525">
            <a:noFill/>
            <a:miter lim="800000"/>
            <a:headEnd/>
            <a:tailEnd/>
          </a:ln>
        </p:spPr>
        <p:txBody>
          <a:bodyPr>
            <a:spAutoFit/>
          </a:bodyPr>
          <a:lstStyle/>
          <a:p>
            <a:pPr algn="ctr"/>
            <a:r>
              <a:rPr lang="es-ES" sz="4800" b="1" dirty="0" smtClean="0">
                <a:solidFill>
                  <a:srgbClr val="FF0000"/>
                </a:solidFill>
                <a:latin typeface="Arial Black" pitchFamily="34" charset="0"/>
              </a:rPr>
              <a:t>Conflictos europeos</a:t>
            </a:r>
            <a:endParaRPr lang="es-ES" sz="4800" dirty="0">
              <a:solidFill>
                <a:srgbClr val="FF0000"/>
              </a:solidFill>
              <a:latin typeface="Arial Black"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683568" y="1828800"/>
            <a:ext cx="7734300" cy="5029200"/>
          </a:xfrm>
          <a:prstGeom prst="rect">
            <a:avLst/>
          </a:prstGeom>
          <a:noFill/>
          <a:ln w="9525">
            <a:noFill/>
            <a:miter lim="800000"/>
            <a:headEnd/>
            <a:tailEnd/>
          </a:ln>
        </p:spPr>
      </p:pic>
      <p:sp>
        <p:nvSpPr>
          <p:cNvPr id="6" name="5 CuadroTexto"/>
          <p:cNvSpPr txBox="1"/>
          <p:nvPr/>
        </p:nvSpPr>
        <p:spPr>
          <a:xfrm>
            <a:off x="0" y="0"/>
            <a:ext cx="9144000" cy="1569660"/>
          </a:xfrm>
          <a:prstGeom prst="rect">
            <a:avLst/>
          </a:prstGeom>
          <a:noFill/>
        </p:spPr>
        <p:txBody>
          <a:bodyPr wrap="square" rtlCol="0">
            <a:spAutoFit/>
          </a:bodyPr>
          <a:lstStyle/>
          <a:p>
            <a:pPr algn="ctr"/>
            <a:r>
              <a:rPr lang="es-ES" sz="3200" dirty="0" smtClean="0">
                <a:solidFill>
                  <a:srgbClr val="FF0000"/>
                </a:solidFill>
              </a:rPr>
              <a:t>Francia, los turcos y los protestantes </a:t>
            </a:r>
            <a:r>
              <a:rPr lang="es-ES" sz="3200" dirty="0" smtClean="0"/>
              <a:t>fueron los grandes </a:t>
            </a:r>
            <a:r>
              <a:rPr lang="es-ES" sz="3200" dirty="0" smtClean="0">
                <a:solidFill>
                  <a:srgbClr val="FF0000"/>
                </a:solidFill>
              </a:rPr>
              <a:t>rivales</a:t>
            </a:r>
            <a:r>
              <a:rPr lang="es-ES" sz="3200" dirty="0" smtClean="0"/>
              <a:t> exteriores de Carlos. Aunque Carlos obtuvo grandes victorias, sufrió importantes reveses.</a:t>
            </a:r>
            <a:endParaRPr lang="es-ES" sz="3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upload.wikimedia.org/wikipedia/commons/thumb/4/41/Italia._Cambiamenti_territoriali_%281495-1535%29.png/800px-Italia._Cambiamenti_territoriali_%281495-1535%29.png"/>
          <p:cNvPicPr>
            <a:picLocks noChangeAspect="1" noChangeArrowheads="1"/>
          </p:cNvPicPr>
          <p:nvPr/>
        </p:nvPicPr>
        <p:blipFill>
          <a:blip r:embed="rId3" cstate="print"/>
          <a:srcRect/>
          <a:stretch>
            <a:fillRect/>
          </a:stretch>
        </p:blipFill>
        <p:spPr bwMode="auto">
          <a:xfrm>
            <a:off x="2267744" y="2904751"/>
            <a:ext cx="4283968" cy="3953249"/>
          </a:xfrm>
          <a:prstGeom prst="rect">
            <a:avLst/>
          </a:prstGeom>
          <a:noFill/>
        </p:spPr>
      </p:pic>
      <p:sp>
        <p:nvSpPr>
          <p:cNvPr id="6" name="5 CuadroTexto"/>
          <p:cNvSpPr txBox="1"/>
          <p:nvPr/>
        </p:nvSpPr>
        <p:spPr>
          <a:xfrm>
            <a:off x="0" y="0"/>
            <a:ext cx="9144000" cy="2862322"/>
          </a:xfrm>
          <a:prstGeom prst="rect">
            <a:avLst/>
          </a:prstGeom>
          <a:noFill/>
        </p:spPr>
        <p:txBody>
          <a:bodyPr wrap="square" rtlCol="0">
            <a:spAutoFit/>
          </a:bodyPr>
          <a:lstStyle/>
          <a:p>
            <a:pPr algn="ctr"/>
            <a:r>
              <a:rPr lang="es-ES" sz="3600" dirty="0" smtClean="0"/>
              <a:t>La rivalidad con </a:t>
            </a:r>
            <a:r>
              <a:rPr lang="es-ES" sz="3600" dirty="0" smtClean="0">
                <a:solidFill>
                  <a:srgbClr val="FF0000"/>
                </a:solidFill>
              </a:rPr>
              <a:t>Francisco I de Francia </a:t>
            </a:r>
            <a:r>
              <a:rPr lang="es-ES" sz="3600" dirty="0" smtClean="0"/>
              <a:t>(1515-1547) fue la más importante. Durante todo el reinado de ambos se enfrentaron por el </a:t>
            </a:r>
            <a:r>
              <a:rPr lang="es-ES" sz="3600" dirty="0" smtClean="0">
                <a:solidFill>
                  <a:srgbClr val="FF0000"/>
                </a:solidFill>
              </a:rPr>
              <a:t>control de Italia</a:t>
            </a:r>
            <a:r>
              <a:rPr lang="es-ES" sz="3600" dirty="0" smtClean="0"/>
              <a:t> heredando la lucha entre Carlos VIII y los Reyes Católicos.</a:t>
            </a:r>
            <a:endParaRPr lang="es-ES" sz="3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67544" y="1196752"/>
            <a:ext cx="8310089" cy="5661248"/>
          </a:xfrm>
          <a:prstGeom prst="rect">
            <a:avLst/>
          </a:prstGeom>
          <a:noFill/>
          <a:ln w="9525">
            <a:noFill/>
            <a:miter lim="800000"/>
            <a:headEnd/>
            <a:tailEnd/>
          </a:ln>
          <a:effectLst/>
        </p:spPr>
      </p:pic>
      <p:sp>
        <p:nvSpPr>
          <p:cNvPr id="3" name="2 CuadroTexto"/>
          <p:cNvSpPr txBox="1"/>
          <p:nvPr/>
        </p:nvSpPr>
        <p:spPr>
          <a:xfrm>
            <a:off x="0" y="0"/>
            <a:ext cx="9144000" cy="1077218"/>
          </a:xfrm>
          <a:prstGeom prst="rect">
            <a:avLst/>
          </a:prstGeom>
          <a:noFill/>
        </p:spPr>
        <p:txBody>
          <a:bodyPr wrap="square" rtlCol="0">
            <a:spAutoFit/>
          </a:bodyPr>
          <a:lstStyle/>
          <a:p>
            <a:pPr algn="ctr"/>
            <a:r>
              <a:rPr lang="es-ES" sz="3200" dirty="0" smtClean="0"/>
              <a:t>En 1525 se produjo la </a:t>
            </a:r>
            <a:r>
              <a:rPr lang="es-ES" sz="3200" dirty="0" smtClean="0">
                <a:solidFill>
                  <a:srgbClr val="FF0000"/>
                </a:solidFill>
              </a:rPr>
              <a:t>batalla de Pavía </a:t>
            </a:r>
            <a:r>
              <a:rPr lang="es-ES" sz="3200" dirty="0" smtClean="0"/>
              <a:t>en la cual Francisco I, rey de Francia, fue capturado por Carlos.</a:t>
            </a:r>
            <a:endParaRPr lang="es-ES" sz="3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584775"/>
          </a:xfrm>
          <a:prstGeom prst="rect">
            <a:avLst/>
          </a:prstGeom>
          <a:noFill/>
        </p:spPr>
        <p:txBody>
          <a:bodyPr wrap="square" rtlCol="0">
            <a:spAutoFit/>
          </a:bodyPr>
          <a:lstStyle/>
          <a:p>
            <a:pPr algn="ctr"/>
            <a:r>
              <a:rPr lang="es-ES" sz="3200" dirty="0" smtClean="0"/>
              <a:t>Otra gran victoria fue la </a:t>
            </a:r>
            <a:r>
              <a:rPr lang="es-ES" sz="3200" dirty="0" smtClean="0">
                <a:solidFill>
                  <a:srgbClr val="FF0000"/>
                </a:solidFill>
              </a:rPr>
              <a:t>toma de Túnez </a:t>
            </a:r>
            <a:r>
              <a:rPr lang="es-ES" sz="3200" dirty="0" smtClean="0"/>
              <a:t>en 1535.</a:t>
            </a:r>
            <a:endParaRPr lang="es-ES" sz="3200" dirty="0"/>
          </a:p>
        </p:txBody>
      </p:sp>
      <p:pic>
        <p:nvPicPr>
          <p:cNvPr id="5122" name="Picture 2" descr="https://upload.wikimedia.org/wikipedia/commons/thumb/5/52/Conquest_of_Tunis_1535.jpg/800px-Conquest_of_Tunis_1535.jpg"/>
          <p:cNvPicPr>
            <a:picLocks noChangeAspect="1" noChangeArrowheads="1"/>
          </p:cNvPicPr>
          <p:nvPr/>
        </p:nvPicPr>
        <p:blipFill>
          <a:blip r:embed="rId2" cstate="print"/>
          <a:srcRect/>
          <a:stretch>
            <a:fillRect/>
          </a:stretch>
        </p:blipFill>
        <p:spPr bwMode="auto">
          <a:xfrm>
            <a:off x="4286250" y="980728"/>
            <a:ext cx="4857750" cy="5248275"/>
          </a:xfrm>
          <a:prstGeom prst="rect">
            <a:avLst/>
          </a:prstGeom>
          <a:noFill/>
        </p:spPr>
      </p:pic>
      <p:sp>
        <p:nvSpPr>
          <p:cNvPr id="4" name="3 CuadroTexto"/>
          <p:cNvSpPr txBox="1"/>
          <p:nvPr/>
        </p:nvSpPr>
        <p:spPr>
          <a:xfrm>
            <a:off x="0" y="1412776"/>
            <a:ext cx="4283968" cy="4154984"/>
          </a:xfrm>
          <a:prstGeom prst="rect">
            <a:avLst/>
          </a:prstGeom>
          <a:noFill/>
        </p:spPr>
        <p:txBody>
          <a:bodyPr wrap="square" rtlCol="0">
            <a:spAutoFit/>
          </a:bodyPr>
          <a:lstStyle/>
          <a:p>
            <a:pPr algn="ctr"/>
            <a:r>
              <a:rPr lang="es-ES" sz="2400" dirty="0" smtClean="0"/>
              <a:t>Los turcos, dirigidos por el almirante </a:t>
            </a:r>
            <a:r>
              <a:rPr lang="es-ES" sz="2400" dirty="0" err="1" smtClean="0"/>
              <a:t>Barbarroja</a:t>
            </a:r>
            <a:r>
              <a:rPr lang="es-ES" sz="2400" dirty="0" smtClean="0"/>
              <a:t>, campaban a sus anchas por el Mediterráneo saqueando barcos y puertos. La flota de Carlos fue capaz de tomar Túnez pero </a:t>
            </a:r>
            <a:r>
              <a:rPr lang="es-ES" sz="2400" dirty="0" smtClean="0">
                <a:solidFill>
                  <a:srgbClr val="FF0000"/>
                </a:solidFill>
              </a:rPr>
              <a:t>fracasaría en el asedio de Argel en 1541</a:t>
            </a:r>
            <a:r>
              <a:rPr lang="es-ES" sz="2400" dirty="0" smtClean="0"/>
              <a:t>,  y en </a:t>
            </a:r>
            <a:r>
              <a:rPr lang="es-ES" sz="2400" dirty="0" smtClean="0">
                <a:solidFill>
                  <a:srgbClr val="FF0000"/>
                </a:solidFill>
              </a:rPr>
              <a:t>1551 perdía la ciudad libia de Trípoli</a:t>
            </a:r>
            <a:r>
              <a:rPr lang="es-ES" sz="2400" dirty="0" smtClean="0"/>
              <a:t>, siendo incapaz de arrebatar el dominio de este mar a </a:t>
            </a:r>
            <a:r>
              <a:rPr lang="es-ES" sz="2400" dirty="0" err="1" smtClean="0"/>
              <a:t>Barbarroja</a:t>
            </a:r>
            <a:r>
              <a:rPr lang="es-ES" sz="2400" dirty="0" smtClean="0"/>
              <a:t>.</a:t>
            </a:r>
            <a:endParaRPr lang="es-E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s://upload.wikimedia.org/wikipedia/commons/e/ee/Sueleymanname_nahcevan.jpg"/>
          <p:cNvPicPr>
            <a:picLocks noChangeAspect="1" noChangeArrowheads="1"/>
          </p:cNvPicPr>
          <p:nvPr/>
        </p:nvPicPr>
        <p:blipFill>
          <a:blip r:embed="rId2" cstate="print"/>
          <a:srcRect/>
          <a:stretch>
            <a:fillRect/>
          </a:stretch>
        </p:blipFill>
        <p:spPr bwMode="auto">
          <a:xfrm>
            <a:off x="4177862" y="0"/>
            <a:ext cx="4966139" cy="6858001"/>
          </a:xfrm>
          <a:prstGeom prst="rect">
            <a:avLst/>
          </a:prstGeom>
          <a:noFill/>
        </p:spPr>
      </p:pic>
      <p:sp>
        <p:nvSpPr>
          <p:cNvPr id="3" name="2 CuadroTexto"/>
          <p:cNvSpPr txBox="1"/>
          <p:nvPr/>
        </p:nvSpPr>
        <p:spPr>
          <a:xfrm>
            <a:off x="0" y="0"/>
            <a:ext cx="4211960" cy="6986528"/>
          </a:xfrm>
          <a:prstGeom prst="rect">
            <a:avLst/>
          </a:prstGeom>
          <a:noFill/>
        </p:spPr>
        <p:txBody>
          <a:bodyPr wrap="square" rtlCol="0">
            <a:spAutoFit/>
          </a:bodyPr>
          <a:lstStyle/>
          <a:p>
            <a:pPr algn="ctr"/>
            <a:r>
              <a:rPr lang="es-ES" sz="3200" dirty="0" smtClean="0"/>
              <a:t>El fracaso de Carlos contra los turcos se produjo durante el reinado del sultán otomano más importante, </a:t>
            </a:r>
            <a:r>
              <a:rPr lang="es-ES" sz="3200" dirty="0" smtClean="0">
                <a:solidFill>
                  <a:srgbClr val="FF0000"/>
                </a:solidFill>
              </a:rPr>
              <a:t>Solimán el Magnífico</a:t>
            </a:r>
            <a:r>
              <a:rPr lang="es-ES" sz="3200" dirty="0" smtClean="0"/>
              <a:t> (1520-66). Este llevó a cabo la conquista de Hungría tras la batalla de </a:t>
            </a:r>
            <a:r>
              <a:rPr lang="es-ES" sz="3200" dirty="0" err="1" smtClean="0"/>
              <a:t>Mohács</a:t>
            </a:r>
            <a:r>
              <a:rPr lang="es-ES" sz="3200" dirty="0" smtClean="0"/>
              <a:t> en 1526. El éxito imperial fue ante todo </a:t>
            </a:r>
            <a:r>
              <a:rPr lang="es-ES" sz="3200" dirty="0" smtClean="0">
                <a:solidFill>
                  <a:srgbClr val="FF0000"/>
                </a:solidFill>
              </a:rPr>
              <a:t>evitar la caída de Viena</a:t>
            </a:r>
            <a:r>
              <a:rPr lang="es-ES" sz="3200" dirty="0" smtClean="0"/>
              <a:t> en manos turcas.</a:t>
            </a:r>
            <a:endParaRPr lang="es-ES" sz="32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Carlos V en Mühlberg, by Titian, from Prado in Google Earth.jpg"/>
          <p:cNvPicPr>
            <a:picLocks noChangeAspect="1" noChangeArrowheads="1"/>
          </p:cNvPicPr>
          <p:nvPr/>
        </p:nvPicPr>
        <p:blipFill>
          <a:blip r:embed="rId2" cstate="print"/>
          <a:srcRect/>
          <a:stretch>
            <a:fillRect/>
          </a:stretch>
        </p:blipFill>
        <p:spPr bwMode="auto">
          <a:xfrm>
            <a:off x="3347864" y="-20081"/>
            <a:ext cx="5796136" cy="6878081"/>
          </a:xfrm>
          <a:prstGeom prst="rect">
            <a:avLst/>
          </a:prstGeom>
          <a:noFill/>
        </p:spPr>
      </p:pic>
      <p:sp>
        <p:nvSpPr>
          <p:cNvPr id="3" name="2 CuadroTexto"/>
          <p:cNvSpPr txBox="1"/>
          <p:nvPr/>
        </p:nvSpPr>
        <p:spPr>
          <a:xfrm>
            <a:off x="0" y="0"/>
            <a:ext cx="3347864" cy="6494085"/>
          </a:xfrm>
          <a:prstGeom prst="rect">
            <a:avLst/>
          </a:prstGeom>
          <a:noFill/>
        </p:spPr>
        <p:txBody>
          <a:bodyPr wrap="square" rtlCol="0">
            <a:spAutoFit/>
          </a:bodyPr>
          <a:lstStyle/>
          <a:p>
            <a:pPr algn="ctr"/>
            <a:r>
              <a:rPr lang="es-ES" sz="2600" dirty="0" smtClean="0"/>
              <a:t>Pero quizás el gran fracaso de Carlos se produjo en el Sacro Imperio. Pese a vencer en la </a:t>
            </a:r>
            <a:r>
              <a:rPr lang="es-ES" sz="2600" dirty="0" smtClean="0">
                <a:solidFill>
                  <a:srgbClr val="FF0000"/>
                </a:solidFill>
              </a:rPr>
              <a:t>batalla de </a:t>
            </a:r>
            <a:r>
              <a:rPr lang="es-ES" sz="2600" dirty="0" err="1" smtClean="0">
                <a:solidFill>
                  <a:srgbClr val="FF0000"/>
                </a:solidFill>
              </a:rPr>
              <a:t>Mülhberg</a:t>
            </a:r>
            <a:r>
              <a:rPr lang="es-ES" sz="2600" dirty="0" smtClean="0">
                <a:solidFill>
                  <a:srgbClr val="FF0000"/>
                </a:solidFill>
              </a:rPr>
              <a:t> </a:t>
            </a:r>
            <a:r>
              <a:rPr lang="es-ES" sz="2600" dirty="0" smtClean="0"/>
              <a:t>(1547), la intromisión francesa terminó provocando la derrota imperial y la firma de la </a:t>
            </a:r>
            <a:r>
              <a:rPr lang="es-ES" sz="2600" dirty="0" smtClean="0">
                <a:solidFill>
                  <a:srgbClr val="FF0000"/>
                </a:solidFill>
              </a:rPr>
              <a:t>Paz de Augsburgo</a:t>
            </a:r>
            <a:r>
              <a:rPr lang="es-ES" sz="2600" dirty="0" smtClean="0"/>
              <a:t> (1555) por la que Carlos aseguraba a los príncipes alemanes la posibilidad de seguir el protestantismo.</a:t>
            </a:r>
            <a:endParaRPr lang="es-ES" sz="2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0"/>
            <a:ext cx="9144000" cy="1569660"/>
          </a:xfrm>
          <a:prstGeom prst="rect">
            <a:avLst/>
          </a:prstGeom>
          <a:noFill/>
        </p:spPr>
        <p:txBody>
          <a:bodyPr wrap="square" rtlCol="0">
            <a:spAutoFit/>
          </a:bodyPr>
          <a:lstStyle/>
          <a:p>
            <a:pPr algn="ctr"/>
            <a:r>
              <a:rPr lang="es-ES" sz="3200" dirty="0" smtClean="0"/>
              <a:t>Cansado, enfermo, con un país con una economía maltrecha por las guerras, Carlos abdica en Bruselas entre 1555 y 1556.</a:t>
            </a:r>
            <a:endParaRPr lang="es-ES" sz="3200" dirty="0"/>
          </a:p>
        </p:txBody>
      </p:sp>
      <p:pic>
        <p:nvPicPr>
          <p:cNvPr id="1028" name="Picture 4" descr="https://upload.wikimedia.org/wikipedia/commons/thumb/f/f2/Anonymous%2C_Portrait_of_Charles_V%2C_Rijksmuseum-%28trans_back%29.png/800px-Anonymous%2C_Portrait_of_Charles_V%2C_Rijksmuseum-%28trans_back%29.png"/>
          <p:cNvPicPr>
            <a:picLocks noChangeAspect="1" noChangeArrowheads="1"/>
          </p:cNvPicPr>
          <p:nvPr/>
        </p:nvPicPr>
        <p:blipFill>
          <a:blip r:embed="rId2" cstate="print"/>
          <a:srcRect/>
          <a:stretch>
            <a:fillRect/>
          </a:stretch>
        </p:blipFill>
        <p:spPr bwMode="auto">
          <a:xfrm>
            <a:off x="1835696" y="1628800"/>
            <a:ext cx="5295634" cy="5229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671350"/>
            <a:ext cx="9144000" cy="488061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Resultado de imagen de monasterio de yuste"/>
          <p:cNvPicPr>
            <a:picLocks noChangeAspect="1" noChangeArrowheads="1"/>
          </p:cNvPicPr>
          <p:nvPr/>
        </p:nvPicPr>
        <p:blipFill>
          <a:blip r:embed="rId2" cstate="print"/>
          <a:srcRect/>
          <a:stretch>
            <a:fillRect/>
          </a:stretch>
        </p:blipFill>
        <p:spPr bwMode="auto">
          <a:xfrm>
            <a:off x="0" y="2564904"/>
            <a:ext cx="9144000" cy="3938257"/>
          </a:xfrm>
          <a:prstGeom prst="rect">
            <a:avLst/>
          </a:prstGeom>
          <a:noFill/>
        </p:spPr>
      </p:pic>
      <p:sp>
        <p:nvSpPr>
          <p:cNvPr id="3" name="2 CuadroTexto"/>
          <p:cNvSpPr txBox="1"/>
          <p:nvPr/>
        </p:nvSpPr>
        <p:spPr>
          <a:xfrm>
            <a:off x="0" y="260648"/>
            <a:ext cx="9144000" cy="1754326"/>
          </a:xfrm>
          <a:prstGeom prst="rect">
            <a:avLst/>
          </a:prstGeom>
          <a:noFill/>
        </p:spPr>
        <p:txBody>
          <a:bodyPr wrap="square" rtlCol="0">
            <a:spAutoFit/>
          </a:bodyPr>
          <a:lstStyle/>
          <a:p>
            <a:pPr algn="ctr"/>
            <a:r>
              <a:rPr lang="es-ES" sz="3600" dirty="0" smtClean="0"/>
              <a:t>Finalmente, llega a España y en 1557 se recluye en el monasterio de Yuste (norte de Cáceres), lugar donde morirá al año siguiente.</a:t>
            </a:r>
            <a:endParaRPr lang="es-ES" sz="3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830997"/>
          </a:xfrm>
          <a:prstGeom prst="rect">
            <a:avLst/>
          </a:prstGeom>
          <a:noFill/>
        </p:spPr>
        <p:txBody>
          <a:bodyPr wrap="square" rtlCol="0">
            <a:spAutoFit/>
          </a:bodyPr>
          <a:lstStyle/>
          <a:p>
            <a:pPr algn="ctr"/>
            <a:r>
              <a:rPr lang="es-ES" sz="4800" dirty="0" smtClean="0"/>
              <a:t>Conclusión</a:t>
            </a:r>
            <a:endParaRPr lang="es-ES" sz="4800" dirty="0"/>
          </a:p>
        </p:txBody>
      </p:sp>
      <p:sp>
        <p:nvSpPr>
          <p:cNvPr id="3" name="2 Rectángulo"/>
          <p:cNvSpPr/>
          <p:nvPr/>
        </p:nvSpPr>
        <p:spPr>
          <a:xfrm>
            <a:off x="0" y="980728"/>
            <a:ext cx="4427984" cy="5877272"/>
          </a:xfrm>
          <a:prstGeom prst="rect">
            <a:avLst/>
          </a:prstGeom>
          <a:solidFill>
            <a:schemeClr val="tx2">
              <a:lumMod val="60000"/>
              <a:lumOff val="40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t"/>
          <a:lstStyle/>
          <a:p>
            <a:pPr algn="ctr">
              <a:defRPr/>
            </a:pPr>
            <a:endParaRPr lang="es-ES" sz="1000" dirty="0" smtClean="0">
              <a:solidFill>
                <a:schemeClr val="tx1"/>
              </a:solidFill>
            </a:endParaRPr>
          </a:p>
          <a:p>
            <a:pPr algn="ctr">
              <a:defRPr/>
            </a:pPr>
            <a:r>
              <a:rPr lang="es-ES" sz="4000" dirty="0" smtClean="0">
                <a:solidFill>
                  <a:schemeClr val="tx1"/>
                </a:solidFill>
              </a:rPr>
              <a:t>Logros</a:t>
            </a:r>
          </a:p>
          <a:p>
            <a:pPr marL="449263" indent="-449263" algn="just">
              <a:buFont typeface="Wingdings" pitchFamily="2" charset="2"/>
              <a:buChar char="v"/>
              <a:defRPr/>
            </a:pPr>
            <a:r>
              <a:rPr lang="es-ES" sz="3600" dirty="0" smtClean="0"/>
              <a:t>Unificó las coronas españolas y afianzó territorialmente sus fronteras.</a:t>
            </a:r>
          </a:p>
          <a:p>
            <a:pPr marL="449263" indent="-449263" algn="just">
              <a:buFont typeface="Wingdings" pitchFamily="2" charset="2"/>
              <a:buChar char="v"/>
              <a:defRPr/>
            </a:pPr>
            <a:r>
              <a:rPr lang="es-ES" sz="3600" dirty="0" smtClean="0"/>
              <a:t>Concluyó la obra de formación de un Estado moderno.</a:t>
            </a:r>
          </a:p>
          <a:p>
            <a:pPr marL="449263" indent="-449263" algn="just">
              <a:buFont typeface="Wingdings" pitchFamily="2" charset="2"/>
              <a:buChar char="v"/>
              <a:defRPr/>
            </a:pPr>
            <a:r>
              <a:rPr lang="es-ES" sz="3600" dirty="0" smtClean="0"/>
              <a:t>Amplió el imperio.</a:t>
            </a:r>
            <a:endParaRPr lang="es-ES_tradnl" sz="3600" dirty="0"/>
          </a:p>
        </p:txBody>
      </p:sp>
      <p:sp>
        <p:nvSpPr>
          <p:cNvPr id="5" name="4 Rectángulo"/>
          <p:cNvSpPr/>
          <p:nvPr/>
        </p:nvSpPr>
        <p:spPr>
          <a:xfrm>
            <a:off x="4716016" y="980728"/>
            <a:ext cx="4427984" cy="5877272"/>
          </a:xfrm>
          <a:prstGeom prst="rect">
            <a:avLst/>
          </a:prstGeom>
          <a:solidFill>
            <a:schemeClr val="tx2">
              <a:lumMod val="60000"/>
              <a:lumOff val="40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t"/>
          <a:lstStyle/>
          <a:p>
            <a:pPr algn="ctr">
              <a:defRPr/>
            </a:pPr>
            <a:endParaRPr lang="es-ES" sz="1000" dirty="0" smtClean="0">
              <a:solidFill>
                <a:schemeClr val="tx1"/>
              </a:solidFill>
            </a:endParaRPr>
          </a:p>
          <a:p>
            <a:pPr algn="ctr">
              <a:defRPr/>
            </a:pPr>
            <a:r>
              <a:rPr lang="es-ES" sz="4000" dirty="0" smtClean="0">
                <a:solidFill>
                  <a:schemeClr val="tx1"/>
                </a:solidFill>
              </a:rPr>
              <a:t>Fracasos</a:t>
            </a:r>
          </a:p>
          <a:p>
            <a:pPr marL="449263" indent="-449263" algn="just">
              <a:buFont typeface="Wingdings" pitchFamily="2" charset="2"/>
              <a:buChar char="v"/>
              <a:defRPr/>
            </a:pPr>
            <a:r>
              <a:rPr lang="es-ES" sz="3600" dirty="0" smtClean="0"/>
              <a:t>No logró un imperio universal cristiano.</a:t>
            </a:r>
          </a:p>
          <a:p>
            <a:pPr marL="449263" indent="-449263" algn="just">
              <a:buFont typeface="Wingdings" pitchFamily="2" charset="2"/>
              <a:buChar char="v"/>
              <a:defRPr/>
            </a:pPr>
            <a:r>
              <a:rPr lang="es-ES" sz="3600" dirty="0" smtClean="0"/>
              <a:t>Situación continua de guerras.</a:t>
            </a:r>
          </a:p>
          <a:p>
            <a:pPr marL="449263" indent="-449263" algn="just">
              <a:buFont typeface="Wingdings" pitchFamily="2" charset="2"/>
              <a:buChar char="v"/>
              <a:defRPr/>
            </a:pPr>
            <a:r>
              <a:rPr lang="es-ES" sz="3600" dirty="0" smtClean="0"/>
              <a:t>Ruina económica del Estado.</a:t>
            </a:r>
            <a:endParaRPr lang="es-ES_tradnl"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noChangeArrowheads="1"/>
          </p:cNvPicPr>
          <p:nvPr/>
        </p:nvPicPr>
        <p:blipFill>
          <a:blip r:embed="rId3" cstate="print"/>
          <a:srcRect/>
          <a:stretch>
            <a:fillRect/>
          </a:stretch>
        </p:blipFill>
        <p:spPr bwMode="auto">
          <a:xfrm>
            <a:off x="6215063" y="3140075"/>
            <a:ext cx="2928937" cy="3717925"/>
          </a:xfrm>
          <a:prstGeom prst="rect">
            <a:avLst/>
          </a:prstGeom>
          <a:noFill/>
          <a:ln w="9525">
            <a:noFill/>
            <a:miter lim="800000"/>
            <a:headEnd/>
            <a:tailEnd/>
          </a:ln>
        </p:spPr>
      </p:pic>
      <p:pic>
        <p:nvPicPr>
          <p:cNvPr id="3075" name="Picture 5"/>
          <p:cNvPicPr>
            <a:picLocks noChangeAspect="1" noChangeArrowheads="1"/>
          </p:cNvPicPr>
          <p:nvPr/>
        </p:nvPicPr>
        <p:blipFill>
          <a:blip r:embed="rId4" cstate="print"/>
          <a:srcRect/>
          <a:stretch>
            <a:fillRect/>
          </a:stretch>
        </p:blipFill>
        <p:spPr bwMode="auto">
          <a:xfrm>
            <a:off x="3571875" y="2873375"/>
            <a:ext cx="2800350" cy="3984625"/>
          </a:xfrm>
          <a:prstGeom prst="rect">
            <a:avLst/>
          </a:prstGeom>
          <a:noFill/>
          <a:ln w="9525">
            <a:noFill/>
            <a:miter lim="800000"/>
            <a:headEnd/>
            <a:tailEnd/>
          </a:ln>
        </p:spPr>
      </p:pic>
      <p:pic>
        <p:nvPicPr>
          <p:cNvPr id="3076" name="Picture 6"/>
          <p:cNvPicPr>
            <a:picLocks noChangeAspect="1" noChangeArrowheads="1"/>
          </p:cNvPicPr>
          <p:nvPr/>
        </p:nvPicPr>
        <p:blipFill>
          <a:blip r:embed="rId5" cstate="print"/>
          <a:srcRect/>
          <a:stretch>
            <a:fillRect/>
          </a:stretch>
        </p:blipFill>
        <p:spPr bwMode="auto">
          <a:xfrm>
            <a:off x="0" y="0"/>
            <a:ext cx="3181350" cy="3810000"/>
          </a:xfrm>
          <a:prstGeom prst="rect">
            <a:avLst/>
          </a:prstGeom>
          <a:noFill/>
          <a:ln w="9525">
            <a:noFill/>
            <a:miter lim="800000"/>
            <a:headEnd/>
            <a:tailEnd/>
          </a:ln>
        </p:spPr>
      </p:pic>
      <p:pic>
        <p:nvPicPr>
          <p:cNvPr id="3077" name="Picture 7"/>
          <p:cNvPicPr>
            <a:picLocks noChangeAspect="1" noChangeArrowheads="1"/>
          </p:cNvPicPr>
          <p:nvPr/>
        </p:nvPicPr>
        <p:blipFill>
          <a:blip r:embed="rId6" cstate="print"/>
          <a:srcRect/>
          <a:stretch>
            <a:fillRect/>
          </a:stretch>
        </p:blipFill>
        <p:spPr bwMode="auto">
          <a:xfrm>
            <a:off x="3143250" y="0"/>
            <a:ext cx="3227388" cy="3495675"/>
          </a:xfrm>
          <a:prstGeom prst="rect">
            <a:avLst/>
          </a:prstGeom>
          <a:noFill/>
          <a:ln w="9525">
            <a:noFill/>
            <a:miter lim="800000"/>
            <a:headEnd/>
            <a:tailEnd/>
          </a:ln>
        </p:spPr>
      </p:pic>
      <p:pic>
        <p:nvPicPr>
          <p:cNvPr id="3078" name="Picture 8" descr="C:\Users\Enrique\AppData\Local\Temp\Fernando 3.jpg"/>
          <p:cNvPicPr>
            <a:picLocks noChangeAspect="1" noChangeArrowheads="1"/>
          </p:cNvPicPr>
          <p:nvPr/>
        </p:nvPicPr>
        <p:blipFill>
          <a:blip r:embed="rId7" cstate="print"/>
          <a:srcRect/>
          <a:stretch>
            <a:fillRect/>
          </a:stretch>
        </p:blipFill>
        <p:spPr bwMode="auto">
          <a:xfrm>
            <a:off x="5334000" y="0"/>
            <a:ext cx="3810000" cy="3181350"/>
          </a:xfrm>
          <a:prstGeom prst="rect">
            <a:avLst/>
          </a:prstGeom>
          <a:noFill/>
          <a:ln w="9525">
            <a:noFill/>
            <a:miter lim="800000"/>
            <a:headEnd/>
            <a:tailEnd/>
          </a:ln>
        </p:spPr>
      </p:pic>
      <p:pic>
        <p:nvPicPr>
          <p:cNvPr id="3079" name="Picture 4"/>
          <p:cNvPicPr>
            <a:picLocks noChangeAspect="1" noChangeArrowheads="1"/>
          </p:cNvPicPr>
          <p:nvPr/>
        </p:nvPicPr>
        <p:blipFill>
          <a:blip r:embed="rId8" cstate="print"/>
          <a:srcRect/>
          <a:stretch>
            <a:fillRect/>
          </a:stretch>
        </p:blipFill>
        <p:spPr bwMode="auto">
          <a:xfrm>
            <a:off x="0" y="3429000"/>
            <a:ext cx="3970338" cy="3429000"/>
          </a:xfrm>
          <a:prstGeom prst="rect">
            <a:avLst/>
          </a:prstGeom>
          <a:noFill/>
          <a:ln w="9525">
            <a:noFill/>
            <a:miter lim="800000"/>
            <a:headEnd/>
            <a:tailEnd/>
          </a:ln>
        </p:spPr>
      </p:pic>
      <p:sp>
        <p:nvSpPr>
          <p:cNvPr id="11" name="10 CuadroTexto"/>
          <p:cNvSpPr txBox="1"/>
          <p:nvPr/>
        </p:nvSpPr>
        <p:spPr>
          <a:xfrm>
            <a:off x="1071538" y="2285992"/>
            <a:ext cx="7429552" cy="1754326"/>
          </a:xfrm>
          <a:prstGeom prst="rect">
            <a:avLst/>
          </a:prstGeom>
          <a:solidFill>
            <a:srgbClr val="FF99FF"/>
          </a:solidFill>
          <a:scene3d>
            <a:camera prst="orthographicFront"/>
            <a:lightRig rig="threePt" dir="t"/>
          </a:scene3d>
          <a:sp3d contourW="127000">
            <a:bevelT prst="relaxedInset"/>
          </a:sp3d>
        </p:spPr>
        <p:txBody>
          <a:bodyPr>
            <a:spAutoFit/>
          </a:bodyPr>
          <a:lstStyle/>
          <a:p>
            <a:pPr algn="ctr">
              <a:defRPr/>
            </a:pPr>
            <a:r>
              <a:rPr lang="es-ES" sz="5400" dirty="0" smtClean="0"/>
              <a:t>El imperio de Carlos I (1516-1556)</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3 CuadroTexto"/>
          <p:cNvSpPr txBox="1">
            <a:spLocks noChangeArrowheads="1"/>
          </p:cNvSpPr>
          <p:nvPr/>
        </p:nvSpPr>
        <p:spPr bwMode="auto">
          <a:xfrm>
            <a:off x="0" y="1988840"/>
            <a:ext cx="9144000" cy="1569660"/>
          </a:xfrm>
          <a:prstGeom prst="rect">
            <a:avLst/>
          </a:prstGeom>
          <a:noFill/>
          <a:ln w="9525">
            <a:noFill/>
            <a:miter lim="800000"/>
            <a:headEnd/>
            <a:tailEnd/>
          </a:ln>
        </p:spPr>
        <p:txBody>
          <a:bodyPr>
            <a:spAutoFit/>
          </a:bodyPr>
          <a:lstStyle/>
          <a:p>
            <a:pPr algn="ctr"/>
            <a:r>
              <a:rPr lang="es-ES" sz="4800" b="1" dirty="0" smtClean="0">
                <a:solidFill>
                  <a:srgbClr val="FF0000"/>
                </a:solidFill>
                <a:latin typeface="Arial Black" pitchFamily="34" charset="0"/>
              </a:rPr>
              <a:t>El Imperio de los </a:t>
            </a:r>
            <a:r>
              <a:rPr lang="es-ES" sz="4800" b="1" dirty="0" err="1" smtClean="0">
                <a:solidFill>
                  <a:srgbClr val="FF0000"/>
                </a:solidFill>
                <a:latin typeface="Arial Black" pitchFamily="34" charset="0"/>
              </a:rPr>
              <a:t>Austrias</a:t>
            </a:r>
            <a:r>
              <a:rPr lang="es-ES" sz="4800" b="1" dirty="0" smtClean="0">
                <a:solidFill>
                  <a:srgbClr val="FF0000"/>
                </a:solidFill>
                <a:latin typeface="Arial Black" pitchFamily="34" charset="0"/>
              </a:rPr>
              <a:t>: España bajo Carlos I.</a:t>
            </a:r>
            <a:endParaRPr lang="es-ES" sz="4800" dirty="0">
              <a:solidFill>
                <a:srgbClr val="FF0000"/>
              </a:solidFill>
              <a:latin typeface="Arial Black"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juana de castilla felipe el hermoso"/>
          <p:cNvPicPr>
            <a:picLocks noChangeAspect="1" noChangeArrowheads="1"/>
          </p:cNvPicPr>
          <p:nvPr/>
        </p:nvPicPr>
        <p:blipFill>
          <a:blip r:embed="rId2" cstate="print"/>
          <a:srcRect/>
          <a:stretch>
            <a:fillRect/>
          </a:stretch>
        </p:blipFill>
        <p:spPr bwMode="auto">
          <a:xfrm>
            <a:off x="4644008" y="980728"/>
            <a:ext cx="4499992" cy="5279095"/>
          </a:xfrm>
          <a:prstGeom prst="rect">
            <a:avLst/>
          </a:prstGeom>
          <a:noFill/>
        </p:spPr>
      </p:pic>
      <p:sp>
        <p:nvSpPr>
          <p:cNvPr id="3" name="2 CuadroTexto"/>
          <p:cNvSpPr txBox="1"/>
          <p:nvPr/>
        </p:nvSpPr>
        <p:spPr>
          <a:xfrm>
            <a:off x="0" y="500042"/>
            <a:ext cx="4644008" cy="6001643"/>
          </a:xfrm>
          <a:prstGeom prst="rect">
            <a:avLst/>
          </a:prstGeom>
          <a:noFill/>
        </p:spPr>
        <p:txBody>
          <a:bodyPr wrap="square" rtlCol="0">
            <a:spAutoFit/>
          </a:bodyPr>
          <a:lstStyle/>
          <a:p>
            <a:pPr algn="ctr"/>
            <a:r>
              <a:rPr lang="es-ES" sz="3200" dirty="0" smtClean="0"/>
              <a:t>En 1496 la infanta Juana, de 17 años, se casaba con el duque de Borgoña </a:t>
            </a:r>
            <a:r>
              <a:rPr lang="es-ES" sz="3200" dirty="0" smtClean="0">
                <a:solidFill>
                  <a:srgbClr val="FF0000"/>
                </a:solidFill>
              </a:rPr>
              <a:t>Felipe de Habsburgo</a:t>
            </a:r>
            <a:r>
              <a:rPr lang="es-ES" sz="3200" dirty="0" smtClean="0"/>
              <a:t>. Este era hijo de Maximiliano de Austria, entonces solo hijo del Emperador, y de la duquesa María de Borgoña, la cual fallece en 1482 heredando sus títulos Felipe a la edad de cuatro años.</a:t>
            </a:r>
            <a:endParaRPr lang="es-E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Resultado de imagen de juana i 18 años"/>
          <p:cNvPicPr>
            <a:picLocks noChangeAspect="1" noChangeArrowheads="1"/>
          </p:cNvPicPr>
          <p:nvPr/>
        </p:nvPicPr>
        <p:blipFill>
          <a:blip r:embed="rId2" cstate="print"/>
          <a:srcRect/>
          <a:stretch>
            <a:fillRect/>
          </a:stretch>
        </p:blipFill>
        <p:spPr bwMode="auto">
          <a:xfrm>
            <a:off x="4851206" y="1"/>
            <a:ext cx="4292794" cy="6858000"/>
          </a:xfrm>
          <a:prstGeom prst="rect">
            <a:avLst/>
          </a:prstGeom>
          <a:noFill/>
        </p:spPr>
      </p:pic>
      <p:sp>
        <p:nvSpPr>
          <p:cNvPr id="3" name="2 CuadroTexto"/>
          <p:cNvSpPr txBox="1"/>
          <p:nvPr/>
        </p:nvSpPr>
        <p:spPr>
          <a:xfrm>
            <a:off x="0" y="302359"/>
            <a:ext cx="4860032" cy="6555641"/>
          </a:xfrm>
          <a:prstGeom prst="rect">
            <a:avLst/>
          </a:prstGeom>
          <a:noFill/>
        </p:spPr>
        <p:txBody>
          <a:bodyPr wrap="square" rtlCol="0">
            <a:spAutoFit/>
          </a:bodyPr>
          <a:lstStyle/>
          <a:p>
            <a:pPr algn="ctr"/>
            <a:r>
              <a:rPr lang="es-ES" sz="3000" dirty="0" smtClean="0"/>
              <a:t>Juana era la tercera hija de los Reyes Católicos. Sin embargo, en 1500 ya habían muerto sus hermanos mayores, la infanta Isabel y el infante Juan, así como sus descendientes. Por ello, se convertía en la potencial </a:t>
            </a:r>
            <a:r>
              <a:rPr lang="es-ES" sz="3000" dirty="0" smtClean="0">
                <a:solidFill>
                  <a:srgbClr val="FF0000"/>
                </a:solidFill>
              </a:rPr>
              <a:t>sucesora a las coronas castellana y aragonesa</a:t>
            </a:r>
            <a:r>
              <a:rPr lang="es-ES" sz="3000" dirty="0" smtClean="0"/>
              <a:t>, en una época en la que las mujeres podían suceder a sus padres en ausencia de descendencia masculina.</a:t>
            </a:r>
            <a:endParaRPr lang="es-ES" sz="3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Resultado de imagen de muerte isabel i castilla"/>
          <p:cNvPicPr>
            <a:picLocks noChangeAspect="1" noChangeArrowheads="1"/>
          </p:cNvPicPr>
          <p:nvPr/>
        </p:nvPicPr>
        <p:blipFill>
          <a:blip r:embed="rId2" cstate="print"/>
          <a:srcRect/>
          <a:stretch>
            <a:fillRect/>
          </a:stretch>
        </p:blipFill>
        <p:spPr bwMode="auto">
          <a:xfrm>
            <a:off x="-18256" y="2060848"/>
            <a:ext cx="9162256" cy="4581128"/>
          </a:xfrm>
          <a:prstGeom prst="rect">
            <a:avLst/>
          </a:prstGeom>
          <a:noFill/>
        </p:spPr>
      </p:pic>
      <p:sp>
        <p:nvSpPr>
          <p:cNvPr id="3" name="2 CuadroTexto"/>
          <p:cNvSpPr txBox="1"/>
          <p:nvPr/>
        </p:nvSpPr>
        <p:spPr>
          <a:xfrm>
            <a:off x="0" y="0"/>
            <a:ext cx="9144000" cy="1708160"/>
          </a:xfrm>
          <a:prstGeom prst="rect">
            <a:avLst/>
          </a:prstGeom>
          <a:noFill/>
        </p:spPr>
        <p:txBody>
          <a:bodyPr wrap="square" rtlCol="0">
            <a:spAutoFit/>
          </a:bodyPr>
          <a:lstStyle/>
          <a:p>
            <a:pPr algn="ctr"/>
            <a:r>
              <a:rPr lang="es-ES" sz="3500" dirty="0" smtClean="0"/>
              <a:t>En </a:t>
            </a:r>
            <a:r>
              <a:rPr lang="es-ES" sz="3500" dirty="0" smtClean="0">
                <a:solidFill>
                  <a:srgbClr val="FF0000"/>
                </a:solidFill>
              </a:rPr>
              <a:t>1504 muere Isabel</a:t>
            </a:r>
            <a:r>
              <a:rPr lang="es-ES" sz="3500" dirty="0" smtClean="0"/>
              <a:t>. Esta dispone que le suceda su hija en el trono de Castilla y que mantenga la regencia su viudo Fernando de Aragón.</a:t>
            </a:r>
            <a:endParaRPr lang="es-ES" sz="3500" dirty="0"/>
          </a:p>
        </p:txBody>
      </p:sp>
    </p:spTree>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898</TotalTime>
  <Words>1733</Words>
  <Application>Microsoft Office PowerPoint</Application>
  <PresentationFormat>Presentación en pantalla (4:3)</PresentationFormat>
  <Paragraphs>94</Paragraphs>
  <Slides>41</Slides>
  <Notes>16</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Enrique</dc:creator>
  <cp:lastModifiedBy>San Justo</cp:lastModifiedBy>
  <cp:revision>101</cp:revision>
  <dcterms:created xsi:type="dcterms:W3CDTF">2009-06-02T17:24:38Z</dcterms:created>
  <dcterms:modified xsi:type="dcterms:W3CDTF">2020-07-29T10:08:20Z</dcterms:modified>
</cp:coreProperties>
</file>