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6" r:id="rId2"/>
    <p:sldId id="443" r:id="rId3"/>
    <p:sldId id="424" r:id="rId4"/>
    <p:sldId id="370" r:id="rId5"/>
    <p:sldId id="427" r:id="rId6"/>
    <p:sldId id="425" r:id="rId7"/>
    <p:sldId id="362" r:id="rId8"/>
    <p:sldId id="428" r:id="rId9"/>
    <p:sldId id="363" r:id="rId10"/>
    <p:sldId id="364" r:id="rId11"/>
    <p:sldId id="430" r:id="rId12"/>
    <p:sldId id="431" r:id="rId13"/>
    <p:sldId id="429" r:id="rId14"/>
    <p:sldId id="366" r:id="rId15"/>
    <p:sldId id="365" r:id="rId16"/>
    <p:sldId id="432" r:id="rId17"/>
    <p:sldId id="441" r:id="rId18"/>
    <p:sldId id="433" r:id="rId19"/>
    <p:sldId id="442" r:id="rId20"/>
    <p:sldId id="434" r:id="rId21"/>
    <p:sldId id="367" r:id="rId22"/>
    <p:sldId id="403" r:id="rId23"/>
    <p:sldId id="404" r:id="rId24"/>
    <p:sldId id="405" r:id="rId25"/>
    <p:sldId id="393" r:id="rId26"/>
    <p:sldId id="394" r:id="rId27"/>
    <p:sldId id="395" r:id="rId28"/>
    <p:sldId id="435" r:id="rId29"/>
    <p:sldId id="396" r:id="rId30"/>
    <p:sldId id="397" r:id="rId31"/>
    <p:sldId id="398" r:id="rId32"/>
    <p:sldId id="399" r:id="rId33"/>
    <p:sldId id="400" r:id="rId34"/>
    <p:sldId id="401" r:id="rId35"/>
    <p:sldId id="402" r:id="rId36"/>
    <p:sldId id="406" r:id="rId37"/>
    <p:sldId id="436" r:id="rId38"/>
    <p:sldId id="437" r:id="rId39"/>
    <p:sldId id="407" r:id="rId40"/>
    <p:sldId id="408" r:id="rId41"/>
    <p:sldId id="409" r:id="rId42"/>
    <p:sldId id="411" r:id="rId43"/>
    <p:sldId id="414" r:id="rId44"/>
    <p:sldId id="412" r:id="rId45"/>
    <p:sldId id="413" r:id="rId46"/>
    <p:sldId id="415" r:id="rId47"/>
    <p:sldId id="416" r:id="rId48"/>
    <p:sldId id="438" r:id="rId49"/>
    <p:sldId id="439" r:id="rId50"/>
    <p:sldId id="417" r:id="rId51"/>
    <p:sldId id="440" r:id="rId52"/>
    <p:sldId id="418" r:id="rId53"/>
    <p:sldId id="419" r:id="rId54"/>
    <p:sldId id="420"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14215-1098-4710-8393-0BE18997E957}"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160BC-D37E-46C1-A1DE-F8A2D1E0E18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0B160BC-D37E-46C1-A1DE-F8A2D1E0E181}" type="slidenum">
              <a:rPr lang="es-ES" smtClean="0"/>
              <a:pPr/>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2132856"/>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Define el concepto de romanización y describe los medios empleados para llevarla a cabo.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786050" y="1714488"/>
            <a:ext cx="6357950" cy="4261060"/>
          </a:xfrm>
          <a:prstGeom prst="rect">
            <a:avLst/>
          </a:prstGeom>
          <a:noFill/>
          <a:ln w="9525">
            <a:noFill/>
            <a:miter lim="800000"/>
            <a:headEnd/>
            <a:tailEnd/>
          </a:ln>
          <a:effectLst/>
        </p:spPr>
      </p:pic>
      <p:sp>
        <p:nvSpPr>
          <p:cNvPr id="3" name="2 CuadroTexto"/>
          <p:cNvSpPr txBox="1"/>
          <p:nvPr/>
        </p:nvSpPr>
        <p:spPr>
          <a:xfrm>
            <a:off x="0" y="0"/>
            <a:ext cx="9144000" cy="1231106"/>
          </a:xfrm>
          <a:prstGeom prst="rect">
            <a:avLst/>
          </a:prstGeom>
          <a:noFill/>
        </p:spPr>
        <p:txBody>
          <a:bodyPr wrap="square" rtlCol="0">
            <a:spAutoFit/>
          </a:bodyPr>
          <a:lstStyle/>
          <a:p>
            <a:pPr algn="ctr"/>
            <a:r>
              <a:rPr lang="es-ES" sz="3700" dirty="0" smtClean="0"/>
              <a:t>Esta conquista no estuvo exenta de momentos complicados para los romanos.</a:t>
            </a:r>
            <a:endParaRPr lang="es-ES" sz="3700" dirty="0"/>
          </a:p>
        </p:txBody>
      </p:sp>
      <p:sp>
        <p:nvSpPr>
          <p:cNvPr id="4" name="3 CuadroTexto"/>
          <p:cNvSpPr txBox="1"/>
          <p:nvPr/>
        </p:nvSpPr>
        <p:spPr>
          <a:xfrm>
            <a:off x="0" y="2000240"/>
            <a:ext cx="2786050" cy="4154984"/>
          </a:xfrm>
          <a:prstGeom prst="rect">
            <a:avLst/>
          </a:prstGeom>
          <a:noFill/>
        </p:spPr>
        <p:txBody>
          <a:bodyPr wrap="square" rtlCol="0">
            <a:spAutoFit/>
          </a:bodyPr>
          <a:lstStyle/>
          <a:p>
            <a:pPr algn="ctr"/>
            <a:r>
              <a:rPr lang="es-ES" sz="2400" dirty="0" smtClean="0"/>
              <a:t>Durante 20 años la ciudad celtíbera de Numancia (Soria) resistió los ataques romanos. Roma tuvo que mandar a uno de sus mejores generales, </a:t>
            </a:r>
            <a:r>
              <a:rPr lang="es-ES" sz="2400" dirty="0" err="1" smtClean="0"/>
              <a:t>Escipión</a:t>
            </a:r>
            <a:r>
              <a:rPr lang="es-ES" sz="2400" dirty="0" smtClean="0"/>
              <a:t> el Joven, para lograrlo en el año 133 a.C.</a:t>
            </a:r>
            <a:endParaRPr lang="es-ES" sz="2400" dirty="0"/>
          </a:p>
        </p:txBody>
      </p:sp>
      <p:sp>
        <p:nvSpPr>
          <p:cNvPr id="5" name="4 CuadroTexto"/>
          <p:cNvSpPr txBox="1"/>
          <p:nvPr/>
        </p:nvSpPr>
        <p:spPr>
          <a:xfrm>
            <a:off x="2786050" y="5934670"/>
            <a:ext cx="6357950" cy="923330"/>
          </a:xfrm>
          <a:prstGeom prst="rect">
            <a:avLst/>
          </a:prstGeom>
          <a:noFill/>
        </p:spPr>
        <p:txBody>
          <a:bodyPr wrap="square" rtlCol="0">
            <a:spAutoFit/>
          </a:bodyPr>
          <a:lstStyle/>
          <a:p>
            <a:pPr algn="ctr"/>
            <a:r>
              <a:rPr lang="es-ES" dirty="0" smtClean="0"/>
              <a:t>Ruinas actuales de Numancia. Las crónicas de estas guerras cuentan que sus habitantes decidieron morir e incendiar la ciudad antes que rendirla a los romanos.</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31106"/>
          </a:xfrm>
          <a:prstGeom prst="rect">
            <a:avLst/>
          </a:prstGeom>
          <a:noFill/>
        </p:spPr>
        <p:txBody>
          <a:bodyPr wrap="square" rtlCol="0">
            <a:spAutoFit/>
          </a:bodyPr>
          <a:lstStyle/>
          <a:p>
            <a:pPr algn="ctr"/>
            <a:r>
              <a:rPr lang="es-ES" sz="3700" dirty="0" smtClean="0"/>
              <a:t>Otro episodio famoso fue el protagonizado por los lusitanos comandados por </a:t>
            </a:r>
            <a:r>
              <a:rPr lang="es-ES" sz="3700" dirty="0" err="1" smtClean="0"/>
              <a:t>Viriato</a:t>
            </a:r>
            <a:r>
              <a:rPr lang="es-ES" sz="3700" dirty="0" smtClean="0"/>
              <a:t>.</a:t>
            </a:r>
            <a:endParaRPr lang="es-ES" sz="3700" dirty="0"/>
          </a:p>
        </p:txBody>
      </p:sp>
      <p:pic>
        <p:nvPicPr>
          <p:cNvPr id="59394" name="Picture 2" descr="Viriato, el pastor que se convirtió en el héroe que todos necesitaban."/>
          <p:cNvPicPr>
            <a:picLocks noChangeAspect="1" noChangeArrowheads="1"/>
          </p:cNvPicPr>
          <p:nvPr/>
        </p:nvPicPr>
        <p:blipFill>
          <a:blip r:embed="rId2" cstate="print"/>
          <a:srcRect/>
          <a:stretch>
            <a:fillRect/>
          </a:stretch>
        </p:blipFill>
        <p:spPr bwMode="auto">
          <a:xfrm>
            <a:off x="3059832" y="1700808"/>
            <a:ext cx="6084168" cy="4253612"/>
          </a:xfrm>
          <a:prstGeom prst="rect">
            <a:avLst/>
          </a:prstGeom>
          <a:noFill/>
        </p:spPr>
      </p:pic>
      <p:sp>
        <p:nvSpPr>
          <p:cNvPr id="4" name="3 CuadroTexto"/>
          <p:cNvSpPr txBox="1"/>
          <p:nvPr/>
        </p:nvSpPr>
        <p:spPr>
          <a:xfrm>
            <a:off x="0" y="2000240"/>
            <a:ext cx="3059832" cy="3046988"/>
          </a:xfrm>
          <a:prstGeom prst="rect">
            <a:avLst/>
          </a:prstGeom>
          <a:noFill/>
        </p:spPr>
        <p:txBody>
          <a:bodyPr wrap="square" rtlCol="0">
            <a:spAutoFit/>
          </a:bodyPr>
          <a:lstStyle/>
          <a:p>
            <a:pPr algn="ctr"/>
            <a:r>
              <a:rPr lang="es-ES" sz="2400" dirty="0" smtClean="0"/>
              <a:t>Ocurrió a la par que el sitio numantino. Roma fue incapaz de vencer a los lusitanos hasta que su líder, </a:t>
            </a:r>
            <a:r>
              <a:rPr lang="es-ES" sz="2400" dirty="0" err="1" smtClean="0"/>
              <a:t>Viriato</a:t>
            </a:r>
            <a:r>
              <a:rPr lang="es-ES" sz="2400" dirty="0" smtClean="0"/>
              <a:t>, fue traicionado y murió en el año 139 a.C.</a:t>
            </a: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800493"/>
          </a:xfrm>
          <a:prstGeom prst="rect">
            <a:avLst/>
          </a:prstGeom>
          <a:noFill/>
        </p:spPr>
        <p:txBody>
          <a:bodyPr wrap="square" rtlCol="0">
            <a:spAutoFit/>
          </a:bodyPr>
          <a:lstStyle/>
          <a:p>
            <a:pPr algn="ctr"/>
            <a:r>
              <a:rPr lang="es-ES" sz="3700" dirty="0" smtClean="0"/>
              <a:t>Para nosotros es especialmente interesante el final de la conquista, cuando Roma vence a cántabros y astures.</a:t>
            </a:r>
            <a:endParaRPr lang="es-ES" sz="3700" dirty="0"/>
          </a:p>
        </p:txBody>
      </p:sp>
      <p:pic>
        <p:nvPicPr>
          <p:cNvPr id="63491" name="Picture 3" descr="C:\Users\Enrique\Desktop\Imagen1.gif"/>
          <p:cNvPicPr>
            <a:picLocks noChangeAspect="1" noChangeArrowheads="1"/>
          </p:cNvPicPr>
          <p:nvPr/>
        </p:nvPicPr>
        <p:blipFill>
          <a:blip r:embed="rId2" cstate="print"/>
          <a:srcRect/>
          <a:stretch>
            <a:fillRect/>
          </a:stretch>
        </p:blipFill>
        <p:spPr bwMode="auto">
          <a:xfrm>
            <a:off x="1763688" y="1916833"/>
            <a:ext cx="5688632" cy="3389552"/>
          </a:xfrm>
          <a:prstGeom prst="rect">
            <a:avLst/>
          </a:prstGeom>
          <a:noFill/>
        </p:spPr>
      </p:pic>
      <p:sp>
        <p:nvSpPr>
          <p:cNvPr id="5" name="4 CuadroTexto"/>
          <p:cNvSpPr txBox="1"/>
          <p:nvPr/>
        </p:nvSpPr>
        <p:spPr>
          <a:xfrm>
            <a:off x="0" y="5288340"/>
            <a:ext cx="9144000" cy="1569660"/>
          </a:xfrm>
          <a:prstGeom prst="rect">
            <a:avLst/>
          </a:prstGeom>
          <a:noFill/>
        </p:spPr>
        <p:txBody>
          <a:bodyPr wrap="square" rtlCol="0">
            <a:spAutoFit/>
          </a:bodyPr>
          <a:lstStyle/>
          <a:p>
            <a:pPr algn="ctr"/>
            <a:r>
              <a:rPr lang="es-ES" sz="2400" dirty="0" smtClean="0"/>
              <a:t>La </a:t>
            </a:r>
            <a:r>
              <a:rPr lang="es-ES" sz="2400" dirty="0" err="1" smtClean="0"/>
              <a:t>Legio</a:t>
            </a:r>
            <a:r>
              <a:rPr lang="es-ES" sz="2400" dirty="0" smtClean="0"/>
              <a:t> VI </a:t>
            </a:r>
            <a:r>
              <a:rPr lang="es-ES" sz="2400" dirty="0" err="1" smtClean="0"/>
              <a:t>Victrix</a:t>
            </a:r>
            <a:r>
              <a:rPr lang="es-ES" sz="2400" dirty="0" smtClean="0"/>
              <a:t> fue una de las que estuvo desplegada en la conquista y fundó las ciudades de León y Astorga. Hasta no hace mucho se pensaba que había sido la </a:t>
            </a:r>
            <a:r>
              <a:rPr lang="es-ES" sz="2400" dirty="0" err="1" smtClean="0"/>
              <a:t>Legio</a:t>
            </a:r>
            <a:r>
              <a:rPr lang="es-ES" sz="2400" dirty="0" smtClean="0"/>
              <a:t> VII, pero se sabe que fue la VI. La VII llegaría para quedarse  casi un siglo después.</a:t>
            </a: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57364"/>
            <a:ext cx="9144000" cy="1877437"/>
          </a:xfrm>
          <a:prstGeom prst="rect">
            <a:avLst/>
          </a:prstGeom>
          <a:noFill/>
        </p:spPr>
        <p:txBody>
          <a:bodyPr wrap="square" rtlCol="0">
            <a:spAutoFit/>
          </a:bodyPr>
          <a:lstStyle/>
          <a:p>
            <a:pPr algn="ctr"/>
            <a:r>
              <a:rPr lang="es-ES" sz="7200" dirty="0" smtClean="0">
                <a:solidFill>
                  <a:srgbClr val="FF0000"/>
                </a:solidFill>
                <a:latin typeface="Arial Black" pitchFamily="34" charset="0"/>
              </a:rPr>
              <a:t>La romanización</a:t>
            </a:r>
          </a:p>
          <a:p>
            <a:pPr algn="ctr"/>
            <a:r>
              <a:rPr lang="es-ES" sz="4400" dirty="0" smtClean="0">
                <a:solidFill>
                  <a:srgbClr val="FF0000"/>
                </a:solidFill>
                <a:latin typeface="Arial Black" pitchFamily="34" charset="0"/>
              </a:rPr>
              <a:t>(218 a.C.- 415 d.C.)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69880"/>
          </a:xfrm>
          <a:prstGeom prst="rect">
            <a:avLst/>
          </a:prstGeom>
          <a:noFill/>
        </p:spPr>
        <p:txBody>
          <a:bodyPr wrap="square" rtlCol="0">
            <a:spAutoFit/>
          </a:bodyPr>
          <a:lstStyle/>
          <a:p>
            <a:pPr algn="ctr"/>
            <a:r>
              <a:rPr lang="es-ES" sz="3700" dirty="0" smtClean="0"/>
              <a:t>La influencia romana en la Península es lo que conocemos como </a:t>
            </a:r>
            <a:r>
              <a:rPr lang="es-ES" sz="3700" dirty="0" smtClean="0">
                <a:solidFill>
                  <a:srgbClr val="FF0000"/>
                </a:solidFill>
              </a:rPr>
              <a:t>romanización</a:t>
            </a:r>
            <a:r>
              <a:rPr lang="es-ES" sz="3700" dirty="0" smtClean="0"/>
              <a:t>. Por un lado, se produce una </a:t>
            </a:r>
            <a:r>
              <a:rPr lang="es-ES" sz="3700" dirty="0" smtClean="0">
                <a:solidFill>
                  <a:srgbClr val="FF0000"/>
                </a:solidFill>
              </a:rPr>
              <a:t>aculturación</a:t>
            </a:r>
            <a:r>
              <a:rPr lang="es-ES" sz="3700" dirty="0" smtClean="0"/>
              <a:t>, pero por otro la asunción de la </a:t>
            </a:r>
            <a:r>
              <a:rPr lang="es-ES" sz="3700" dirty="0" smtClean="0">
                <a:solidFill>
                  <a:srgbClr val="FF0000"/>
                </a:solidFill>
              </a:rPr>
              <a:t>cultura romana</a:t>
            </a:r>
            <a:r>
              <a:rPr lang="es-ES" sz="3700" dirty="0" smtClean="0"/>
              <a:t>.</a:t>
            </a:r>
            <a:endParaRPr lang="es-ES" sz="3700" dirty="0"/>
          </a:p>
        </p:txBody>
      </p:sp>
      <p:pic>
        <p:nvPicPr>
          <p:cNvPr id="3" name="Picture 2"/>
          <p:cNvPicPr>
            <a:picLocks noChangeAspect="1" noChangeArrowheads="1"/>
          </p:cNvPicPr>
          <p:nvPr/>
        </p:nvPicPr>
        <p:blipFill>
          <a:blip r:embed="rId2" cstate="print"/>
          <a:srcRect/>
          <a:stretch>
            <a:fillRect/>
          </a:stretch>
        </p:blipFill>
        <p:spPr bwMode="auto">
          <a:xfrm>
            <a:off x="4795124" y="2780928"/>
            <a:ext cx="4348876" cy="4077072"/>
          </a:xfrm>
          <a:prstGeom prst="rect">
            <a:avLst/>
          </a:prstGeom>
          <a:noFill/>
          <a:ln w="9525">
            <a:noFill/>
            <a:miter lim="800000"/>
            <a:headEnd/>
            <a:tailEnd/>
          </a:ln>
          <a:effectLst/>
        </p:spPr>
      </p:pic>
      <p:sp>
        <p:nvSpPr>
          <p:cNvPr id="4" name="3 CuadroTexto"/>
          <p:cNvSpPr txBox="1"/>
          <p:nvPr/>
        </p:nvSpPr>
        <p:spPr>
          <a:xfrm>
            <a:off x="0" y="3789040"/>
            <a:ext cx="4788024" cy="1938992"/>
          </a:xfrm>
          <a:prstGeom prst="rect">
            <a:avLst/>
          </a:prstGeom>
          <a:noFill/>
        </p:spPr>
        <p:txBody>
          <a:bodyPr wrap="square" rtlCol="0">
            <a:spAutoFit/>
          </a:bodyPr>
          <a:lstStyle/>
          <a:p>
            <a:pPr algn="ctr"/>
            <a:r>
              <a:rPr lang="es-ES" sz="2400" dirty="0" smtClean="0"/>
              <a:t>Los romanos no se limitaron a establecer algún asentamiento sino que colonizaron toda la Península y por vez primera la conectaron bajo un poder único.</a:t>
            </a:r>
            <a:endParaRPr lang="es-E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848225" y="2214554"/>
            <a:ext cx="4295775" cy="4171950"/>
          </a:xfrm>
          <a:prstGeom prst="rect">
            <a:avLst/>
          </a:prstGeom>
          <a:noFill/>
          <a:ln w="9525">
            <a:noFill/>
            <a:miter lim="800000"/>
            <a:headEnd/>
            <a:tailEnd/>
          </a:ln>
          <a:effectLst/>
        </p:spPr>
      </p:pic>
      <p:sp>
        <p:nvSpPr>
          <p:cNvPr id="3" name="2 CuadroTexto"/>
          <p:cNvSpPr txBox="1"/>
          <p:nvPr/>
        </p:nvSpPr>
        <p:spPr>
          <a:xfrm>
            <a:off x="0" y="0"/>
            <a:ext cx="9144000" cy="1800493"/>
          </a:xfrm>
          <a:prstGeom prst="rect">
            <a:avLst/>
          </a:prstGeom>
          <a:noFill/>
        </p:spPr>
        <p:txBody>
          <a:bodyPr wrap="square" rtlCol="0">
            <a:spAutoFit/>
          </a:bodyPr>
          <a:lstStyle/>
          <a:p>
            <a:pPr algn="ctr"/>
            <a:r>
              <a:rPr lang="es-ES" sz="3700" dirty="0" smtClean="0"/>
              <a:t>La llegada romana supone el culmen de la </a:t>
            </a:r>
            <a:r>
              <a:rPr lang="es-ES" sz="3700" dirty="0" smtClean="0">
                <a:solidFill>
                  <a:srgbClr val="FF0000"/>
                </a:solidFill>
              </a:rPr>
              <a:t>influencia civilizadora </a:t>
            </a:r>
            <a:r>
              <a:rPr lang="es-ES" sz="3700" dirty="0" smtClean="0"/>
              <a:t>de los pueblos mediterráneos con todo lo que ello conlleva.</a:t>
            </a:r>
            <a:endParaRPr lang="es-ES" sz="3700" dirty="0"/>
          </a:p>
        </p:txBody>
      </p:sp>
      <p:sp>
        <p:nvSpPr>
          <p:cNvPr id="4" name="3 CuadroTexto"/>
          <p:cNvSpPr txBox="1"/>
          <p:nvPr/>
        </p:nvSpPr>
        <p:spPr>
          <a:xfrm>
            <a:off x="0" y="2571744"/>
            <a:ext cx="4857752" cy="3046988"/>
          </a:xfrm>
          <a:prstGeom prst="rect">
            <a:avLst/>
          </a:prstGeom>
          <a:noFill/>
        </p:spPr>
        <p:txBody>
          <a:bodyPr wrap="square" rtlCol="0">
            <a:spAutoFit/>
          </a:bodyPr>
          <a:lstStyle/>
          <a:p>
            <a:pPr algn="ctr"/>
            <a:r>
              <a:rPr lang="es-ES" sz="2400" dirty="0" smtClean="0"/>
              <a:t>Con la civilización, llegan las ciudades, el urbanismo, el comercio a larga distancia, el desarrollo de las artesanías, la moneda, el torno del alfarero, el alfabeto, mejoras náuticas… En definitiva, el territorio peninsular consolida su posición dentro del Mediterráneo.</a:t>
            </a:r>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l Imperio Romano (27 a.C. - 476 d.C.) - Historia del Imperio de Roma"/>
          <p:cNvPicPr>
            <a:picLocks noChangeAspect="1" noChangeArrowheads="1"/>
          </p:cNvPicPr>
          <p:nvPr/>
        </p:nvPicPr>
        <p:blipFill>
          <a:blip r:embed="rId2" cstate="print"/>
          <a:srcRect/>
          <a:stretch>
            <a:fillRect/>
          </a:stretch>
        </p:blipFill>
        <p:spPr bwMode="auto">
          <a:xfrm>
            <a:off x="2680333" y="1700808"/>
            <a:ext cx="6463667" cy="4427612"/>
          </a:xfrm>
          <a:prstGeom prst="rect">
            <a:avLst/>
          </a:prstGeom>
          <a:noFill/>
        </p:spPr>
      </p:pic>
      <p:sp>
        <p:nvSpPr>
          <p:cNvPr id="3" name="2 CuadroTexto"/>
          <p:cNvSpPr txBox="1"/>
          <p:nvPr/>
        </p:nvSpPr>
        <p:spPr>
          <a:xfrm>
            <a:off x="0" y="0"/>
            <a:ext cx="9144000" cy="1231106"/>
          </a:xfrm>
          <a:prstGeom prst="rect">
            <a:avLst/>
          </a:prstGeom>
          <a:noFill/>
        </p:spPr>
        <p:txBody>
          <a:bodyPr wrap="square" rtlCol="0">
            <a:spAutoFit/>
          </a:bodyPr>
          <a:lstStyle/>
          <a:p>
            <a:pPr algn="ctr"/>
            <a:r>
              <a:rPr lang="es-ES" sz="3700" dirty="0" smtClean="0"/>
              <a:t>Con Roma, asistimos a un proceso de </a:t>
            </a:r>
            <a:r>
              <a:rPr lang="es-ES" sz="3700" dirty="0" smtClean="0">
                <a:solidFill>
                  <a:srgbClr val="FF0000"/>
                </a:solidFill>
              </a:rPr>
              <a:t>homogeneización cultural</a:t>
            </a:r>
            <a:r>
              <a:rPr lang="es-ES" sz="3700" dirty="0" smtClean="0"/>
              <a:t>.</a:t>
            </a:r>
            <a:endParaRPr lang="es-ES" sz="3700" dirty="0"/>
          </a:p>
        </p:txBody>
      </p:sp>
      <p:sp>
        <p:nvSpPr>
          <p:cNvPr id="4" name="3 CuadroTexto"/>
          <p:cNvSpPr txBox="1"/>
          <p:nvPr/>
        </p:nvSpPr>
        <p:spPr>
          <a:xfrm>
            <a:off x="0" y="2276872"/>
            <a:ext cx="2627784" cy="3046988"/>
          </a:xfrm>
          <a:prstGeom prst="rect">
            <a:avLst/>
          </a:prstGeom>
          <a:noFill/>
        </p:spPr>
        <p:txBody>
          <a:bodyPr wrap="square" rtlCol="0">
            <a:spAutoFit/>
          </a:bodyPr>
          <a:lstStyle/>
          <a:p>
            <a:pPr algn="ctr"/>
            <a:r>
              <a:rPr lang="es-ES" sz="2400" dirty="0" smtClean="0"/>
              <a:t>Roma fue el primer gran imperio europeo. El Mediterráneo era su centro de poder pero abarcaba áreas mucho más amplias.</a:t>
            </a:r>
            <a:endParaRPr lang="es-E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03848" y="1772816"/>
            <a:ext cx="5940152" cy="4069004"/>
          </a:xfrm>
          <a:prstGeom prst="rect">
            <a:avLst/>
          </a:prstGeom>
          <a:noFill/>
          <a:ln w="9525">
            <a:noFill/>
            <a:miter lim="800000"/>
            <a:headEnd/>
            <a:tailEnd/>
          </a:ln>
          <a:effectLst/>
        </p:spPr>
      </p:pic>
      <p:sp>
        <p:nvSpPr>
          <p:cNvPr id="3" name="2 CuadroTexto"/>
          <p:cNvSpPr txBox="1"/>
          <p:nvPr/>
        </p:nvSpPr>
        <p:spPr>
          <a:xfrm>
            <a:off x="0" y="0"/>
            <a:ext cx="9144000" cy="1231106"/>
          </a:xfrm>
          <a:prstGeom prst="rect">
            <a:avLst/>
          </a:prstGeom>
          <a:noFill/>
        </p:spPr>
        <p:txBody>
          <a:bodyPr wrap="square" rtlCol="0">
            <a:spAutoFit/>
          </a:bodyPr>
          <a:lstStyle/>
          <a:p>
            <a:pPr algn="ctr"/>
            <a:r>
              <a:rPr lang="es-ES" sz="3700" dirty="0" smtClean="0"/>
              <a:t>Además, ten en cuenta que la romanización será </a:t>
            </a:r>
            <a:r>
              <a:rPr lang="es-ES" sz="3700" dirty="0" smtClean="0">
                <a:solidFill>
                  <a:srgbClr val="FF0000"/>
                </a:solidFill>
              </a:rPr>
              <a:t>más intensa en el sur y este peninsular</a:t>
            </a:r>
            <a:r>
              <a:rPr lang="es-ES" sz="3700" dirty="0" smtClean="0"/>
              <a:t>.</a:t>
            </a:r>
            <a:endParaRPr lang="es-ES" sz="3700" dirty="0"/>
          </a:p>
        </p:txBody>
      </p:sp>
      <p:sp>
        <p:nvSpPr>
          <p:cNvPr id="4" name="3 CuadroTexto"/>
          <p:cNvSpPr txBox="1"/>
          <p:nvPr/>
        </p:nvSpPr>
        <p:spPr>
          <a:xfrm>
            <a:off x="0" y="2276872"/>
            <a:ext cx="3131840" cy="1938992"/>
          </a:xfrm>
          <a:prstGeom prst="rect">
            <a:avLst/>
          </a:prstGeom>
          <a:noFill/>
        </p:spPr>
        <p:txBody>
          <a:bodyPr wrap="square" rtlCol="0">
            <a:spAutoFit/>
          </a:bodyPr>
          <a:lstStyle/>
          <a:p>
            <a:pPr algn="ctr"/>
            <a:r>
              <a:rPr lang="es-ES" sz="2400" dirty="0" smtClean="0"/>
              <a:t>Hay dos razones básicas: se conquistó antes y ya mantenían contactos regulares con otros colonizadores.</a:t>
            </a:r>
            <a:endParaRPr lang="es-E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57364"/>
            <a:ext cx="9144000" cy="2308324"/>
          </a:xfrm>
          <a:prstGeom prst="rect">
            <a:avLst/>
          </a:prstGeom>
          <a:noFill/>
        </p:spPr>
        <p:txBody>
          <a:bodyPr wrap="square" rtlCol="0">
            <a:spAutoFit/>
          </a:bodyPr>
          <a:lstStyle/>
          <a:p>
            <a:pPr algn="ctr"/>
            <a:r>
              <a:rPr lang="es-ES" sz="7200" dirty="0" smtClean="0">
                <a:solidFill>
                  <a:srgbClr val="FF0000"/>
                </a:solidFill>
                <a:latin typeface="Arial Black" pitchFamily="34" charset="0"/>
              </a:rPr>
              <a:t>Medios para la romanización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484784"/>
            <a:ext cx="7632848" cy="1323439"/>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Administración homogénea con ciudades preparadas y conectadas.</a:t>
            </a:r>
            <a:endParaRPr lang="es-ES_tradnl" sz="4000" dirty="0"/>
          </a:p>
        </p:txBody>
      </p:sp>
      <p:sp>
        <p:nvSpPr>
          <p:cNvPr id="5" name="Text Box 5"/>
          <p:cNvSpPr txBox="1">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spcBef>
                <a:spcPct val="50000"/>
              </a:spcBef>
            </a:pPr>
            <a:r>
              <a:rPr lang="es-ES" sz="4000" dirty="0" smtClean="0"/>
              <a:t>Medios y factores de la romanización.</a:t>
            </a:r>
            <a:endParaRPr lang="es-ES" sz="4000" dirty="0"/>
          </a:p>
        </p:txBody>
      </p:sp>
      <p:sp>
        <p:nvSpPr>
          <p:cNvPr id="7" name="6 CuadroTexto"/>
          <p:cNvSpPr txBox="1"/>
          <p:nvPr/>
        </p:nvSpPr>
        <p:spPr>
          <a:xfrm>
            <a:off x="827584" y="692696"/>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Conquista militar: ciudades.</a:t>
            </a:r>
            <a:endParaRPr lang="es-ES_tradnl" sz="4000" dirty="0"/>
          </a:p>
        </p:txBody>
      </p:sp>
      <p:sp>
        <p:nvSpPr>
          <p:cNvPr id="6" name="5 CuadroTexto"/>
          <p:cNvSpPr txBox="1"/>
          <p:nvPr/>
        </p:nvSpPr>
        <p:spPr>
          <a:xfrm>
            <a:off x="827584" y="2852936"/>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Leyes homogeneizadoras.</a:t>
            </a:r>
            <a:endParaRPr lang="es-ES_tradnl" sz="4000" dirty="0"/>
          </a:p>
        </p:txBody>
      </p:sp>
      <p:sp>
        <p:nvSpPr>
          <p:cNvPr id="8" name="7 CuadroTexto"/>
          <p:cNvSpPr txBox="1"/>
          <p:nvPr/>
        </p:nvSpPr>
        <p:spPr>
          <a:xfrm>
            <a:off x="395536" y="3645024"/>
            <a:ext cx="8352928" cy="1077218"/>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Elementos culturales diversos: </a:t>
            </a:r>
            <a:r>
              <a:rPr lang="es-ES" sz="2400" dirty="0" smtClean="0"/>
              <a:t>latín, religión, cristianismo, arte, literatura, calendario, filosofía, ciencia…</a:t>
            </a:r>
            <a:endParaRPr lang="es-ES_tradnl" sz="2400" dirty="0"/>
          </a:p>
        </p:txBody>
      </p:sp>
      <p:sp>
        <p:nvSpPr>
          <p:cNvPr id="9" name="8 CuadroTexto"/>
          <p:cNvSpPr txBox="1"/>
          <p:nvPr/>
        </p:nvSpPr>
        <p:spPr>
          <a:xfrm>
            <a:off x="827584" y="4797152"/>
            <a:ext cx="7632848"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Economía internacionalizada.</a:t>
            </a:r>
            <a:endParaRPr lang="es-ES_tradnl" sz="2400" dirty="0"/>
          </a:p>
        </p:txBody>
      </p:sp>
      <p:sp>
        <p:nvSpPr>
          <p:cNvPr id="10" name="9 CuadroTexto"/>
          <p:cNvSpPr txBox="1"/>
          <p:nvPr/>
        </p:nvSpPr>
        <p:spPr>
          <a:xfrm>
            <a:off x="827584" y="5589240"/>
            <a:ext cx="7632848" cy="1077218"/>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Sociedad romanizada: </a:t>
            </a:r>
            <a:r>
              <a:rPr lang="es-ES" sz="2400" dirty="0" smtClean="0"/>
              <a:t>estratificación social, ciudadanos, patriarcal, esclavista, integra a las élites.</a:t>
            </a:r>
            <a:endParaRPr lang="es-ES_tradn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2132856"/>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Romanización.</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C:\Users\Enrique\Desktop\Imagen3.jpg"/>
          <p:cNvPicPr>
            <a:picLocks noChangeAspect="1" noChangeArrowheads="1"/>
          </p:cNvPicPr>
          <p:nvPr/>
        </p:nvPicPr>
        <p:blipFill>
          <a:blip r:embed="rId2" cstate="print"/>
          <a:srcRect/>
          <a:stretch>
            <a:fillRect/>
          </a:stretch>
        </p:blipFill>
        <p:spPr bwMode="auto">
          <a:xfrm>
            <a:off x="2561933" y="1700808"/>
            <a:ext cx="6582067" cy="4525715"/>
          </a:xfrm>
          <a:prstGeom prst="rect">
            <a:avLst/>
          </a:prstGeom>
          <a:noFill/>
        </p:spPr>
      </p:pic>
      <p:sp>
        <p:nvSpPr>
          <p:cNvPr id="5" name="4 CuadroTexto"/>
          <p:cNvSpPr txBox="1"/>
          <p:nvPr/>
        </p:nvSpPr>
        <p:spPr>
          <a:xfrm>
            <a:off x="0" y="0"/>
            <a:ext cx="9144000" cy="1231106"/>
          </a:xfrm>
          <a:prstGeom prst="rect">
            <a:avLst/>
          </a:prstGeom>
          <a:noFill/>
        </p:spPr>
        <p:txBody>
          <a:bodyPr wrap="square" rtlCol="0">
            <a:spAutoFit/>
          </a:bodyPr>
          <a:lstStyle/>
          <a:p>
            <a:pPr algn="ctr"/>
            <a:r>
              <a:rPr lang="es-ES" sz="3700" dirty="0" smtClean="0"/>
              <a:t>Como es obvio, el primer elemento de la romanización fue la </a:t>
            </a:r>
            <a:r>
              <a:rPr lang="es-ES" sz="3700" dirty="0" smtClean="0">
                <a:solidFill>
                  <a:srgbClr val="FF0000"/>
                </a:solidFill>
              </a:rPr>
              <a:t>conquista militar</a:t>
            </a:r>
            <a:r>
              <a:rPr lang="es-ES" sz="3700" dirty="0" smtClean="0"/>
              <a:t>.</a:t>
            </a:r>
            <a:endParaRPr lang="es-ES" sz="3700" dirty="0"/>
          </a:p>
        </p:txBody>
      </p:sp>
      <p:sp>
        <p:nvSpPr>
          <p:cNvPr id="6" name="5 CuadroTexto"/>
          <p:cNvSpPr txBox="1"/>
          <p:nvPr/>
        </p:nvSpPr>
        <p:spPr>
          <a:xfrm>
            <a:off x="0" y="1700808"/>
            <a:ext cx="2483768" cy="4524315"/>
          </a:xfrm>
          <a:prstGeom prst="rect">
            <a:avLst/>
          </a:prstGeom>
          <a:noFill/>
        </p:spPr>
        <p:txBody>
          <a:bodyPr wrap="square" rtlCol="0">
            <a:spAutoFit/>
          </a:bodyPr>
          <a:lstStyle/>
          <a:p>
            <a:pPr algn="ctr"/>
            <a:r>
              <a:rPr lang="es-ES" sz="2400" dirty="0" smtClean="0"/>
              <a:t>Piensa que suponía desplazar a miles de soldados con la logística que ello implicaba y que en ocasiones se fundaban campamentos estables que se convertían en ciudades.</a:t>
            </a:r>
            <a:endParaRPr lang="es-E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5720" y="1728752"/>
            <a:ext cx="8572560" cy="5129248"/>
          </a:xfrm>
          <a:prstGeom prst="rect">
            <a:avLst/>
          </a:prstGeom>
          <a:noFill/>
          <a:ln w="9525">
            <a:noFill/>
            <a:miter lim="800000"/>
            <a:headEnd/>
            <a:tailEnd/>
          </a:ln>
          <a:effectLst/>
        </p:spPr>
      </p:pic>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Roma estableció una administración del territorio basada en el control desde las ciudades. Desde dichas ciudades se extendió toda la civilización romana.</a:t>
            </a:r>
            <a:endParaRPr lang="es-E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619250" y="1285875"/>
            <a:ext cx="5940425" cy="5572125"/>
          </a:xfrm>
          <a:prstGeom prst="rect">
            <a:avLst/>
          </a:prstGeom>
          <a:noFill/>
          <a:ln w="9525">
            <a:noFill/>
            <a:miter lim="800000"/>
            <a:headEnd/>
            <a:tailEnd/>
          </a:ln>
        </p:spPr>
      </p:pic>
      <p:sp>
        <p:nvSpPr>
          <p:cNvPr id="5123" name="Text Box 5"/>
          <p:cNvSpPr txBox="1">
            <a:spLocks noChangeArrowheads="1"/>
          </p:cNvSpPr>
          <p:nvPr/>
        </p:nvSpPr>
        <p:spPr bwMode="auto">
          <a:xfrm>
            <a:off x="0" y="0"/>
            <a:ext cx="8964613" cy="1311275"/>
          </a:xfrm>
          <a:prstGeom prst="rect">
            <a:avLst/>
          </a:prstGeom>
          <a:noFill/>
          <a:ln w="9525">
            <a:noFill/>
            <a:miter lim="800000"/>
            <a:headEnd/>
            <a:tailEnd/>
          </a:ln>
        </p:spPr>
        <p:txBody>
          <a:bodyPr>
            <a:spAutoFit/>
          </a:bodyPr>
          <a:lstStyle/>
          <a:p>
            <a:pPr algn="ctr">
              <a:spcBef>
                <a:spcPct val="50000"/>
              </a:spcBef>
            </a:pPr>
            <a:r>
              <a:rPr lang="es-ES" sz="4000"/>
              <a:t>La ciudad era el lugar desde el que Roma controlaba su gran imperio.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a:stretch>
            <a:fillRect/>
          </a:stretch>
        </p:blipFill>
        <p:spPr bwMode="auto">
          <a:xfrm>
            <a:off x="0" y="2420938"/>
            <a:ext cx="9144000" cy="3506787"/>
          </a:xfrm>
          <a:prstGeom prst="rect">
            <a:avLst/>
          </a:prstGeom>
          <a:noFill/>
          <a:ln w="9525">
            <a:noFill/>
            <a:miter lim="800000"/>
            <a:headEnd/>
            <a:tailEnd/>
          </a:ln>
        </p:spPr>
      </p:pic>
      <p:sp>
        <p:nvSpPr>
          <p:cNvPr id="6147" name="Text Box 5"/>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La ciudad era el centro económico y cultural de toda la región en la que se ubicaba y desde ella se extendió la romanización por todo el Imperio.</a:t>
            </a:r>
          </a:p>
        </p:txBody>
      </p:sp>
      <p:sp>
        <p:nvSpPr>
          <p:cNvPr id="6148" name="Text Box 6"/>
          <p:cNvSpPr txBox="1">
            <a:spLocks noChangeArrowheads="1"/>
          </p:cNvSpPr>
          <p:nvPr/>
        </p:nvSpPr>
        <p:spPr bwMode="auto">
          <a:xfrm>
            <a:off x="6011863" y="5949950"/>
            <a:ext cx="3132137" cy="457200"/>
          </a:xfrm>
          <a:prstGeom prst="rect">
            <a:avLst/>
          </a:prstGeom>
          <a:noFill/>
          <a:ln w="9525">
            <a:noFill/>
            <a:miter lim="800000"/>
            <a:headEnd/>
            <a:tailEnd/>
          </a:ln>
        </p:spPr>
        <p:txBody>
          <a:bodyPr>
            <a:spAutoFit/>
          </a:bodyPr>
          <a:lstStyle/>
          <a:p>
            <a:pPr>
              <a:spcBef>
                <a:spcPct val="50000"/>
              </a:spcBef>
            </a:pPr>
            <a:r>
              <a:rPr lang="es-ES"/>
              <a:t>Foro Magno de Roma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0" y="1666875"/>
            <a:ext cx="9144000" cy="5191125"/>
          </a:xfrm>
          <a:prstGeom prst="rect">
            <a:avLst/>
          </a:prstGeom>
          <a:noFill/>
          <a:ln w="9525">
            <a:noFill/>
            <a:miter lim="800000"/>
            <a:headEnd/>
            <a:tailEnd/>
          </a:ln>
        </p:spPr>
      </p:pic>
      <p:sp>
        <p:nvSpPr>
          <p:cNvPr id="7171" name="Text Box 5"/>
          <p:cNvSpPr txBox="1">
            <a:spLocks noChangeArrowheads="1"/>
          </p:cNvSpPr>
          <p:nvPr/>
        </p:nvSpPr>
        <p:spPr bwMode="auto">
          <a:xfrm>
            <a:off x="0" y="0"/>
            <a:ext cx="9144000" cy="1739900"/>
          </a:xfrm>
          <a:prstGeom prst="rect">
            <a:avLst/>
          </a:prstGeom>
          <a:noFill/>
          <a:ln w="9525">
            <a:noFill/>
            <a:miter lim="800000"/>
            <a:headEnd/>
            <a:tailEnd/>
          </a:ln>
        </p:spPr>
        <p:txBody>
          <a:bodyPr>
            <a:spAutoFit/>
          </a:bodyPr>
          <a:lstStyle/>
          <a:p>
            <a:pPr algn="ctr">
              <a:spcBef>
                <a:spcPct val="50000"/>
              </a:spcBef>
            </a:pPr>
            <a:r>
              <a:rPr lang="es-ES" sz="3600"/>
              <a:t>Roma extendió las ciudades por Europa, en Inglaterra y al sur de los ríos Rhin y Danubio y por el norte de África.</a:t>
            </a:r>
          </a:p>
        </p:txBody>
      </p:sp>
      <p:sp>
        <p:nvSpPr>
          <p:cNvPr id="4102" name="Text Box 6"/>
          <p:cNvSpPr txBox="1">
            <a:spLocks noChangeArrowheads="1"/>
          </p:cNvSpPr>
          <p:nvPr/>
        </p:nvSpPr>
        <p:spPr bwMode="auto">
          <a:xfrm>
            <a:off x="1763713" y="1700213"/>
            <a:ext cx="5400675" cy="831850"/>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s-ES" b="1">
                <a:solidFill>
                  <a:srgbClr val="663300"/>
                </a:solidFill>
              </a:rPr>
              <a:t>Fíjate bien en mí porque salgo en un ejercicio y no se me ve bien.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2000" fill="hold"/>
                                        <p:tgtEl>
                                          <p:spTgt spid="410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oro de una ciudad romana"/>
          <p:cNvPicPr>
            <a:picLocks noChangeAspect="1" noChangeArrowheads="1"/>
          </p:cNvPicPr>
          <p:nvPr/>
        </p:nvPicPr>
        <p:blipFill>
          <a:blip r:embed="rId2" cstate="print"/>
          <a:srcRect/>
          <a:stretch>
            <a:fillRect/>
          </a:stretch>
        </p:blipFill>
        <p:spPr bwMode="auto">
          <a:xfrm>
            <a:off x="539750" y="1690688"/>
            <a:ext cx="8172450" cy="5167312"/>
          </a:xfrm>
          <a:prstGeom prst="rect">
            <a:avLst/>
          </a:prstGeom>
          <a:noFill/>
          <a:ln w="9525">
            <a:noFill/>
            <a:miter lim="800000"/>
            <a:headEnd/>
            <a:tailEnd/>
          </a:ln>
        </p:spPr>
      </p:pic>
      <p:sp>
        <p:nvSpPr>
          <p:cNvPr id="8195" name="Text Box 5"/>
          <p:cNvSpPr txBox="1">
            <a:spLocks noChangeArrowheads="1"/>
          </p:cNvSpPr>
          <p:nvPr/>
        </p:nvSpPr>
        <p:spPr bwMode="auto">
          <a:xfrm>
            <a:off x="0" y="0"/>
            <a:ext cx="9144000" cy="1739900"/>
          </a:xfrm>
          <a:prstGeom prst="rect">
            <a:avLst/>
          </a:prstGeom>
          <a:noFill/>
          <a:ln w="9525">
            <a:noFill/>
            <a:miter lim="800000"/>
            <a:headEnd/>
            <a:tailEnd/>
          </a:ln>
        </p:spPr>
        <p:txBody>
          <a:bodyPr>
            <a:spAutoFit/>
          </a:bodyPr>
          <a:lstStyle/>
          <a:p>
            <a:pPr algn="ctr">
              <a:spcBef>
                <a:spcPct val="50000"/>
              </a:spcBef>
            </a:pPr>
            <a:r>
              <a:rPr lang="es-ES" sz="3600"/>
              <a:t>El foro era el centro de las ciudades donde se establecían mercados, se impartía justicia o se realizaban los actos religiosos.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cstate="print"/>
          <a:srcRect/>
          <a:stretch>
            <a:fillRect/>
          </a:stretch>
        </p:blipFill>
        <p:spPr bwMode="auto">
          <a:xfrm>
            <a:off x="900113" y="1844675"/>
            <a:ext cx="7380287" cy="5535613"/>
          </a:xfrm>
          <a:prstGeom prst="rect">
            <a:avLst/>
          </a:prstGeom>
          <a:noFill/>
          <a:ln w="9525">
            <a:noFill/>
            <a:miter lim="800000"/>
            <a:headEnd/>
            <a:tailEnd/>
          </a:ln>
        </p:spPr>
      </p:pic>
      <p:sp>
        <p:nvSpPr>
          <p:cNvPr id="5125" name="Text Box 5"/>
          <p:cNvSpPr txBox="1">
            <a:spLocks noChangeArrowheads="1"/>
          </p:cNvSpPr>
          <p:nvPr/>
        </p:nvSpPr>
        <p:spPr bwMode="auto">
          <a:xfrm>
            <a:off x="0" y="0"/>
            <a:ext cx="9144000" cy="2162175"/>
          </a:xfrm>
          <a:prstGeom prst="rect">
            <a:avLst/>
          </a:prstGeom>
          <a:solidFill>
            <a:schemeClr val="bg1">
              <a:lumMod val="95000"/>
            </a:schemeClr>
          </a:solidFill>
          <a:ln w="9525">
            <a:noFill/>
            <a:miter lim="800000"/>
            <a:headEnd/>
            <a:tailEnd/>
          </a:ln>
          <a:effectLst/>
        </p:spPr>
        <p:txBody>
          <a:bodyPr>
            <a:spAutoFit/>
          </a:bodyPr>
          <a:lstStyle/>
          <a:p>
            <a:pPr algn="ctr">
              <a:spcBef>
                <a:spcPct val="50000"/>
              </a:spcBef>
              <a:defRPr/>
            </a:pPr>
            <a:r>
              <a:rPr lang="es-ES" sz="3400" dirty="0"/>
              <a:t>Las formas más comunes de establecer nuevas ciudades fue a partir de los campamentos levantados por las legiones o rebautizando asentamientos anteriores.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iudad_plano"/>
          <p:cNvPicPr>
            <a:picLocks noChangeAspect="1" noChangeArrowheads="1"/>
          </p:cNvPicPr>
          <p:nvPr/>
        </p:nvPicPr>
        <p:blipFill>
          <a:blip r:embed="rId2" cstate="print"/>
          <a:srcRect/>
          <a:stretch>
            <a:fillRect/>
          </a:stretch>
        </p:blipFill>
        <p:spPr bwMode="auto">
          <a:xfrm>
            <a:off x="1979613" y="2239963"/>
            <a:ext cx="4899025" cy="4618037"/>
          </a:xfrm>
          <a:prstGeom prst="rect">
            <a:avLst/>
          </a:prstGeom>
          <a:noFill/>
          <a:ln w="9525">
            <a:noFill/>
            <a:miter lim="800000"/>
            <a:headEnd/>
            <a:tailEnd/>
          </a:ln>
        </p:spPr>
      </p:pic>
      <p:sp>
        <p:nvSpPr>
          <p:cNvPr id="10243" name="Text Box 5"/>
          <p:cNvSpPr txBox="1">
            <a:spLocks noChangeArrowheads="1"/>
          </p:cNvSpPr>
          <p:nvPr/>
        </p:nvSpPr>
        <p:spPr bwMode="auto">
          <a:xfrm>
            <a:off x="0" y="0"/>
            <a:ext cx="9144000" cy="2289175"/>
          </a:xfrm>
          <a:prstGeom prst="rect">
            <a:avLst/>
          </a:prstGeom>
          <a:noFill/>
          <a:ln w="9525">
            <a:noFill/>
            <a:miter lim="800000"/>
            <a:headEnd/>
            <a:tailEnd/>
          </a:ln>
        </p:spPr>
        <p:txBody>
          <a:bodyPr>
            <a:spAutoFit/>
          </a:bodyPr>
          <a:lstStyle/>
          <a:p>
            <a:pPr algn="ctr">
              <a:spcBef>
                <a:spcPct val="50000"/>
              </a:spcBef>
            </a:pPr>
            <a:r>
              <a:rPr lang="es-ES" sz="3600"/>
              <a:t>Los campamentos romanos se organizaban de acuerdo a dos ejes principales, el cardo y el decumano que a su vez se basaban en las líneas trazadas por los augures en el suelo.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Todavía hoy en día conservamos muchos restos del mundo romano.</a:t>
            </a:r>
            <a:endParaRPr lang="es-ES" sz="4000" dirty="0"/>
          </a:p>
        </p:txBody>
      </p:sp>
      <p:pic>
        <p:nvPicPr>
          <p:cNvPr id="2050" name="Picture 2"/>
          <p:cNvPicPr>
            <a:picLocks noChangeAspect="1" noChangeArrowheads="1"/>
          </p:cNvPicPr>
          <p:nvPr/>
        </p:nvPicPr>
        <p:blipFill>
          <a:blip r:embed="rId3" cstate="print"/>
          <a:srcRect/>
          <a:stretch>
            <a:fillRect/>
          </a:stretch>
        </p:blipFill>
        <p:spPr bwMode="auto">
          <a:xfrm>
            <a:off x="0" y="1357298"/>
            <a:ext cx="5422735" cy="360999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286248" y="3214687"/>
            <a:ext cx="4857752" cy="3643314"/>
          </a:xfrm>
          <a:prstGeom prst="rect">
            <a:avLst/>
          </a:prstGeom>
          <a:noFill/>
          <a:ln w="9525">
            <a:noFill/>
            <a:miter lim="800000"/>
            <a:headEnd/>
            <a:tailEnd/>
          </a:ln>
          <a:effectLst/>
        </p:spPr>
      </p:pic>
      <p:sp>
        <p:nvSpPr>
          <p:cNvPr id="5" name="4 CuadroTexto"/>
          <p:cNvSpPr txBox="1"/>
          <p:nvPr/>
        </p:nvSpPr>
        <p:spPr>
          <a:xfrm>
            <a:off x="5429256" y="1428736"/>
            <a:ext cx="3714744" cy="1477328"/>
          </a:xfrm>
          <a:prstGeom prst="rect">
            <a:avLst/>
          </a:prstGeom>
          <a:noFill/>
        </p:spPr>
        <p:txBody>
          <a:bodyPr wrap="square" rtlCol="0">
            <a:spAutoFit/>
          </a:bodyPr>
          <a:lstStyle/>
          <a:p>
            <a:pPr algn="ctr"/>
            <a:r>
              <a:rPr lang="es-ES" dirty="0" err="1" smtClean="0"/>
              <a:t>Tarraco</a:t>
            </a:r>
            <a:r>
              <a:rPr lang="es-ES" dirty="0" smtClean="0"/>
              <a:t> (actual Tarragona) fue una de las ciudades más importante del Imperio Romano. A la izquierda vemos una reconstrucción de la ciudad.</a:t>
            </a:r>
            <a:endParaRPr lang="es-ES" dirty="0"/>
          </a:p>
        </p:txBody>
      </p:sp>
      <p:sp>
        <p:nvSpPr>
          <p:cNvPr id="6" name="5 CuadroTexto"/>
          <p:cNvSpPr txBox="1"/>
          <p:nvPr/>
        </p:nvSpPr>
        <p:spPr>
          <a:xfrm>
            <a:off x="571472" y="6211669"/>
            <a:ext cx="3714744" cy="646331"/>
          </a:xfrm>
          <a:prstGeom prst="rect">
            <a:avLst/>
          </a:prstGeom>
          <a:noFill/>
        </p:spPr>
        <p:txBody>
          <a:bodyPr wrap="square" rtlCol="0">
            <a:spAutoFit/>
          </a:bodyPr>
          <a:lstStyle/>
          <a:p>
            <a:pPr algn="ctr"/>
            <a:r>
              <a:rPr lang="es-ES" dirty="0" smtClean="0"/>
              <a:t>Restos actuales del anfiteatro de </a:t>
            </a:r>
            <a:r>
              <a:rPr lang="es-ES" dirty="0" err="1" smtClean="0"/>
              <a:t>Tarraco</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0" y="0"/>
            <a:ext cx="9144000" cy="2289175"/>
          </a:xfrm>
          <a:prstGeom prst="rect">
            <a:avLst/>
          </a:prstGeom>
          <a:solidFill>
            <a:srgbClr val="FFFF99"/>
          </a:solidFill>
          <a:ln w="9525">
            <a:noFill/>
            <a:miter lim="800000"/>
            <a:headEnd/>
            <a:tailEnd/>
          </a:ln>
        </p:spPr>
        <p:txBody>
          <a:bodyPr>
            <a:spAutoFit/>
          </a:bodyPr>
          <a:lstStyle/>
          <a:p>
            <a:pPr algn="ctr">
              <a:spcBef>
                <a:spcPct val="50000"/>
              </a:spcBef>
            </a:pPr>
            <a:r>
              <a:rPr lang="es-ES" sz="3600"/>
              <a:t>Los romanos fueron afamados ingenieros para solventar las necesidades diarias de las ciudades. Construyeron acueductos para abastecer a las ciudades de agua…</a:t>
            </a:r>
          </a:p>
        </p:txBody>
      </p:sp>
      <p:pic>
        <p:nvPicPr>
          <p:cNvPr id="22530" name="Picture 2" descr="Resultado de imagen de acueducto milagros"/>
          <p:cNvPicPr>
            <a:picLocks noChangeAspect="1" noChangeArrowheads="1"/>
          </p:cNvPicPr>
          <p:nvPr/>
        </p:nvPicPr>
        <p:blipFill>
          <a:blip r:embed="rId2" cstate="print"/>
          <a:srcRect/>
          <a:stretch>
            <a:fillRect/>
          </a:stretch>
        </p:blipFill>
        <p:spPr bwMode="auto">
          <a:xfrm>
            <a:off x="1115616" y="2301608"/>
            <a:ext cx="6840760" cy="45563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1124744"/>
            <a:ext cx="9144000" cy="1877437"/>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1446213" lvl="1" indent="-2698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Edad Antigua (750 a.C. – 415 d.C.)</a:t>
            </a:r>
          </a:p>
          <a:p>
            <a:pPr marL="989013" indent="-269875" algn="just">
              <a:buFont typeface="Wingdings" pitchFamily="2" charset="2"/>
              <a:buChar char="§"/>
            </a:pPr>
            <a:r>
              <a:rPr lang="es-ES" sz="3200" dirty="0" smtClean="0">
                <a:solidFill>
                  <a:schemeClr val="accent1">
                    <a:lumMod val="50000"/>
                  </a:schemeClr>
                </a:solidFill>
                <a:latin typeface="Arial Black" pitchFamily="34" charset="0"/>
              </a:rPr>
              <a:t>Primeras colonizaciones </a:t>
            </a:r>
            <a:r>
              <a:rPr lang="es-ES" sz="2000" dirty="0" smtClean="0">
                <a:solidFill>
                  <a:schemeClr val="tx2">
                    <a:lumMod val="75000"/>
                  </a:schemeClr>
                </a:solidFill>
                <a:latin typeface="Arial Black" pitchFamily="34" charset="0"/>
              </a:rPr>
              <a:t>(750 – 218 a.C.).</a:t>
            </a:r>
          </a:p>
          <a:p>
            <a:pPr marL="989013" indent="-269875" algn="just">
              <a:buFont typeface="Wingdings" pitchFamily="2" charset="2"/>
              <a:buChar char="§"/>
            </a:pPr>
            <a:r>
              <a:rPr lang="es-ES" sz="3200" dirty="0" smtClean="0">
                <a:solidFill>
                  <a:srgbClr val="FF0000"/>
                </a:solidFill>
                <a:latin typeface="Arial Black" pitchFamily="34" charset="0"/>
              </a:rPr>
              <a:t>Hispania romana </a:t>
            </a:r>
            <a:r>
              <a:rPr lang="es-ES" sz="2000" dirty="0" smtClean="0">
                <a:solidFill>
                  <a:schemeClr val="tx2">
                    <a:lumMod val="75000"/>
                  </a:schemeClr>
                </a:solidFill>
                <a:latin typeface="Arial Black" pitchFamily="34" charset="0"/>
              </a:rPr>
              <a:t>(218 a.C. – 415 d.C.).</a:t>
            </a:r>
          </a:p>
        </p:txBody>
      </p:sp>
      <p:pic>
        <p:nvPicPr>
          <p:cNvPr id="5" name="Picture 2"/>
          <p:cNvPicPr>
            <a:picLocks noChangeAspect="1" noChangeArrowheads="1"/>
          </p:cNvPicPr>
          <p:nvPr/>
        </p:nvPicPr>
        <p:blipFill>
          <a:blip r:embed="rId2" cstate="print"/>
          <a:srcRect/>
          <a:stretch>
            <a:fillRect/>
          </a:stretch>
        </p:blipFill>
        <p:spPr bwMode="auto">
          <a:xfrm>
            <a:off x="0" y="3501008"/>
            <a:ext cx="9144000" cy="28778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0" y="625475"/>
            <a:ext cx="9144000" cy="6232525"/>
          </a:xfrm>
          <a:prstGeom prst="rect">
            <a:avLst/>
          </a:prstGeom>
          <a:noFill/>
          <a:ln w="9525">
            <a:noFill/>
            <a:miter lim="800000"/>
            <a:headEnd/>
            <a:tailEnd/>
          </a:ln>
        </p:spPr>
      </p:pic>
      <p:sp>
        <p:nvSpPr>
          <p:cNvPr id="12291" name="Text Box 5"/>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spcBef>
                <a:spcPct val="50000"/>
              </a:spcBef>
            </a:pPr>
            <a:r>
              <a:rPr lang="es-ES" sz="4000"/>
              <a:t>…termas (baños públicos)…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4514850" y="0"/>
            <a:ext cx="4629150" cy="6858000"/>
          </a:xfrm>
          <a:prstGeom prst="rect">
            <a:avLst/>
          </a:prstGeom>
          <a:noFill/>
          <a:ln w="9525">
            <a:noFill/>
            <a:miter lim="800000"/>
            <a:headEnd/>
            <a:tailEnd/>
          </a:ln>
        </p:spPr>
      </p:pic>
      <p:sp>
        <p:nvSpPr>
          <p:cNvPr id="13315" name="Text Box 5"/>
          <p:cNvSpPr txBox="1">
            <a:spLocks noChangeArrowheads="1"/>
          </p:cNvSpPr>
          <p:nvPr/>
        </p:nvSpPr>
        <p:spPr bwMode="auto">
          <a:xfrm>
            <a:off x="323850" y="1412875"/>
            <a:ext cx="3671888" cy="1311275"/>
          </a:xfrm>
          <a:prstGeom prst="rect">
            <a:avLst/>
          </a:prstGeom>
          <a:noFill/>
          <a:ln w="9525">
            <a:noFill/>
            <a:miter lim="800000"/>
            <a:headEnd/>
            <a:tailEnd/>
          </a:ln>
        </p:spPr>
        <p:txBody>
          <a:bodyPr>
            <a:spAutoFit/>
          </a:bodyPr>
          <a:lstStyle/>
          <a:p>
            <a:pPr algn="ctr">
              <a:spcBef>
                <a:spcPct val="50000"/>
              </a:spcBef>
            </a:pPr>
            <a:r>
              <a:rPr lang="es-ES" sz="4000"/>
              <a:t>…cloacas (desagües)…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0" y="800100"/>
            <a:ext cx="9144000" cy="6057900"/>
          </a:xfrm>
          <a:prstGeom prst="rect">
            <a:avLst/>
          </a:prstGeom>
          <a:noFill/>
          <a:ln w="9525">
            <a:noFill/>
            <a:miter lim="800000"/>
            <a:headEnd/>
            <a:tailEnd/>
          </a:ln>
        </p:spPr>
      </p:pic>
      <p:sp>
        <p:nvSpPr>
          <p:cNvPr id="14339" name="Text Box 5"/>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spcBef>
                <a:spcPct val="50000"/>
              </a:spcBef>
            </a:pPr>
            <a:r>
              <a:rPr lang="es-ES" sz="4000"/>
              <a:t>…puentes para salvar los ríos…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0" y="5546725"/>
            <a:ext cx="9144000" cy="1311275"/>
          </a:xfrm>
          <a:prstGeom prst="rect">
            <a:avLst/>
          </a:prstGeom>
          <a:solidFill>
            <a:srgbClr val="CCFFFF"/>
          </a:solidFill>
          <a:ln w="9525">
            <a:noFill/>
            <a:miter lim="800000"/>
            <a:headEnd/>
            <a:tailEnd/>
          </a:ln>
        </p:spPr>
        <p:txBody>
          <a:bodyPr>
            <a:spAutoFit/>
          </a:bodyPr>
          <a:lstStyle/>
          <a:p>
            <a:pPr algn="ctr">
              <a:spcBef>
                <a:spcPct val="50000"/>
              </a:spcBef>
            </a:pPr>
            <a:r>
              <a:rPr lang="es-ES" sz="4000">
                <a:solidFill>
                  <a:srgbClr val="FF0000"/>
                </a:solidFill>
              </a:rPr>
              <a:t>…y una espectacular red de calzadas que unían todas las ciudades del Imperio.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0" y="303213"/>
            <a:ext cx="9144000" cy="62515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755650" y="1081088"/>
            <a:ext cx="7885113" cy="5776912"/>
          </a:xfrm>
          <a:prstGeom prst="rect">
            <a:avLst/>
          </a:prstGeom>
          <a:noFill/>
          <a:ln w="9525">
            <a:noFill/>
            <a:miter lim="800000"/>
            <a:headEnd/>
            <a:tailEnd/>
          </a:ln>
        </p:spPr>
      </p:pic>
      <p:sp>
        <p:nvSpPr>
          <p:cNvPr id="17411" name="Text Box 5"/>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spcBef>
                <a:spcPct val="50000"/>
              </a:spcBef>
            </a:pPr>
            <a:r>
              <a:rPr lang="es-ES" sz="4000" dirty="0"/>
              <a:t>Red de calzadas romanas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31640" y="890474"/>
            <a:ext cx="6365360" cy="5967526"/>
          </a:xfrm>
          <a:prstGeom prst="rect">
            <a:avLst/>
          </a:prstGeom>
          <a:noFill/>
          <a:ln w="9525">
            <a:noFill/>
            <a:miter lim="800000"/>
            <a:headEnd/>
            <a:tailEnd/>
          </a:ln>
          <a:effectLst/>
        </p:spPr>
      </p:pic>
      <p:sp>
        <p:nvSpPr>
          <p:cNvPr id="3" name="Text Box 5"/>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lgn="ctr">
              <a:spcBef>
                <a:spcPct val="50000"/>
              </a:spcBef>
            </a:pPr>
            <a:r>
              <a:rPr lang="es-ES" sz="4000" dirty="0" smtClean="0"/>
              <a:t>Ciudades y calzadas romanas en Hispania.</a:t>
            </a:r>
            <a:endParaRPr lang="es-E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CuadroTexto"/>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r>
              <a:rPr lang="es-ES" sz="3600" dirty="0"/>
              <a:t>El carácter práctico de la mentalidad romana hizo que le dieran una gran importancia a la elaboración e interpretación de las </a:t>
            </a:r>
            <a:r>
              <a:rPr lang="es-ES" sz="3600" dirty="0">
                <a:solidFill>
                  <a:srgbClr val="FF0000"/>
                </a:solidFill>
              </a:rPr>
              <a:t>leyes</a:t>
            </a:r>
            <a:r>
              <a:rPr lang="es-ES" sz="3600" dirty="0"/>
              <a:t>.</a:t>
            </a:r>
          </a:p>
        </p:txBody>
      </p:sp>
      <p:pic>
        <p:nvPicPr>
          <p:cNvPr id="12291" name="Picture 2"/>
          <p:cNvPicPr>
            <a:picLocks noChangeAspect="1" noChangeArrowheads="1"/>
          </p:cNvPicPr>
          <p:nvPr/>
        </p:nvPicPr>
        <p:blipFill>
          <a:blip r:embed="rId2" cstate="print"/>
          <a:srcRect/>
          <a:stretch>
            <a:fillRect/>
          </a:stretch>
        </p:blipFill>
        <p:spPr bwMode="auto">
          <a:xfrm>
            <a:off x="6715125" y="1717675"/>
            <a:ext cx="2428875" cy="5140325"/>
          </a:xfrm>
          <a:prstGeom prst="rect">
            <a:avLst/>
          </a:prstGeom>
          <a:noFill/>
          <a:ln w="9525">
            <a:noFill/>
            <a:miter lim="800000"/>
            <a:headEnd/>
            <a:tailEnd/>
          </a:ln>
        </p:spPr>
      </p:pic>
      <p:sp>
        <p:nvSpPr>
          <p:cNvPr id="12292" name="3 CuadroTexto"/>
          <p:cNvSpPr txBox="1">
            <a:spLocks noChangeArrowheads="1"/>
          </p:cNvSpPr>
          <p:nvPr/>
        </p:nvSpPr>
        <p:spPr bwMode="auto">
          <a:xfrm>
            <a:off x="0" y="2428875"/>
            <a:ext cx="6715125" cy="3416320"/>
          </a:xfrm>
          <a:prstGeom prst="rect">
            <a:avLst/>
          </a:prstGeom>
          <a:noFill/>
          <a:ln w="9525">
            <a:noFill/>
            <a:miter lim="800000"/>
            <a:headEnd/>
            <a:tailEnd/>
          </a:ln>
        </p:spPr>
        <p:txBody>
          <a:bodyPr>
            <a:spAutoFit/>
          </a:bodyPr>
          <a:lstStyle/>
          <a:p>
            <a:pPr algn="ctr"/>
            <a:r>
              <a:rPr lang="es-ES" sz="2400" dirty="0"/>
              <a:t>Los romanos crearon multitud de leyes que con el tiempo se hicieron complicadas de interpretar. Por ese motivo tuvo gran importancia la figura de los juristas como Gayo (derecha, autor de </a:t>
            </a:r>
            <a:r>
              <a:rPr lang="es-ES" sz="2400" i="1" dirty="0"/>
              <a:t>Instituciones</a:t>
            </a:r>
            <a:r>
              <a:rPr lang="es-ES" sz="2400" dirty="0"/>
              <a:t>) que además de interpretar dichas leyes se dedicaban a enseñar sus alumnos cómo interpretarlas. Buena parte del derecho romano sería posteriormente recopilado en el Imperio </a:t>
            </a:r>
            <a:r>
              <a:rPr lang="es-ES" sz="2400" dirty="0" smtClean="0"/>
              <a:t>bizantino </a:t>
            </a:r>
            <a:r>
              <a:rPr lang="es-ES" sz="2400" dirty="0"/>
              <a:t>siendo la base de nuestras leyes actuales.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s-ES" sz="3600" dirty="0" smtClean="0"/>
              <a:t>Piensa que las leyes sirven para homogeneizar la cultura puesto que ponen normas comunes.</a:t>
            </a:r>
            <a:endParaRPr lang="es-ES" sz="3600" dirty="0"/>
          </a:p>
        </p:txBody>
      </p:sp>
      <p:pic>
        <p:nvPicPr>
          <p:cNvPr id="67587" name="Picture 3" descr="C:\Users\Enrique\Desktop\Imagen4.jpg"/>
          <p:cNvPicPr>
            <a:picLocks noChangeAspect="1" noChangeArrowheads="1"/>
          </p:cNvPicPr>
          <p:nvPr/>
        </p:nvPicPr>
        <p:blipFill>
          <a:blip r:embed="rId2" cstate="print"/>
          <a:srcRect/>
          <a:stretch>
            <a:fillRect/>
          </a:stretch>
        </p:blipFill>
        <p:spPr bwMode="auto">
          <a:xfrm>
            <a:off x="4629638" y="1196752"/>
            <a:ext cx="4247091" cy="5661248"/>
          </a:xfrm>
          <a:prstGeom prst="rect">
            <a:avLst/>
          </a:prstGeom>
          <a:noFill/>
        </p:spPr>
      </p:pic>
      <p:sp>
        <p:nvSpPr>
          <p:cNvPr id="5" name="3 CuadroTexto"/>
          <p:cNvSpPr txBox="1">
            <a:spLocks noChangeArrowheads="1"/>
          </p:cNvSpPr>
          <p:nvPr/>
        </p:nvSpPr>
        <p:spPr bwMode="auto">
          <a:xfrm>
            <a:off x="0" y="2564904"/>
            <a:ext cx="4572000" cy="2677656"/>
          </a:xfrm>
          <a:prstGeom prst="rect">
            <a:avLst/>
          </a:prstGeom>
          <a:noFill/>
          <a:ln w="9525">
            <a:noFill/>
            <a:miter lim="800000"/>
            <a:headEnd/>
            <a:tailEnd/>
          </a:ln>
        </p:spPr>
        <p:txBody>
          <a:bodyPr wrap="square">
            <a:spAutoFit/>
          </a:bodyPr>
          <a:lstStyle/>
          <a:p>
            <a:pPr algn="ctr"/>
            <a:r>
              <a:rPr lang="es-ES" sz="2400" dirty="0" smtClean="0"/>
              <a:t>El culmen de este proceso de asimilación legal se completó en el año 212 d.C. cuando el emperador Caracalla (derecha) publicó un edicto por el que todos los habitantes libres del Imperio se convertían en ciudades romanos.</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r>
              <a:rPr lang="es-ES" sz="3600" dirty="0"/>
              <a:t>La lengua de los romanos fue el </a:t>
            </a:r>
            <a:r>
              <a:rPr lang="es-ES" sz="3600" dirty="0">
                <a:solidFill>
                  <a:srgbClr val="FF0000"/>
                </a:solidFill>
              </a:rPr>
              <a:t>latín</a:t>
            </a:r>
            <a:r>
              <a:rPr lang="es-ES" sz="3600" dirty="0"/>
              <a:t>, así llamada por tener su origen en la región del Lacio donde está Roma.</a:t>
            </a:r>
          </a:p>
        </p:txBody>
      </p:sp>
      <p:sp>
        <p:nvSpPr>
          <p:cNvPr id="8195" name="3 CuadroTexto"/>
          <p:cNvSpPr txBox="1">
            <a:spLocks noChangeArrowheads="1"/>
          </p:cNvSpPr>
          <p:nvPr/>
        </p:nvSpPr>
        <p:spPr bwMode="auto">
          <a:xfrm>
            <a:off x="0" y="2214563"/>
            <a:ext cx="6215063" cy="1570037"/>
          </a:xfrm>
          <a:prstGeom prst="rect">
            <a:avLst/>
          </a:prstGeom>
          <a:noFill/>
          <a:ln w="9525">
            <a:noFill/>
            <a:miter lim="800000"/>
            <a:headEnd/>
            <a:tailEnd/>
          </a:ln>
        </p:spPr>
        <p:txBody>
          <a:bodyPr>
            <a:spAutoFit/>
          </a:bodyPr>
          <a:lstStyle/>
          <a:p>
            <a:pPr algn="ctr"/>
            <a:r>
              <a:rPr lang="es-ES"/>
              <a:t>La lengua latina se convirtió en escrita durante el siglo VII a.C. cuando los romanos tomaron el alfabeto etrusco que a su vez tomaron del griego. Poco a poco nacía la civilización romana.</a:t>
            </a:r>
          </a:p>
        </p:txBody>
      </p:sp>
      <p:pic>
        <p:nvPicPr>
          <p:cNvPr id="8196" name="Picture 3"/>
          <p:cNvPicPr>
            <a:picLocks noChangeAspect="1" noChangeArrowheads="1"/>
          </p:cNvPicPr>
          <p:nvPr/>
        </p:nvPicPr>
        <p:blipFill>
          <a:blip r:embed="rId2" cstate="print"/>
          <a:srcRect/>
          <a:stretch>
            <a:fillRect/>
          </a:stretch>
        </p:blipFill>
        <p:spPr bwMode="auto">
          <a:xfrm>
            <a:off x="6129338" y="1785938"/>
            <a:ext cx="3014662" cy="5072062"/>
          </a:xfrm>
          <a:prstGeom prst="rect">
            <a:avLst/>
          </a:prstGeom>
          <a:noFill/>
          <a:ln w="9525">
            <a:noFill/>
            <a:miter lim="800000"/>
            <a:headEnd/>
            <a:tailEnd/>
          </a:ln>
        </p:spPr>
      </p:pic>
      <p:sp>
        <p:nvSpPr>
          <p:cNvPr id="8197" name="5 CuadroTexto"/>
          <p:cNvSpPr txBox="1">
            <a:spLocks noChangeArrowheads="1"/>
          </p:cNvSpPr>
          <p:nvPr/>
        </p:nvSpPr>
        <p:spPr bwMode="auto">
          <a:xfrm>
            <a:off x="0" y="5143500"/>
            <a:ext cx="5929313" cy="708025"/>
          </a:xfrm>
          <a:prstGeom prst="rect">
            <a:avLst/>
          </a:prstGeom>
          <a:noFill/>
          <a:ln w="9525">
            <a:noFill/>
            <a:miter lim="800000"/>
            <a:headEnd/>
            <a:tailEnd/>
          </a:ln>
        </p:spPr>
        <p:txBody>
          <a:bodyPr>
            <a:spAutoFit/>
          </a:bodyPr>
          <a:lstStyle/>
          <a:p>
            <a:pPr algn="ctr"/>
            <a:r>
              <a:rPr lang="es-ES" sz="2000"/>
              <a:t>La inscripción Duenos es uno de los vestigios más antiguos que se conservan en latín.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a:ln w="9525">
            <a:noFill/>
            <a:miter lim="800000"/>
            <a:headEnd/>
            <a:tailEnd/>
          </a:ln>
        </p:spPr>
      </p:pic>
      <p:sp>
        <p:nvSpPr>
          <p:cNvPr id="7" name="Text Box 5"/>
          <p:cNvSpPr txBox="1">
            <a:spLocks noChangeArrowheads="1"/>
          </p:cNvSpPr>
          <p:nvPr/>
        </p:nvSpPr>
        <p:spPr bwMode="auto">
          <a:xfrm>
            <a:off x="1285875" y="1857375"/>
            <a:ext cx="6769100" cy="2871555"/>
          </a:xfrm>
          <a:prstGeom prst="rect">
            <a:avLst/>
          </a:prstGeom>
          <a:gradFill rotWithShape="1">
            <a:gsLst>
              <a:gs pos="0">
                <a:srgbClr val="FF6600"/>
              </a:gs>
              <a:gs pos="50000">
                <a:srgbClr val="CCFFFF"/>
              </a:gs>
              <a:gs pos="100000">
                <a:srgbClr val="FF6600"/>
              </a:gs>
            </a:gsLst>
            <a:lin ang="2700000" scaled="1"/>
          </a:gradFill>
          <a:ln w="50800">
            <a:pattFill prst="pct5">
              <a:fgClr>
                <a:srgbClr val="FFFF00"/>
              </a:fgClr>
              <a:bgClr>
                <a:schemeClr val="tx1"/>
              </a:bgClr>
            </a:pattFill>
            <a:miter lim="800000"/>
            <a:headEnd/>
            <a:tailEnd/>
          </a:ln>
        </p:spPr>
        <p:txBody>
          <a:bodyPr wrap="square">
            <a:spAutoFit/>
          </a:bodyPr>
          <a:lstStyle/>
          <a:p>
            <a:pPr algn="ctr">
              <a:lnSpc>
                <a:spcPct val="70000"/>
              </a:lnSpc>
              <a:spcBef>
                <a:spcPct val="50000"/>
              </a:spcBef>
            </a:pPr>
            <a:endParaRPr lang="es-ES" sz="1200" dirty="0">
              <a:solidFill>
                <a:srgbClr val="FF0000"/>
              </a:solidFill>
            </a:endParaRPr>
          </a:p>
          <a:p>
            <a:pPr algn="ctr">
              <a:lnSpc>
                <a:spcPct val="70000"/>
              </a:lnSpc>
              <a:spcBef>
                <a:spcPts val="1800"/>
              </a:spcBef>
            </a:pPr>
            <a:endParaRPr lang="es-ES" sz="2000" dirty="0" smtClean="0">
              <a:solidFill>
                <a:srgbClr val="FF0000"/>
              </a:solidFill>
            </a:endParaRPr>
          </a:p>
          <a:p>
            <a:pPr algn="ctr">
              <a:lnSpc>
                <a:spcPct val="70000"/>
              </a:lnSpc>
              <a:spcBef>
                <a:spcPts val="1800"/>
              </a:spcBef>
            </a:pPr>
            <a:r>
              <a:rPr lang="es-ES" sz="6000" dirty="0" smtClean="0">
                <a:solidFill>
                  <a:srgbClr val="FF0000"/>
                </a:solidFill>
              </a:rPr>
              <a:t>La Hispania romana</a:t>
            </a:r>
          </a:p>
          <a:p>
            <a:pPr algn="ctr">
              <a:lnSpc>
                <a:spcPct val="70000"/>
              </a:lnSpc>
              <a:spcBef>
                <a:spcPts val="1800"/>
              </a:spcBef>
            </a:pPr>
            <a:r>
              <a:rPr lang="es-ES" sz="4000" dirty="0" smtClean="0">
                <a:solidFill>
                  <a:srgbClr val="FF0000"/>
                </a:solidFill>
              </a:rPr>
              <a:t>(218 a.C. – 415 d.C.)</a:t>
            </a:r>
            <a:endParaRPr lang="es-ES" sz="4000" dirty="0">
              <a:solidFill>
                <a:srgbClr val="FF0000"/>
              </a:solidFill>
            </a:endParaRPr>
          </a:p>
          <a:p>
            <a:pPr algn="ctr">
              <a:lnSpc>
                <a:spcPct val="70000"/>
              </a:lnSpc>
              <a:spcBef>
                <a:spcPct val="50000"/>
              </a:spcBef>
            </a:pPr>
            <a:endParaRPr lang="es-ES" sz="3600" dirty="0">
              <a:solidFill>
                <a:srgbClr val="FF0000"/>
              </a:solidFill>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rot="-60000">
            <a:off x="49213" y="1320800"/>
            <a:ext cx="4143375" cy="5691188"/>
          </a:xfrm>
          <a:prstGeom prst="rect">
            <a:avLst/>
          </a:prstGeom>
          <a:noFill/>
          <a:ln w="9525">
            <a:noFill/>
            <a:miter lim="800000"/>
            <a:headEnd/>
            <a:tailEnd/>
          </a:ln>
        </p:spPr>
      </p:pic>
      <p:sp>
        <p:nvSpPr>
          <p:cNvPr id="9219" name="2 CuadroTexto"/>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es-ES" sz="3600"/>
              <a:t>El alfabeto latino es básicamente el nuestro puesto que el castellano deriva del latín.</a:t>
            </a:r>
          </a:p>
        </p:txBody>
      </p:sp>
      <p:pic>
        <p:nvPicPr>
          <p:cNvPr id="9220" name="Picture 3"/>
          <p:cNvPicPr>
            <a:picLocks noChangeAspect="1" noChangeArrowheads="1"/>
          </p:cNvPicPr>
          <p:nvPr/>
        </p:nvPicPr>
        <p:blipFill>
          <a:blip r:embed="rId3" cstate="print"/>
          <a:srcRect/>
          <a:stretch>
            <a:fillRect/>
          </a:stretch>
        </p:blipFill>
        <p:spPr bwMode="auto">
          <a:xfrm>
            <a:off x="4572000" y="1350963"/>
            <a:ext cx="4143375" cy="550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es-ES" sz="3600"/>
              <a:t>Roma contó con muchos escritores famosos que fijaron las normas del latín.</a:t>
            </a:r>
          </a:p>
        </p:txBody>
      </p:sp>
      <p:pic>
        <p:nvPicPr>
          <p:cNvPr id="10243" name="Picture 2"/>
          <p:cNvPicPr>
            <a:picLocks noChangeAspect="1" noChangeArrowheads="1"/>
          </p:cNvPicPr>
          <p:nvPr/>
        </p:nvPicPr>
        <p:blipFill>
          <a:blip r:embed="rId2" cstate="print"/>
          <a:srcRect/>
          <a:stretch>
            <a:fillRect/>
          </a:stretch>
        </p:blipFill>
        <p:spPr bwMode="auto">
          <a:xfrm>
            <a:off x="4786313" y="1214438"/>
            <a:ext cx="1768475" cy="2357437"/>
          </a:xfrm>
          <a:prstGeom prst="rect">
            <a:avLst/>
          </a:prstGeom>
          <a:noFill/>
          <a:ln w="9525">
            <a:noFill/>
            <a:miter lim="800000"/>
            <a:headEnd/>
            <a:tailEnd/>
          </a:ln>
        </p:spPr>
      </p:pic>
      <p:sp>
        <p:nvSpPr>
          <p:cNvPr id="10244" name="3 CuadroTexto"/>
          <p:cNvSpPr txBox="1">
            <a:spLocks noChangeArrowheads="1"/>
          </p:cNvSpPr>
          <p:nvPr/>
        </p:nvSpPr>
        <p:spPr bwMode="auto">
          <a:xfrm>
            <a:off x="4429125" y="3714750"/>
            <a:ext cx="2500313" cy="923925"/>
          </a:xfrm>
          <a:prstGeom prst="rect">
            <a:avLst/>
          </a:prstGeom>
          <a:noFill/>
          <a:ln w="9525">
            <a:noFill/>
            <a:miter lim="800000"/>
            <a:headEnd/>
            <a:tailEnd/>
          </a:ln>
        </p:spPr>
        <p:txBody>
          <a:bodyPr>
            <a:spAutoFit/>
          </a:bodyPr>
          <a:lstStyle/>
          <a:p>
            <a:pPr algn="ctr"/>
            <a:r>
              <a:rPr lang="es-ES" sz="1800"/>
              <a:t>Virgilio, poeta épico autor de la </a:t>
            </a:r>
            <a:r>
              <a:rPr lang="es-ES" sz="1800" i="1"/>
              <a:t>Eneida</a:t>
            </a:r>
            <a:r>
              <a:rPr lang="es-ES" sz="1800"/>
              <a:t>. Tito Livio, historiador.</a:t>
            </a:r>
            <a:endParaRPr lang="es-ES" sz="1800" i="1"/>
          </a:p>
        </p:txBody>
      </p:sp>
      <p:pic>
        <p:nvPicPr>
          <p:cNvPr id="10245" name="Picture 5"/>
          <p:cNvPicPr>
            <a:picLocks noChangeAspect="1" noChangeArrowheads="1"/>
          </p:cNvPicPr>
          <p:nvPr/>
        </p:nvPicPr>
        <p:blipFill>
          <a:blip r:embed="rId3" cstate="print"/>
          <a:srcRect/>
          <a:stretch>
            <a:fillRect/>
          </a:stretch>
        </p:blipFill>
        <p:spPr bwMode="auto">
          <a:xfrm>
            <a:off x="263525" y="1214438"/>
            <a:ext cx="1978025" cy="2357437"/>
          </a:xfrm>
          <a:prstGeom prst="rect">
            <a:avLst/>
          </a:prstGeom>
          <a:noFill/>
          <a:ln w="9525">
            <a:noFill/>
            <a:miter lim="800000"/>
            <a:headEnd/>
            <a:tailEnd/>
          </a:ln>
        </p:spPr>
      </p:pic>
      <p:sp>
        <p:nvSpPr>
          <p:cNvPr id="10246" name="3 CuadroTexto"/>
          <p:cNvSpPr txBox="1">
            <a:spLocks noChangeArrowheads="1"/>
          </p:cNvSpPr>
          <p:nvPr/>
        </p:nvSpPr>
        <p:spPr bwMode="auto">
          <a:xfrm>
            <a:off x="0" y="3643313"/>
            <a:ext cx="2286000" cy="923925"/>
          </a:xfrm>
          <a:prstGeom prst="rect">
            <a:avLst/>
          </a:prstGeom>
          <a:noFill/>
          <a:ln w="9525">
            <a:noFill/>
            <a:miter lim="800000"/>
            <a:headEnd/>
            <a:tailEnd/>
          </a:ln>
        </p:spPr>
        <p:txBody>
          <a:bodyPr>
            <a:spAutoFit/>
          </a:bodyPr>
          <a:lstStyle/>
          <a:p>
            <a:pPr algn="ctr"/>
            <a:r>
              <a:rPr lang="es-ES" sz="1800" dirty="0"/>
              <a:t>Virgilio, comediógrafo. </a:t>
            </a:r>
            <a:r>
              <a:rPr lang="es-ES" sz="1800" dirty="0">
                <a:solidFill>
                  <a:srgbClr val="FF0000"/>
                </a:solidFill>
              </a:rPr>
              <a:t>Séneca</a:t>
            </a:r>
            <a:r>
              <a:rPr lang="es-ES" sz="1800" dirty="0"/>
              <a:t> filósofo estoico.</a:t>
            </a:r>
            <a:endParaRPr lang="es-ES" sz="1800" i="1" dirty="0"/>
          </a:p>
        </p:txBody>
      </p:sp>
      <p:pic>
        <p:nvPicPr>
          <p:cNvPr id="10247" name="Picture 6"/>
          <p:cNvPicPr>
            <a:picLocks noChangeAspect="1" noChangeArrowheads="1"/>
          </p:cNvPicPr>
          <p:nvPr/>
        </p:nvPicPr>
        <p:blipFill>
          <a:blip r:embed="rId4" cstate="print"/>
          <a:srcRect/>
          <a:stretch>
            <a:fillRect/>
          </a:stretch>
        </p:blipFill>
        <p:spPr bwMode="auto">
          <a:xfrm>
            <a:off x="2640013" y="1214438"/>
            <a:ext cx="1746250" cy="2357437"/>
          </a:xfrm>
          <a:prstGeom prst="rect">
            <a:avLst/>
          </a:prstGeom>
          <a:noFill/>
          <a:ln w="9525">
            <a:noFill/>
            <a:miter lim="800000"/>
            <a:headEnd/>
            <a:tailEnd/>
          </a:ln>
        </p:spPr>
      </p:pic>
      <p:sp>
        <p:nvSpPr>
          <p:cNvPr id="10248" name="3 CuadroTexto"/>
          <p:cNvSpPr txBox="1">
            <a:spLocks noChangeArrowheads="1"/>
          </p:cNvSpPr>
          <p:nvPr/>
        </p:nvSpPr>
        <p:spPr bwMode="auto">
          <a:xfrm>
            <a:off x="2214563" y="3571875"/>
            <a:ext cx="2500312" cy="923925"/>
          </a:xfrm>
          <a:prstGeom prst="rect">
            <a:avLst/>
          </a:prstGeom>
          <a:noFill/>
          <a:ln w="9525">
            <a:noFill/>
            <a:miter lim="800000"/>
            <a:headEnd/>
            <a:tailEnd/>
          </a:ln>
        </p:spPr>
        <p:txBody>
          <a:bodyPr>
            <a:spAutoFit/>
          </a:bodyPr>
          <a:lstStyle/>
          <a:p>
            <a:pPr algn="ctr"/>
            <a:r>
              <a:rPr lang="es-ES" sz="1800"/>
              <a:t>Cicerón, famoso orador autor de las </a:t>
            </a:r>
            <a:r>
              <a:rPr lang="es-ES" sz="1800" i="1"/>
              <a:t>Catilinarias. </a:t>
            </a:r>
            <a:r>
              <a:rPr lang="es-ES" sz="1800"/>
              <a:t>Tácito, historiador.</a:t>
            </a:r>
          </a:p>
        </p:txBody>
      </p:sp>
      <p:pic>
        <p:nvPicPr>
          <p:cNvPr id="10249" name="Picture 7"/>
          <p:cNvPicPr>
            <a:picLocks noChangeAspect="1" noChangeArrowheads="1"/>
          </p:cNvPicPr>
          <p:nvPr/>
        </p:nvPicPr>
        <p:blipFill>
          <a:blip r:embed="rId5" cstate="print"/>
          <a:srcRect/>
          <a:stretch>
            <a:fillRect/>
          </a:stretch>
        </p:blipFill>
        <p:spPr bwMode="auto">
          <a:xfrm>
            <a:off x="6762750" y="1214438"/>
            <a:ext cx="2381250" cy="2143125"/>
          </a:xfrm>
          <a:prstGeom prst="rect">
            <a:avLst/>
          </a:prstGeom>
          <a:noFill/>
          <a:ln w="9525">
            <a:noFill/>
            <a:miter lim="800000"/>
            <a:headEnd/>
            <a:tailEnd/>
          </a:ln>
        </p:spPr>
      </p:pic>
      <p:sp>
        <p:nvSpPr>
          <p:cNvPr id="10250" name="3 CuadroTexto"/>
          <p:cNvSpPr txBox="1">
            <a:spLocks noChangeArrowheads="1"/>
          </p:cNvSpPr>
          <p:nvPr/>
        </p:nvSpPr>
        <p:spPr bwMode="auto">
          <a:xfrm>
            <a:off x="6715125" y="3357563"/>
            <a:ext cx="2428875" cy="1200150"/>
          </a:xfrm>
          <a:prstGeom prst="rect">
            <a:avLst/>
          </a:prstGeom>
          <a:noFill/>
          <a:ln w="9525">
            <a:noFill/>
            <a:miter lim="800000"/>
            <a:headEnd/>
            <a:tailEnd/>
          </a:ln>
        </p:spPr>
        <p:txBody>
          <a:bodyPr>
            <a:spAutoFit/>
          </a:bodyPr>
          <a:lstStyle/>
          <a:p>
            <a:pPr algn="ctr"/>
            <a:r>
              <a:rPr lang="es-ES" sz="1800"/>
              <a:t>Horacio, poeta autor de las </a:t>
            </a:r>
            <a:r>
              <a:rPr lang="es-ES" sz="1800" i="1"/>
              <a:t>Odas. </a:t>
            </a:r>
            <a:r>
              <a:rPr lang="es-ES" sz="1800"/>
              <a:t>Ovidio</a:t>
            </a:r>
            <a:r>
              <a:rPr lang="es-ES" sz="1800" i="1"/>
              <a:t>, </a:t>
            </a:r>
            <a:r>
              <a:rPr lang="es-ES" sz="1800"/>
              <a:t>poeta autor de </a:t>
            </a:r>
            <a:r>
              <a:rPr lang="es-ES" sz="1800" i="1"/>
              <a:t>La</a:t>
            </a:r>
            <a:r>
              <a:rPr lang="es-ES" sz="1800"/>
              <a:t> </a:t>
            </a:r>
            <a:r>
              <a:rPr lang="es-ES" sz="1800" i="1"/>
              <a:t>Metamorfosis</a:t>
            </a:r>
          </a:p>
        </p:txBody>
      </p:sp>
      <p:pic>
        <p:nvPicPr>
          <p:cNvPr id="10251" name="Picture 8"/>
          <p:cNvPicPr>
            <a:picLocks noChangeAspect="1" noChangeArrowheads="1"/>
          </p:cNvPicPr>
          <p:nvPr/>
        </p:nvPicPr>
        <p:blipFill>
          <a:blip r:embed="rId6" cstate="print"/>
          <a:srcRect/>
          <a:stretch>
            <a:fillRect/>
          </a:stretch>
        </p:blipFill>
        <p:spPr bwMode="auto">
          <a:xfrm>
            <a:off x="7000875" y="4572000"/>
            <a:ext cx="1754188" cy="2286000"/>
          </a:xfrm>
          <a:prstGeom prst="rect">
            <a:avLst/>
          </a:prstGeom>
          <a:noFill/>
          <a:ln w="9525">
            <a:noFill/>
            <a:miter lim="800000"/>
            <a:headEnd/>
            <a:tailEnd/>
          </a:ln>
        </p:spPr>
      </p:pic>
      <p:pic>
        <p:nvPicPr>
          <p:cNvPr id="10252" name="Picture 9"/>
          <p:cNvPicPr>
            <a:picLocks noChangeAspect="1" noChangeArrowheads="1"/>
          </p:cNvPicPr>
          <p:nvPr/>
        </p:nvPicPr>
        <p:blipFill>
          <a:blip r:embed="rId7" cstate="print"/>
          <a:srcRect/>
          <a:stretch>
            <a:fillRect/>
          </a:stretch>
        </p:blipFill>
        <p:spPr bwMode="auto">
          <a:xfrm>
            <a:off x="285750" y="4643438"/>
            <a:ext cx="1905000" cy="2214562"/>
          </a:xfrm>
          <a:prstGeom prst="rect">
            <a:avLst/>
          </a:prstGeom>
          <a:noFill/>
          <a:ln w="9525">
            <a:noFill/>
            <a:miter lim="800000"/>
            <a:headEnd/>
            <a:tailEnd/>
          </a:ln>
        </p:spPr>
      </p:pic>
      <p:pic>
        <p:nvPicPr>
          <p:cNvPr id="10253" name="Picture 10"/>
          <p:cNvPicPr>
            <a:picLocks noChangeAspect="1" noChangeArrowheads="1"/>
          </p:cNvPicPr>
          <p:nvPr/>
        </p:nvPicPr>
        <p:blipFill>
          <a:blip r:embed="rId8" cstate="print"/>
          <a:srcRect/>
          <a:stretch>
            <a:fillRect/>
          </a:stretch>
        </p:blipFill>
        <p:spPr bwMode="auto">
          <a:xfrm>
            <a:off x="2643188" y="4643438"/>
            <a:ext cx="1730375" cy="2214562"/>
          </a:xfrm>
          <a:prstGeom prst="rect">
            <a:avLst/>
          </a:prstGeom>
          <a:noFill/>
          <a:ln w="9525">
            <a:noFill/>
            <a:miter lim="800000"/>
            <a:headEnd/>
            <a:tailEnd/>
          </a:ln>
        </p:spPr>
      </p:pic>
      <p:pic>
        <p:nvPicPr>
          <p:cNvPr id="10254" name="Picture 11"/>
          <p:cNvPicPr>
            <a:picLocks noChangeAspect="1" noChangeArrowheads="1"/>
          </p:cNvPicPr>
          <p:nvPr/>
        </p:nvPicPr>
        <p:blipFill>
          <a:blip r:embed="rId9" cstate="print"/>
          <a:srcRect/>
          <a:stretch>
            <a:fillRect/>
          </a:stretch>
        </p:blipFill>
        <p:spPr bwMode="auto">
          <a:xfrm>
            <a:off x="4786313" y="4643438"/>
            <a:ext cx="1830387" cy="221456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r>
              <a:rPr lang="es-ES" sz="3600" dirty="0"/>
              <a:t>Otra prueba más de esa mentalidad práctica estuvo en la búsqueda de un </a:t>
            </a:r>
            <a:r>
              <a:rPr lang="es-ES" sz="3600" dirty="0">
                <a:solidFill>
                  <a:srgbClr val="FF0000"/>
                </a:solidFill>
              </a:rPr>
              <a:t>calendario</a:t>
            </a:r>
            <a:r>
              <a:rPr lang="es-ES" sz="3600" dirty="0"/>
              <a:t> que se adecuara más a la realidad.</a:t>
            </a:r>
          </a:p>
        </p:txBody>
      </p:sp>
      <p:pic>
        <p:nvPicPr>
          <p:cNvPr id="13315" name="Picture 2"/>
          <p:cNvPicPr>
            <a:picLocks noChangeAspect="1" noChangeArrowheads="1"/>
          </p:cNvPicPr>
          <p:nvPr/>
        </p:nvPicPr>
        <p:blipFill>
          <a:blip r:embed="rId2" cstate="print"/>
          <a:srcRect/>
          <a:stretch>
            <a:fillRect/>
          </a:stretch>
        </p:blipFill>
        <p:spPr bwMode="auto">
          <a:xfrm>
            <a:off x="5357813" y="1712913"/>
            <a:ext cx="3786187" cy="5145087"/>
          </a:xfrm>
          <a:prstGeom prst="rect">
            <a:avLst/>
          </a:prstGeom>
          <a:noFill/>
          <a:ln w="9525">
            <a:noFill/>
            <a:miter lim="800000"/>
            <a:headEnd/>
            <a:tailEnd/>
          </a:ln>
        </p:spPr>
      </p:pic>
      <p:sp>
        <p:nvSpPr>
          <p:cNvPr id="13316" name="3 CuadroTexto"/>
          <p:cNvSpPr txBox="1">
            <a:spLocks noChangeArrowheads="1"/>
          </p:cNvSpPr>
          <p:nvPr/>
        </p:nvSpPr>
        <p:spPr bwMode="auto">
          <a:xfrm>
            <a:off x="0" y="2071688"/>
            <a:ext cx="5357813" cy="2678112"/>
          </a:xfrm>
          <a:prstGeom prst="rect">
            <a:avLst/>
          </a:prstGeom>
          <a:noFill/>
          <a:ln w="9525">
            <a:noFill/>
            <a:miter lim="800000"/>
            <a:headEnd/>
            <a:tailEnd/>
          </a:ln>
        </p:spPr>
        <p:txBody>
          <a:bodyPr>
            <a:spAutoFit/>
          </a:bodyPr>
          <a:lstStyle/>
          <a:p>
            <a:pPr algn="ctr"/>
            <a:r>
              <a:rPr lang="es-ES"/>
              <a:t>Julio César fue quien difundió el calendario que había creado el astrónomo Sosígenes de Alejandría. Por este motivo lo conocemos como calendario juliano, base del nuestro. En este calendario solar de 12 meses se introdujeron los años bisiestos cada cuatro años.</a:t>
            </a:r>
          </a:p>
        </p:txBody>
      </p:sp>
      <p:sp>
        <p:nvSpPr>
          <p:cNvPr id="13317" name="4 CuadroTexto"/>
          <p:cNvSpPr txBox="1">
            <a:spLocks noChangeArrowheads="1"/>
          </p:cNvSpPr>
          <p:nvPr/>
        </p:nvSpPr>
        <p:spPr bwMode="auto">
          <a:xfrm>
            <a:off x="0" y="5429250"/>
            <a:ext cx="5357813" cy="1016000"/>
          </a:xfrm>
          <a:prstGeom prst="rect">
            <a:avLst/>
          </a:prstGeom>
          <a:noFill/>
          <a:ln w="9525">
            <a:noFill/>
            <a:miter lim="800000"/>
            <a:headEnd/>
            <a:tailEnd/>
          </a:ln>
        </p:spPr>
        <p:txBody>
          <a:bodyPr>
            <a:spAutoFit/>
          </a:bodyPr>
          <a:lstStyle/>
          <a:p>
            <a:pPr algn="ctr"/>
            <a:r>
              <a:rPr lang="es-ES" sz="2000"/>
              <a:t>Meses romanos de este calendario: januarius, febrearius, martius, aprilis, maius, junius, quintilis, sextilis, september, october, november y december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CuadroTexto"/>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es-ES" sz="3600" dirty="0"/>
              <a:t>La </a:t>
            </a:r>
            <a:r>
              <a:rPr lang="es-ES" sz="3600" dirty="0">
                <a:solidFill>
                  <a:srgbClr val="FF0000"/>
                </a:solidFill>
              </a:rPr>
              <a:t>religión romana </a:t>
            </a:r>
            <a:r>
              <a:rPr lang="es-ES" sz="3600" dirty="0"/>
              <a:t>presenta muchos parecidos con la griega y la etrusca.</a:t>
            </a:r>
          </a:p>
        </p:txBody>
      </p:sp>
      <p:graphicFrame>
        <p:nvGraphicFramePr>
          <p:cNvPr id="4" name="3 Tabla"/>
          <p:cNvGraphicFramePr>
            <a:graphicFrameLocks noGrp="1"/>
          </p:cNvGraphicFramePr>
          <p:nvPr/>
        </p:nvGraphicFramePr>
        <p:xfrm>
          <a:off x="928688" y="1428750"/>
          <a:ext cx="7072362" cy="4167856"/>
        </p:xfrm>
        <a:graphic>
          <a:graphicData uri="http://schemas.openxmlformats.org/drawingml/2006/table">
            <a:tbl>
              <a:tblPr/>
              <a:tblGrid>
                <a:gridCol w="3536180"/>
                <a:gridCol w="3536182"/>
              </a:tblGrid>
              <a:tr h="369455">
                <a:tc>
                  <a:txBody>
                    <a:bodyPr/>
                    <a:lstStyle/>
                    <a:p>
                      <a:pPr algn="ctr"/>
                      <a:r>
                        <a:rPr lang="es-ES" sz="2400" b="1" dirty="0"/>
                        <a:t>Dioses de </a:t>
                      </a:r>
                      <a:r>
                        <a:rPr lang="es-ES" sz="2400" b="1" dirty="0" smtClean="0"/>
                        <a:t>Grecia</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b="1" dirty="0" smtClean="0"/>
                        <a:t>Dioses Romanos</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Zeus</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dirty="0" smtClean="0"/>
                        <a:t>Júpiter</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Hera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Juno</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smtClean="0"/>
                        <a:t>Poseidón</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Neptuno</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Atenea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Minerva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Ares</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Marte</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Artemisa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Diana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Hermes</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dirty="0" smtClean="0"/>
                        <a:t>Mercurio</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Dionisio</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a:t>Baco</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Apolo</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dirty="0" smtClean="0"/>
                        <a:t>Apolo</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69455">
                <a:tc>
                  <a:txBody>
                    <a:bodyPr/>
                    <a:lstStyle/>
                    <a:p>
                      <a:pPr algn="ctr"/>
                      <a:r>
                        <a:rPr lang="es-ES" sz="2400" dirty="0"/>
                        <a:t>Afrodita</a:t>
                      </a:r>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s-ES" sz="2400" dirty="0" smtClean="0"/>
                        <a:t>Venus</a:t>
                      </a:r>
                      <a:endParaRPr lang="es-ES" sz="2400" dirty="0"/>
                    </a:p>
                  </a:txBody>
                  <a:tcPr marL="13136" marR="13136" marT="6568" marB="6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24617" name="5 CuadroTexto"/>
          <p:cNvSpPr txBox="1">
            <a:spLocks noChangeArrowheads="1"/>
          </p:cNvSpPr>
          <p:nvPr/>
        </p:nvSpPr>
        <p:spPr bwMode="auto">
          <a:xfrm>
            <a:off x="428625" y="5857875"/>
            <a:ext cx="8286750" cy="830263"/>
          </a:xfrm>
          <a:prstGeom prst="rect">
            <a:avLst/>
          </a:prstGeom>
          <a:noFill/>
          <a:ln w="9525">
            <a:noFill/>
            <a:miter lim="800000"/>
            <a:headEnd/>
            <a:tailEnd/>
          </a:ln>
        </p:spPr>
        <p:txBody>
          <a:bodyPr>
            <a:spAutoFit/>
          </a:bodyPr>
          <a:lstStyle/>
          <a:p>
            <a:pPr algn="ctr"/>
            <a:r>
              <a:rPr lang="es-ES"/>
              <a:t>Los romanos tomaron los dioses griegos y los adaptaron. En el caso romano los tres principales eran Júpiter, Juno y Minerva.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0" y="0"/>
            <a:ext cx="9144000" cy="1616075"/>
          </a:xfrm>
          <a:prstGeom prst="rect">
            <a:avLst/>
          </a:prstGeom>
          <a:noFill/>
          <a:ln w="9525">
            <a:noFill/>
            <a:miter lim="800000"/>
            <a:headEnd/>
            <a:tailEnd/>
          </a:ln>
        </p:spPr>
        <p:txBody>
          <a:bodyPr>
            <a:spAutoFit/>
          </a:bodyPr>
          <a:lstStyle/>
          <a:p>
            <a:pPr algn="ctr"/>
            <a:r>
              <a:rPr lang="es-ES" sz="3300" dirty="0" smtClean="0"/>
              <a:t>Era </a:t>
            </a:r>
            <a:r>
              <a:rPr lang="es-ES" sz="3300" dirty="0"/>
              <a:t>muy ecléctica, es decir, tomó influencias de las religiones de muchos pueblos que conquistaba o con los que mantenía contacto.</a:t>
            </a:r>
          </a:p>
        </p:txBody>
      </p:sp>
      <p:pic>
        <p:nvPicPr>
          <p:cNvPr id="30723" name="Picture 2"/>
          <p:cNvPicPr>
            <a:picLocks noChangeAspect="1" noChangeArrowheads="1"/>
          </p:cNvPicPr>
          <p:nvPr/>
        </p:nvPicPr>
        <p:blipFill>
          <a:blip r:embed="rId2" cstate="print"/>
          <a:srcRect/>
          <a:stretch>
            <a:fillRect/>
          </a:stretch>
        </p:blipFill>
        <p:spPr bwMode="auto">
          <a:xfrm>
            <a:off x="4786313" y="2143125"/>
            <a:ext cx="4357687" cy="3776663"/>
          </a:xfrm>
          <a:prstGeom prst="rect">
            <a:avLst/>
          </a:prstGeom>
          <a:noFill/>
          <a:ln w="9525">
            <a:noFill/>
            <a:miter lim="800000"/>
            <a:headEnd/>
            <a:tailEnd/>
          </a:ln>
        </p:spPr>
      </p:pic>
      <p:sp>
        <p:nvSpPr>
          <p:cNvPr id="30724" name="3 CuadroTexto"/>
          <p:cNvSpPr txBox="1">
            <a:spLocks noChangeArrowheads="1"/>
          </p:cNvSpPr>
          <p:nvPr/>
        </p:nvSpPr>
        <p:spPr bwMode="auto">
          <a:xfrm>
            <a:off x="0" y="2000250"/>
            <a:ext cx="4786313" cy="3786188"/>
          </a:xfrm>
          <a:prstGeom prst="rect">
            <a:avLst/>
          </a:prstGeom>
          <a:noFill/>
          <a:ln w="9525">
            <a:noFill/>
            <a:miter lim="800000"/>
            <a:headEnd/>
            <a:tailEnd/>
          </a:ln>
        </p:spPr>
        <p:txBody>
          <a:bodyPr>
            <a:spAutoFit/>
          </a:bodyPr>
          <a:lstStyle/>
          <a:p>
            <a:pPr algn="ctr"/>
            <a:r>
              <a:rPr lang="es-ES" sz="2400" dirty="0"/>
              <a:t>Por ejemplo, durante gran parte del Imperio en el territorio romano se introdujo el culto al dios Mitra procedente de la zona de Turquía que difundieron los legionarios. Se basaba en cultos esotéricos o mistéricos (es decir, secretos) que requerían una iniciación y la realización de rituales (incluida una especie de eucaristía con pan y vino).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0" y="0"/>
            <a:ext cx="9144000" cy="1616075"/>
          </a:xfrm>
          <a:prstGeom prst="rect">
            <a:avLst/>
          </a:prstGeom>
          <a:noFill/>
          <a:ln w="9525">
            <a:noFill/>
            <a:miter lim="800000"/>
            <a:headEnd/>
            <a:tailEnd/>
          </a:ln>
        </p:spPr>
        <p:txBody>
          <a:bodyPr>
            <a:spAutoFit/>
          </a:bodyPr>
          <a:lstStyle/>
          <a:p>
            <a:pPr algn="ctr"/>
            <a:r>
              <a:rPr lang="es-ES" sz="3300" dirty="0"/>
              <a:t>Pero si una religión procedente de oriente tuvo especial importancia para nuestra historia, fue el </a:t>
            </a:r>
            <a:r>
              <a:rPr lang="es-ES" sz="3300" dirty="0">
                <a:solidFill>
                  <a:srgbClr val="FF0000"/>
                </a:solidFill>
              </a:rPr>
              <a:t>CRISTIANISMO</a:t>
            </a:r>
            <a:r>
              <a:rPr lang="es-ES" sz="3300" dirty="0"/>
              <a:t>.</a:t>
            </a:r>
          </a:p>
        </p:txBody>
      </p:sp>
      <p:pic>
        <p:nvPicPr>
          <p:cNvPr id="31747" name="Picture 3"/>
          <p:cNvPicPr>
            <a:picLocks noChangeAspect="1" noChangeArrowheads="1"/>
          </p:cNvPicPr>
          <p:nvPr/>
        </p:nvPicPr>
        <p:blipFill>
          <a:blip r:embed="rId2" cstate="print"/>
          <a:srcRect/>
          <a:stretch>
            <a:fillRect/>
          </a:stretch>
        </p:blipFill>
        <p:spPr bwMode="auto">
          <a:xfrm>
            <a:off x="5072063" y="1622425"/>
            <a:ext cx="4071937" cy="5235575"/>
          </a:xfrm>
          <a:prstGeom prst="rect">
            <a:avLst/>
          </a:prstGeom>
          <a:noFill/>
          <a:ln w="9525">
            <a:noFill/>
            <a:miter lim="800000"/>
            <a:headEnd/>
            <a:tailEnd/>
          </a:ln>
        </p:spPr>
      </p:pic>
      <p:sp>
        <p:nvSpPr>
          <p:cNvPr id="31748" name="4 CuadroTexto"/>
          <p:cNvSpPr txBox="1">
            <a:spLocks noChangeArrowheads="1"/>
          </p:cNvSpPr>
          <p:nvPr/>
        </p:nvSpPr>
        <p:spPr bwMode="auto">
          <a:xfrm>
            <a:off x="0" y="2500313"/>
            <a:ext cx="5072063" cy="3416300"/>
          </a:xfrm>
          <a:prstGeom prst="rect">
            <a:avLst/>
          </a:prstGeom>
          <a:noFill/>
          <a:ln w="9525">
            <a:noFill/>
            <a:miter lim="800000"/>
            <a:headEnd/>
            <a:tailEnd/>
          </a:ln>
        </p:spPr>
        <p:txBody>
          <a:bodyPr>
            <a:spAutoFit/>
          </a:bodyPr>
          <a:lstStyle/>
          <a:p>
            <a:pPr algn="ctr"/>
            <a:r>
              <a:rPr lang="es-ES" sz="2400" dirty="0"/>
              <a:t>Esta religión se basaba en las predicaciones de Jesús de Nazaret muerto en torno al año 33 d.C. El sobrenombre que le dieron sus seguidores fue el de Cristo (el ungido), de ahí que sus seguidores fueron y son llamados cristianos. Creían en un único dios y consideraban la Eucaristía como el elemento central de sus creencias.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00125" y="1109663"/>
            <a:ext cx="7286625" cy="5748337"/>
          </a:xfrm>
          <a:prstGeom prst="rect">
            <a:avLst/>
          </a:prstGeom>
          <a:noFill/>
          <a:ln w="9525">
            <a:noFill/>
            <a:miter lim="800000"/>
            <a:headEnd/>
            <a:tailEnd/>
          </a:ln>
        </p:spPr>
      </p:pic>
      <p:sp>
        <p:nvSpPr>
          <p:cNvPr id="34819" name="2 CuadroTexto"/>
          <p:cNvSpPr txBox="1">
            <a:spLocks noChangeArrowheads="1"/>
          </p:cNvSpPr>
          <p:nvPr/>
        </p:nvSpPr>
        <p:spPr bwMode="auto">
          <a:xfrm>
            <a:off x="0" y="0"/>
            <a:ext cx="9144000" cy="1108075"/>
          </a:xfrm>
          <a:prstGeom prst="rect">
            <a:avLst/>
          </a:prstGeom>
          <a:noFill/>
          <a:ln w="9525">
            <a:noFill/>
            <a:miter lim="800000"/>
            <a:headEnd/>
            <a:tailEnd/>
          </a:ln>
        </p:spPr>
        <p:txBody>
          <a:bodyPr>
            <a:spAutoFit/>
          </a:bodyPr>
          <a:lstStyle/>
          <a:p>
            <a:pPr algn="ctr"/>
            <a:r>
              <a:rPr lang="es-ES" sz="3300" dirty="0"/>
              <a:t>El cristianismo se fue difundiendo con rapidez por todo el Imperio.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teatro romano mérida"/>
          <p:cNvPicPr>
            <a:picLocks noChangeAspect="1" noChangeArrowheads="1"/>
          </p:cNvPicPr>
          <p:nvPr/>
        </p:nvPicPr>
        <p:blipFill>
          <a:blip r:embed="rId2" cstate="print"/>
          <a:srcRect/>
          <a:stretch>
            <a:fillRect/>
          </a:stretch>
        </p:blipFill>
        <p:spPr bwMode="auto">
          <a:xfrm>
            <a:off x="683568" y="1025350"/>
            <a:ext cx="7776864" cy="5832650"/>
          </a:xfrm>
          <a:prstGeom prst="rect">
            <a:avLst/>
          </a:prstGeom>
          <a:noFill/>
        </p:spPr>
      </p:pic>
      <p:sp>
        <p:nvSpPr>
          <p:cNvPr id="3" name="2 CuadroTexto"/>
          <p:cNvSpPr txBox="1">
            <a:spLocks noChangeArrowheads="1"/>
          </p:cNvSpPr>
          <p:nvPr/>
        </p:nvSpPr>
        <p:spPr bwMode="auto">
          <a:xfrm>
            <a:off x="0" y="0"/>
            <a:ext cx="9144000" cy="600164"/>
          </a:xfrm>
          <a:prstGeom prst="rect">
            <a:avLst/>
          </a:prstGeom>
          <a:noFill/>
          <a:ln w="9525">
            <a:noFill/>
            <a:miter lim="800000"/>
            <a:headEnd/>
            <a:tailEnd/>
          </a:ln>
        </p:spPr>
        <p:txBody>
          <a:bodyPr>
            <a:spAutoFit/>
          </a:bodyPr>
          <a:lstStyle/>
          <a:p>
            <a:pPr algn="ctr"/>
            <a:r>
              <a:rPr lang="es-ES" sz="3300" dirty="0" smtClean="0"/>
              <a:t>El </a:t>
            </a:r>
            <a:r>
              <a:rPr lang="es-ES" sz="3300" dirty="0" smtClean="0">
                <a:solidFill>
                  <a:srgbClr val="FF0000"/>
                </a:solidFill>
              </a:rPr>
              <a:t>arte</a:t>
            </a:r>
            <a:r>
              <a:rPr lang="es-ES" sz="3300" dirty="0" smtClean="0"/>
              <a:t> hispano adopta las formas romanas.</a:t>
            </a:r>
            <a:endParaRPr lang="es-ES" sz="33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roductos de comercio en Roma"/>
          <p:cNvPicPr>
            <a:picLocks noChangeAspect="1" noChangeArrowheads="1"/>
          </p:cNvPicPr>
          <p:nvPr/>
        </p:nvPicPr>
        <p:blipFill>
          <a:blip r:embed="rId2" cstate="print"/>
          <a:srcRect/>
          <a:stretch>
            <a:fillRect/>
          </a:stretch>
        </p:blipFill>
        <p:spPr bwMode="auto">
          <a:xfrm>
            <a:off x="2267744" y="1997841"/>
            <a:ext cx="6876256" cy="4297660"/>
          </a:xfrm>
          <a:prstGeom prst="rect">
            <a:avLst/>
          </a:prstGeom>
          <a:noFill/>
          <a:ln w="9525">
            <a:noFill/>
            <a:miter lim="800000"/>
            <a:headEnd/>
            <a:tailEnd/>
          </a:ln>
        </p:spPr>
      </p:pic>
      <p:sp>
        <p:nvSpPr>
          <p:cNvPr id="32771" name="Text Box 5"/>
          <p:cNvSpPr txBox="1">
            <a:spLocks noChangeArrowheads="1"/>
          </p:cNvSpPr>
          <p:nvPr/>
        </p:nvSpPr>
        <p:spPr bwMode="auto">
          <a:xfrm>
            <a:off x="0" y="0"/>
            <a:ext cx="9144000" cy="1754326"/>
          </a:xfrm>
          <a:prstGeom prst="rect">
            <a:avLst/>
          </a:prstGeom>
          <a:noFill/>
          <a:ln w="9525">
            <a:noFill/>
            <a:miter lim="800000"/>
            <a:headEnd/>
            <a:tailEnd/>
          </a:ln>
        </p:spPr>
        <p:txBody>
          <a:bodyPr>
            <a:spAutoFit/>
          </a:bodyPr>
          <a:lstStyle/>
          <a:p>
            <a:pPr algn="ctr">
              <a:spcBef>
                <a:spcPct val="50000"/>
              </a:spcBef>
            </a:pPr>
            <a:r>
              <a:rPr lang="es-ES" sz="3600" dirty="0" smtClean="0">
                <a:solidFill>
                  <a:srgbClr val="FF0000"/>
                </a:solidFill>
              </a:rPr>
              <a:t>Economía</a:t>
            </a:r>
            <a:r>
              <a:rPr lang="es-ES" sz="3600" dirty="0" smtClean="0"/>
              <a:t>. Roma </a:t>
            </a:r>
            <a:r>
              <a:rPr lang="es-ES" sz="3600" dirty="0"/>
              <a:t>aprovechó la producción de cada parte del Imperio y de otros lugares para potenciar el </a:t>
            </a:r>
            <a:r>
              <a:rPr lang="es-ES" sz="3600" dirty="0" smtClean="0"/>
              <a:t>comercio y el uso de la moneda.</a:t>
            </a:r>
            <a:endParaRPr lang="es-ES" sz="3600" dirty="0"/>
          </a:p>
        </p:txBody>
      </p:sp>
      <p:sp>
        <p:nvSpPr>
          <p:cNvPr id="32772" name="Text Box 6"/>
          <p:cNvSpPr txBox="1">
            <a:spLocks noChangeArrowheads="1"/>
          </p:cNvSpPr>
          <p:nvPr/>
        </p:nvSpPr>
        <p:spPr bwMode="auto">
          <a:xfrm>
            <a:off x="4356100" y="1268413"/>
            <a:ext cx="4464050" cy="457200"/>
          </a:xfrm>
          <a:prstGeom prst="rect">
            <a:avLst/>
          </a:prstGeom>
          <a:noFill/>
          <a:ln w="9525">
            <a:noFill/>
            <a:miter lim="800000"/>
            <a:headEnd/>
            <a:tailEnd/>
          </a:ln>
        </p:spPr>
        <p:txBody>
          <a:bodyPr>
            <a:spAutoFit/>
          </a:bodyPr>
          <a:lstStyle/>
          <a:p>
            <a:pPr>
              <a:spcBef>
                <a:spcPct val="50000"/>
              </a:spcBef>
            </a:pPr>
            <a:endParaRPr lang="es-ES"/>
          </a:p>
        </p:txBody>
      </p:sp>
      <p:sp>
        <p:nvSpPr>
          <p:cNvPr id="5" name="4 CuadroTexto"/>
          <p:cNvSpPr txBox="1">
            <a:spLocks noChangeArrowheads="1"/>
          </p:cNvSpPr>
          <p:nvPr/>
        </p:nvSpPr>
        <p:spPr bwMode="auto">
          <a:xfrm>
            <a:off x="0" y="2500313"/>
            <a:ext cx="2267743" cy="3046988"/>
          </a:xfrm>
          <a:prstGeom prst="rect">
            <a:avLst/>
          </a:prstGeom>
          <a:noFill/>
          <a:ln w="9525">
            <a:noFill/>
            <a:miter lim="800000"/>
            <a:headEnd/>
            <a:tailEnd/>
          </a:ln>
        </p:spPr>
        <p:txBody>
          <a:bodyPr wrap="square">
            <a:spAutoFit/>
          </a:bodyPr>
          <a:lstStyle/>
          <a:p>
            <a:pPr algn="ctr"/>
            <a:r>
              <a:rPr lang="es-ES" sz="2400" dirty="0" smtClean="0"/>
              <a:t>En definitiva, lo que hizo Roma en términos económicos fue internacionalizar o globalizar la economía peninsular.</a:t>
            </a:r>
            <a:endParaRPr lang="es-E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UxFiU4k4N4k/WGLOUXANqCI/AAAAAAAAtTw/IALKKo1-zWojmNOdtdv6r4WKIRXR10tWACPcB/s670/hispania.jpg"/>
          <p:cNvPicPr>
            <a:picLocks noChangeAspect="1" noChangeArrowheads="1"/>
          </p:cNvPicPr>
          <p:nvPr/>
        </p:nvPicPr>
        <p:blipFill>
          <a:blip r:embed="rId2" cstate="print"/>
          <a:srcRect/>
          <a:stretch>
            <a:fillRect/>
          </a:stretch>
        </p:blipFill>
        <p:spPr bwMode="auto">
          <a:xfrm>
            <a:off x="971600" y="692696"/>
            <a:ext cx="7308304" cy="4875838"/>
          </a:xfrm>
          <a:prstGeom prst="rect">
            <a:avLst/>
          </a:prstGeom>
          <a:noFill/>
        </p:spPr>
      </p:pic>
      <p:sp>
        <p:nvSpPr>
          <p:cNvPr id="3"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spcBef>
                <a:spcPct val="50000"/>
              </a:spcBef>
            </a:pPr>
            <a:r>
              <a:rPr lang="es-ES" sz="4000" dirty="0" smtClean="0"/>
              <a:t>Principales producciones peninsulares.</a:t>
            </a:r>
            <a:endParaRPr lang="es-ES" sz="4000" dirty="0"/>
          </a:p>
        </p:txBody>
      </p:sp>
      <p:sp>
        <p:nvSpPr>
          <p:cNvPr id="4" name="3 CuadroTexto"/>
          <p:cNvSpPr txBox="1">
            <a:spLocks noChangeArrowheads="1"/>
          </p:cNvSpPr>
          <p:nvPr/>
        </p:nvSpPr>
        <p:spPr bwMode="auto">
          <a:xfrm>
            <a:off x="0" y="5589240"/>
            <a:ext cx="9144000" cy="1200329"/>
          </a:xfrm>
          <a:prstGeom prst="rect">
            <a:avLst/>
          </a:prstGeom>
          <a:noFill/>
          <a:ln w="9525">
            <a:noFill/>
            <a:miter lim="800000"/>
            <a:headEnd/>
            <a:tailEnd/>
          </a:ln>
        </p:spPr>
        <p:txBody>
          <a:bodyPr wrap="square">
            <a:spAutoFit/>
          </a:bodyPr>
          <a:lstStyle/>
          <a:p>
            <a:pPr algn="ctr"/>
            <a:r>
              <a:rPr lang="es-ES" sz="2400" dirty="0" smtClean="0"/>
              <a:t>Con los romanos se expandió mucho la trilogía mediterránea (trigo, vino y aceite), la minería, los salazones y la ganadería. Sin embargo, la Península no destacó tanto en las artesanías.</a:t>
            </a:r>
            <a:endParaRPr lang="es-E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57364"/>
            <a:ext cx="9144000" cy="2985433"/>
          </a:xfrm>
          <a:prstGeom prst="rect">
            <a:avLst/>
          </a:prstGeom>
          <a:noFill/>
        </p:spPr>
        <p:txBody>
          <a:bodyPr wrap="square" rtlCol="0">
            <a:spAutoFit/>
          </a:bodyPr>
          <a:lstStyle/>
          <a:p>
            <a:pPr algn="ctr"/>
            <a:r>
              <a:rPr lang="es-ES" sz="7200" dirty="0" smtClean="0">
                <a:solidFill>
                  <a:srgbClr val="FF0000"/>
                </a:solidFill>
                <a:latin typeface="Arial Black" pitchFamily="34" charset="0"/>
              </a:rPr>
              <a:t>La llegada de los romanos</a:t>
            </a:r>
          </a:p>
          <a:p>
            <a:pPr algn="ctr"/>
            <a:r>
              <a:rPr lang="es-ES" sz="4400" dirty="0" smtClean="0">
                <a:solidFill>
                  <a:srgbClr val="FF0000"/>
                </a:solidFill>
                <a:latin typeface="Arial Black" pitchFamily="34" charset="0"/>
              </a:rPr>
              <a:t>(218 a.C.-202 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0" y="0"/>
            <a:ext cx="9144000" cy="2400657"/>
          </a:xfrm>
          <a:prstGeom prst="rect">
            <a:avLst/>
          </a:prstGeom>
          <a:noFill/>
          <a:ln w="9525">
            <a:noFill/>
            <a:miter lim="800000"/>
            <a:headEnd/>
            <a:tailEnd/>
          </a:ln>
        </p:spPr>
        <p:txBody>
          <a:bodyPr>
            <a:spAutoFit/>
          </a:bodyPr>
          <a:lstStyle/>
          <a:p>
            <a:pPr algn="ctr">
              <a:spcBef>
                <a:spcPct val="50000"/>
              </a:spcBef>
            </a:pPr>
            <a:r>
              <a:rPr lang="es-ES" sz="3000" dirty="0" smtClean="0">
                <a:solidFill>
                  <a:srgbClr val="FF0000"/>
                </a:solidFill>
              </a:rPr>
              <a:t>Sociedad</a:t>
            </a:r>
            <a:r>
              <a:rPr lang="es-ES" sz="3000" dirty="0" smtClean="0"/>
              <a:t>. En </a:t>
            </a:r>
            <a:r>
              <a:rPr lang="es-ES" sz="3000" dirty="0"/>
              <a:t>Roma existían importantes diferencias sociales. </a:t>
            </a:r>
            <a:r>
              <a:rPr lang="es-ES" sz="3000" dirty="0" smtClean="0"/>
              <a:t>Simplificando, la población se dividía en patricios y plebeyos, aunque estos poco </a:t>
            </a:r>
            <a:r>
              <a:rPr lang="es-ES" sz="3000" dirty="0"/>
              <a:t>a poco obtendrán los mismos </a:t>
            </a:r>
            <a:r>
              <a:rPr lang="es-ES" sz="3000" dirty="0" smtClean="0"/>
              <a:t>derechos (no las riquezas) </a:t>
            </a:r>
            <a:r>
              <a:rPr lang="es-ES" sz="3000" dirty="0"/>
              <a:t>hasta convertirse todos ellos en CIUDADANOS.</a:t>
            </a:r>
          </a:p>
        </p:txBody>
      </p:sp>
      <p:pic>
        <p:nvPicPr>
          <p:cNvPr id="25603" name="Picture 4"/>
          <p:cNvPicPr>
            <a:picLocks noChangeAspect="1" noChangeArrowheads="1"/>
          </p:cNvPicPr>
          <p:nvPr/>
        </p:nvPicPr>
        <p:blipFill>
          <a:blip r:embed="rId2" cstate="print"/>
          <a:srcRect/>
          <a:stretch>
            <a:fillRect/>
          </a:stretch>
        </p:blipFill>
        <p:spPr bwMode="auto">
          <a:xfrm>
            <a:off x="2238375" y="3071813"/>
            <a:ext cx="6905625" cy="3552825"/>
          </a:xfrm>
          <a:prstGeom prst="rect">
            <a:avLst/>
          </a:prstGeom>
          <a:noFill/>
          <a:ln w="9525">
            <a:noFill/>
            <a:miter lim="800000"/>
            <a:headEnd/>
            <a:tailEnd/>
          </a:ln>
        </p:spPr>
      </p:pic>
      <p:sp>
        <p:nvSpPr>
          <p:cNvPr id="25604" name="4 CuadroTexto"/>
          <p:cNvSpPr txBox="1">
            <a:spLocks noChangeArrowheads="1"/>
          </p:cNvSpPr>
          <p:nvPr/>
        </p:nvSpPr>
        <p:spPr bwMode="auto">
          <a:xfrm>
            <a:off x="0" y="3212976"/>
            <a:ext cx="2214563" cy="3046988"/>
          </a:xfrm>
          <a:prstGeom prst="rect">
            <a:avLst/>
          </a:prstGeom>
          <a:noFill/>
          <a:ln w="9525">
            <a:noFill/>
            <a:miter lim="800000"/>
            <a:headEnd/>
            <a:tailEnd/>
          </a:ln>
        </p:spPr>
        <p:txBody>
          <a:bodyPr>
            <a:spAutoFit/>
          </a:bodyPr>
          <a:lstStyle/>
          <a:p>
            <a:pPr algn="ctr"/>
            <a:r>
              <a:rPr lang="es-ES" sz="2400" dirty="0"/>
              <a:t>Esquema social en época imperial</a:t>
            </a:r>
            <a:r>
              <a:rPr lang="es-ES" sz="2400" dirty="0" smtClean="0"/>
              <a:t>. Fíjate que las mujeres aparecen aparte. Era una sociedad patriarcal.</a:t>
            </a:r>
            <a:endParaRPr lang="es-E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0" y="2060575"/>
            <a:ext cx="4576763" cy="4614863"/>
          </a:xfrm>
          <a:prstGeom prst="rect">
            <a:avLst/>
          </a:prstGeom>
          <a:noFill/>
          <a:ln w="9525">
            <a:noFill/>
            <a:miter lim="800000"/>
            <a:headEnd/>
            <a:tailEnd/>
          </a:ln>
        </p:spPr>
      </p:pic>
      <p:sp>
        <p:nvSpPr>
          <p:cNvPr id="31747" name="Text Box 5"/>
          <p:cNvSpPr txBox="1">
            <a:spLocks noChangeArrowheads="1"/>
          </p:cNvSpPr>
          <p:nvPr/>
        </p:nvSpPr>
        <p:spPr bwMode="auto">
          <a:xfrm>
            <a:off x="0" y="0"/>
            <a:ext cx="9144000" cy="2185214"/>
          </a:xfrm>
          <a:prstGeom prst="rect">
            <a:avLst/>
          </a:prstGeom>
          <a:noFill/>
          <a:ln w="9525">
            <a:noFill/>
            <a:miter lim="800000"/>
            <a:headEnd/>
            <a:tailEnd/>
          </a:ln>
        </p:spPr>
        <p:txBody>
          <a:bodyPr>
            <a:spAutoFit/>
          </a:bodyPr>
          <a:lstStyle/>
          <a:p>
            <a:pPr algn="ctr">
              <a:spcBef>
                <a:spcPct val="50000"/>
              </a:spcBef>
            </a:pPr>
            <a:r>
              <a:rPr lang="es-ES" sz="3400" dirty="0"/>
              <a:t>Las conquistas de Roma desde época republicana permitieron que la economía romana descansara en </a:t>
            </a:r>
            <a:r>
              <a:rPr lang="es-ES" sz="3400" dirty="0">
                <a:solidFill>
                  <a:srgbClr val="FF0000"/>
                </a:solidFill>
              </a:rPr>
              <a:t>mano de obra esclava </a:t>
            </a:r>
            <a:r>
              <a:rPr lang="es-ES" sz="3400" dirty="0"/>
              <a:t>que trabajaba el campo, las minas o en el servicio doméstico.</a:t>
            </a:r>
          </a:p>
        </p:txBody>
      </p:sp>
      <p:pic>
        <p:nvPicPr>
          <p:cNvPr id="31748" name="Picture 6"/>
          <p:cNvPicPr>
            <a:picLocks noChangeAspect="1" noChangeArrowheads="1"/>
          </p:cNvPicPr>
          <p:nvPr/>
        </p:nvPicPr>
        <p:blipFill>
          <a:blip r:embed="rId3" cstate="print"/>
          <a:srcRect/>
          <a:stretch>
            <a:fillRect/>
          </a:stretch>
        </p:blipFill>
        <p:spPr bwMode="auto">
          <a:xfrm>
            <a:off x="4716463" y="2060575"/>
            <a:ext cx="4438650"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0" y="1196975"/>
            <a:ext cx="9144000" cy="5905500"/>
          </a:xfrm>
          <a:prstGeom prst="rect">
            <a:avLst/>
          </a:prstGeom>
          <a:noFill/>
          <a:ln w="9525">
            <a:noFill/>
            <a:miter lim="800000"/>
            <a:headEnd/>
            <a:tailEnd/>
          </a:ln>
        </p:spPr>
      </p:pic>
      <p:sp>
        <p:nvSpPr>
          <p:cNvPr id="27651" name="Text Box 5"/>
          <p:cNvSpPr txBox="1">
            <a:spLocks noChangeArrowheads="1"/>
          </p:cNvSpPr>
          <p:nvPr/>
        </p:nvSpPr>
        <p:spPr bwMode="auto">
          <a:xfrm>
            <a:off x="0" y="0"/>
            <a:ext cx="9144000" cy="1066800"/>
          </a:xfrm>
          <a:prstGeom prst="rect">
            <a:avLst/>
          </a:prstGeom>
          <a:noFill/>
          <a:ln w="9525">
            <a:noFill/>
            <a:miter lim="800000"/>
            <a:headEnd/>
            <a:tailEnd/>
          </a:ln>
        </p:spPr>
        <p:txBody>
          <a:bodyPr>
            <a:spAutoFit/>
          </a:bodyPr>
          <a:lstStyle/>
          <a:p>
            <a:pPr algn="ctr">
              <a:spcBef>
                <a:spcPct val="50000"/>
              </a:spcBef>
            </a:pPr>
            <a:r>
              <a:rPr lang="es-ES" sz="3200"/>
              <a:t>Los ricos solían vivir en casas amplias con desarrollo horizontal. Son las conocidas como “domus”.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Insula"/>
          <p:cNvPicPr>
            <a:picLocks noChangeAspect="1" noChangeArrowheads="1"/>
          </p:cNvPicPr>
          <p:nvPr/>
        </p:nvPicPr>
        <p:blipFill>
          <a:blip r:embed="rId2" cstate="print"/>
          <a:srcRect/>
          <a:stretch>
            <a:fillRect/>
          </a:stretch>
        </p:blipFill>
        <p:spPr bwMode="auto">
          <a:xfrm>
            <a:off x="0" y="1463675"/>
            <a:ext cx="9144000" cy="5394325"/>
          </a:xfrm>
          <a:prstGeom prst="rect">
            <a:avLst/>
          </a:prstGeom>
          <a:noFill/>
          <a:ln w="9525">
            <a:noFill/>
            <a:miter lim="800000"/>
            <a:headEnd/>
            <a:tailEnd/>
          </a:ln>
        </p:spPr>
      </p:pic>
      <p:sp>
        <p:nvSpPr>
          <p:cNvPr id="28675" name="Text Box 5"/>
          <p:cNvSpPr txBox="1">
            <a:spLocks noChangeArrowheads="1"/>
          </p:cNvSpPr>
          <p:nvPr/>
        </p:nvSpPr>
        <p:spPr bwMode="auto">
          <a:xfrm>
            <a:off x="0" y="0"/>
            <a:ext cx="9144000" cy="1190625"/>
          </a:xfrm>
          <a:prstGeom prst="rect">
            <a:avLst/>
          </a:prstGeom>
          <a:noFill/>
          <a:ln w="9525">
            <a:noFill/>
            <a:miter lim="800000"/>
            <a:headEnd/>
            <a:tailEnd/>
          </a:ln>
        </p:spPr>
        <p:txBody>
          <a:bodyPr>
            <a:spAutoFit/>
          </a:bodyPr>
          <a:lstStyle/>
          <a:p>
            <a:pPr algn="ctr">
              <a:spcBef>
                <a:spcPct val="50000"/>
              </a:spcBef>
            </a:pPr>
            <a:r>
              <a:rPr lang="es-ES" sz="3600"/>
              <a:t>La plebe vivía en casas de varios pisos y menos espaciosas conocidas como “insulae”.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0" y="0"/>
            <a:ext cx="9144000" cy="2289175"/>
          </a:xfrm>
          <a:prstGeom prst="rect">
            <a:avLst/>
          </a:prstGeom>
          <a:noFill/>
          <a:ln w="9525">
            <a:noFill/>
            <a:miter lim="800000"/>
            <a:headEnd/>
            <a:tailEnd/>
          </a:ln>
        </p:spPr>
        <p:txBody>
          <a:bodyPr>
            <a:spAutoFit/>
          </a:bodyPr>
          <a:lstStyle/>
          <a:p>
            <a:pPr algn="ctr">
              <a:spcBef>
                <a:spcPct val="50000"/>
              </a:spcBef>
            </a:pPr>
            <a:r>
              <a:rPr lang="es-ES" sz="3600" dirty="0"/>
              <a:t>Ya en época republicana se construyen también villas en el campo en las que residía el dueño de las tierras con sus esclavos. Desde </a:t>
            </a:r>
            <a:r>
              <a:rPr lang="es-ES" sz="3600" dirty="0" smtClean="0"/>
              <a:t>estas </a:t>
            </a:r>
            <a:r>
              <a:rPr lang="es-ES" sz="3600" dirty="0"/>
              <a:t>se controlaban los latifundios.</a:t>
            </a:r>
          </a:p>
        </p:txBody>
      </p:sp>
      <p:pic>
        <p:nvPicPr>
          <p:cNvPr id="29699" name="Picture 6"/>
          <p:cNvPicPr>
            <a:picLocks noChangeAspect="1" noChangeArrowheads="1"/>
          </p:cNvPicPr>
          <p:nvPr/>
        </p:nvPicPr>
        <p:blipFill>
          <a:blip r:embed="rId2" cstate="print"/>
          <a:srcRect/>
          <a:stretch>
            <a:fillRect/>
          </a:stretch>
        </p:blipFill>
        <p:spPr bwMode="auto">
          <a:xfrm>
            <a:off x="1476375" y="2286000"/>
            <a:ext cx="6096000"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gunda guerra púnica - Wikipedia, la enciclopedia libre"/>
          <p:cNvPicPr>
            <a:picLocks noChangeAspect="1" noChangeArrowheads="1"/>
          </p:cNvPicPr>
          <p:nvPr/>
        </p:nvPicPr>
        <p:blipFill>
          <a:blip r:embed="rId2" cstate="print"/>
          <a:srcRect/>
          <a:stretch>
            <a:fillRect/>
          </a:stretch>
        </p:blipFill>
        <p:spPr bwMode="auto">
          <a:xfrm>
            <a:off x="2411760" y="1856344"/>
            <a:ext cx="6946742" cy="5001656"/>
          </a:xfrm>
          <a:prstGeom prst="rect">
            <a:avLst/>
          </a:prstGeom>
          <a:noFill/>
        </p:spPr>
      </p:pic>
      <p:sp>
        <p:nvSpPr>
          <p:cNvPr id="3" name="2 CuadroTexto"/>
          <p:cNvSpPr txBox="1"/>
          <p:nvPr/>
        </p:nvSpPr>
        <p:spPr>
          <a:xfrm>
            <a:off x="0" y="0"/>
            <a:ext cx="9144000" cy="1800493"/>
          </a:xfrm>
          <a:prstGeom prst="rect">
            <a:avLst/>
          </a:prstGeom>
          <a:noFill/>
        </p:spPr>
        <p:txBody>
          <a:bodyPr wrap="square" rtlCol="0">
            <a:spAutoFit/>
          </a:bodyPr>
          <a:lstStyle/>
          <a:p>
            <a:pPr algn="ctr"/>
            <a:r>
              <a:rPr lang="es-ES" sz="3700" dirty="0" smtClean="0"/>
              <a:t>Durante la segunda guerra púnica los romanos decidieron enviar tropas para apoyar a las ciudades griegas contra los cartagineses.</a:t>
            </a:r>
            <a:endParaRPr lang="es-ES" sz="3700" dirty="0"/>
          </a:p>
        </p:txBody>
      </p:sp>
      <p:sp>
        <p:nvSpPr>
          <p:cNvPr id="4" name="3 CuadroTexto"/>
          <p:cNvSpPr txBox="1"/>
          <p:nvPr/>
        </p:nvSpPr>
        <p:spPr>
          <a:xfrm>
            <a:off x="0" y="2428868"/>
            <a:ext cx="2483768" cy="3046988"/>
          </a:xfrm>
          <a:prstGeom prst="rect">
            <a:avLst/>
          </a:prstGeom>
          <a:noFill/>
        </p:spPr>
        <p:txBody>
          <a:bodyPr wrap="square" rtlCol="0">
            <a:spAutoFit/>
          </a:bodyPr>
          <a:lstStyle/>
          <a:p>
            <a:pPr algn="ctr"/>
            <a:r>
              <a:rPr lang="es-ES" sz="2400" dirty="0" smtClean="0"/>
              <a:t>En realidad, apoyar a la ciudad de Sagunto fue una disculpa. En juego estaba el dominio del Mediterráneo occidental.</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857488" y="2000240"/>
            <a:ext cx="6286512" cy="4133382"/>
          </a:xfrm>
          <a:prstGeom prst="rect">
            <a:avLst/>
          </a:prstGeom>
          <a:noFill/>
          <a:ln w="9525">
            <a:noFill/>
            <a:miter lim="800000"/>
            <a:headEnd/>
            <a:tailEnd/>
          </a:ln>
          <a:effectLst/>
        </p:spPr>
      </p:pic>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El desembarco se produce en </a:t>
            </a:r>
            <a:r>
              <a:rPr lang="es-ES" sz="3200" dirty="0" err="1" smtClean="0"/>
              <a:t>Emporion</a:t>
            </a:r>
            <a:r>
              <a:rPr lang="es-ES" sz="3200" dirty="0" smtClean="0"/>
              <a:t> (Ampurias) en el año 218 a.C. En 209 a.C. los romanos toman la ciudad de </a:t>
            </a:r>
            <a:r>
              <a:rPr lang="es-ES" sz="3200" dirty="0" err="1" smtClean="0"/>
              <a:t>Carthago</a:t>
            </a:r>
            <a:r>
              <a:rPr lang="es-ES" sz="3200" dirty="0" smtClean="0"/>
              <a:t> Nova (Cartagena).</a:t>
            </a:r>
            <a:endParaRPr lang="es-E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57364"/>
            <a:ext cx="9144000" cy="2985433"/>
          </a:xfrm>
          <a:prstGeom prst="rect">
            <a:avLst/>
          </a:prstGeom>
          <a:noFill/>
        </p:spPr>
        <p:txBody>
          <a:bodyPr wrap="square" rtlCol="0">
            <a:spAutoFit/>
          </a:bodyPr>
          <a:lstStyle/>
          <a:p>
            <a:pPr algn="ctr"/>
            <a:r>
              <a:rPr lang="es-ES" sz="7200" dirty="0" smtClean="0">
                <a:solidFill>
                  <a:srgbClr val="FF0000"/>
                </a:solidFill>
                <a:latin typeface="Arial Black" pitchFamily="34" charset="0"/>
              </a:rPr>
              <a:t>La conquista peninsular</a:t>
            </a:r>
          </a:p>
          <a:p>
            <a:pPr algn="ctr"/>
            <a:r>
              <a:rPr lang="es-ES" sz="4400" dirty="0" smtClean="0">
                <a:solidFill>
                  <a:srgbClr val="FF0000"/>
                </a:solidFill>
                <a:latin typeface="Arial Black" pitchFamily="34" charset="0"/>
              </a:rPr>
              <a:t>(218 a.C.-19 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754571" y="2071678"/>
            <a:ext cx="6389429" cy="4376759"/>
          </a:xfrm>
          <a:prstGeom prst="rect">
            <a:avLst/>
          </a:prstGeom>
          <a:noFill/>
          <a:ln w="9525">
            <a:noFill/>
            <a:miter lim="800000"/>
            <a:headEnd/>
            <a:tailEnd/>
          </a:ln>
          <a:effectLst/>
        </p:spPr>
      </p:pic>
      <p:sp>
        <p:nvSpPr>
          <p:cNvPr id="3" name="2 CuadroTexto"/>
          <p:cNvSpPr txBox="1"/>
          <p:nvPr/>
        </p:nvSpPr>
        <p:spPr>
          <a:xfrm>
            <a:off x="0" y="0"/>
            <a:ext cx="9144000" cy="1800493"/>
          </a:xfrm>
          <a:prstGeom prst="rect">
            <a:avLst/>
          </a:prstGeom>
          <a:noFill/>
        </p:spPr>
        <p:txBody>
          <a:bodyPr wrap="square" rtlCol="0">
            <a:spAutoFit/>
          </a:bodyPr>
          <a:lstStyle/>
          <a:p>
            <a:pPr algn="ctr"/>
            <a:r>
              <a:rPr lang="es-ES" sz="3700" dirty="0" smtClean="0"/>
              <a:t>Expulsados los cartagineses, Roma no encontró un rival lo suficientemente fuerte y unido para evitar su expansión.</a:t>
            </a:r>
            <a:endParaRPr lang="es-ES" sz="3700" dirty="0"/>
          </a:p>
        </p:txBody>
      </p:sp>
      <p:sp>
        <p:nvSpPr>
          <p:cNvPr id="4" name="3 CuadroTexto"/>
          <p:cNvSpPr txBox="1"/>
          <p:nvPr/>
        </p:nvSpPr>
        <p:spPr>
          <a:xfrm>
            <a:off x="0" y="2428868"/>
            <a:ext cx="2714612" cy="2308324"/>
          </a:xfrm>
          <a:prstGeom prst="rect">
            <a:avLst/>
          </a:prstGeom>
          <a:noFill/>
        </p:spPr>
        <p:txBody>
          <a:bodyPr wrap="square" rtlCol="0">
            <a:spAutoFit/>
          </a:bodyPr>
          <a:lstStyle/>
          <a:p>
            <a:pPr algn="ctr"/>
            <a:r>
              <a:rPr lang="es-ES" sz="2400" dirty="0" smtClean="0"/>
              <a:t>En el año 19 a.C. Roma vencía a cántabros y astures y ocupaba así todo el territorio peninsular.</a:t>
            </a: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TotalTime>
  <Words>1903</Words>
  <Application>Microsoft Office PowerPoint</Application>
  <PresentationFormat>Presentación en pantalla (4:3)</PresentationFormat>
  <Paragraphs>125</Paragraphs>
  <Slides>54</Slides>
  <Notes>1</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199</cp:revision>
  <dcterms:created xsi:type="dcterms:W3CDTF">2010-07-10T16:47:04Z</dcterms:created>
  <dcterms:modified xsi:type="dcterms:W3CDTF">2020-07-29T03:42:55Z</dcterms:modified>
</cp:coreProperties>
</file>