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426" r:id="rId2"/>
    <p:sldId id="431" r:id="rId3"/>
    <p:sldId id="429" r:id="rId4"/>
    <p:sldId id="406" r:id="rId5"/>
    <p:sldId id="401" r:id="rId6"/>
    <p:sldId id="404" r:id="rId7"/>
    <p:sldId id="402" r:id="rId8"/>
    <p:sldId id="307" r:id="rId9"/>
    <p:sldId id="270" r:id="rId10"/>
    <p:sldId id="312" r:id="rId11"/>
    <p:sldId id="313" r:id="rId12"/>
    <p:sldId id="314" r:id="rId13"/>
    <p:sldId id="315" r:id="rId14"/>
    <p:sldId id="316" r:id="rId15"/>
    <p:sldId id="317" r:id="rId16"/>
    <p:sldId id="318" r:id="rId17"/>
    <p:sldId id="320" r:id="rId18"/>
    <p:sldId id="319" r:id="rId19"/>
    <p:sldId id="328" r:id="rId20"/>
    <p:sldId id="403" r:id="rId21"/>
    <p:sldId id="321" r:id="rId22"/>
    <p:sldId id="324" r:id="rId23"/>
    <p:sldId id="322" r:id="rId24"/>
    <p:sldId id="325" r:id="rId25"/>
    <p:sldId id="327" r:id="rId26"/>
    <p:sldId id="323" r:id="rId27"/>
    <p:sldId id="340" r:id="rId28"/>
    <p:sldId id="407" r:id="rId29"/>
    <p:sldId id="333" r:id="rId30"/>
    <p:sldId id="405" r:id="rId31"/>
    <p:sldId id="427" r:id="rId32"/>
    <p:sldId id="408" r:id="rId33"/>
    <p:sldId id="341" r:id="rId34"/>
    <p:sldId id="342" r:id="rId35"/>
    <p:sldId id="409" r:id="rId36"/>
    <p:sldId id="344" r:id="rId37"/>
    <p:sldId id="345" r:id="rId38"/>
    <p:sldId id="346" r:id="rId39"/>
    <p:sldId id="410"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418" r:id="rId54"/>
    <p:sldId id="415" r:id="rId55"/>
    <p:sldId id="412" r:id="rId56"/>
    <p:sldId id="413" r:id="rId57"/>
    <p:sldId id="414" r:id="rId58"/>
    <p:sldId id="424" r:id="rId59"/>
    <p:sldId id="423" r:id="rId60"/>
    <p:sldId id="428" r:id="rId61"/>
    <p:sldId id="416" r:id="rId62"/>
    <p:sldId id="417" r:id="rId63"/>
    <p:sldId id="361" r:id="rId64"/>
    <p:sldId id="362" r:id="rId65"/>
    <p:sldId id="363" r:id="rId66"/>
    <p:sldId id="419" r:id="rId67"/>
    <p:sldId id="369" r:id="rId68"/>
    <p:sldId id="370" r:id="rId69"/>
    <p:sldId id="371" r:id="rId70"/>
    <p:sldId id="425" r:id="rId71"/>
    <p:sldId id="420" r:id="rId72"/>
    <p:sldId id="421" r:id="rId73"/>
    <p:sldId id="378" r:id="rId74"/>
    <p:sldId id="380" r:id="rId75"/>
    <p:sldId id="381" r:id="rId76"/>
    <p:sldId id="382" r:id="rId77"/>
    <p:sldId id="383" r:id="rId78"/>
    <p:sldId id="384" r:id="rId79"/>
    <p:sldId id="386" r:id="rId80"/>
    <p:sldId id="387" r:id="rId81"/>
    <p:sldId id="430" r:id="rId82"/>
    <p:sldId id="388" r:id="rId83"/>
    <p:sldId id="389" r:id="rId84"/>
    <p:sldId id="390" r:id="rId85"/>
    <p:sldId id="391" r:id="rId86"/>
    <p:sldId id="422" r:id="rId8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Arial" charset="0"/>
      </a:defRPr>
    </a:lvl1pPr>
    <a:lvl2pPr marL="457200" algn="l" rtl="0" fontAlgn="base">
      <a:spcBef>
        <a:spcPct val="0"/>
      </a:spcBef>
      <a:spcAft>
        <a:spcPct val="0"/>
      </a:spcAft>
      <a:defRPr sz="2400" kern="1200">
        <a:solidFill>
          <a:schemeClr val="tx1"/>
        </a:solidFill>
        <a:latin typeface="Times New Roman" charset="0"/>
        <a:ea typeface="+mn-ea"/>
        <a:cs typeface="Arial" charset="0"/>
      </a:defRPr>
    </a:lvl2pPr>
    <a:lvl3pPr marL="914400" algn="l" rtl="0" fontAlgn="base">
      <a:spcBef>
        <a:spcPct val="0"/>
      </a:spcBef>
      <a:spcAft>
        <a:spcPct val="0"/>
      </a:spcAft>
      <a:defRPr sz="2400" kern="1200">
        <a:solidFill>
          <a:schemeClr val="tx1"/>
        </a:solidFill>
        <a:latin typeface="Times New Roman" charset="0"/>
        <a:ea typeface="+mn-ea"/>
        <a:cs typeface="Arial" charset="0"/>
      </a:defRPr>
    </a:lvl3pPr>
    <a:lvl4pPr marL="1371600" algn="l" rtl="0" fontAlgn="base">
      <a:spcBef>
        <a:spcPct val="0"/>
      </a:spcBef>
      <a:spcAft>
        <a:spcPct val="0"/>
      </a:spcAft>
      <a:defRPr sz="2400" kern="1200">
        <a:solidFill>
          <a:schemeClr val="tx1"/>
        </a:solidFill>
        <a:latin typeface="Times New Roman" charset="0"/>
        <a:ea typeface="+mn-ea"/>
        <a:cs typeface="Arial" charset="0"/>
      </a:defRPr>
    </a:lvl4pPr>
    <a:lvl5pPr marL="1828800" algn="l"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E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86CF4A-914E-42F4-A792-004B0C853F6F}" type="datetimeFigureOut">
              <a:rPr lang="es-ES"/>
              <a:pPr>
                <a:defRPr/>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8647AC1-BE0D-4FDE-98D2-31B6EFAF566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639774-FC70-4C37-90A9-F97AA28172F7}" type="slidenum">
              <a:rPr lang="es-ES" smtClean="0"/>
              <a:pPr/>
              <a:t>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73584-5250-4E79-BD7A-764DD53B7733}" type="slidenum">
              <a:rPr lang="es-ES" smtClean="0"/>
              <a:pPr/>
              <a:t>10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80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E5A21-2DED-49AB-9843-EDD94C324CA0}" type="slidenum">
              <a:rPr lang="es-ES" smtClean="0"/>
              <a:pPr/>
              <a:t>11</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90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181FC0-C6FB-4A41-8051-13E8A90638C7}" type="slidenum">
              <a:rPr lang="es-ES" smtClean="0"/>
              <a:pPr/>
              <a:t>12</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01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C9C24D-E12E-4690-8742-7B31E9E856B1}" type="slidenum">
              <a:rPr lang="es-ES" smtClean="0"/>
              <a:pPr/>
              <a:t>13</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11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71EE7-C2A6-4EE7-9988-024236E468F4}" type="slidenum">
              <a:rPr lang="es-ES" smtClean="0"/>
              <a:pPr/>
              <a:t>14</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921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49DC8-1610-473D-8DB9-BBDEA47D2AEE}" type="slidenum">
              <a:rPr lang="es-ES" smtClean="0"/>
              <a:pPr/>
              <a:t>17</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4B869C7-ABA4-4683-87A4-19D851D0EEF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5970B3-C4B0-4580-8945-601DB2A6DBA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BD88B98-E418-4E5C-9E94-7F88D18ABCE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AC98266-1C3F-4D69-97E6-B14D01A1317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A06886-F0AC-44CB-ACB6-624F4C60F56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1B17134-FC90-43FA-9DB6-9843AADC5D1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D4EE4ED-A0A6-4BE6-81CF-9F192F22AF9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201C302-153A-4C12-8A6F-A4E9CB357BC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C1339ED-2087-42E7-B1F2-B68132DEC97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253635D-2829-4C4D-82FB-D85CCC9B8B8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3934D37-83A5-4C5F-9701-963BDDAF6E2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3B68B0-4B5A-4471-8998-1E5EFCB0893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Arial" charset="0"/>
        </a:defRPr>
      </a:lvl2pPr>
      <a:lvl3pPr algn="ctr" rtl="0" eaLnBrk="0" fontAlgn="base" hangingPunct="0">
        <a:spcBef>
          <a:spcPct val="0"/>
        </a:spcBef>
        <a:spcAft>
          <a:spcPct val="0"/>
        </a:spcAft>
        <a:defRPr sz="4400">
          <a:solidFill>
            <a:schemeClr val="tx2"/>
          </a:solidFill>
          <a:latin typeface="Times New Roman" charset="0"/>
          <a:cs typeface="Arial" charset="0"/>
        </a:defRPr>
      </a:lvl3pPr>
      <a:lvl4pPr algn="ctr" rtl="0" eaLnBrk="0" fontAlgn="base" hangingPunct="0">
        <a:spcBef>
          <a:spcPct val="0"/>
        </a:spcBef>
        <a:spcAft>
          <a:spcPct val="0"/>
        </a:spcAft>
        <a:defRPr sz="4400">
          <a:solidFill>
            <a:schemeClr val="tx2"/>
          </a:solidFill>
          <a:latin typeface="Times New Roman" charset="0"/>
          <a:cs typeface="Arial" charset="0"/>
        </a:defRPr>
      </a:lvl4pPr>
      <a:lvl5pPr algn="ctr" rtl="0" eaLnBrk="0" fontAlgn="base" hangingPunct="0">
        <a:spcBef>
          <a:spcPct val="0"/>
        </a:spcBef>
        <a:spcAft>
          <a:spcPct val="0"/>
        </a:spcAft>
        <a:defRPr sz="4400">
          <a:solidFill>
            <a:schemeClr val="tx2"/>
          </a:solidFill>
          <a:latin typeface="Times New Roman" charset="0"/>
          <a:cs typeface="Arial" charset="0"/>
        </a:defRPr>
      </a:lvl5pPr>
      <a:lvl6pPr marL="457200" algn="ctr" rtl="0" fontAlgn="base">
        <a:spcBef>
          <a:spcPct val="0"/>
        </a:spcBef>
        <a:spcAft>
          <a:spcPct val="0"/>
        </a:spcAft>
        <a:defRPr sz="4400">
          <a:solidFill>
            <a:schemeClr val="tx2"/>
          </a:solidFill>
          <a:latin typeface="Times New Roman" charset="0"/>
          <a:cs typeface="Arial" charset="0"/>
        </a:defRPr>
      </a:lvl6pPr>
      <a:lvl7pPr marL="914400" algn="ctr" rtl="0" fontAlgn="base">
        <a:spcBef>
          <a:spcPct val="0"/>
        </a:spcBef>
        <a:spcAft>
          <a:spcPct val="0"/>
        </a:spcAft>
        <a:defRPr sz="4400">
          <a:solidFill>
            <a:schemeClr val="tx2"/>
          </a:solidFill>
          <a:latin typeface="Times New Roman" charset="0"/>
          <a:cs typeface="Arial" charset="0"/>
        </a:defRPr>
      </a:lvl7pPr>
      <a:lvl8pPr marL="1371600" algn="ctr" rtl="0" fontAlgn="base">
        <a:spcBef>
          <a:spcPct val="0"/>
        </a:spcBef>
        <a:spcAft>
          <a:spcPct val="0"/>
        </a:spcAft>
        <a:defRPr sz="4400">
          <a:solidFill>
            <a:schemeClr val="tx2"/>
          </a:solidFill>
          <a:latin typeface="Times New Roman" charset="0"/>
          <a:cs typeface="Arial" charset="0"/>
        </a:defRPr>
      </a:lvl8pPr>
      <a:lvl9pPr marL="1828800" algn="ctr" rtl="0" fontAlgn="base">
        <a:spcBef>
          <a:spcPct val="0"/>
        </a:spcBef>
        <a:spcAft>
          <a:spcPct val="0"/>
        </a:spcAft>
        <a:defRPr sz="4400">
          <a:solidFill>
            <a:schemeClr val="tx2"/>
          </a:solidFill>
          <a:latin typeface="Times New Roman"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2132856"/>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bg1"/>
                </a:solidFill>
                <a:latin typeface="Arial Black" pitchFamily="34" charset="0"/>
              </a:rPr>
              <a:t>Comenta el ámbito territorial y características de cada sistema de repoblación, así como sus causas y consecuencias.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9218" name="Picture 3" descr="2"/>
          <p:cNvPicPr>
            <a:picLocks noChangeAspect="1" noChangeArrowheads="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9219" name="2 CuadroTexto"/>
          <p:cNvSpPr txBox="1">
            <a:spLocks noChangeArrowheads="1"/>
          </p:cNvSpPr>
          <p:nvPr/>
        </p:nvSpPr>
        <p:spPr bwMode="auto">
          <a:xfrm>
            <a:off x="3214688" y="214313"/>
            <a:ext cx="5214937" cy="1200150"/>
          </a:xfrm>
          <a:prstGeom prst="rect">
            <a:avLst/>
          </a:prstGeom>
          <a:noFill/>
          <a:ln w="9525">
            <a:noFill/>
            <a:miter lim="800000"/>
            <a:headEnd/>
            <a:tailEnd/>
          </a:ln>
        </p:spPr>
        <p:txBody>
          <a:bodyPr>
            <a:spAutoFit/>
          </a:bodyPr>
          <a:lstStyle/>
          <a:p>
            <a:pPr algn="ctr"/>
            <a:r>
              <a:rPr lang="es-ES">
                <a:solidFill>
                  <a:schemeClr val="bg1"/>
                </a:solidFill>
              </a:rPr>
              <a:t>La tradición cuenta que fue en torno a los lagos de Covadonga donde surgió ese primer núcleo de resistencia.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0242" name="Picture 3" descr="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1266" name="Picture 3" descr="4"/>
          <p:cNvPicPr>
            <a:picLocks noChangeAspect="1" noChangeArrowheads="1"/>
          </p:cNvPicPr>
          <p:nvPr/>
        </p:nvPicPr>
        <p:blipFill>
          <a:blip r:embed="rId3" cstate="print"/>
          <a:srcRect/>
          <a:stretch>
            <a:fillRect/>
          </a:stretch>
        </p:blipFill>
        <p:spPr bwMode="auto">
          <a:xfrm>
            <a:off x="2751138" y="1214438"/>
            <a:ext cx="6392862" cy="5643562"/>
          </a:xfrm>
          <a:prstGeom prst="rect">
            <a:avLst/>
          </a:prstGeom>
          <a:noFill/>
          <a:ln w="9525">
            <a:noFill/>
            <a:miter lim="800000"/>
            <a:headEnd/>
            <a:tailEnd/>
          </a:ln>
        </p:spPr>
      </p:pic>
      <p:sp>
        <p:nvSpPr>
          <p:cNvPr id="11267" name="2 CuadroTexto"/>
          <p:cNvSpPr txBox="1">
            <a:spLocks noChangeArrowheads="1"/>
          </p:cNvSpPr>
          <p:nvPr/>
        </p:nvSpPr>
        <p:spPr bwMode="auto">
          <a:xfrm>
            <a:off x="0" y="2357438"/>
            <a:ext cx="2714625" cy="2678112"/>
          </a:xfrm>
          <a:prstGeom prst="rect">
            <a:avLst/>
          </a:prstGeom>
          <a:noFill/>
          <a:ln w="9525">
            <a:noFill/>
            <a:miter lim="800000"/>
            <a:headEnd/>
            <a:tailEnd/>
          </a:ln>
        </p:spPr>
        <p:txBody>
          <a:bodyPr>
            <a:spAutoFit/>
          </a:bodyPr>
          <a:lstStyle/>
          <a:p>
            <a:pPr algn="ctr"/>
            <a:r>
              <a:rPr lang="es-ES"/>
              <a:t>La propaganda cristiana lo vendería más tarde como una gran victoria, aunque la realidad debió ser mucho más modesta.</a:t>
            </a:r>
          </a:p>
        </p:txBody>
      </p:sp>
      <p:sp>
        <p:nvSpPr>
          <p:cNvPr id="11268" name="3 CuadroTexto"/>
          <p:cNvSpPr txBox="1">
            <a:spLocks noChangeArrowheads="1"/>
          </p:cNvSpPr>
          <p:nvPr/>
        </p:nvSpPr>
        <p:spPr bwMode="auto">
          <a:xfrm>
            <a:off x="0" y="0"/>
            <a:ext cx="9144000" cy="1262063"/>
          </a:xfrm>
          <a:prstGeom prst="rect">
            <a:avLst/>
          </a:prstGeom>
          <a:noFill/>
          <a:ln w="9525">
            <a:noFill/>
            <a:miter lim="800000"/>
            <a:headEnd/>
            <a:tailEnd/>
          </a:ln>
        </p:spPr>
        <p:txBody>
          <a:bodyPr>
            <a:spAutoFit/>
          </a:bodyPr>
          <a:lstStyle/>
          <a:p>
            <a:pPr algn="ctr"/>
            <a:r>
              <a:rPr lang="es-ES" sz="3800"/>
              <a:t>La victoria cristiana en la batalla de Codavonga marca el inicio de la Reconquista.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23850" y="1196975"/>
            <a:ext cx="4464050" cy="3786188"/>
          </a:xfrm>
          <a:prstGeom prst="rect">
            <a:avLst/>
          </a:prstGeom>
          <a:noFill/>
          <a:ln w="9525">
            <a:noFill/>
            <a:miter lim="800000"/>
            <a:headEnd/>
            <a:tailEnd/>
          </a:ln>
        </p:spPr>
        <p:txBody>
          <a:bodyPr>
            <a:spAutoFit/>
          </a:bodyPr>
          <a:lstStyle/>
          <a:p>
            <a:pPr algn="ctr">
              <a:spcBef>
                <a:spcPct val="50000"/>
              </a:spcBef>
            </a:pPr>
            <a:r>
              <a:rPr lang="es-ES" sz="4000"/>
              <a:t>El verdadero forjador del reino de Asturias fue </a:t>
            </a:r>
            <a:r>
              <a:rPr lang="es-ES" sz="4000">
                <a:solidFill>
                  <a:srgbClr val="FF0000"/>
                </a:solidFill>
              </a:rPr>
              <a:t>Alfonso I </a:t>
            </a:r>
            <a:r>
              <a:rPr lang="es-ES" sz="4000"/>
              <a:t>(739-757), hijo del poderoso duque Pedro de Cantabria</a:t>
            </a:r>
          </a:p>
        </p:txBody>
      </p:sp>
      <p:pic>
        <p:nvPicPr>
          <p:cNvPr id="12291" name="Picture 4" descr="5"/>
          <p:cNvPicPr>
            <a:picLocks noChangeAspect="1" noChangeArrowheads="1"/>
          </p:cNvPicPr>
          <p:nvPr/>
        </p:nvPicPr>
        <p:blipFill>
          <a:blip r:embed="rId3" cstate="print"/>
          <a:srcRect/>
          <a:stretch>
            <a:fillRect/>
          </a:stretch>
        </p:blipFill>
        <p:spPr bwMode="auto">
          <a:xfrm>
            <a:off x="4821238" y="0"/>
            <a:ext cx="3317875"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r>
              <a:rPr lang="es-ES" sz="4000"/>
              <a:t>El reino de Asturias con Alfonso I</a:t>
            </a:r>
          </a:p>
          <a:p>
            <a:pPr algn="ctr"/>
            <a:r>
              <a:rPr lang="es-ES" sz="4000"/>
              <a:t>(739-757)</a:t>
            </a:r>
          </a:p>
        </p:txBody>
      </p:sp>
      <p:pic>
        <p:nvPicPr>
          <p:cNvPr id="13315" name="Picture 4" descr="6"/>
          <p:cNvPicPr>
            <a:picLocks noChangeAspect="1" noChangeArrowheads="1"/>
          </p:cNvPicPr>
          <p:nvPr/>
        </p:nvPicPr>
        <p:blipFill>
          <a:blip r:embed="rId3" cstate="print"/>
          <a:srcRect/>
          <a:stretch>
            <a:fillRect/>
          </a:stretch>
        </p:blipFill>
        <p:spPr bwMode="auto">
          <a:xfrm>
            <a:off x="0" y="1643063"/>
            <a:ext cx="9144000" cy="3709987"/>
          </a:xfrm>
          <a:prstGeom prst="rect">
            <a:avLst/>
          </a:prstGeom>
          <a:noFill/>
          <a:ln w="9525">
            <a:noFill/>
            <a:miter lim="800000"/>
            <a:headEnd/>
            <a:tailEnd/>
          </a:ln>
        </p:spPr>
      </p:pic>
      <p:sp>
        <p:nvSpPr>
          <p:cNvPr id="13316" name="3 CuadroTexto"/>
          <p:cNvSpPr txBox="1">
            <a:spLocks noChangeArrowheads="1"/>
          </p:cNvSpPr>
          <p:nvPr/>
        </p:nvSpPr>
        <p:spPr bwMode="auto">
          <a:xfrm>
            <a:off x="0" y="5429250"/>
            <a:ext cx="9144000" cy="830263"/>
          </a:xfrm>
          <a:prstGeom prst="rect">
            <a:avLst/>
          </a:prstGeom>
          <a:noFill/>
          <a:ln w="9525">
            <a:noFill/>
            <a:miter lim="800000"/>
            <a:headEnd/>
            <a:tailEnd/>
          </a:ln>
        </p:spPr>
        <p:txBody>
          <a:bodyPr>
            <a:spAutoFit/>
          </a:bodyPr>
          <a:lstStyle/>
          <a:p>
            <a:pPr algn="ctr"/>
            <a:r>
              <a:rPr lang="es-ES"/>
              <a:t>Los espacios al norte de la línea roja contaban con muy poca presencia musulmana y se cree que debían estar bastante despobladas.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786063" y="-20638"/>
            <a:ext cx="6357937" cy="6878638"/>
          </a:xfrm>
          <a:prstGeom prst="rect">
            <a:avLst/>
          </a:prstGeom>
          <a:noFill/>
          <a:ln w="9525">
            <a:noFill/>
            <a:miter lim="800000"/>
            <a:headEnd/>
            <a:tailEnd/>
          </a:ln>
        </p:spPr>
      </p:pic>
      <p:sp>
        <p:nvSpPr>
          <p:cNvPr id="14339" name="2 CuadroTexto"/>
          <p:cNvSpPr txBox="1">
            <a:spLocks noChangeArrowheads="1"/>
          </p:cNvSpPr>
          <p:nvPr/>
        </p:nvSpPr>
        <p:spPr bwMode="auto">
          <a:xfrm>
            <a:off x="0" y="1143000"/>
            <a:ext cx="2786063" cy="4894263"/>
          </a:xfrm>
          <a:prstGeom prst="rect">
            <a:avLst/>
          </a:prstGeom>
          <a:noFill/>
          <a:ln w="9525">
            <a:noFill/>
            <a:miter lim="800000"/>
            <a:headEnd/>
            <a:tailEnd/>
          </a:ln>
        </p:spPr>
        <p:txBody>
          <a:bodyPr>
            <a:spAutoFit/>
          </a:bodyPr>
          <a:lstStyle/>
          <a:p>
            <a:pPr algn="ctr"/>
            <a:r>
              <a:rPr lang="es-ES"/>
              <a:t>A mediados del siglo VIII los musulmanes habían abandonado prácticamente Galicia, el norte de Portugal y la submeseta norte. Además, a finales de dicho siglos los francos se habían establecido una barrera defensiva en el noreste.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28688" y="2008188"/>
            <a:ext cx="7429500" cy="4849812"/>
          </a:xfrm>
          <a:prstGeom prst="rect">
            <a:avLst/>
          </a:prstGeom>
          <a:noFill/>
          <a:ln w="9525">
            <a:noFill/>
            <a:miter lim="800000"/>
            <a:headEnd/>
            <a:tailEnd/>
          </a:ln>
        </p:spPr>
      </p:pic>
      <p:sp>
        <p:nvSpPr>
          <p:cNvPr id="15363"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r>
              <a:rPr lang="es-ES" sz="4000"/>
              <a:t>El reino de Asturias creció hacia el sur. Poco a poco reconquistaron y repoblaron estos territorios.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0" y="1571625"/>
            <a:ext cx="3071813" cy="2862263"/>
          </a:xfrm>
          <a:prstGeom prst="rect">
            <a:avLst/>
          </a:prstGeom>
          <a:noFill/>
          <a:ln w="9525">
            <a:noFill/>
            <a:miter lim="800000"/>
            <a:headEnd/>
            <a:tailEnd/>
          </a:ln>
        </p:spPr>
        <p:txBody>
          <a:bodyPr>
            <a:spAutoFit/>
          </a:bodyPr>
          <a:lstStyle/>
          <a:p>
            <a:pPr algn="ctr">
              <a:spcBef>
                <a:spcPct val="50000"/>
              </a:spcBef>
            </a:pPr>
            <a:r>
              <a:rPr lang="es-ES" sz="3600"/>
              <a:t>Fechas de repoblación de algunas localidades importantes.</a:t>
            </a:r>
          </a:p>
        </p:txBody>
      </p:sp>
      <p:pic>
        <p:nvPicPr>
          <p:cNvPr id="16387" name="Picture 4" descr="7"/>
          <p:cNvPicPr>
            <a:picLocks noChangeAspect="1" noChangeArrowheads="1"/>
          </p:cNvPicPr>
          <p:nvPr/>
        </p:nvPicPr>
        <p:blipFill>
          <a:blip r:embed="rId3" cstate="print"/>
          <a:srcRect/>
          <a:stretch>
            <a:fillRect/>
          </a:stretch>
        </p:blipFill>
        <p:spPr bwMode="auto">
          <a:xfrm>
            <a:off x="3051175" y="0"/>
            <a:ext cx="6092825" cy="6858000"/>
          </a:xfrm>
          <a:prstGeom prst="rect">
            <a:avLst/>
          </a:prstGeom>
          <a:noFill/>
          <a:ln w="9525">
            <a:noFill/>
            <a:miter lim="800000"/>
            <a:headEnd/>
            <a:tailEnd/>
          </a:ln>
        </p:spPr>
      </p:pic>
      <p:sp>
        <p:nvSpPr>
          <p:cNvPr id="16388" name="3 CuadroTexto"/>
          <p:cNvSpPr txBox="1">
            <a:spLocks noChangeArrowheads="1"/>
          </p:cNvSpPr>
          <p:nvPr/>
        </p:nvSpPr>
        <p:spPr bwMode="auto">
          <a:xfrm>
            <a:off x="6715125" y="1357313"/>
            <a:ext cx="428625" cy="246062"/>
          </a:xfrm>
          <a:prstGeom prst="rect">
            <a:avLst/>
          </a:prstGeom>
          <a:solidFill>
            <a:srgbClr val="C4FEFD"/>
          </a:solidFill>
          <a:ln w="9525">
            <a:noFill/>
            <a:miter lim="800000"/>
            <a:headEnd/>
            <a:tailEnd/>
          </a:ln>
        </p:spPr>
        <p:txBody>
          <a:bodyPr>
            <a:spAutoFit/>
          </a:bodyPr>
          <a:lstStyle/>
          <a:p>
            <a:r>
              <a:rPr lang="es-ES" sz="1000"/>
              <a:t>856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000375" y="2058988"/>
            <a:ext cx="6143625" cy="4799012"/>
          </a:xfrm>
          <a:prstGeom prst="rect">
            <a:avLst/>
          </a:prstGeom>
          <a:noFill/>
          <a:ln w="9525">
            <a:noFill/>
            <a:miter lim="800000"/>
            <a:headEnd/>
            <a:tailEnd/>
          </a:ln>
        </p:spPr>
      </p:pic>
      <p:sp>
        <p:nvSpPr>
          <p:cNvPr id="17411"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r>
              <a:rPr lang="es-ES" sz="4000"/>
              <a:t>En el año 913 la capital del este reino pasa de Oviedo a León. A partir de entonces se habla del </a:t>
            </a:r>
            <a:r>
              <a:rPr lang="es-ES" sz="4000">
                <a:solidFill>
                  <a:srgbClr val="FF0000"/>
                </a:solidFill>
              </a:rPr>
              <a:t>reino de León</a:t>
            </a:r>
            <a:r>
              <a:rPr lang="es-ES" sz="4000"/>
              <a:t>.</a:t>
            </a:r>
          </a:p>
        </p:txBody>
      </p:sp>
      <p:sp>
        <p:nvSpPr>
          <p:cNvPr id="17412" name="3 CuadroTexto"/>
          <p:cNvSpPr txBox="1">
            <a:spLocks noChangeArrowheads="1"/>
          </p:cNvSpPr>
          <p:nvPr/>
        </p:nvSpPr>
        <p:spPr bwMode="auto">
          <a:xfrm>
            <a:off x="0" y="2786063"/>
            <a:ext cx="3000375" cy="3416300"/>
          </a:xfrm>
          <a:prstGeom prst="rect">
            <a:avLst/>
          </a:prstGeom>
          <a:noFill/>
          <a:ln w="9525">
            <a:noFill/>
            <a:miter lim="800000"/>
            <a:headEnd/>
            <a:tailEnd/>
          </a:ln>
        </p:spPr>
        <p:txBody>
          <a:bodyPr>
            <a:spAutoFit/>
          </a:bodyPr>
          <a:lstStyle/>
          <a:p>
            <a:pPr algn="ctr"/>
            <a:r>
              <a:rPr lang="es-ES"/>
              <a:t>El reino de León va a ser el más importante durante los siglos X XI y XII, si bien poco a poco cobra protagonismo el condado de Castilla que formaba parte del reino de León.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r>
              <a:rPr lang="es-ES" sz="3600"/>
              <a:t>El reino de León consiguió en esta época frenar a duras penas al poderoso califato de Córdoba.</a:t>
            </a:r>
          </a:p>
        </p:txBody>
      </p:sp>
      <p:pic>
        <p:nvPicPr>
          <p:cNvPr id="18435" name="Picture 2"/>
          <p:cNvPicPr>
            <a:picLocks noChangeAspect="1" noChangeArrowheads="1"/>
          </p:cNvPicPr>
          <p:nvPr/>
        </p:nvPicPr>
        <p:blipFill>
          <a:blip r:embed="rId2" cstate="print"/>
          <a:srcRect/>
          <a:stretch>
            <a:fillRect/>
          </a:stretch>
        </p:blipFill>
        <p:spPr bwMode="auto">
          <a:xfrm>
            <a:off x="4857750" y="1206500"/>
            <a:ext cx="4286250" cy="5651500"/>
          </a:xfrm>
          <a:prstGeom prst="rect">
            <a:avLst/>
          </a:prstGeom>
          <a:noFill/>
          <a:ln w="9525">
            <a:noFill/>
            <a:miter lim="800000"/>
            <a:headEnd/>
            <a:tailEnd/>
          </a:ln>
        </p:spPr>
      </p:pic>
      <p:sp>
        <p:nvSpPr>
          <p:cNvPr id="18436" name="3 CuadroTexto"/>
          <p:cNvSpPr txBox="1">
            <a:spLocks noChangeArrowheads="1"/>
          </p:cNvSpPr>
          <p:nvPr/>
        </p:nvSpPr>
        <p:spPr bwMode="auto">
          <a:xfrm>
            <a:off x="0" y="2786063"/>
            <a:ext cx="4857750" cy="2308225"/>
          </a:xfrm>
          <a:prstGeom prst="rect">
            <a:avLst/>
          </a:prstGeom>
          <a:noFill/>
          <a:ln w="9525">
            <a:noFill/>
            <a:miter lim="800000"/>
            <a:headEnd/>
            <a:tailEnd/>
          </a:ln>
        </p:spPr>
        <p:txBody>
          <a:bodyPr>
            <a:spAutoFit/>
          </a:bodyPr>
          <a:lstStyle/>
          <a:p>
            <a:pPr algn="ctr"/>
            <a:r>
              <a:rPr lang="es-ES"/>
              <a:t>En el año 939 una coalición de reyes cristianos comandada por Ramiro II de León (931-951) lograba una gran victoria frente a un inmenso ejército dirigido por el mismísimo Abderramán III.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2132856"/>
            <a:ext cx="9144000" cy="304698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bg1"/>
                </a:solidFill>
                <a:latin typeface="Arial Black" pitchFamily="34" charset="0"/>
              </a:rPr>
              <a:t>Alfonso VI.</a:t>
            </a:r>
          </a:p>
          <a:p>
            <a:pPr marL="360363" indent="-360363" algn="just">
              <a:buFont typeface="Wingdings" pitchFamily="2" charset="2"/>
              <a:buChar char="Ø"/>
            </a:pPr>
            <a:r>
              <a:rPr lang="es-ES" sz="3200" dirty="0" smtClean="0">
                <a:solidFill>
                  <a:schemeClr val="bg1"/>
                </a:solidFill>
                <a:latin typeface="Arial Black" pitchFamily="34" charset="0"/>
              </a:rPr>
              <a:t>Batallas de Las Navas de Tolosa.</a:t>
            </a:r>
          </a:p>
          <a:p>
            <a:pPr marL="360363" indent="-360363" algn="just">
              <a:buFont typeface="Wingdings" pitchFamily="2" charset="2"/>
              <a:buChar char="Ø"/>
            </a:pPr>
            <a:r>
              <a:rPr lang="es-ES" sz="3200" dirty="0" smtClean="0">
                <a:solidFill>
                  <a:schemeClr val="bg1"/>
                </a:solidFill>
                <a:latin typeface="Arial Black" pitchFamily="34" charset="0"/>
              </a:rPr>
              <a:t>Fernando III el Santo.</a:t>
            </a:r>
          </a:p>
          <a:p>
            <a:pPr marL="360363" indent="-360363" algn="just">
              <a:buFont typeface="Wingdings" pitchFamily="2" charset="2"/>
              <a:buChar char="Ø"/>
            </a:pPr>
            <a:r>
              <a:rPr lang="es-ES" sz="3200" dirty="0" smtClean="0">
                <a:solidFill>
                  <a:schemeClr val="bg1"/>
                </a:solidFill>
                <a:latin typeface="Arial Black" pitchFamily="34" charset="0"/>
              </a:rPr>
              <a:t>Jaime I.</a:t>
            </a:r>
          </a:p>
          <a:p>
            <a:pPr marL="360363" indent="-360363" algn="just">
              <a:buFont typeface="Wingdings" pitchFamily="2" charset="2"/>
              <a:buChar char="Ø"/>
            </a:pPr>
            <a:r>
              <a:rPr lang="es-ES" sz="3200" dirty="0" smtClean="0">
                <a:solidFill>
                  <a:schemeClr val="bg1"/>
                </a:solidFill>
                <a:latin typeface="Arial Black" pitchFamily="34" charset="0"/>
              </a:rPr>
              <a:t>Compromiso de Caspe.</a:t>
            </a:r>
          </a:p>
          <a:p>
            <a:pPr marL="360363" indent="-360363" algn="just">
              <a:buFont typeface="Wingdings" pitchFamily="2" charset="2"/>
              <a:buChar char="Ø"/>
            </a:pPr>
            <a:r>
              <a:rPr lang="es-ES" sz="3200" dirty="0" smtClean="0">
                <a:solidFill>
                  <a:schemeClr val="bg1"/>
                </a:solidFill>
                <a:latin typeface="Arial Black" pitchFamily="34" charset="0"/>
              </a:rPr>
              <a:t>Conflicto </a:t>
            </a:r>
            <a:r>
              <a:rPr lang="es-ES" sz="3200" dirty="0" err="1" smtClean="0">
                <a:solidFill>
                  <a:schemeClr val="bg1"/>
                </a:solidFill>
                <a:latin typeface="Arial Black" pitchFamily="34" charset="0"/>
              </a:rPr>
              <a:t>remensa</a:t>
            </a:r>
            <a:r>
              <a:rPr lang="es-ES" sz="3200" dirty="0" smtClean="0">
                <a:solidFill>
                  <a:schemeClr val="bg1"/>
                </a:solidFill>
                <a:latin typeface="Arial Black" pitchFamily="34" charset="0"/>
              </a:rPr>
              <a:t>.</a:t>
            </a:r>
            <a:endParaRPr lang="es-ES" sz="32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CuadroTexto"/>
          <p:cNvSpPr txBox="1">
            <a:spLocks noChangeArrowheads="1"/>
          </p:cNvSpPr>
          <p:nvPr/>
        </p:nvSpPr>
        <p:spPr bwMode="auto">
          <a:xfrm>
            <a:off x="0" y="692150"/>
            <a:ext cx="9144000" cy="1570038"/>
          </a:xfrm>
          <a:prstGeom prst="rect">
            <a:avLst/>
          </a:prstGeom>
          <a:noFill/>
          <a:ln w="9525">
            <a:noFill/>
            <a:miter lim="800000"/>
            <a:headEnd/>
            <a:tailEnd/>
          </a:ln>
        </p:spPr>
        <p:txBody>
          <a:bodyPr>
            <a:spAutoFit/>
          </a:bodyPr>
          <a:lstStyle/>
          <a:p>
            <a:pPr algn="ctr"/>
            <a:r>
              <a:rPr lang="es-ES" sz="4800" b="1">
                <a:solidFill>
                  <a:srgbClr val="FF0000"/>
                </a:solidFill>
                <a:latin typeface="Arial Black" pitchFamily="34" charset="0"/>
              </a:rPr>
              <a:t>Los primeros núcleos de resistencia cristiana.</a:t>
            </a:r>
            <a:endParaRPr lang="es-ES" sz="4800">
              <a:solidFill>
                <a:srgbClr val="FF0000"/>
              </a:solidFill>
              <a:latin typeface="Arial Black" pitchFamily="34" charset="0"/>
            </a:endParaRPr>
          </a:p>
        </p:txBody>
      </p:sp>
      <p:sp>
        <p:nvSpPr>
          <p:cNvPr id="4" name="3 CuadroTexto"/>
          <p:cNvSpPr txBox="1"/>
          <p:nvPr/>
        </p:nvSpPr>
        <p:spPr>
          <a:xfrm>
            <a:off x="2700338" y="2457450"/>
            <a:ext cx="3816350" cy="4400550"/>
          </a:xfrm>
          <a:prstGeom prst="rect">
            <a:avLst/>
          </a:prstGeom>
          <a:solidFill>
            <a:schemeClr val="accent3">
              <a:lumMod val="75000"/>
            </a:schemeClr>
          </a:solidFill>
          <a:ln w="25400">
            <a:solidFill>
              <a:srgbClr val="FF0000"/>
            </a:solidFill>
          </a:ln>
        </p:spPr>
        <p:txBody>
          <a:bodyPr>
            <a:spAutoFit/>
          </a:bodyPr>
          <a:lstStyle/>
          <a:p>
            <a:pPr algn="ctr">
              <a:defRPr/>
            </a:pPr>
            <a:r>
              <a:rPr lang="es-ES" sz="4000" dirty="0"/>
              <a:t>Núcleo oriental: reino de Pamplona, condados aragoneses y condados catalanes.</a:t>
            </a:r>
            <a:endParaRPr lang="es-ES_tradnl"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En la parte noroeste la resistencia al islam la encabezaron los francos.</a:t>
            </a:r>
            <a:endParaRPr lang="es-ES" sz="2800"/>
          </a:p>
        </p:txBody>
      </p:sp>
      <p:pic>
        <p:nvPicPr>
          <p:cNvPr id="20483" name="Picture 4" descr="0"/>
          <p:cNvPicPr>
            <a:picLocks noChangeAspect="1" noChangeArrowheads="1"/>
          </p:cNvPicPr>
          <p:nvPr/>
        </p:nvPicPr>
        <p:blipFill>
          <a:blip r:embed="rId2" cstate="print"/>
          <a:srcRect/>
          <a:stretch>
            <a:fillRect/>
          </a:stretch>
        </p:blipFill>
        <p:spPr bwMode="auto">
          <a:xfrm>
            <a:off x="214313" y="1357313"/>
            <a:ext cx="8593137" cy="55006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42938" y="1260475"/>
            <a:ext cx="8072437" cy="5597525"/>
          </a:xfrm>
          <a:prstGeom prst="rect">
            <a:avLst/>
          </a:prstGeom>
          <a:noFill/>
          <a:ln w="9525">
            <a:noFill/>
            <a:miter lim="800000"/>
            <a:headEnd/>
            <a:tailEnd/>
          </a:ln>
        </p:spPr>
      </p:pic>
      <p:sp>
        <p:nvSpPr>
          <p:cNvPr id="21507"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Nacía así la marca hispánica dentro del Imperio carolingio de Carlomagno.</a:t>
            </a:r>
            <a:endParaRPr lang="es-E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2530" name="Picture 4" descr="1"/>
          <p:cNvPicPr>
            <a:picLocks noChangeAspect="1" noChangeArrowheads="1"/>
          </p:cNvPicPr>
          <p:nvPr/>
        </p:nvPicPr>
        <p:blipFill>
          <a:blip r:embed="rId2" cstate="print"/>
          <a:srcRect/>
          <a:stretch>
            <a:fillRect/>
          </a:stretch>
        </p:blipFill>
        <p:spPr bwMode="auto">
          <a:xfrm>
            <a:off x="571500" y="785813"/>
            <a:ext cx="7983538" cy="5897562"/>
          </a:xfrm>
          <a:prstGeom prst="rect">
            <a:avLst/>
          </a:prstGeom>
          <a:noFill/>
          <a:ln w="9525">
            <a:noFill/>
            <a:miter lim="800000"/>
            <a:headEnd/>
            <a:tailEnd/>
          </a:ln>
        </p:spPr>
      </p:pic>
      <p:sp>
        <p:nvSpPr>
          <p:cNvPr id="22531" name="3 CuadroTexto"/>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es-ES" sz="4000"/>
              <a:t>Esta marca estaría divida en condados.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2286000"/>
            <a:ext cx="9144000" cy="3451225"/>
          </a:xfrm>
          <a:prstGeom prst="rect">
            <a:avLst/>
          </a:prstGeom>
          <a:noFill/>
          <a:ln w="9525">
            <a:noFill/>
            <a:miter lim="800000"/>
            <a:headEnd/>
            <a:tailEnd/>
          </a:ln>
        </p:spPr>
      </p:pic>
      <p:pic>
        <p:nvPicPr>
          <p:cNvPr id="23555" name="Picture 2"/>
          <p:cNvPicPr>
            <a:picLocks noChangeAspect="1" noChangeArrowheads="1"/>
          </p:cNvPicPr>
          <p:nvPr/>
        </p:nvPicPr>
        <p:blipFill>
          <a:blip r:embed="rId3" cstate="print"/>
          <a:srcRect/>
          <a:stretch>
            <a:fillRect/>
          </a:stretch>
        </p:blipFill>
        <p:spPr bwMode="auto">
          <a:xfrm>
            <a:off x="6929438" y="5127625"/>
            <a:ext cx="2214562" cy="1730375"/>
          </a:xfrm>
          <a:prstGeom prst="rect">
            <a:avLst/>
          </a:prstGeom>
          <a:noFill/>
          <a:ln w="9525">
            <a:noFill/>
            <a:miter lim="800000"/>
            <a:headEnd/>
            <a:tailEnd/>
          </a:ln>
        </p:spPr>
      </p:pic>
      <p:sp>
        <p:nvSpPr>
          <p:cNvPr id="23556" name="3 CuadroTexto"/>
          <p:cNvSpPr txBox="1">
            <a:spLocks noChangeArrowheads="1"/>
          </p:cNvSpPr>
          <p:nvPr/>
        </p:nvSpPr>
        <p:spPr bwMode="auto">
          <a:xfrm>
            <a:off x="0" y="0"/>
            <a:ext cx="9144000" cy="2246313"/>
          </a:xfrm>
          <a:prstGeom prst="rect">
            <a:avLst/>
          </a:prstGeom>
          <a:noFill/>
          <a:ln w="9525">
            <a:noFill/>
            <a:miter lim="800000"/>
            <a:headEnd/>
            <a:tailEnd/>
          </a:ln>
        </p:spPr>
        <p:txBody>
          <a:bodyPr>
            <a:spAutoFit/>
          </a:bodyPr>
          <a:lstStyle/>
          <a:p>
            <a:pPr lvl="1" algn="ctr"/>
            <a:r>
              <a:rPr lang="es-ES" sz="2800"/>
              <a:t>En la frontera entre asturianos y  carolingios la influencia franca fue efímera y optaron por depender de los musulmanes durante el siglo IX. A partir del siglo X se convierte en un pequeño reino independiente, el reino de Navarra o Pamplona.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357438" y="-9525"/>
            <a:ext cx="6786562" cy="6867525"/>
          </a:xfrm>
          <a:prstGeom prst="rect">
            <a:avLst/>
          </a:prstGeom>
          <a:noFill/>
          <a:ln w="9525">
            <a:noFill/>
            <a:miter lim="800000"/>
            <a:headEnd/>
            <a:tailEnd/>
          </a:ln>
        </p:spPr>
      </p:pic>
      <p:sp>
        <p:nvSpPr>
          <p:cNvPr id="24579" name="2 CuadroTexto"/>
          <p:cNvSpPr txBox="1">
            <a:spLocks noChangeArrowheads="1"/>
          </p:cNvSpPr>
          <p:nvPr/>
        </p:nvSpPr>
        <p:spPr bwMode="auto">
          <a:xfrm>
            <a:off x="0" y="785813"/>
            <a:ext cx="2357438" cy="5262562"/>
          </a:xfrm>
          <a:prstGeom prst="rect">
            <a:avLst/>
          </a:prstGeom>
          <a:noFill/>
          <a:ln w="9525">
            <a:noFill/>
            <a:miter lim="800000"/>
            <a:headEnd/>
            <a:tailEnd/>
          </a:ln>
        </p:spPr>
        <p:txBody>
          <a:bodyPr>
            <a:spAutoFit/>
          </a:bodyPr>
          <a:lstStyle/>
          <a:p>
            <a:pPr algn="ctr"/>
            <a:r>
              <a:rPr lang="es-ES"/>
              <a:t>Más al este la influencia carolingia será mayor. Los condados más próximos en Navarra no tardarán en actuar con independencia. Son los conocidos como condados aragoneses.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5602" name="Picture 2" descr="2"/>
          <p:cNvPicPr>
            <a:picLocks noChangeAspect="1" noChangeArrowheads="1"/>
          </p:cNvPicPr>
          <p:nvPr/>
        </p:nvPicPr>
        <p:blipFill>
          <a:blip r:embed="rId2" cstate="print"/>
          <a:srcRect/>
          <a:stretch>
            <a:fillRect/>
          </a:stretch>
        </p:blipFill>
        <p:spPr bwMode="auto">
          <a:xfrm>
            <a:off x="1428750" y="0"/>
            <a:ext cx="6416675" cy="5830888"/>
          </a:xfrm>
          <a:prstGeom prst="rect">
            <a:avLst/>
          </a:prstGeom>
          <a:noFill/>
          <a:ln w="9525">
            <a:noFill/>
            <a:miter lim="800000"/>
            <a:headEnd/>
            <a:tailEnd/>
          </a:ln>
        </p:spPr>
      </p:pic>
      <p:sp>
        <p:nvSpPr>
          <p:cNvPr id="25603" name="Text Box 3"/>
          <p:cNvSpPr txBox="1">
            <a:spLocks noChangeArrowheads="1"/>
          </p:cNvSpPr>
          <p:nvPr/>
        </p:nvSpPr>
        <p:spPr bwMode="auto">
          <a:xfrm>
            <a:off x="0" y="4303713"/>
            <a:ext cx="9144000" cy="2554287"/>
          </a:xfrm>
          <a:prstGeom prst="rect">
            <a:avLst/>
          </a:prstGeom>
          <a:solidFill>
            <a:srgbClr val="FFFF99"/>
          </a:solidFill>
          <a:ln w="9525">
            <a:noFill/>
            <a:miter lim="800000"/>
            <a:headEnd/>
            <a:tailEnd/>
          </a:ln>
        </p:spPr>
        <p:txBody>
          <a:bodyPr>
            <a:spAutoFit/>
          </a:bodyPr>
          <a:lstStyle/>
          <a:p>
            <a:pPr algn="ctr">
              <a:spcBef>
                <a:spcPct val="50000"/>
              </a:spcBef>
            </a:pPr>
            <a:r>
              <a:rPr lang="es-ES" sz="3200"/>
              <a:t>En la parte oriental, Wifredo el Velloso se convertiría a finales del siglo IX en el noble más importante de la zona mientras el poder carolingio se desvanecía. En conjunto a estos condados más orientales se los conoce como condados catalanes.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CuadroTexto"/>
          <p:cNvSpPr txBox="1">
            <a:spLocks noChangeArrowheads="1"/>
          </p:cNvSpPr>
          <p:nvPr/>
        </p:nvSpPr>
        <p:spPr bwMode="auto">
          <a:xfrm>
            <a:off x="0" y="0"/>
            <a:ext cx="9144000" cy="2954338"/>
          </a:xfrm>
          <a:prstGeom prst="rect">
            <a:avLst/>
          </a:prstGeom>
          <a:noFill/>
          <a:ln w="9525">
            <a:noFill/>
            <a:miter lim="800000"/>
            <a:headEnd/>
            <a:tailEnd/>
          </a:ln>
        </p:spPr>
        <p:txBody>
          <a:bodyPr>
            <a:spAutoFit/>
          </a:bodyPr>
          <a:lstStyle/>
          <a:p>
            <a:pPr algn="ctr"/>
            <a:r>
              <a:rPr lang="es-ES" sz="6200">
                <a:solidFill>
                  <a:srgbClr val="FF0000"/>
                </a:solidFill>
                <a:latin typeface="Arial Black" pitchFamily="34" charset="0"/>
              </a:rPr>
              <a:t>Etapas de la Reconquista y la repoblación.</a:t>
            </a:r>
            <a:endParaRPr lang="es-ES" sz="4400">
              <a:solidFill>
                <a:srgbClr val="FF0000"/>
              </a:solidFill>
              <a:latin typeface="Arial Black" pitchFamily="34" charset="0"/>
            </a:endParaRPr>
          </a:p>
        </p:txBody>
      </p:sp>
      <p:sp>
        <p:nvSpPr>
          <p:cNvPr id="3" name="2 CuadroTexto"/>
          <p:cNvSpPr txBox="1"/>
          <p:nvPr/>
        </p:nvSpPr>
        <p:spPr>
          <a:xfrm>
            <a:off x="755650" y="3213100"/>
            <a:ext cx="3887788" cy="1384300"/>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Hasta el siglo XI: hasta el Duero y norte del Ebro. Presura o </a:t>
            </a:r>
            <a:r>
              <a:rPr lang="es-ES" sz="2800" dirty="0" err="1"/>
              <a:t>aprisio</a:t>
            </a:r>
            <a:r>
              <a:rPr lang="es-ES" sz="2800" dirty="0"/>
              <a:t>.</a:t>
            </a:r>
            <a:endParaRPr lang="es-ES_tradnl" sz="2800" dirty="0"/>
          </a:p>
        </p:txBody>
      </p:sp>
      <p:sp>
        <p:nvSpPr>
          <p:cNvPr id="4" name="3 CuadroTexto"/>
          <p:cNvSpPr txBox="1"/>
          <p:nvPr/>
        </p:nvSpPr>
        <p:spPr>
          <a:xfrm>
            <a:off x="5148263" y="3213100"/>
            <a:ext cx="3384550" cy="1384300"/>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XI y XII: Interior. Repoblación concejil y órdenes militares.</a:t>
            </a:r>
            <a:endParaRPr lang="es-ES_tradnl" sz="2800" dirty="0"/>
          </a:p>
        </p:txBody>
      </p:sp>
      <p:sp>
        <p:nvSpPr>
          <p:cNvPr id="5" name="4 CuadroTexto"/>
          <p:cNvSpPr txBox="1"/>
          <p:nvPr/>
        </p:nvSpPr>
        <p:spPr>
          <a:xfrm>
            <a:off x="971550" y="5013325"/>
            <a:ext cx="3313113" cy="954088"/>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XIII: Andalucía y este. Repartimientos.</a:t>
            </a:r>
            <a:endParaRPr lang="es-ES_tradnl" sz="2800" dirty="0"/>
          </a:p>
        </p:txBody>
      </p:sp>
      <p:sp>
        <p:nvSpPr>
          <p:cNvPr id="6" name="5 CuadroTexto"/>
          <p:cNvSpPr txBox="1"/>
          <p:nvPr/>
        </p:nvSpPr>
        <p:spPr>
          <a:xfrm>
            <a:off x="5435600" y="5084763"/>
            <a:ext cx="2700338" cy="523875"/>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XV: Granada.</a:t>
            </a:r>
            <a:endParaRPr lang="es-ES_tradnl"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0" y="1125538"/>
            <a:ext cx="9144000" cy="1046162"/>
          </a:xfrm>
          <a:prstGeom prst="rect">
            <a:avLst/>
          </a:prstGeom>
          <a:noFill/>
          <a:ln w="9525">
            <a:noFill/>
            <a:miter lim="800000"/>
            <a:headEnd/>
            <a:tailEnd/>
          </a:ln>
        </p:spPr>
        <p:txBody>
          <a:bodyPr>
            <a:spAutoFit/>
          </a:bodyPr>
          <a:lstStyle/>
          <a:p>
            <a:pPr algn="ctr"/>
            <a:r>
              <a:rPr lang="es-ES" sz="6200">
                <a:solidFill>
                  <a:srgbClr val="FF0000"/>
                </a:solidFill>
                <a:latin typeface="Arial Black" pitchFamily="34" charset="0"/>
              </a:rPr>
              <a:t>Fase I</a:t>
            </a:r>
            <a:endParaRPr lang="es-ES" sz="4400">
              <a:solidFill>
                <a:srgbClr val="FF0000"/>
              </a:solidFill>
              <a:latin typeface="Arial Black" pitchFamily="34" charset="0"/>
            </a:endParaRPr>
          </a:p>
        </p:txBody>
      </p:sp>
      <p:sp>
        <p:nvSpPr>
          <p:cNvPr id="3" name="2 CuadroTexto"/>
          <p:cNvSpPr txBox="1"/>
          <p:nvPr/>
        </p:nvSpPr>
        <p:spPr>
          <a:xfrm>
            <a:off x="2627313" y="2924175"/>
            <a:ext cx="3889375" cy="1385888"/>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Hasta el siglo XI: hasta el Duero y norte del Ebro. Presura o </a:t>
            </a:r>
            <a:r>
              <a:rPr lang="es-ES" sz="2800" dirty="0" err="1"/>
              <a:t>aprisio</a:t>
            </a:r>
            <a:r>
              <a:rPr lang="es-ES" sz="2800" dirty="0"/>
              <a:t>.</a:t>
            </a:r>
            <a:endParaRPr lang="es-ES_tradnl"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28674" name="Picture 2" descr="https://upload.wikimedia.org/wikipedia/commons/thumb/0/09/Map_Iberian_Peninsula_1000-es.svg/827px-Map_Iberian_Peninsula_1000-es.svg.png"/>
          <p:cNvPicPr>
            <a:picLocks noChangeAspect="1" noChangeArrowheads="1"/>
          </p:cNvPicPr>
          <p:nvPr/>
        </p:nvPicPr>
        <p:blipFill>
          <a:blip r:embed="rId2" cstate="print"/>
          <a:srcRect/>
          <a:stretch>
            <a:fillRect/>
          </a:stretch>
        </p:blipFill>
        <p:spPr bwMode="auto">
          <a:xfrm>
            <a:off x="1116013" y="1597025"/>
            <a:ext cx="7559675" cy="5260975"/>
          </a:xfrm>
          <a:prstGeom prst="rect">
            <a:avLst/>
          </a:prstGeom>
          <a:noFill/>
          <a:ln w="9525">
            <a:noFill/>
            <a:miter lim="800000"/>
            <a:headEnd/>
            <a:tailEnd/>
          </a:ln>
        </p:spPr>
      </p:pic>
      <p:sp>
        <p:nvSpPr>
          <p:cNvPr id="28675" name="3 CuadroTexto"/>
          <p:cNvSpPr txBox="1">
            <a:spLocks noChangeArrowheads="1"/>
          </p:cNvSpPr>
          <p:nvPr/>
        </p:nvSpPr>
        <p:spPr bwMode="auto">
          <a:xfrm>
            <a:off x="0" y="0"/>
            <a:ext cx="9144000" cy="1570038"/>
          </a:xfrm>
          <a:prstGeom prst="rect">
            <a:avLst/>
          </a:prstGeom>
          <a:noFill/>
          <a:ln w="9525">
            <a:noFill/>
            <a:miter lim="800000"/>
            <a:headEnd/>
            <a:tailEnd/>
          </a:ln>
        </p:spPr>
        <p:txBody>
          <a:bodyPr>
            <a:spAutoFit/>
          </a:bodyPr>
          <a:lstStyle/>
          <a:p>
            <a:pPr algn="ctr"/>
            <a:r>
              <a:rPr lang="es-ES" sz="3200"/>
              <a:t>Hacia el año 1000, esta era la situación. Como puedes ver, los reinos cristianos no podían compararse en poderío con el califato cordobés.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1124744"/>
            <a:ext cx="9144000" cy="289310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Media</a:t>
            </a:r>
            <a:r>
              <a:rPr lang="es-ES" sz="3600" dirty="0" smtClean="0">
                <a:solidFill>
                  <a:schemeClr val="tx2">
                    <a:lumMod val="75000"/>
                  </a:schemeClr>
                </a:solidFill>
                <a:latin typeface="Arial Black" pitchFamily="34" charset="0"/>
              </a:rPr>
              <a:t>: </a:t>
            </a:r>
            <a:r>
              <a:rPr lang="es-ES" sz="2000" dirty="0" smtClean="0">
                <a:solidFill>
                  <a:schemeClr val="tx2">
                    <a:lumMod val="75000"/>
                  </a:schemeClr>
                </a:solidFill>
                <a:latin typeface="Arial Black" pitchFamily="34" charset="0"/>
              </a:rPr>
              <a:t>(415 d.C. – 1492 d.C.)</a:t>
            </a:r>
          </a:p>
          <a:p>
            <a:pPr marL="360363" indent="-360363"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Visigodos </a:t>
            </a:r>
            <a:r>
              <a:rPr lang="es-ES" sz="2000" dirty="0" smtClean="0">
                <a:solidFill>
                  <a:schemeClr val="tx2">
                    <a:lumMod val="75000"/>
                  </a:schemeClr>
                </a:solidFill>
                <a:latin typeface="Arial Black" pitchFamily="34" charset="0"/>
              </a:rPr>
              <a:t>(415 d.C. – 711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latin typeface="Arial Black" pitchFamily="34" charset="0"/>
              </a:rPr>
              <a:t>Al-Ándalus </a:t>
            </a:r>
            <a:r>
              <a:rPr lang="es-ES" sz="2000" dirty="0" smtClean="0">
                <a:latin typeface="Arial Black" pitchFamily="34" charset="0"/>
              </a:rPr>
              <a:t>(711 d.C. – 1492 d.C.).</a:t>
            </a:r>
          </a:p>
          <a:p>
            <a:pPr marL="719138" indent="-358775" algn="just"/>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rgbClr val="FF0000"/>
                </a:solidFill>
                <a:latin typeface="Arial Black" pitchFamily="34" charset="0"/>
              </a:rPr>
              <a:t>Reinos cristianos (</a:t>
            </a:r>
            <a:r>
              <a:rPr lang="es-ES" sz="2000" dirty="0" smtClean="0">
                <a:solidFill>
                  <a:srgbClr val="FF0000"/>
                </a:solidFill>
                <a:latin typeface="Arial Black" pitchFamily="34" charset="0"/>
              </a:rPr>
              <a:t>722 d.C. – 1492 d.C.).</a:t>
            </a:r>
          </a:p>
        </p:txBody>
      </p:sp>
      <p:pic>
        <p:nvPicPr>
          <p:cNvPr id="93187" name="Picture 3"/>
          <p:cNvPicPr>
            <a:picLocks noChangeAspect="1" noChangeArrowheads="1"/>
          </p:cNvPicPr>
          <p:nvPr/>
        </p:nvPicPr>
        <p:blipFill>
          <a:blip r:embed="rId2" cstate="print"/>
          <a:srcRect/>
          <a:stretch>
            <a:fillRect/>
          </a:stretch>
        </p:blipFill>
        <p:spPr bwMode="auto">
          <a:xfrm>
            <a:off x="0" y="4509120"/>
            <a:ext cx="9144000" cy="1874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a:t>Hasta el siglo XI una forma frecuente de repoblación fue la presura (en León) o aprisio (en la parte oriental).</a:t>
            </a:r>
          </a:p>
        </p:txBody>
      </p:sp>
      <p:sp>
        <p:nvSpPr>
          <p:cNvPr id="29699" name="Text Box 3"/>
          <p:cNvSpPr txBox="1">
            <a:spLocks noChangeArrowheads="1"/>
          </p:cNvSpPr>
          <p:nvPr/>
        </p:nvSpPr>
        <p:spPr bwMode="auto">
          <a:xfrm>
            <a:off x="0" y="2133600"/>
            <a:ext cx="3851275" cy="4522788"/>
          </a:xfrm>
          <a:prstGeom prst="rect">
            <a:avLst/>
          </a:prstGeom>
          <a:noFill/>
          <a:ln w="9525">
            <a:noFill/>
            <a:miter lim="800000"/>
            <a:headEnd/>
            <a:tailEnd/>
          </a:ln>
        </p:spPr>
        <p:txBody>
          <a:bodyPr>
            <a:spAutoFit/>
          </a:bodyPr>
          <a:lstStyle/>
          <a:p>
            <a:pPr algn="ctr">
              <a:spcBef>
                <a:spcPct val="50000"/>
              </a:spcBef>
            </a:pPr>
            <a:r>
              <a:rPr lang="es-ES" dirty="0"/>
              <a:t>Simplificando mucho, la presura consiste en que las tierras se ocupan espontáneamente, ya sea por campesinos libres, señores o monasterios. Sin embargo, también era frecuente que esa ocupación se realizara por orden de un rey. Este tipo de repoblación se asocia a pequeñas propiedades de hombres libres.</a:t>
            </a:r>
          </a:p>
        </p:txBody>
      </p:sp>
      <p:pic>
        <p:nvPicPr>
          <p:cNvPr id="29700" name="Picture 2" descr="http://4.bp.blogspot.com/-HigKzSw0yfg/VnJ3GKMfUrI/AAAAAAAAMlQ/EjMuyuC3RUo/s640/Sistemas%2Bde%2Brepoblacion.jpg"/>
          <p:cNvPicPr>
            <a:picLocks noChangeAspect="1" noChangeArrowheads="1"/>
          </p:cNvPicPr>
          <p:nvPr/>
        </p:nvPicPr>
        <p:blipFill>
          <a:blip r:embed="rId2" cstate="print"/>
          <a:srcRect/>
          <a:stretch>
            <a:fillRect/>
          </a:stretch>
        </p:blipFill>
        <p:spPr bwMode="auto">
          <a:xfrm>
            <a:off x="3851275" y="1979613"/>
            <a:ext cx="5292725" cy="48783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spcBef>
                <a:spcPct val="50000"/>
              </a:spcBef>
            </a:pPr>
            <a:r>
              <a:rPr lang="es-ES" sz="4000" dirty="0" smtClean="0"/>
              <a:t>De todos modos, es una visión demasiado simplista puesto que también aparecen propiedades mayores y una evolución.</a:t>
            </a:r>
            <a:endParaRPr lang="es-ES" sz="4000" dirty="0"/>
          </a:p>
        </p:txBody>
      </p:sp>
      <p:pic>
        <p:nvPicPr>
          <p:cNvPr id="105474" name="Picture 2"/>
          <p:cNvPicPr>
            <a:picLocks noChangeAspect="1" noChangeArrowheads="1"/>
          </p:cNvPicPr>
          <p:nvPr/>
        </p:nvPicPr>
        <p:blipFill>
          <a:blip r:embed="rId2" cstate="print"/>
          <a:srcRect/>
          <a:stretch>
            <a:fillRect/>
          </a:stretch>
        </p:blipFill>
        <p:spPr bwMode="auto">
          <a:xfrm>
            <a:off x="3275856" y="2420888"/>
            <a:ext cx="5868144" cy="3488805"/>
          </a:xfrm>
          <a:prstGeom prst="rect">
            <a:avLst/>
          </a:prstGeom>
          <a:noFill/>
          <a:ln w="9525">
            <a:noFill/>
            <a:miter lim="800000"/>
            <a:headEnd/>
            <a:tailEnd/>
          </a:ln>
        </p:spPr>
      </p:pic>
      <p:sp>
        <p:nvSpPr>
          <p:cNvPr id="6" name="Text Box 3"/>
          <p:cNvSpPr txBox="1">
            <a:spLocks noChangeArrowheads="1"/>
          </p:cNvSpPr>
          <p:nvPr/>
        </p:nvSpPr>
        <p:spPr bwMode="auto">
          <a:xfrm>
            <a:off x="0" y="2204864"/>
            <a:ext cx="2843213" cy="3970318"/>
          </a:xfrm>
          <a:prstGeom prst="rect">
            <a:avLst/>
          </a:prstGeom>
          <a:noFill/>
          <a:ln w="9525">
            <a:noFill/>
            <a:miter lim="800000"/>
            <a:headEnd/>
            <a:tailEnd/>
          </a:ln>
        </p:spPr>
        <p:txBody>
          <a:bodyPr>
            <a:spAutoFit/>
          </a:bodyPr>
          <a:lstStyle/>
          <a:p>
            <a:pPr algn="ctr">
              <a:spcBef>
                <a:spcPct val="50000"/>
              </a:spcBef>
            </a:pPr>
            <a:r>
              <a:rPr lang="es-ES" sz="2800" dirty="0" smtClean="0"/>
              <a:t>Un error frecuente es pensar en la repoblación por fases y ya está. Esta siguió después del siglo XI, aunque con formas diferentes a la presura.</a:t>
            </a:r>
            <a:endParaRPr lang="es-ES" sz="2800" dirty="0"/>
          </a:p>
        </p:txBody>
      </p:sp>
      <p:sp>
        <p:nvSpPr>
          <p:cNvPr id="7" name="Text Box 3"/>
          <p:cNvSpPr txBox="1">
            <a:spLocks noChangeArrowheads="1"/>
          </p:cNvSpPr>
          <p:nvPr/>
        </p:nvSpPr>
        <p:spPr bwMode="auto">
          <a:xfrm>
            <a:off x="3275856" y="5949280"/>
            <a:ext cx="5868144" cy="707886"/>
          </a:xfrm>
          <a:prstGeom prst="rect">
            <a:avLst/>
          </a:prstGeom>
          <a:noFill/>
          <a:ln w="9525">
            <a:noFill/>
            <a:miter lim="800000"/>
            <a:headEnd/>
            <a:tailEnd/>
          </a:ln>
        </p:spPr>
        <p:txBody>
          <a:bodyPr wrap="square">
            <a:spAutoFit/>
          </a:bodyPr>
          <a:lstStyle/>
          <a:p>
            <a:pPr algn="ctr">
              <a:spcBef>
                <a:spcPct val="50000"/>
              </a:spcBef>
            </a:pPr>
            <a:r>
              <a:rPr lang="es-ES" sz="2000" dirty="0" smtClean="0"/>
              <a:t>Será ya una repoblación más urbana. El Camino de Santiago fue un foco esencial de crecimiento urbano.</a:t>
            </a:r>
            <a:endParaRPr lang="es-E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CuadroTexto"/>
          <p:cNvSpPr txBox="1">
            <a:spLocks noChangeArrowheads="1"/>
          </p:cNvSpPr>
          <p:nvPr/>
        </p:nvSpPr>
        <p:spPr bwMode="auto">
          <a:xfrm>
            <a:off x="0" y="1052513"/>
            <a:ext cx="9144000" cy="1046162"/>
          </a:xfrm>
          <a:prstGeom prst="rect">
            <a:avLst/>
          </a:prstGeom>
          <a:noFill/>
          <a:ln w="9525">
            <a:noFill/>
            <a:miter lim="800000"/>
            <a:headEnd/>
            <a:tailEnd/>
          </a:ln>
        </p:spPr>
        <p:txBody>
          <a:bodyPr>
            <a:spAutoFit/>
          </a:bodyPr>
          <a:lstStyle/>
          <a:p>
            <a:pPr algn="ctr"/>
            <a:r>
              <a:rPr lang="es-ES" sz="6200">
                <a:solidFill>
                  <a:srgbClr val="FF0000"/>
                </a:solidFill>
                <a:latin typeface="Arial Black" pitchFamily="34" charset="0"/>
              </a:rPr>
              <a:t>Fase II</a:t>
            </a:r>
            <a:endParaRPr lang="es-ES" sz="4400">
              <a:solidFill>
                <a:srgbClr val="FF0000"/>
              </a:solidFill>
              <a:latin typeface="Arial Black" pitchFamily="34" charset="0"/>
            </a:endParaRPr>
          </a:p>
        </p:txBody>
      </p:sp>
      <p:sp>
        <p:nvSpPr>
          <p:cNvPr id="4" name="3 CuadroTexto"/>
          <p:cNvSpPr txBox="1"/>
          <p:nvPr/>
        </p:nvSpPr>
        <p:spPr>
          <a:xfrm>
            <a:off x="2916238" y="2708275"/>
            <a:ext cx="3384550" cy="1385888"/>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XI y XII: Interior. Repoblación concejil y órdenes militares.</a:t>
            </a:r>
            <a:endParaRPr lang="es-ES_tradnl" sz="2800" dirty="0"/>
          </a:p>
        </p:txBody>
      </p:sp>
      <p:sp>
        <p:nvSpPr>
          <p:cNvPr id="5" name="Text Box 3"/>
          <p:cNvSpPr txBox="1">
            <a:spLocks noChangeArrowheads="1"/>
          </p:cNvSpPr>
          <p:nvPr/>
        </p:nvSpPr>
        <p:spPr bwMode="auto">
          <a:xfrm>
            <a:off x="1115616" y="4653136"/>
            <a:ext cx="6912768" cy="707886"/>
          </a:xfrm>
          <a:prstGeom prst="rect">
            <a:avLst/>
          </a:prstGeom>
          <a:noFill/>
          <a:ln w="9525">
            <a:noFill/>
            <a:miter lim="800000"/>
            <a:headEnd/>
            <a:tailEnd/>
          </a:ln>
        </p:spPr>
        <p:txBody>
          <a:bodyPr wrap="square">
            <a:spAutoFit/>
          </a:bodyPr>
          <a:lstStyle/>
          <a:p>
            <a:pPr algn="ctr">
              <a:spcBef>
                <a:spcPct val="50000"/>
              </a:spcBef>
            </a:pPr>
            <a:r>
              <a:rPr lang="es-ES" sz="2000" dirty="0" smtClean="0"/>
              <a:t>En los apuntes aparecen en dos fases para entenderlas mejor, pero tienen que ver con la misma fase de la Reconquista.</a:t>
            </a:r>
            <a:endParaRPr lang="es-E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a:t>Al empezar el siglo XI los territorios cristianos hispanos pasaban por momentos difíciles por los ataques de Almanzor.</a:t>
            </a:r>
          </a:p>
        </p:txBody>
      </p:sp>
      <p:pic>
        <p:nvPicPr>
          <p:cNvPr id="31747" name="Picture 3" descr="C:\Users\Enrique\Desktop\campa__as_de_almanzor.png"/>
          <p:cNvPicPr>
            <a:picLocks noChangeAspect="1" noChangeArrowheads="1"/>
          </p:cNvPicPr>
          <p:nvPr/>
        </p:nvPicPr>
        <p:blipFill>
          <a:blip r:embed="rId2" cstate="print"/>
          <a:srcRect/>
          <a:stretch>
            <a:fillRect/>
          </a:stretch>
        </p:blipFill>
        <p:spPr bwMode="auto">
          <a:xfrm>
            <a:off x="2928938" y="1927225"/>
            <a:ext cx="6215062" cy="4930775"/>
          </a:xfrm>
          <a:prstGeom prst="rect">
            <a:avLst/>
          </a:prstGeom>
          <a:noFill/>
          <a:ln w="9525">
            <a:noFill/>
            <a:miter lim="800000"/>
            <a:headEnd/>
            <a:tailEnd/>
          </a:ln>
        </p:spPr>
      </p:pic>
      <p:sp>
        <p:nvSpPr>
          <p:cNvPr id="31748" name="Text Box 3"/>
          <p:cNvSpPr txBox="1">
            <a:spLocks noChangeArrowheads="1"/>
          </p:cNvSpPr>
          <p:nvPr/>
        </p:nvSpPr>
        <p:spPr bwMode="auto">
          <a:xfrm>
            <a:off x="0" y="3429000"/>
            <a:ext cx="2843213" cy="1384300"/>
          </a:xfrm>
          <a:prstGeom prst="rect">
            <a:avLst/>
          </a:prstGeom>
          <a:noFill/>
          <a:ln w="9525">
            <a:noFill/>
            <a:miter lim="800000"/>
            <a:headEnd/>
            <a:tailEnd/>
          </a:ln>
        </p:spPr>
        <p:txBody>
          <a:bodyPr>
            <a:spAutoFit/>
          </a:bodyPr>
          <a:lstStyle/>
          <a:p>
            <a:pPr algn="ctr">
              <a:spcBef>
                <a:spcPct val="50000"/>
              </a:spcBef>
            </a:pPr>
            <a:r>
              <a:rPr lang="es-ES" sz="2800" dirty="0"/>
              <a:t>Ataques de Almanzor a los reinos cristianos.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a:t>La muerte de Almanzor y de su hijo Abd al-Malik dejó la vía libre a los reinos cristianos que pronto pasaron a la ofensiva. </a:t>
            </a:r>
          </a:p>
        </p:txBody>
      </p:sp>
      <p:pic>
        <p:nvPicPr>
          <p:cNvPr id="32771" name="Picture 2"/>
          <p:cNvPicPr>
            <a:picLocks noChangeAspect="1" noChangeArrowheads="1"/>
          </p:cNvPicPr>
          <p:nvPr/>
        </p:nvPicPr>
        <p:blipFill>
          <a:blip r:embed="rId2" cstate="print"/>
          <a:srcRect/>
          <a:stretch>
            <a:fillRect/>
          </a:stretch>
        </p:blipFill>
        <p:spPr bwMode="auto">
          <a:xfrm>
            <a:off x="6273800" y="1928813"/>
            <a:ext cx="2870200" cy="4929187"/>
          </a:xfrm>
          <a:prstGeom prst="rect">
            <a:avLst/>
          </a:prstGeom>
          <a:noFill/>
          <a:ln w="9525">
            <a:noFill/>
            <a:miter lim="800000"/>
            <a:headEnd/>
            <a:tailEnd/>
          </a:ln>
        </p:spPr>
      </p:pic>
      <p:sp>
        <p:nvSpPr>
          <p:cNvPr id="32772" name="Text Box 3"/>
          <p:cNvSpPr txBox="1">
            <a:spLocks noChangeArrowheads="1"/>
          </p:cNvSpPr>
          <p:nvPr/>
        </p:nvSpPr>
        <p:spPr bwMode="auto">
          <a:xfrm>
            <a:off x="0" y="2428875"/>
            <a:ext cx="6286500" cy="3108325"/>
          </a:xfrm>
          <a:prstGeom prst="rect">
            <a:avLst/>
          </a:prstGeom>
          <a:noFill/>
          <a:ln w="9525">
            <a:noFill/>
            <a:miter lim="800000"/>
            <a:headEnd/>
            <a:tailEnd/>
          </a:ln>
        </p:spPr>
        <p:txBody>
          <a:bodyPr>
            <a:spAutoFit/>
          </a:bodyPr>
          <a:lstStyle/>
          <a:p>
            <a:pPr algn="ctr">
              <a:spcBef>
                <a:spcPct val="50000"/>
              </a:spcBef>
            </a:pPr>
            <a:r>
              <a:rPr lang="es-ES" sz="2800"/>
              <a:t>Al igual que ocurría en otros reinos, en esta época los reyes empiezan a ganar poder. El nacimiento de la monarquía feudal leonesa se puede atribuir a Alfonso V de León (999-1028) que en el año 1017 concede a la ciudad de León unas leyes (el llamado Fuero de León).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844675"/>
            <a:ext cx="9144000" cy="2800350"/>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Navarra, de reino predominante a su marginación</a:t>
            </a:r>
          </a:p>
          <a:p>
            <a:pPr algn="ctr">
              <a:defRPr/>
            </a:pPr>
            <a:r>
              <a:rPr lang="es-ES" sz="4400" dirty="0">
                <a:solidFill>
                  <a:schemeClr val="accent2">
                    <a:lumMod val="75000"/>
                  </a:schemeClr>
                </a:solidFill>
                <a:latin typeface="Arial Black" pitchFamily="34" charset="0"/>
              </a:rPr>
              <a:t>(XI-XV)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3"/>
          <p:cNvPicPr>
            <a:picLocks noChangeAspect="1" noChangeArrowheads="1"/>
          </p:cNvPicPr>
          <p:nvPr/>
        </p:nvPicPr>
        <p:blipFill>
          <a:blip r:embed="rId2" cstate="print"/>
          <a:srcRect/>
          <a:stretch>
            <a:fillRect/>
          </a:stretch>
        </p:blipFill>
        <p:spPr bwMode="auto">
          <a:xfrm>
            <a:off x="900113" y="0"/>
            <a:ext cx="7489825" cy="6796088"/>
          </a:xfrm>
          <a:prstGeom prst="rect">
            <a:avLst/>
          </a:prstGeom>
          <a:noFill/>
          <a:ln w="9525">
            <a:noFill/>
            <a:miter lim="800000"/>
            <a:headEnd/>
            <a:tailEnd/>
          </a:ln>
        </p:spPr>
      </p:pic>
      <p:sp>
        <p:nvSpPr>
          <p:cNvPr id="34819" name="Text Box 5"/>
          <p:cNvSpPr txBox="1">
            <a:spLocks noChangeArrowheads="1"/>
          </p:cNvSpPr>
          <p:nvPr/>
        </p:nvSpPr>
        <p:spPr bwMode="auto">
          <a:xfrm>
            <a:off x="0" y="5118100"/>
            <a:ext cx="9144000" cy="1739900"/>
          </a:xfrm>
          <a:prstGeom prst="rect">
            <a:avLst/>
          </a:prstGeom>
          <a:solidFill>
            <a:srgbClr val="CCFFFF"/>
          </a:solidFill>
          <a:ln w="9525">
            <a:noFill/>
            <a:miter lim="800000"/>
            <a:headEnd/>
            <a:tailEnd/>
          </a:ln>
        </p:spPr>
        <p:txBody>
          <a:bodyPr>
            <a:spAutoFit/>
          </a:bodyPr>
          <a:lstStyle/>
          <a:p>
            <a:pPr algn="ctr">
              <a:spcBef>
                <a:spcPct val="50000"/>
              </a:spcBef>
            </a:pPr>
            <a:r>
              <a:rPr lang="es-ES" sz="3600"/>
              <a:t>El reino de Navarra se convirtió con </a:t>
            </a:r>
            <a:r>
              <a:rPr lang="es-ES" sz="3600">
                <a:solidFill>
                  <a:srgbClr val="FF0000"/>
                </a:solidFill>
              </a:rPr>
              <a:t>Sancho III </a:t>
            </a:r>
            <a:r>
              <a:rPr lang="es-ES" sz="3600"/>
              <a:t>en el siglo XI en el más importante de la Península.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Enrique\Desktop\800px-Península_ibérica_1037.svg.png"/>
          <p:cNvPicPr>
            <a:picLocks noChangeAspect="1" noChangeArrowheads="1"/>
          </p:cNvPicPr>
          <p:nvPr/>
        </p:nvPicPr>
        <p:blipFill>
          <a:blip r:embed="rId2" cstate="print"/>
          <a:srcRect/>
          <a:stretch>
            <a:fillRect/>
          </a:stretch>
        </p:blipFill>
        <p:spPr bwMode="auto">
          <a:xfrm>
            <a:off x="2738438" y="1285875"/>
            <a:ext cx="6405562" cy="4445000"/>
          </a:xfrm>
          <a:prstGeom prst="rect">
            <a:avLst/>
          </a:prstGeom>
          <a:noFill/>
          <a:ln w="9525">
            <a:noFill/>
            <a:miter lim="800000"/>
            <a:headEnd/>
            <a:tailEnd/>
          </a:ln>
        </p:spPr>
      </p:pic>
      <p:sp>
        <p:nvSpPr>
          <p:cNvPr id="35843"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Sancho III no pudo mantener unido ese importante reino de Navarra a su muerte.</a:t>
            </a:r>
          </a:p>
        </p:txBody>
      </p:sp>
      <p:sp>
        <p:nvSpPr>
          <p:cNvPr id="35844" name="Text Box 3"/>
          <p:cNvSpPr txBox="1">
            <a:spLocks noChangeArrowheads="1"/>
          </p:cNvSpPr>
          <p:nvPr/>
        </p:nvSpPr>
        <p:spPr bwMode="auto">
          <a:xfrm>
            <a:off x="0" y="1500188"/>
            <a:ext cx="2714625" cy="3786187"/>
          </a:xfrm>
          <a:prstGeom prst="rect">
            <a:avLst/>
          </a:prstGeom>
          <a:noFill/>
          <a:ln w="9525">
            <a:noFill/>
            <a:miter lim="800000"/>
            <a:headEnd/>
            <a:tailEnd/>
          </a:ln>
        </p:spPr>
        <p:txBody>
          <a:bodyPr>
            <a:spAutoFit/>
          </a:bodyPr>
          <a:lstStyle/>
          <a:p>
            <a:pPr algn="ctr">
              <a:spcBef>
                <a:spcPct val="50000"/>
              </a:spcBef>
            </a:pPr>
            <a:r>
              <a:rPr lang="es-ES"/>
              <a:t>Por matrimonio, Sancho se había convertido en conde de Castilla, título éste  que a su muerte en 1035 pasó a manos de su hijo Fernando. Dicho condado pertenecía al rey de León.</a:t>
            </a:r>
          </a:p>
        </p:txBody>
      </p:sp>
      <p:sp>
        <p:nvSpPr>
          <p:cNvPr id="35845" name="Text Box 3"/>
          <p:cNvSpPr txBox="1">
            <a:spLocks noChangeArrowheads="1"/>
          </p:cNvSpPr>
          <p:nvPr/>
        </p:nvSpPr>
        <p:spPr bwMode="auto">
          <a:xfrm>
            <a:off x="2857500" y="5715000"/>
            <a:ext cx="6286500" cy="1200150"/>
          </a:xfrm>
          <a:prstGeom prst="rect">
            <a:avLst/>
          </a:prstGeom>
          <a:noFill/>
          <a:ln w="9525">
            <a:noFill/>
            <a:miter lim="800000"/>
            <a:headEnd/>
            <a:tailEnd/>
          </a:ln>
        </p:spPr>
        <p:txBody>
          <a:bodyPr>
            <a:spAutoFit/>
          </a:bodyPr>
          <a:lstStyle/>
          <a:p>
            <a:pPr algn="ctr">
              <a:spcBef>
                <a:spcPct val="50000"/>
              </a:spcBef>
            </a:pPr>
            <a:r>
              <a:rPr lang="es-ES"/>
              <a:t>Aragón lo recibió Ramiro, hijo ilegítimo de Sancho, mientras que Navarra lo heredó García Sánchez, el primogénito legítimo. </a:t>
            </a:r>
          </a:p>
        </p:txBody>
      </p:sp>
      <p:sp>
        <p:nvSpPr>
          <p:cNvPr id="35846" name="5 CuadroTexto"/>
          <p:cNvSpPr txBox="1">
            <a:spLocks noChangeArrowheads="1"/>
          </p:cNvSpPr>
          <p:nvPr/>
        </p:nvSpPr>
        <p:spPr bwMode="auto">
          <a:xfrm>
            <a:off x="4572000" y="1125538"/>
            <a:ext cx="1439863" cy="460375"/>
          </a:xfrm>
          <a:prstGeom prst="rect">
            <a:avLst/>
          </a:prstGeom>
          <a:solidFill>
            <a:schemeClr val="bg1"/>
          </a:solidFill>
          <a:ln w="9525">
            <a:solidFill>
              <a:schemeClr val="tx1"/>
            </a:solidFill>
            <a:miter lim="800000"/>
            <a:headEnd/>
            <a:tailEnd/>
          </a:ln>
        </p:spPr>
        <p:txBody>
          <a:bodyPr>
            <a:spAutoFit/>
          </a:bodyPr>
          <a:lstStyle/>
          <a:p>
            <a:pPr algn="ctr"/>
            <a:r>
              <a:rPr lang="es-ES"/>
              <a:t>Fernando</a:t>
            </a:r>
            <a:endParaRPr lang="es-ES_tradnl"/>
          </a:p>
        </p:txBody>
      </p:sp>
      <p:sp>
        <p:nvSpPr>
          <p:cNvPr id="35847" name="6 CuadroTexto"/>
          <p:cNvSpPr txBox="1">
            <a:spLocks noChangeArrowheads="1"/>
          </p:cNvSpPr>
          <p:nvPr/>
        </p:nvSpPr>
        <p:spPr bwMode="auto">
          <a:xfrm>
            <a:off x="6011863" y="2205038"/>
            <a:ext cx="863600" cy="584200"/>
          </a:xfrm>
          <a:prstGeom prst="rect">
            <a:avLst/>
          </a:prstGeom>
          <a:solidFill>
            <a:schemeClr val="bg1"/>
          </a:solidFill>
          <a:ln w="9525">
            <a:solidFill>
              <a:schemeClr val="tx1"/>
            </a:solidFill>
            <a:miter lim="800000"/>
            <a:headEnd/>
            <a:tailEnd/>
          </a:ln>
        </p:spPr>
        <p:txBody>
          <a:bodyPr>
            <a:spAutoFit/>
          </a:bodyPr>
          <a:lstStyle/>
          <a:p>
            <a:pPr algn="ctr"/>
            <a:r>
              <a:rPr lang="es-ES" sz="1600"/>
              <a:t>García Sánchez</a:t>
            </a:r>
            <a:endParaRPr lang="es-ES_tradnl" sz="1600"/>
          </a:p>
        </p:txBody>
      </p:sp>
      <p:sp>
        <p:nvSpPr>
          <p:cNvPr id="35848" name="7 CuadroTexto"/>
          <p:cNvSpPr txBox="1">
            <a:spLocks noChangeArrowheads="1"/>
          </p:cNvSpPr>
          <p:nvPr/>
        </p:nvSpPr>
        <p:spPr bwMode="auto">
          <a:xfrm>
            <a:off x="6443663" y="1052513"/>
            <a:ext cx="1441450" cy="461962"/>
          </a:xfrm>
          <a:prstGeom prst="rect">
            <a:avLst/>
          </a:prstGeom>
          <a:solidFill>
            <a:schemeClr val="bg1"/>
          </a:solidFill>
          <a:ln w="9525">
            <a:solidFill>
              <a:schemeClr val="tx1"/>
            </a:solidFill>
            <a:miter lim="800000"/>
            <a:headEnd/>
            <a:tailEnd/>
          </a:ln>
        </p:spPr>
        <p:txBody>
          <a:bodyPr>
            <a:spAutoFit/>
          </a:bodyPr>
          <a:lstStyle/>
          <a:p>
            <a:pPr algn="ctr"/>
            <a:r>
              <a:rPr lang="es-ES"/>
              <a:t>Ramiro</a:t>
            </a:r>
            <a:endParaRPr lang="es-ES_tradnl"/>
          </a:p>
        </p:txBody>
      </p:sp>
      <p:cxnSp>
        <p:nvCxnSpPr>
          <p:cNvPr id="10" name="9 Conector recto de flecha"/>
          <p:cNvCxnSpPr>
            <a:stCxn id="35846" idx="2"/>
          </p:cNvCxnSpPr>
          <p:nvPr/>
        </p:nvCxnSpPr>
        <p:spPr>
          <a:xfrm>
            <a:off x="5292725" y="1585913"/>
            <a:ext cx="71438" cy="330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35848" idx="2"/>
          </p:cNvCxnSpPr>
          <p:nvPr/>
        </p:nvCxnSpPr>
        <p:spPr>
          <a:xfrm flipH="1">
            <a:off x="6804025" y="1514475"/>
            <a:ext cx="360363" cy="4016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35847" idx="0"/>
          </p:cNvCxnSpPr>
          <p:nvPr/>
        </p:nvCxnSpPr>
        <p:spPr>
          <a:xfrm flipH="1" flipV="1">
            <a:off x="6084888" y="1989138"/>
            <a:ext cx="358775"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0" y="0"/>
            <a:ext cx="9144000" cy="2185988"/>
          </a:xfrm>
          <a:prstGeom prst="rect">
            <a:avLst/>
          </a:prstGeom>
          <a:noFill/>
          <a:ln w="9525">
            <a:noFill/>
            <a:miter lim="800000"/>
            <a:headEnd/>
            <a:tailEnd/>
          </a:ln>
        </p:spPr>
        <p:txBody>
          <a:bodyPr>
            <a:spAutoFit/>
          </a:bodyPr>
          <a:lstStyle/>
          <a:p>
            <a:pPr algn="ctr">
              <a:spcBef>
                <a:spcPct val="50000"/>
              </a:spcBef>
            </a:pPr>
            <a:r>
              <a:rPr lang="es-ES" sz="3400"/>
              <a:t>A partir de entonces Navarra </a:t>
            </a:r>
            <a:r>
              <a:rPr lang="es-ES" sz="3400">
                <a:solidFill>
                  <a:srgbClr val="FF0000"/>
                </a:solidFill>
              </a:rPr>
              <a:t>quedaría encajonada </a:t>
            </a:r>
            <a:r>
              <a:rPr lang="es-ES" sz="3400"/>
              <a:t>entre reinos cristianos pasando a ocupar una importancia menor en la reconquista y bajo la influencia de Aragón, Francia y Castilla.</a:t>
            </a:r>
          </a:p>
        </p:txBody>
      </p:sp>
      <p:pic>
        <p:nvPicPr>
          <p:cNvPr id="36867" name="Picture 2"/>
          <p:cNvPicPr>
            <a:picLocks noChangeAspect="1" noChangeArrowheads="1"/>
          </p:cNvPicPr>
          <p:nvPr/>
        </p:nvPicPr>
        <p:blipFill>
          <a:blip r:embed="rId2" cstate="print"/>
          <a:srcRect/>
          <a:stretch>
            <a:fillRect/>
          </a:stretch>
        </p:blipFill>
        <p:spPr bwMode="auto">
          <a:xfrm>
            <a:off x="4357688" y="2263775"/>
            <a:ext cx="4786312" cy="4594225"/>
          </a:xfrm>
          <a:prstGeom prst="rect">
            <a:avLst/>
          </a:prstGeom>
          <a:noFill/>
          <a:ln w="9525">
            <a:noFill/>
            <a:miter lim="800000"/>
            <a:headEnd/>
            <a:tailEnd/>
          </a:ln>
        </p:spPr>
      </p:pic>
      <p:sp>
        <p:nvSpPr>
          <p:cNvPr id="36868" name="Text Box 3"/>
          <p:cNvSpPr txBox="1">
            <a:spLocks noChangeArrowheads="1"/>
          </p:cNvSpPr>
          <p:nvPr/>
        </p:nvSpPr>
        <p:spPr bwMode="auto">
          <a:xfrm>
            <a:off x="0" y="2714625"/>
            <a:ext cx="4357688" cy="1570038"/>
          </a:xfrm>
          <a:prstGeom prst="rect">
            <a:avLst/>
          </a:prstGeom>
          <a:noFill/>
          <a:ln w="9525">
            <a:noFill/>
            <a:miter lim="800000"/>
            <a:headEnd/>
            <a:tailEnd/>
          </a:ln>
        </p:spPr>
        <p:txBody>
          <a:bodyPr>
            <a:spAutoFit/>
          </a:bodyPr>
          <a:lstStyle/>
          <a:p>
            <a:pPr algn="ctr">
              <a:spcBef>
                <a:spcPct val="50000"/>
              </a:spcBef>
            </a:pPr>
            <a:r>
              <a:rPr lang="es-ES"/>
              <a:t>Hacia 1200 el Reino de Navarra perdía la mayor parte del País Vasco y de La Rioja a manos de Castilla.</a:t>
            </a:r>
          </a:p>
        </p:txBody>
      </p:sp>
      <p:sp>
        <p:nvSpPr>
          <p:cNvPr id="36869" name="Text Box 3"/>
          <p:cNvSpPr txBox="1">
            <a:spLocks noChangeArrowheads="1"/>
          </p:cNvSpPr>
          <p:nvPr/>
        </p:nvSpPr>
        <p:spPr bwMode="auto">
          <a:xfrm>
            <a:off x="0" y="5287963"/>
            <a:ext cx="4357688" cy="1570037"/>
          </a:xfrm>
          <a:prstGeom prst="rect">
            <a:avLst/>
          </a:prstGeom>
          <a:noFill/>
          <a:ln w="9525">
            <a:noFill/>
            <a:miter lim="800000"/>
            <a:headEnd/>
            <a:tailEnd/>
          </a:ln>
        </p:spPr>
        <p:txBody>
          <a:bodyPr>
            <a:spAutoFit/>
          </a:bodyPr>
          <a:lstStyle/>
          <a:p>
            <a:pPr algn="ctr">
              <a:spcBef>
                <a:spcPct val="50000"/>
              </a:spcBef>
            </a:pPr>
            <a:r>
              <a:rPr lang="es-ES"/>
              <a:t>Este reino mantendrá su independencia hasta que en 1515 es integrado en la corona castellana.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700213"/>
            <a:ext cx="9144000" cy="3478212"/>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El reino de León como el principal reino cristiano y el surgimiento de los reinos de Castilla y Portugal</a:t>
            </a:r>
          </a:p>
          <a:p>
            <a:pPr algn="ctr">
              <a:defRPr/>
            </a:pPr>
            <a:r>
              <a:rPr lang="es-ES" sz="4400" dirty="0">
                <a:solidFill>
                  <a:schemeClr val="accent2">
                    <a:lumMod val="75000"/>
                  </a:schemeClr>
                </a:solidFill>
                <a:latin typeface="Arial Black" pitchFamily="34" charset="0"/>
              </a:rPr>
              <a:t>(XI-XII)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reconquista mapa"/>
          <p:cNvPicPr>
            <a:picLocks noChangeAspect="1" noChangeArrowheads="1"/>
          </p:cNvPicPr>
          <p:nvPr/>
        </p:nvPicPr>
        <p:blipFill>
          <a:blip r:embed="rId2" cstate="print"/>
          <a:srcRect/>
          <a:stretch>
            <a:fillRect/>
          </a:stretch>
        </p:blipFill>
        <p:spPr bwMode="auto">
          <a:xfrm>
            <a:off x="4743450" y="2708275"/>
            <a:ext cx="4400550" cy="3514725"/>
          </a:xfrm>
          <a:prstGeom prst="rect">
            <a:avLst/>
          </a:prstGeom>
          <a:noFill/>
          <a:ln w="9525">
            <a:noFill/>
            <a:miter lim="800000"/>
            <a:headEnd/>
            <a:tailEnd/>
          </a:ln>
        </p:spPr>
      </p:pic>
      <p:sp>
        <p:nvSpPr>
          <p:cNvPr id="3075" name="2 CuadroTexto"/>
          <p:cNvSpPr txBox="1">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a:r>
              <a:rPr lang="es-ES" sz="3200"/>
              <a:t>Se denomina </a:t>
            </a:r>
            <a:r>
              <a:rPr lang="es-ES" sz="3200">
                <a:solidFill>
                  <a:srgbClr val="FF0000"/>
                </a:solidFill>
              </a:rPr>
              <a:t>Reconquista</a:t>
            </a:r>
            <a:r>
              <a:rPr lang="es-ES" sz="3200"/>
              <a:t> al proceso de avance de los territorios cristianos durante la Edad Media a costa de los musulmanes. Paralelamente, se vivió un proceso de </a:t>
            </a:r>
            <a:r>
              <a:rPr lang="es-ES" sz="3200">
                <a:solidFill>
                  <a:srgbClr val="FF0000"/>
                </a:solidFill>
              </a:rPr>
              <a:t>repoblación</a:t>
            </a:r>
            <a:r>
              <a:rPr lang="es-ES" sz="3200"/>
              <a:t> o ocupación cristiana del territorio.</a:t>
            </a:r>
          </a:p>
        </p:txBody>
      </p:sp>
      <p:sp>
        <p:nvSpPr>
          <p:cNvPr id="3076" name="13 CuadroTexto"/>
          <p:cNvSpPr txBox="1">
            <a:spLocks noChangeArrowheads="1"/>
          </p:cNvSpPr>
          <p:nvPr/>
        </p:nvSpPr>
        <p:spPr bwMode="auto">
          <a:xfrm>
            <a:off x="0" y="2996952"/>
            <a:ext cx="4716463" cy="3046988"/>
          </a:xfrm>
          <a:prstGeom prst="rect">
            <a:avLst/>
          </a:prstGeom>
          <a:noFill/>
          <a:ln w="9525">
            <a:noFill/>
            <a:miter lim="800000"/>
            <a:headEnd/>
            <a:tailEnd/>
          </a:ln>
        </p:spPr>
        <p:txBody>
          <a:bodyPr>
            <a:spAutoFit/>
          </a:bodyPr>
          <a:lstStyle/>
          <a:p>
            <a:pPr algn="ctr"/>
            <a:r>
              <a:rPr lang="es-ES" dirty="0"/>
              <a:t>Estos procesos duraron desde 722 (formación del primer reino cristiano) a 1492 (conquista del último reino musulmán</a:t>
            </a:r>
            <a:r>
              <a:rPr lang="es-ES" dirty="0" smtClean="0"/>
              <a:t>). De hecho, la repoblación podría llevarse más allá puesto que después de la conquista se produjo la expulsión de los moriscos.</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En León nacería una nueva dinastía en el año 1038, la dinastía Navarra.</a:t>
            </a:r>
          </a:p>
        </p:txBody>
      </p:sp>
      <p:pic>
        <p:nvPicPr>
          <p:cNvPr id="38915" name="Picture 2" descr="2"/>
          <p:cNvPicPr>
            <a:picLocks noChangeAspect="1" noChangeArrowheads="1"/>
          </p:cNvPicPr>
          <p:nvPr/>
        </p:nvPicPr>
        <p:blipFill>
          <a:blip r:embed="rId2" cstate="print"/>
          <a:srcRect/>
          <a:stretch>
            <a:fillRect/>
          </a:stretch>
        </p:blipFill>
        <p:spPr bwMode="auto">
          <a:xfrm>
            <a:off x="5143500" y="1373188"/>
            <a:ext cx="3786188" cy="5484812"/>
          </a:xfrm>
          <a:prstGeom prst="rect">
            <a:avLst/>
          </a:prstGeom>
          <a:noFill/>
          <a:ln w="9525">
            <a:noFill/>
            <a:miter lim="800000"/>
            <a:headEnd/>
            <a:tailEnd/>
          </a:ln>
        </p:spPr>
      </p:pic>
      <p:sp>
        <p:nvSpPr>
          <p:cNvPr id="38916" name="Text Box 3"/>
          <p:cNvSpPr txBox="1">
            <a:spLocks noChangeArrowheads="1"/>
          </p:cNvSpPr>
          <p:nvPr/>
        </p:nvSpPr>
        <p:spPr bwMode="auto">
          <a:xfrm>
            <a:off x="0" y="2714625"/>
            <a:ext cx="5143500" cy="2554288"/>
          </a:xfrm>
          <a:prstGeom prst="rect">
            <a:avLst/>
          </a:prstGeom>
          <a:noFill/>
          <a:ln w="9525">
            <a:noFill/>
            <a:miter lim="800000"/>
            <a:headEnd/>
            <a:tailEnd/>
          </a:ln>
        </p:spPr>
        <p:txBody>
          <a:bodyPr>
            <a:spAutoFit/>
          </a:bodyPr>
          <a:lstStyle/>
          <a:p>
            <a:pPr algn="ctr">
              <a:spcBef>
                <a:spcPct val="50000"/>
              </a:spcBef>
            </a:pPr>
            <a:r>
              <a:rPr lang="es-ES" sz="3200"/>
              <a:t>Fernando I (1038-1065) introdujo la dinastía Navarra. Fernando consigue que los reinos musulmanes le paguen un fuerte tributo.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3"/>
          <p:cNvPicPr>
            <a:picLocks noChangeAspect="1" noChangeArrowheads="1"/>
          </p:cNvPicPr>
          <p:nvPr/>
        </p:nvPicPr>
        <p:blipFill>
          <a:blip r:embed="rId2" cstate="print"/>
          <a:srcRect/>
          <a:stretch>
            <a:fillRect/>
          </a:stretch>
        </p:blipFill>
        <p:spPr bwMode="auto">
          <a:xfrm>
            <a:off x="2171700" y="1500188"/>
            <a:ext cx="6972300" cy="5357812"/>
          </a:xfrm>
          <a:prstGeom prst="rect">
            <a:avLst/>
          </a:prstGeom>
          <a:noFill/>
          <a:ln w="9525">
            <a:noFill/>
            <a:miter lim="800000"/>
            <a:headEnd/>
            <a:tailEnd/>
          </a:ln>
        </p:spPr>
      </p:pic>
      <p:sp>
        <p:nvSpPr>
          <p:cNvPr id="39939"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El testamento de Fernando significó dividir el reino de León entre sus tres hijos.</a:t>
            </a:r>
          </a:p>
        </p:txBody>
      </p:sp>
      <p:sp>
        <p:nvSpPr>
          <p:cNvPr id="39940" name="Text Box 3"/>
          <p:cNvSpPr txBox="1">
            <a:spLocks noChangeArrowheads="1"/>
          </p:cNvSpPr>
          <p:nvPr/>
        </p:nvSpPr>
        <p:spPr bwMode="auto">
          <a:xfrm>
            <a:off x="0" y="2714625"/>
            <a:ext cx="2143125" cy="1200150"/>
          </a:xfrm>
          <a:prstGeom prst="rect">
            <a:avLst/>
          </a:prstGeom>
          <a:noFill/>
          <a:ln w="9525">
            <a:noFill/>
            <a:miter lim="800000"/>
            <a:headEnd/>
            <a:tailEnd/>
          </a:ln>
        </p:spPr>
        <p:txBody>
          <a:bodyPr>
            <a:spAutoFit/>
          </a:bodyPr>
          <a:lstStyle/>
          <a:p>
            <a:pPr algn="ctr">
              <a:spcBef>
                <a:spcPct val="50000"/>
              </a:spcBef>
            </a:pPr>
            <a:r>
              <a:rPr lang="es-ES"/>
              <a:t>Por vez primera aparece el reino de Castilla.</a:t>
            </a:r>
          </a:p>
        </p:txBody>
      </p:sp>
      <p:sp>
        <p:nvSpPr>
          <p:cNvPr id="39941" name="4 CuadroTexto"/>
          <p:cNvSpPr txBox="1">
            <a:spLocks noChangeArrowheads="1"/>
          </p:cNvSpPr>
          <p:nvPr/>
        </p:nvSpPr>
        <p:spPr bwMode="auto">
          <a:xfrm>
            <a:off x="3276600" y="1557338"/>
            <a:ext cx="1439863" cy="460375"/>
          </a:xfrm>
          <a:prstGeom prst="rect">
            <a:avLst/>
          </a:prstGeom>
          <a:solidFill>
            <a:schemeClr val="bg1"/>
          </a:solidFill>
          <a:ln w="9525">
            <a:solidFill>
              <a:schemeClr val="tx1"/>
            </a:solidFill>
            <a:miter lim="800000"/>
            <a:headEnd/>
            <a:tailEnd/>
          </a:ln>
        </p:spPr>
        <p:txBody>
          <a:bodyPr>
            <a:spAutoFit/>
          </a:bodyPr>
          <a:lstStyle/>
          <a:p>
            <a:pPr algn="ctr"/>
            <a:r>
              <a:rPr lang="es-ES"/>
              <a:t>García</a:t>
            </a:r>
            <a:endParaRPr lang="es-ES_tradnl"/>
          </a:p>
        </p:txBody>
      </p:sp>
      <p:sp>
        <p:nvSpPr>
          <p:cNvPr id="39942" name="5 CuadroTexto"/>
          <p:cNvSpPr txBox="1">
            <a:spLocks noChangeArrowheads="1"/>
          </p:cNvSpPr>
          <p:nvPr/>
        </p:nvSpPr>
        <p:spPr bwMode="auto">
          <a:xfrm>
            <a:off x="7092950" y="1773238"/>
            <a:ext cx="1439863" cy="461962"/>
          </a:xfrm>
          <a:prstGeom prst="rect">
            <a:avLst/>
          </a:prstGeom>
          <a:solidFill>
            <a:schemeClr val="bg1"/>
          </a:solidFill>
          <a:ln w="9525">
            <a:solidFill>
              <a:schemeClr val="tx1"/>
            </a:solidFill>
            <a:miter lim="800000"/>
            <a:headEnd/>
            <a:tailEnd/>
          </a:ln>
        </p:spPr>
        <p:txBody>
          <a:bodyPr>
            <a:spAutoFit/>
          </a:bodyPr>
          <a:lstStyle/>
          <a:p>
            <a:pPr algn="ctr"/>
            <a:r>
              <a:rPr lang="es-ES"/>
              <a:t>Sancho</a:t>
            </a:r>
            <a:endParaRPr lang="es-ES_tradnl"/>
          </a:p>
        </p:txBody>
      </p:sp>
      <p:sp>
        <p:nvSpPr>
          <p:cNvPr id="39943" name="6 CuadroTexto"/>
          <p:cNvSpPr txBox="1">
            <a:spLocks noChangeArrowheads="1"/>
          </p:cNvSpPr>
          <p:nvPr/>
        </p:nvSpPr>
        <p:spPr bwMode="auto">
          <a:xfrm>
            <a:off x="5292725" y="1557338"/>
            <a:ext cx="1439863" cy="460375"/>
          </a:xfrm>
          <a:prstGeom prst="rect">
            <a:avLst/>
          </a:prstGeom>
          <a:solidFill>
            <a:schemeClr val="bg1"/>
          </a:solidFill>
          <a:ln w="9525">
            <a:solidFill>
              <a:schemeClr val="tx1"/>
            </a:solidFill>
            <a:miter lim="800000"/>
            <a:headEnd/>
            <a:tailEnd/>
          </a:ln>
        </p:spPr>
        <p:txBody>
          <a:bodyPr>
            <a:spAutoFit/>
          </a:bodyPr>
          <a:lstStyle/>
          <a:p>
            <a:pPr algn="ctr"/>
            <a:r>
              <a:rPr lang="es-ES"/>
              <a:t>Alfonso</a:t>
            </a:r>
            <a:endParaRPr lang="es-ES_tradn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4"/>
          <p:cNvPicPr>
            <a:picLocks noChangeAspect="1" noChangeArrowheads="1"/>
          </p:cNvPicPr>
          <p:nvPr/>
        </p:nvPicPr>
        <p:blipFill>
          <a:blip r:embed="rId2" cstate="print"/>
          <a:srcRect/>
          <a:stretch>
            <a:fillRect/>
          </a:stretch>
        </p:blipFill>
        <p:spPr bwMode="auto">
          <a:xfrm>
            <a:off x="3851275" y="0"/>
            <a:ext cx="5145088" cy="6858000"/>
          </a:xfrm>
          <a:prstGeom prst="rect">
            <a:avLst/>
          </a:prstGeom>
          <a:noFill/>
          <a:ln w="9525">
            <a:noFill/>
            <a:miter lim="800000"/>
            <a:headEnd/>
            <a:tailEnd/>
          </a:ln>
        </p:spPr>
      </p:pic>
      <p:sp>
        <p:nvSpPr>
          <p:cNvPr id="40963" name="Text Box 3"/>
          <p:cNvSpPr txBox="1">
            <a:spLocks noChangeArrowheads="1"/>
          </p:cNvSpPr>
          <p:nvPr/>
        </p:nvSpPr>
        <p:spPr bwMode="auto">
          <a:xfrm>
            <a:off x="0" y="1125538"/>
            <a:ext cx="3851275" cy="5016500"/>
          </a:xfrm>
          <a:prstGeom prst="rect">
            <a:avLst/>
          </a:prstGeom>
          <a:noFill/>
          <a:ln w="9525">
            <a:noFill/>
            <a:miter lim="800000"/>
            <a:headEnd/>
            <a:tailEnd/>
          </a:ln>
        </p:spPr>
        <p:txBody>
          <a:bodyPr>
            <a:spAutoFit/>
          </a:bodyPr>
          <a:lstStyle/>
          <a:p>
            <a:pPr algn="ctr">
              <a:spcBef>
                <a:spcPct val="50000"/>
              </a:spcBef>
            </a:pPr>
            <a:r>
              <a:rPr lang="es-ES" sz="4000"/>
              <a:t>Esa primera división no duró mucho. En el año 1072, </a:t>
            </a:r>
            <a:r>
              <a:rPr lang="es-ES" sz="4000">
                <a:solidFill>
                  <a:srgbClr val="FF0000"/>
                </a:solidFill>
              </a:rPr>
              <a:t>Alfonso VI </a:t>
            </a:r>
            <a:r>
              <a:rPr lang="es-ES" sz="4000"/>
              <a:t>(1065-1109) conseguía reunificar el reino de León.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2.bp.blogspot.com/-CjZN1PdB2H0/UN4U2qx-dpI/AAAAAAAAGMI/3CjynCLSbag/s1600/mapa+alfonso+vi+invasion+almoravide+hispania+espa%C3%B1a+portugal.jpg"/>
          <p:cNvPicPr>
            <a:picLocks noChangeAspect="1" noChangeArrowheads="1"/>
          </p:cNvPicPr>
          <p:nvPr/>
        </p:nvPicPr>
        <p:blipFill>
          <a:blip r:embed="rId2" cstate="print"/>
          <a:srcRect/>
          <a:stretch>
            <a:fillRect/>
          </a:stretch>
        </p:blipFill>
        <p:spPr bwMode="auto">
          <a:xfrm>
            <a:off x="3240088" y="1557338"/>
            <a:ext cx="5903912" cy="5027612"/>
          </a:xfrm>
          <a:prstGeom prst="rect">
            <a:avLst/>
          </a:prstGeom>
          <a:noFill/>
          <a:ln w="9525">
            <a:noFill/>
            <a:miter lim="800000"/>
            <a:headEnd/>
            <a:tailEnd/>
          </a:ln>
        </p:spPr>
      </p:pic>
      <p:sp>
        <p:nvSpPr>
          <p:cNvPr id="41987"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El mayor éxito de Alfonso VI fue la </a:t>
            </a:r>
            <a:r>
              <a:rPr lang="es-ES" sz="4000">
                <a:solidFill>
                  <a:srgbClr val="FF0000"/>
                </a:solidFill>
              </a:rPr>
              <a:t>conquista de Toledo</a:t>
            </a:r>
            <a:r>
              <a:rPr lang="es-ES" sz="4000"/>
              <a:t>.</a:t>
            </a:r>
          </a:p>
        </p:txBody>
      </p:sp>
      <p:sp>
        <p:nvSpPr>
          <p:cNvPr id="41988" name="Text Box 3"/>
          <p:cNvSpPr txBox="1">
            <a:spLocks noChangeArrowheads="1"/>
          </p:cNvSpPr>
          <p:nvPr/>
        </p:nvSpPr>
        <p:spPr bwMode="auto">
          <a:xfrm>
            <a:off x="0" y="1844675"/>
            <a:ext cx="3276600" cy="4524375"/>
          </a:xfrm>
          <a:prstGeom prst="rect">
            <a:avLst/>
          </a:prstGeom>
          <a:noFill/>
          <a:ln w="9525">
            <a:noFill/>
            <a:miter lim="800000"/>
            <a:headEnd/>
            <a:tailEnd/>
          </a:ln>
        </p:spPr>
        <p:txBody>
          <a:bodyPr>
            <a:spAutoFit/>
          </a:bodyPr>
          <a:lstStyle/>
          <a:p>
            <a:pPr algn="ctr">
              <a:spcBef>
                <a:spcPct val="50000"/>
              </a:spcBef>
            </a:pPr>
            <a:r>
              <a:rPr lang="es-ES" sz="3200"/>
              <a:t>El rey leonés aprovechó una lucha por el poder en el reino de Toledo para intervenir. A duras penas logró mantener su conquista.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rteguias.com/imagenes4/politicamedieval.jpg"/>
          <p:cNvPicPr>
            <a:picLocks noChangeAspect="1" noChangeArrowheads="1"/>
          </p:cNvPicPr>
          <p:nvPr/>
        </p:nvPicPr>
        <p:blipFill>
          <a:blip r:embed="rId2" cstate="print"/>
          <a:srcRect/>
          <a:stretch>
            <a:fillRect/>
          </a:stretch>
        </p:blipFill>
        <p:spPr bwMode="auto">
          <a:xfrm>
            <a:off x="3995738" y="22225"/>
            <a:ext cx="5148262" cy="6835775"/>
          </a:xfrm>
          <a:prstGeom prst="rect">
            <a:avLst/>
          </a:prstGeom>
          <a:noFill/>
          <a:ln w="9525">
            <a:noFill/>
            <a:miter lim="800000"/>
            <a:headEnd/>
            <a:tailEnd/>
          </a:ln>
        </p:spPr>
      </p:pic>
      <p:sp>
        <p:nvSpPr>
          <p:cNvPr id="43011" name="Text Box 3"/>
          <p:cNvSpPr txBox="1">
            <a:spLocks noChangeArrowheads="1"/>
          </p:cNvSpPr>
          <p:nvPr/>
        </p:nvSpPr>
        <p:spPr bwMode="auto">
          <a:xfrm>
            <a:off x="0" y="404813"/>
            <a:ext cx="3995738" cy="6248400"/>
          </a:xfrm>
          <a:prstGeom prst="rect">
            <a:avLst/>
          </a:prstGeom>
          <a:noFill/>
          <a:ln w="9525">
            <a:noFill/>
            <a:miter lim="800000"/>
            <a:headEnd/>
            <a:tailEnd/>
          </a:ln>
        </p:spPr>
        <p:txBody>
          <a:bodyPr>
            <a:spAutoFit/>
          </a:bodyPr>
          <a:lstStyle/>
          <a:p>
            <a:pPr algn="ctr">
              <a:spcBef>
                <a:spcPct val="50000"/>
              </a:spcBef>
            </a:pPr>
            <a:r>
              <a:rPr lang="es-ES" sz="4000"/>
              <a:t>Toledo era una ciudad clave por haber sido la capital visigoda y considerarse la ciudad más importante de la Península desde el punto de vista religioso.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4b"/>
          <p:cNvPicPr>
            <a:picLocks noChangeAspect="1" noChangeArrowheads="1"/>
          </p:cNvPicPr>
          <p:nvPr/>
        </p:nvPicPr>
        <p:blipFill>
          <a:blip r:embed="rId2" cstate="print"/>
          <a:srcRect/>
          <a:stretch>
            <a:fillRect/>
          </a:stretch>
        </p:blipFill>
        <p:spPr bwMode="auto">
          <a:xfrm>
            <a:off x="2843213" y="0"/>
            <a:ext cx="5967412" cy="6858000"/>
          </a:xfrm>
          <a:prstGeom prst="rect">
            <a:avLst/>
          </a:prstGeom>
          <a:noFill/>
          <a:ln w="9525">
            <a:noFill/>
            <a:miter lim="800000"/>
            <a:headEnd/>
            <a:tailEnd/>
          </a:ln>
        </p:spPr>
      </p:pic>
      <p:sp>
        <p:nvSpPr>
          <p:cNvPr id="44035" name="Text Box 3"/>
          <p:cNvSpPr txBox="1">
            <a:spLocks noChangeArrowheads="1"/>
          </p:cNvSpPr>
          <p:nvPr/>
        </p:nvSpPr>
        <p:spPr bwMode="auto">
          <a:xfrm>
            <a:off x="0" y="692150"/>
            <a:ext cx="3000375" cy="5510213"/>
          </a:xfrm>
          <a:prstGeom prst="rect">
            <a:avLst/>
          </a:prstGeom>
          <a:noFill/>
          <a:ln w="9525">
            <a:noFill/>
            <a:miter lim="800000"/>
            <a:headEnd/>
            <a:tailEnd/>
          </a:ln>
        </p:spPr>
        <p:txBody>
          <a:bodyPr>
            <a:spAutoFit/>
          </a:bodyPr>
          <a:lstStyle/>
          <a:p>
            <a:pPr algn="ctr">
              <a:spcBef>
                <a:spcPct val="50000"/>
              </a:spcBef>
            </a:pPr>
            <a:r>
              <a:rPr lang="es-ES" sz="3200"/>
              <a:t>Alfonso logró también la conquista de Valencia, si bien esta no fue duradera. De haberlo sido la historia de España hubiera sido muy diferente.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2"/>
          <p:cNvPicPr>
            <a:picLocks noChangeAspect="1" noChangeArrowheads="1"/>
          </p:cNvPicPr>
          <p:nvPr/>
        </p:nvPicPr>
        <p:blipFill>
          <a:blip r:embed="rId2" cstate="print"/>
          <a:srcRect/>
          <a:stretch>
            <a:fillRect/>
          </a:stretch>
        </p:blipFill>
        <p:spPr bwMode="auto">
          <a:xfrm>
            <a:off x="1285875" y="1428750"/>
            <a:ext cx="6562725" cy="5429250"/>
          </a:xfrm>
          <a:prstGeom prst="rect">
            <a:avLst/>
          </a:prstGeom>
          <a:noFill/>
          <a:ln w="9525">
            <a:noFill/>
            <a:miter lim="800000"/>
            <a:headEnd/>
            <a:tailEnd/>
          </a:ln>
        </p:spPr>
      </p:pic>
      <p:sp>
        <p:nvSpPr>
          <p:cNvPr id="45059"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El reino de León habría bloqueado la reconquista a aragoneses y catalanes.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4aa"/>
          <p:cNvPicPr>
            <a:picLocks noChangeAspect="1" noChangeArrowheads="1"/>
          </p:cNvPicPr>
          <p:nvPr/>
        </p:nvPicPr>
        <p:blipFill>
          <a:blip r:embed="rId2" cstate="print"/>
          <a:srcRect/>
          <a:stretch>
            <a:fillRect/>
          </a:stretch>
        </p:blipFill>
        <p:spPr bwMode="auto">
          <a:xfrm>
            <a:off x="179388" y="36513"/>
            <a:ext cx="8785225" cy="6784975"/>
          </a:xfrm>
          <a:prstGeom prst="rect">
            <a:avLst/>
          </a:prstGeom>
          <a:noFill/>
          <a:ln w="9525">
            <a:noFill/>
            <a:miter lim="800000"/>
            <a:headEnd/>
            <a:tailEnd/>
          </a:ln>
        </p:spPr>
      </p:pic>
      <p:sp>
        <p:nvSpPr>
          <p:cNvPr id="46083"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En la conquista de Valencia destacó la figura de El Cid.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5"/>
          <p:cNvPicPr>
            <a:picLocks noChangeAspect="1" noChangeArrowheads="1"/>
          </p:cNvPicPr>
          <p:nvPr/>
        </p:nvPicPr>
        <p:blipFill>
          <a:blip r:embed="rId2" cstate="print"/>
          <a:srcRect/>
          <a:stretch>
            <a:fillRect/>
          </a:stretch>
        </p:blipFill>
        <p:spPr bwMode="auto">
          <a:xfrm>
            <a:off x="2143125" y="2282825"/>
            <a:ext cx="5999163" cy="4575175"/>
          </a:xfrm>
          <a:prstGeom prst="rect">
            <a:avLst/>
          </a:prstGeom>
          <a:noFill/>
          <a:ln w="9525">
            <a:noFill/>
            <a:miter lim="800000"/>
            <a:headEnd/>
            <a:tailEnd/>
          </a:ln>
        </p:spPr>
      </p:pic>
      <p:sp>
        <p:nvSpPr>
          <p:cNvPr id="47107" name="Text Box 3"/>
          <p:cNvSpPr txBox="1">
            <a:spLocks noChangeArrowheads="1"/>
          </p:cNvSpPr>
          <p:nvPr/>
        </p:nvSpPr>
        <p:spPr bwMode="auto">
          <a:xfrm>
            <a:off x="6300788" y="4214813"/>
            <a:ext cx="2843212" cy="1323975"/>
          </a:xfrm>
          <a:prstGeom prst="rect">
            <a:avLst/>
          </a:prstGeom>
          <a:solidFill>
            <a:srgbClr val="FFFF99"/>
          </a:solidFill>
          <a:ln w="9525">
            <a:noFill/>
            <a:miter lim="800000"/>
            <a:headEnd/>
            <a:tailEnd/>
          </a:ln>
        </p:spPr>
        <p:txBody>
          <a:bodyPr>
            <a:spAutoFit/>
          </a:bodyPr>
          <a:lstStyle/>
          <a:p>
            <a:pPr algn="ctr">
              <a:spcBef>
                <a:spcPct val="50000"/>
              </a:spcBef>
            </a:pPr>
            <a:r>
              <a:rPr lang="es-ES" sz="4000"/>
              <a:t>El Imperio leonés, 1157</a:t>
            </a:r>
          </a:p>
        </p:txBody>
      </p:sp>
      <p:sp>
        <p:nvSpPr>
          <p:cNvPr id="47108" name="Text Box 3"/>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pPr algn="ctr">
              <a:spcBef>
                <a:spcPct val="50000"/>
              </a:spcBef>
            </a:pPr>
            <a:r>
              <a:rPr lang="es-ES" sz="3600"/>
              <a:t>León seguiría creciendo. Ya Alfonso VI recibió el título de emperador. Sin embargo, será Alfonso VII (1126-1157) el emperador más poderoso y famoso de León.</a:t>
            </a:r>
          </a:p>
        </p:txBody>
      </p:sp>
      <p:sp>
        <p:nvSpPr>
          <p:cNvPr id="47109" name="Text Box 3"/>
          <p:cNvSpPr txBox="1">
            <a:spLocks noChangeArrowheads="1"/>
          </p:cNvSpPr>
          <p:nvPr/>
        </p:nvSpPr>
        <p:spPr bwMode="auto">
          <a:xfrm>
            <a:off x="0" y="2714625"/>
            <a:ext cx="2143125" cy="3416300"/>
          </a:xfrm>
          <a:prstGeom prst="rect">
            <a:avLst/>
          </a:prstGeom>
          <a:noFill/>
          <a:ln w="9525">
            <a:noFill/>
            <a:miter lim="800000"/>
            <a:headEnd/>
            <a:tailEnd/>
          </a:ln>
        </p:spPr>
        <p:txBody>
          <a:bodyPr>
            <a:spAutoFit/>
          </a:bodyPr>
          <a:lstStyle/>
          <a:p>
            <a:pPr algn="ctr">
              <a:spcBef>
                <a:spcPct val="50000"/>
              </a:spcBef>
            </a:pPr>
            <a:r>
              <a:rPr lang="es-ES"/>
              <a:t>Alfonso VII introdujo además una nueva dinastía, la Borgoñona que reinará en España hasta mediados del siglo XIV.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6"/>
          <p:cNvPicPr>
            <a:picLocks noChangeAspect="1" noChangeArrowheads="1"/>
          </p:cNvPicPr>
          <p:nvPr/>
        </p:nvPicPr>
        <p:blipFill>
          <a:blip r:embed="rId2" cstate="print"/>
          <a:srcRect/>
          <a:stretch>
            <a:fillRect/>
          </a:stretch>
        </p:blipFill>
        <p:spPr bwMode="auto">
          <a:xfrm>
            <a:off x="179388" y="0"/>
            <a:ext cx="8748712" cy="6834188"/>
          </a:xfrm>
          <a:prstGeom prst="rect">
            <a:avLst/>
          </a:prstGeom>
          <a:noFill/>
          <a:ln w="9525">
            <a:noFill/>
            <a:miter lim="800000"/>
            <a:headEnd/>
            <a:tailEnd/>
          </a:ln>
        </p:spPr>
      </p:pic>
      <p:sp>
        <p:nvSpPr>
          <p:cNvPr id="48131" name="Text Box 5"/>
          <p:cNvSpPr txBox="1">
            <a:spLocks noChangeArrowheads="1"/>
          </p:cNvSpPr>
          <p:nvPr/>
        </p:nvSpPr>
        <p:spPr bwMode="auto">
          <a:xfrm>
            <a:off x="0" y="4919663"/>
            <a:ext cx="9144000" cy="1938337"/>
          </a:xfrm>
          <a:prstGeom prst="rect">
            <a:avLst/>
          </a:prstGeom>
          <a:solidFill>
            <a:srgbClr val="FFFF99"/>
          </a:solidFill>
          <a:ln w="9525">
            <a:noFill/>
            <a:miter lim="800000"/>
            <a:headEnd/>
            <a:tailEnd/>
          </a:ln>
        </p:spPr>
        <p:txBody>
          <a:bodyPr>
            <a:spAutoFit/>
          </a:bodyPr>
          <a:lstStyle/>
          <a:p>
            <a:pPr algn="ctr">
              <a:spcBef>
                <a:spcPct val="50000"/>
              </a:spcBef>
            </a:pPr>
            <a:r>
              <a:rPr lang="es-ES" sz="4000"/>
              <a:t>A la muerte de Alfonso VII, se pueden comprobar una vez más los problemas que existían para mantener los reinos unidos.</a:t>
            </a:r>
          </a:p>
        </p:txBody>
      </p:sp>
      <p:sp>
        <p:nvSpPr>
          <p:cNvPr id="48132" name="3 CuadroTexto"/>
          <p:cNvSpPr txBox="1">
            <a:spLocks noChangeArrowheads="1"/>
          </p:cNvSpPr>
          <p:nvPr/>
        </p:nvSpPr>
        <p:spPr bwMode="auto">
          <a:xfrm>
            <a:off x="1403350" y="0"/>
            <a:ext cx="1439863" cy="461963"/>
          </a:xfrm>
          <a:prstGeom prst="rect">
            <a:avLst/>
          </a:prstGeom>
          <a:solidFill>
            <a:schemeClr val="bg1"/>
          </a:solidFill>
          <a:ln w="9525">
            <a:solidFill>
              <a:schemeClr val="tx1"/>
            </a:solidFill>
            <a:miter lim="800000"/>
            <a:headEnd/>
            <a:tailEnd/>
          </a:ln>
        </p:spPr>
        <p:txBody>
          <a:bodyPr>
            <a:spAutoFit/>
          </a:bodyPr>
          <a:lstStyle/>
          <a:p>
            <a:pPr algn="ctr"/>
            <a:r>
              <a:rPr lang="es-ES"/>
              <a:t>Fernando</a:t>
            </a:r>
            <a:endParaRPr lang="es-ES_tradnl"/>
          </a:p>
        </p:txBody>
      </p:sp>
      <p:sp>
        <p:nvSpPr>
          <p:cNvPr id="48133" name="4 CuadroTexto"/>
          <p:cNvSpPr txBox="1">
            <a:spLocks noChangeArrowheads="1"/>
          </p:cNvSpPr>
          <p:nvPr/>
        </p:nvSpPr>
        <p:spPr bwMode="auto">
          <a:xfrm>
            <a:off x="3851275" y="0"/>
            <a:ext cx="1441450" cy="461963"/>
          </a:xfrm>
          <a:prstGeom prst="rect">
            <a:avLst/>
          </a:prstGeom>
          <a:solidFill>
            <a:schemeClr val="bg1"/>
          </a:solidFill>
          <a:ln w="9525">
            <a:solidFill>
              <a:schemeClr val="tx1"/>
            </a:solidFill>
            <a:miter lim="800000"/>
            <a:headEnd/>
            <a:tailEnd/>
          </a:ln>
        </p:spPr>
        <p:txBody>
          <a:bodyPr>
            <a:spAutoFit/>
          </a:bodyPr>
          <a:lstStyle/>
          <a:p>
            <a:pPr algn="ctr"/>
            <a:r>
              <a:rPr lang="es-ES"/>
              <a:t>Alfonso</a:t>
            </a:r>
            <a:endParaRPr lang="es-ES_trad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765175"/>
            <a:ext cx="9144000" cy="1568450"/>
          </a:xfrm>
          <a:prstGeom prst="rect">
            <a:avLst/>
          </a:prstGeom>
          <a:noFill/>
          <a:ln w="9525">
            <a:noFill/>
            <a:miter lim="800000"/>
            <a:headEnd/>
            <a:tailEnd/>
          </a:ln>
        </p:spPr>
        <p:txBody>
          <a:bodyPr>
            <a:spAutoFit/>
          </a:bodyPr>
          <a:lstStyle/>
          <a:p>
            <a:pPr algn="ctr"/>
            <a:r>
              <a:rPr lang="es-ES" sz="4800" b="1">
                <a:solidFill>
                  <a:srgbClr val="FF0000"/>
                </a:solidFill>
                <a:latin typeface="Arial Black" pitchFamily="34" charset="0"/>
              </a:rPr>
              <a:t>Los primeros núcleos de resistencia cristiana.</a:t>
            </a:r>
            <a:endParaRPr lang="es-ES" sz="4800">
              <a:solidFill>
                <a:srgbClr val="FF0000"/>
              </a:solidFill>
              <a:latin typeface="Arial Black" pitchFamily="34" charset="0"/>
            </a:endParaRPr>
          </a:p>
        </p:txBody>
      </p:sp>
      <p:sp>
        <p:nvSpPr>
          <p:cNvPr id="3" name="2 CuadroTexto"/>
          <p:cNvSpPr txBox="1"/>
          <p:nvPr/>
        </p:nvSpPr>
        <p:spPr>
          <a:xfrm>
            <a:off x="395288" y="3716338"/>
            <a:ext cx="4105275" cy="1323975"/>
          </a:xfrm>
          <a:prstGeom prst="rect">
            <a:avLst/>
          </a:prstGeom>
          <a:solidFill>
            <a:schemeClr val="accent3">
              <a:lumMod val="75000"/>
            </a:schemeClr>
          </a:solidFill>
          <a:ln w="25400">
            <a:solidFill>
              <a:srgbClr val="FF0000"/>
            </a:solidFill>
          </a:ln>
        </p:spPr>
        <p:txBody>
          <a:bodyPr>
            <a:spAutoFit/>
          </a:bodyPr>
          <a:lstStyle/>
          <a:p>
            <a:pPr algn="ctr">
              <a:defRPr/>
            </a:pPr>
            <a:r>
              <a:rPr lang="es-ES" sz="4000" dirty="0"/>
              <a:t>Núcleo occidental: reino astur-leonés.</a:t>
            </a:r>
            <a:endParaRPr lang="es-ES_tradnl" sz="4000" dirty="0"/>
          </a:p>
        </p:txBody>
      </p:sp>
      <p:sp>
        <p:nvSpPr>
          <p:cNvPr id="4" name="3 CuadroTexto"/>
          <p:cNvSpPr txBox="1"/>
          <p:nvPr/>
        </p:nvSpPr>
        <p:spPr>
          <a:xfrm>
            <a:off x="4787900" y="2457450"/>
            <a:ext cx="3816350" cy="4400550"/>
          </a:xfrm>
          <a:prstGeom prst="rect">
            <a:avLst/>
          </a:prstGeom>
          <a:solidFill>
            <a:schemeClr val="accent3">
              <a:lumMod val="75000"/>
            </a:schemeClr>
          </a:solidFill>
          <a:ln w="25400">
            <a:solidFill>
              <a:srgbClr val="FF0000"/>
            </a:solidFill>
          </a:ln>
        </p:spPr>
        <p:txBody>
          <a:bodyPr>
            <a:spAutoFit/>
          </a:bodyPr>
          <a:lstStyle/>
          <a:p>
            <a:pPr algn="ctr">
              <a:defRPr/>
            </a:pPr>
            <a:r>
              <a:rPr lang="es-ES" sz="4000" dirty="0"/>
              <a:t>Núcleo oriental: reino de Pamplona, condados aragoneses y condados catalanes.</a:t>
            </a:r>
            <a:endParaRPr lang="es-ES_tradnl"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5a"/>
          <p:cNvPicPr>
            <a:picLocks noChangeAspect="1" noChangeArrowheads="1"/>
          </p:cNvPicPr>
          <p:nvPr/>
        </p:nvPicPr>
        <p:blipFill>
          <a:blip r:embed="rId2" cstate="print"/>
          <a:srcRect/>
          <a:stretch>
            <a:fillRect/>
          </a:stretch>
        </p:blipFill>
        <p:spPr bwMode="auto">
          <a:xfrm>
            <a:off x="3370263" y="0"/>
            <a:ext cx="5773737" cy="6858000"/>
          </a:xfrm>
          <a:prstGeom prst="rect">
            <a:avLst/>
          </a:prstGeom>
          <a:noFill/>
          <a:ln w="9525">
            <a:noFill/>
            <a:miter lim="800000"/>
            <a:headEnd/>
            <a:tailEnd/>
          </a:ln>
        </p:spPr>
      </p:pic>
      <p:sp>
        <p:nvSpPr>
          <p:cNvPr id="49155" name="Text Box 3"/>
          <p:cNvSpPr txBox="1">
            <a:spLocks noChangeArrowheads="1"/>
          </p:cNvSpPr>
          <p:nvPr/>
        </p:nvSpPr>
        <p:spPr bwMode="auto">
          <a:xfrm>
            <a:off x="0" y="1571625"/>
            <a:ext cx="3276600" cy="3970338"/>
          </a:xfrm>
          <a:prstGeom prst="rect">
            <a:avLst/>
          </a:prstGeom>
          <a:noFill/>
          <a:ln w="9525">
            <a:noFill/>
            <a:miter lim="800000"/>
            <a:headEnd/>
            <a:tailEnd/>
          </a:ln>
        </p:spPr>
        <p:txBody>
          <a:bodyPr>
            <a:spAutoFit/>
          </a:bodyPr>
          <a:lstStyle/>
          <a:p>
            <a:pPr algn="ctr">
              <a:spcBef>
                <a:spcPct val="50000"/>
              </a:spcBef>
            </a:pPr>
            <a:r>
              <a:rPr lang="es-ES" sz="2800"/>
              <a:t>El testamento de Alfonso VII reconocía la división del imperio en dos reinos: el de León y el de Castilla. Además, Portugal se separaba definitivamente.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5"/>
          <p:cNvPicPr>
            <a:picLocks noChangeAspect="1" noChangeArrowheads="1"/>
          </p:cNvPicPr>
          <p:nvPr/>
        </p:nvPicPr>
        <p:blipFill>
          <a:blip r:embed="rId2" cstate="print"/>
          <a:srcRect/>
          <a:stretch>
            <a:fillRect/>
          </a:stretch>
        </p:blipFill>
        <p:spPr bwMode="auto">
          <a:xfrm>
            <a:off x="6091238" y="0"/>
            <a:ext cx="3052762" cy="6858000"/>
          </a:xfrm>
          <a:prstGeom prst="rect">
            <a:avLst/>
          </a:prstGeom>
          <a:noFill/>
          <a:ln w="9525">
            <a:noFill/>
            <a:miter lim="800000"/>
            <a:headEnd/>
            <a:tailEnd/>
          </a:ln>
        </p:spPr>
      </p:pic>
      <p:sp>
        <p:nvSpPr>
          <p:cNvPr id="50179" name="Text Box 3"/>
          <p:cNvSpPr txBox="1">
            <a:spLocks noChangeArrowheads="1"/>
          </p:cNvSpPr>
          <p:nvPr/>
        </p:nvSpPr>
        <p:spPr bwMode="auto">
          <a:xfrm>
            <a:off x="0" y="0"/>
            <a:ext cx="6072188" cy="3046413"/>
          </a:xfrm>
          <a:prstGeom prst="rect">
            <a:avLst/>
          </a:prstGeom>
          <a:noFill/>
          <a:ln w="9525">
            <a:noFill/>
            <a:miter lim="800000"/>
            <a:headEnd/>
            <a:tailEnd/>
          </a:ln>
        </p:spPr>
        <p:txBody>
          <a:bodyPr>
            <a:spAutoFit/>
          </a:bodyPr>
          <a:lstStyle/>
          <a:p>
            <a:pPr algn="ctr">
              <a:spcBef>
                <a:spcPct val="50000"/>
              </a:spcBef>
            </a:pPr>
            <a:r>
              <a:rPr lang="es-ES" sz="3200">
                <a:solidFill>
                  <a:srgbClr val="FF0000"/>
                </a:solidFill>
              </a:rPr>
              <a:t>Alfonso VIII </a:t>
            </a:r>
            <a:r>
              <a:rPr lang="es-ES" sz="3200"/>
              <a:t>(1158-1214) se convierte en el primer gran monarca de Castilla. Es recordado por su gran victoria frente a los musulmanes en la batalla de </a:t>
            </a:r>
            <a:r>
              <a:rPr lang="es-ES" sz="3200">
                <a:solidFill>
                  <a:srgbClr val="FF0000"/>
                </a:solidFill>
              </a:rPr>
              <a:t>Las Navas de Tolosa </a:t>
            </a:r>
            <a:r>
              <a:rPr lang="es-ES" sz="3200"/>
              <a:t>(1212).</a:t>
            </a:r>
          </a:p>
        </p:txBody>
      </p:sp>
      <p:pic>
        <p:nvPicPr>
          <p:cNvPr id="50180" name="Picture 2" descr="6"/>
          <p:cNvPicPr>
            <a:picLocks noChangeAspect="1" noChangeArrowheads="1"/>
          </p:cNvPicPr>
          <p:nvPr/>
        </p:nvPicPr>
        <p:blipFill>
          <a:blip r:embed="rId3" cstate="print"/>
          <a:srcRect/>
          <a:stretch>
            <a:fillRect/>
          </a:stretch>
        </p:blipFill>
        <p:spPr bwMode="auto">
          <a:xfrm>
            <a:off x="0" y="3017838"/>
            <a:ext cx="6072188" cy="384016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0" y="0"/>
            <a:ext cx="9144000" cy="1662113"/>
          </a:xfrm>
          <a:prstGeom prst="rect">
            <a:avLst/>
          </a:prstGeom>
          <a:noFill/>
          <a:ln w="9525">
            <a:noFill/>
            <a:miter lim="800000"/>
            <a:headEnd/>
            <a:tailEnd/>
          </a:ln>
        </p:spPr>
        <p:txBody>
          <a:bodyPr>
            <a:spAutoFit/>
          </a:bodyPr>
          <a:lstStyle/>
          <a:p>
            <a:pPr algn="ctr">
              <a:spcBef>
                <a:spcPct val="50000"/>
              </a:spcBef>
            </a:pPr>
            <a:r>
              <a:rPr lang="es-ES" sz="3400"/>
              <a:t>El creciente poder de los reyes sigue una evolución paralela a la europea. De hecho, el reino de León fue el primer en convocar unas Cortes.</a:t>
            </a:r>
          </a:p>
        </p:txBody>
      </p:sp>
      <p:pic>
        <p:nvPicPr>
          <p:cNvPr id="51203" name="Picture 2"/>
          <p:cNvPicPr>
            <a:picLocks noChangeAspect="1" noChangeArrowheads="1"/>
          </p:cNvPicPr>
          <p:nvPr/>
        </p:nvPicPr>
        <p:blipFill>
          <a:blip r:embed="rId2" cstate="print"/>
          <a:srcRect/>
          <a:stretch>
            <a:fillRect/>
          </a:stretch>
        </p:blipFill>
        <p:spPr bwMode="auto">
          <a:xfrm>
            <a:off x="2690813" y="1857375"/>
            <a:ext cx="6453187" cy="4840288"/>
          </a:xfrm>
          <a:prstGeom prst="rect">
            <a:avLst/>
          </a:prstGeom>
          <a:noFill/>
          <a:ln w="9525">
            <a:noFill/>
            <a:miter lim="800000"/>
            <a:headEnd/>
            <a:tailEnd/>
          </a:ln>
        </p:spPr>
      </p:pic>
      <p:sp>
        <p:nvSpPr>
          <p:cNvPr id="51204" name="Text Box 3"/>
          <p:cNvSpPr txBox="1">
            <a:spLocks noChangeArrowheads="1"/>
          </p:cNvSpPr>
          <p:nvPr/>
        </p:nvSpPr>
        <p:spPr bwMode="auto">
          <a:xfrm>
            <a:off x="0" y="2714625"/>
            <a:ext cx="2714625" cy="2308225"/>
          </a:xfrm>
          <a:prstGeom prst="rect">
            <a:avLst/>
          </a:prstGeom>
          <a:noFill/>
          <a:ln w="9525">
            <a:noFill/>
            <a:miter lim="800000"/>
            <a:headEnd/>
            <a:tailEnd/>
          </a:ln>
        </p:spPr>
        <p:txBody>
          <a:bodyPr>
            <a:spAutoFit/>
          </a:bodyPr>
          <a:lstStyle/>
          <a:p>
            <a:pPr algn="ctr">
              <a:spcBef>
                <a:spcPct val="50000"/>
              </a:spcBef>
            </a:pPr>
            <a:r>
              <a:rPr lang="es-ES"/>
              <a:t>Se reunieron para que Alfonso IX (1188-1230) recibiera fondos de las ciudades del reino.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5"/>
          <p:cNvPicPr>
            <a:picLocks noChangeAspect="1" noChangeArrowheads="1"/>
          </p:cNvPicPr>
          <p:nvPr/>
        </p:nvPicPr>
        <p:blipFill>
          <a:blip r:embed="rId2" cstate="print"/>
          <a:srcRect/>
          <a:stretch>
            <a:fillRect/>
          </a:stretch>
        </p:blipFill>
        <p:spPr bwMode="auto">
          <a:xfrm>
            <a:off x="4859338" y="188913"/>
            <a:ext cx="3835400" cy="6524625"/>
          </a:xfrm>
          <a:prstGeom prst="rect">
            <a:avLst/>
          </a:prstGeom>
          <a:noFill/>
          <a:ln w="9525">
            <a:noFill/>
            <a:miter lim="800000"/>
            <a:headEnd/>
            <a:tailEnd/>
          </a:ln>
        </p:spPr>
      </p:pic>
      <p:sp>
        <p:nvSpPr>
          <p:cNvPr id="52227" name="Text Box 3"/>
          <p:cNvSpPr txBox="1">
            <a:spLocks noChangeArrowheads="1"/>
          </p:cNvSpPr>
          <p:nvPr/>
        </p:nvSpPr>
        <p:spPr bwMode="auto">
          <a:xfrm>
            <a:off x="0" y="500063"/>
            <a:ext cx="4857750" cy="5632450"/>
          </a:xfrm>
          <a:prstGeom prst="rect">
            <a:avLst/>
          </a:prstGeom>
          <a:noFill/>
          <a:ln w="9525">
            <a:noFill/>
            <a:miter lim="800000"/>
            <a:headEnd/>
            <a:tailEnd/>
          </a:ln>
        </p:spPr>
        <p:txBody>
          <a:bodyPr>
            <a:spAutoFit/>
          </a:bodyPr>
          <a:lstStyle/>
          <a:p>
            <a:pPr algn="ctr">
              <a:spcBef>
                <a:spcPct val="50000"/>
              </a:spcBef>
            </a:pPr>
            <a:r>
              <a:rPr lang="es-ES" sz="4000"/>
              <a:t>El </a:t>
            </a:r>
            <a:r>
              <a:rPr lang="es-ES" sz="4000">
                <a:solidFill>
                  <a:srgbClr val="FF0000"/>
                </a:solidFill>
              </a:rPr>
              <a:t>reino de Portugal </a:t>
            </a:r>
            <a:r>
              <a:rPr lang="es-ES" sz="4000"/>
              <a:t>se separó de León en 1143 con Alfonso I como primer monarca. Pronto conquistador Lisboa y en poco más de medio siglo habían llevado la reconquista hasta el Guadiana.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700213"/>
            <a:ext cx="9144000" cy="2801937"/>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Nacimiento de la corona de Aragón y avance sobre Aragón.</a:t>
            </a:r>
          </a:p>
          <a:p>
            <a:pPr algn="ctr">
              <a:defRPr/>
            </a:pPr>
            <a:r>
              <a:rPr lang="es-ES" sz="4400" dirty="0">
                <a:solidFill>
                  <a:schemeClr val="accent2">
                    <a:lumMod val="75000"/>
                  </a:schemeClr>
                </a:solidFill>
                <a:latin typeface="Arial Black" pitchFamily="34" charset="0"/>
              </a:rPr>
              <a:t>(XI-XII)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A partir del siglo XII va a ser Aragón el que se convierta en el reino más importante en la parte oriental.</a:t>
            </a:r>
          </a:p>
        </p:txBody>
      </p:sp>
      <p:pic>
        <p:nvPicPr>
          <p:cNvPr id="54275" name="Picture 2"/>
          <p:cNvPicPr>
            <a:picLocks noChangeAspect="1" noChangeArrowheads="1"/>
          </p:cNvPicPr>
          <p:nvPr/>
        </p:nvPicPr>
        <p:blipFill>
          <a:blip r:embed="rId2" cstate="print"/>
          <a:srcRect/>
          <a:stretch>
            <a:fillRect/>
          </a:stretch>
        </p:blipFill>
        <p:spPr bwMode="auto">
          <a:xfrm>
            <a:off x="5418138" y="2000250"/>
            <a:ext cx="3725862" cy="4500563"/>
          </a:xfrm>
          <a:prstGeom prst="rect">
            <a:avLst/>
          </a:prstGeom>
          <a:noFill/>
          <a:ln w="9525">
            <a:noFill/>
            <a:miter lim="800000"/>
            <a:headEnd/>
            <a:tailEnd/>
          </a:ln>
        </p:spPr>
      </p:pic>
      <p:pic>
        <p:nvPicPr>
          <p:cNvPr id="54276" name="Picture 3"/>
          <p:cNvPicPr>
            <a:picLocks noChangeAspect="1" noChangeArrowheads="1"/>
          </p:cNvPicPr>
          <p:nvPr/>
        </p:nvPicPr>
        <p:blipFill>
          <a:blip r:embed="rId3" cstate="print"/>
          <a:srcRect/>
          <a:stretch>
            <a:fillRect/>
          </a:stretch>
        </p:blipFill>
        <p:spPr bwMode="auto">
          <a:xfrm>
            <a:off x="0" y="2428875"/>
            <a:ext cx="2170113" cy="3429000"/>
          </a:xfrm>
          <a:prstGeom prst="rect">
            <a:avLst/>
          </a:prstGeom>
          <a:noFill/>
          <a:ln w="9525">
            <a:noFill/>
            <a:miter lim="800000"/>
            <a:headEnd/>
            <a:tailEnd/>
          </a:ln>
        </p:spPr>
      </p:pic>
      <p:sp>
        <p:nvSpPr>
          <p:cNvPr id="54277" name="Text Box 3"/>
          <p:cNvSpPr txBox="1">
            <a:spLocks noChangeArrowheads="1"/>
          </p:cNvSpPr>
          <p:nvPr/>
        </p:nvSpPr>
        <p:spPr bwMode="auto">
          <a:xfrm>
            <a:off x="2357438" y="2714625"/>
            <a:ext cx="2857500" cy="2678113"/>
          </a:xfrm>
          <a:prstGeom prst="rect">
            <a:avLst/>
          </a:prstGeom>
          <a:noFill/>
          <a:ln w="9525">
            <a:noFill/>
            <a:miter lim="800000"/>
            <a:headEnd/>
            <a:tailEnd/>
          </a:ln>
        </p:spPr>
        <p:txBody>
          <a:bodyPr>
            <a:spAutoFit/>
          </a:bodyPr>
          <a:lstStyle/>
          <a:p>
            <a:pPr algn="ctr">
              <a:spcBef>
                <a:spcPct val="50000"/>
              </a:spcBef>
            </a:pPr>
            <a:r>
              <a:rPr lang="es-ES">
                <a:solidFill>
                  <a:srgbClr val="FF0000"/>
                </a:solidFill>
              </a:rPr>
              <a:t>Alfonso I </a:t>
            </a:r>
            <a:r>
              <a:rPr lang="es-ES"/>
              <a:t>de Aragón (1.104-34) convirtió a Aragón en un verdadero reino al expulsar a los musulmanes de </a:t>
            </a:r>
            <a:r>
              <a:rPr lang="es-ES">
                <a:solidFill>
                  <a:srgbClr val="FF0000"/>
                </a:solidFill>
              </a:rPr>
              <a:t>Zaragoza</a:t>
            </a:r>
            <a:r>
              <a:rPr lang="es-ES"/>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4"/>
          <p:cNvPicPr>
            <a:picLocks noChangeAspect="1" noChangeArrowheads="1"/>
          </p:cNvPicPr>
          <p:nvPr/>
        </p:nvPicPr>
        <p:blipFill>
          <a:blip r:embed="rId2" cstate="print"/>
          <a:srcRect/>
          <a:stretch>
            <a:fillRect/>
          </a:stretch>
        </p:blipFill>
        <p:spPr bwMode="auto">
          <a:xfrm>
            <a:off x="3000375" y="2357438"/>
            <a:ext cx="6143625" cy="3879850"/>
          </a:xfrm>
          <a:prstGeom prst="rect">
            <a:avLst/>
          </a:prstGeom>
          <a:noFill/>
          <a:ln w="9525">
            <a:noFill/>
            <a:miter lim="800000"/>
            <a:headEnd/>
            <a:tailEnd/>
          </a:ln>
        </p:spPr>
      </p:pic>
      <p:sp>
        <p:nvSpPr>
          <p:cNvPr id="55299"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a:t>Un momento trascendental será el </a:t>
            </a:r>
            <a:r>
              <a:rPr lang="es-ES" sz="4000">
                <a:solidFill>
                  <a:srgbClr val="FF0000"/>
                </a:solidFill>
              </a:rPr>
              <a:t>matrimonio</a:t>
            </a:r>
            <a:r>
              <a:rPr lang="es-ES" sz="4000"/>
              <a:t> entre el conde Cataluña Ramón Berenguer IV y la reina Petronila en 1137.</a:t>
            </a:r>
          </a:p>
        </p:txBody>
      </p:sp>
      <p:sp>
        <p:nvSpPr>
          <p:cNvPr id="55300" name="Text Box 3"/>
          <p:cNvSpPr txBox="1">
            <a:spLocks noChangeArrowheads="1"/>
          </p:cNvSpPr>
          <p:nvPr/>
        </p:nvSpPr>
        <p:spPr bwMode="auto">
          <a:xfrm>
            <a:off x="0" y="2428875"/>
            <a:ext cx="3000375" cy="3786188"/>
          </a:xfrm>
          <a:prstGeom prst="rect">
            <a:avLst/>
          </a:prstGeom>
          <a:noFill/>
          <a:ln w="9525">
            <a:noFill/>
            <a:miter lim="800000"/>
            <a:headEnd/>
            <a:tailEnd/>
          </a:ln>
        </p:spPr>
        <p:txBody>
          <a:bodyPr>
            <a:spAutoFit/>
          </a:bodyPr>
          <a:lstStyle/>
          <a:p>
            <a:pPr algn="ctr">
              <a:spcBef>
                <a:spcPct val="50000"/>
              </a:spcBef>
            </a:pPr>
            <a:r>
              <a:rPr lang="es-ES"/>
              <a:t>El hijo de este matrimonio, Alfonso II (1.164-1.196) será el primer rey aragonés que se convierta en conde de los condados catalanes. A partir de este momento se habla de la </a:t>
            </a:r>
            <a:r>
              <a:rPr lang="es-ES">
                <a:solidFill>
                  <a:srgbClr val="FF0000"/>
                </a:solidFill>
              </a:rPr>
              <a:t>Corona de Aragón</a:t>
            </a:r>
            <a:r>
              <a:rPr lang="es-ES"/>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4a"/>
          <p:cNvPicPr>
            <a:picLocks noChangeAspect="1" noChangeArrowheads="1"/>
          </p:cNvPicPr>
          <p:nvPr/>
        </p:nvPicPr>
        <p:blipFill>
          <a:blip r:embed="rId2" cstate="print"/>
          <a:srcRect/>
          <a:stretch>
            <a:fillRect/>
          </a:stretch>
        </p:blipFill>
        <p:spPr bwMode="auto">
          <a:xfrm>
            <a:off x="0" y="1085850"/>
            <a:ext cx="9144000" cy="5772150"/>
          </a:xfrm>
          <a:prstGeom prst="rect">
            <a:avLst/>
          </a:prstGeom>
          <a:noFill/>
          <a:ln w="9525">
            <a:noFill/>
            <a:miter lim="800000"/>
            <a:headEnd/>
            <a:tailEnd/>
          </a:ln>
        </p:spPr>
      </p:pic>
      <p:sp>
        <p:nvSpPr>
          <p:cNvPr id="56323"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Los aragoneses heredarán de los catalanes territorios al norte de los Pirineos.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dirty="0"/>
              <a:t>Las dos grandes formas de repoblación de estos siglos fueron la </a:t>
            </a:r>
            <a:r>
              <a:rPr lang="es-ES" sz="4000" dirty="0">
                <a:solidFill>
                  <a:srgbClr val="FF0000"/>
                </a:solidFill>
              </a:rPr>
              <a:t>concejil</a:t>
            </a:r>
            <a:r>
              <a:rPr lang="es-ES" sz="4000" dirty="0"/>
              <a:t> y la de las </a:t>
            </a:r>
            <a:r>
              <a:rPr lang="es-ES" sz="4000" dirty="0">
                <a:solidFill>
                  <a:srgbClr val="FF0000"/>
                </a:solidFill>
              </a:rPr>
              <a:t>órdenes militares</a:t>
            </a:r>
            <a:r>
              <a:rPr lang="es-ES" sz="4000" dirty="0"/>
              <a:t>.</a:t>
            </a:r>
          </a:p>
        </p:txBody>
      </p:sp>
      <p:sp>
        <p:nvSpPr>
          <p:cNvPr id="57347" name="Text Box 3"/>
          <p:cNvSpPr txBox="1">
            <a:spLocks noChangeArrowheads="1"/>
          </p:cNvSpPr>
          <p:nvPr/>
        </p:nvSpPr>
        <p:spPr bwMode="auto">
          <a:xfrm>
            <a:off x="0" y="1963738"/>
            <a:ext cx="4284663" cy="4894262"/>
          </a:xfrm>
          <a:prstGeom prst="rect">
            <a:avLst/>
          </a:prstGeom>
          <a:noFill/>
          <a:ln w="9525">
            <a:noFill/>
            <a:miter lim="800000"/>
            <a:headEnd/>
            <a:tailEnd/>
          </a:ln>
        </p:spPr>
        <p:txBody>
          <a:bodyPr>
            <a:spAutoFit/>
          </a:bodyPr>
          <a:lstStyle/>
          <a:p>
            <a:pPr algn="ctr">
              <a:spcBef>
                <a:spcPct val="50000"/>
              </a:spcBef>
            </a:pPr>
            <a:r>
              <a:rPr lang="es-ES" dirty="0"/>
              <a:t>La</a:t>
            </a:r>
            <a:r>
              <a:rPr lang="es-ES" dirty="0">
                <a:solidFill>
                  <a:srgbClr val="FF0000"/>
                </a:solidFill>
              </a:rPr>
              <a:t> repoblación concejil </a:t>
            </a:r>
            <a:r>
              <a:rPr lang="es-ES" dirty="0"/>
              <a:t>consiste en la concesión de </a:t>
            </a:r>
            <a:r>
              <a:rPr lang="es-ES" dirty="0">
                <a:solidFill>
                  <a:srgbClr val="FF0000"/>
                </a:solidFill>
              </a:rPr>
              <a:t>cartas pueblas </a:t>
            </a:r>
            <a:r>
              <a:rPr lang="es-ES" dirty="0"/>
              <a:t>o </a:t>
            </a:r>
            <a:r>
              <a:rPr lang="es-ES" dirty="0">
                <a:solidFill>
                  <a:srgbClr val="FF0000"/>
                </a:solidFill>
              </a:rPr>
              <a:t>fueros</a:t>
            </a:r>
            <a:r>
              <a:rPr lang="es-ES" dirty="0"/>
              <a:t> entregados por el rey (es decir, una ley con una serie de privilegios y obligaciones). De este modo, se conforman las llamadas </a:t>
            </a:r>
            <a:r>
              <a:rPr lang="es-ES" dirty="0">
                <a:solidFill>
                  <a:srgbClr val="FF0000"/>
                </a:solidFill>
              </a:rPr>
              <a:t>comunidades de villa </a:t>
            </a:r>
            <a:r>
              <a:rPr lang="es-ES" dirty="0"/>
              <a:t>(pequeñas ciudades controladas por los nobles llamados caballeros villanos) con sus </a:t>
            </a:r>
            <a:r>
              <a:rPr lang="es-ES" dirty="0">
                <a:solidFill>
                  <a:srgbClr val="FF0000"/>
                </a:solidFill>
              </a:rPr>
              <a:t>alfoces</a:t>
            </a:r>
            <a:r>
              <a:rPr lang="es-ES" dirty="0"/>
              <a:t> (aldeas circundantes). Se asocian a </a:t>
            </a:r>
            <a:r>
              <a:rPr lang="es-ES" dirty="0">
                <a:solidFill>
                  <a:srgbClr val="FF0000"/>
                </a:solidFill>
              </a:rPr>
              <a:t>propiedades de tamaño medio</a:t>
            </a:r>
            <a:r>
              <a:rPr lang="es-ES" dirty="0"/>
              <a:t>.</a:t>
            </a:r>
          </a:p>
        </p:txBody>
      </p:sp>
      <p:pic>
        <p:nvPicPr>
          <p:cNvPr id="57348" name="Picture 2" descr="http://4.bp.blogspot.com/-HigKzSw0yfg/VnJ3GKMfUrI/AAAAAAAAMlQ/EjMuyuC3RUo/s640/Sistemas%2Bde%2Brepoblacion.jpg"/>
          <p:cNvPicPr>
            <a:picLocks noChangeAspect="1" noChangeArrowheads="1"/>
          </p:cNvPicPr>
          <p:nvPr/>
        </p:nvPicPr>
        <p:blipFill>
          <a:blip r:embed="rId2" cstate="print"/>
          <a:srcRect/>
          <a:stretch>
            <a:fillRect/>
          </a:stretch>
        </p:blipFill>
        <p:spPr bwMode="auto">
          <a:xfrm>
            <a:off x="4252913" y="1989138"/>
            <a:ext cx="4891087" cy="4508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0" y="0"/>
            <a:ext cx="9144000" cy="1938338"/>
          </a:xfrm>
          <a:prstGeom prst="rect">
            <a:avLst/>
          </a:prstGeom>
          <a:noFill/>
          <a:ln w="9525">
            <a:noFill/>
            <a:miter lim="800000"/>
            <a:headEnd/>
            <a:tailEnd/>
          </a:ln>
        </p:spPr>
        <p:txBody>
          <a:bodyPr>
            <a:spAutoFit/>
          </a:bodyPr>
          <a:lstStyle/>
          <a:p>
            <a:pPr algn="ctr">
              <a:spcBef>
                <a:spcPct val="50000"/>
              </a:spcBef>
            </a:pPr>
            <a:r>
              <a:rPr lang="es-ES" sz="4000" dirty="0"/>
              <a:t>La de las </a:t>
            </a:r>
            <a:r>
              <a:rPr lang="es-ES" sz="4000" dirty="0">
                <a:solidFill>
                  <a:srgbClr val="FF0000"/>
                </a:solidFill>
              </a:rPr>
              <a:t>órdenes militares </a:t>
            </a:r>
            <a:r>
              <a:rPr lang="es-ES" sz="4000" dirty="0"/>
              <a:t>fue más frecuente hacia el sur para proteger esos territorios de los musulmanes.</a:t>
            </a:r>
          </a:p>
        </p:txBody>
      </p:sp>
      <p:sp>
        <p:nvSpPr>
          <p:cNvPr id="58371" name="Text Box 3"/>
          <p:cNvSpPr txBox="1">
            <a:spLocks noChangeArrowheads="1"/>
          </p:cNvSpPr>
          <p:nvPr/>
        </p:nvSpPr>
        <p:spPr bwMode="auto">
          <a:xfrm>
            <a:off x="0" y="2997200"/>
            <a:ext cx="4537075" cy="2308324"/>
          </a:xfrm>
          <a:prstGeom prst="rect">
            <a:avLst/>
          </a:prstGeom>
          <a:noFill/>
          <a:ln w="9525">
            <a:noFill/>
            <a:miter lim="800000"/>
            <a:headEnd/>
            <a:tailEnd/>
          </a:ln>
        </p:spPr>
        <p:txBody>
          <a:bodyPr>
            <a:spAutoFit/>
          </a:bodyPr>
          <a:lstStyle/>
          <a:p>
            <a:pPr algn="ctr">
              <a:spcBef>
                <a:spcPct val="50000"/>
              </a:spcBef>
            </a:pPr>
            <a:r>
              <a:rPr lang="es-ES" dirty="0"/>
              <a:t>Este tipo de repoblación fue necesaria para cubrir grandes espacios con poca población cristiana, lo cual conformó grandes </a:t>
            </a:r>
            <a:r>
              <a:rPr lang="es-ES" dirty="0" smtClean="0">
                <a:solidFill>
                  <a:srgbClr val="FF0000"/>
                </a:solidFill>
              </a:rPr>
              <a:t>latifundios</a:t>
            </a:r>
            <a:r>
              <a:rPr lang="es-ES" dirty="0" smtClean="0"/>
              <a:t> con una orientación ganadera.</a:t>
            </a:r>
            <a:endParaRPr lang="es-ES" dirty="0"/>
          </a:p>
        </p:txBody>
      </p:sp>
      <p:pic>
        <p:nvPicPr>
          <p:cNvPr id="58372" name="Picture 2" descr="Resultado de imagen de ordenes militares españolas"/>
          <p:cNvPicPr>
            <a:picLocks noChangeAspect="1" noChangeArrowheads="1"/>
          </p:cNvPicPr>
          <p:nvPr/>
        </p:nvPicPr>
        <p:blipFill>
          <a:blip r:embed="rId2" cstate="print"/>
          <a:srcRect/>
          <a:stretch>
            <a:fillRect/>
          </a:stretch>
        </p:blipFill>
        <p:spPr bwMode="auto">
          <a:xfrm>
            <a:off x="4432300" y="2349500"/>
            <a:ext cx="4711700" cy="408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895475" y="0"/>
            <a:ext cx="7248525" cy="6858000"/>
          </a:xfrm>
          <a:prstGeom prst="rect">
            <a:avLst/>
          </a:prstGeom>
          <a:noFill/>
          <a:ln w="9525">
            <a:noFill/>
            <a:miter lim="800000"/>
            <a:headEnd/>
            <a:tailEnd/>
          </a:ln>
        </p:spPr>
      </p:pic>
      <p:sp>
        <p:nvSpPr>
          <p:cNvPr id="3" name="2 Forma libre"/>
          <p:cNvSpPr/>
          <p:nvPr/>
        </p:nvSpPr>
        <p:spPr>
          <a:xfrm>
            <a:off x="3068638" y="490538"/>
            <a:ext cx="2947987" cy="1611312"/>
          </a:xfrm>
          <a:custGeom>
            <a:avLst/>
            <a:gdLst>
              <a:gd name="connsiteX0" fmla="*/ 2647666 w 2947917"/>
              <a:gd name="connsiteY0" fmla="*/ 286603 h 1610436"/>
              <a:gd name="connsiteX1" fmla="*/ 2702257 w 2947917"/>
              <a:gd name="connsiteY1" fmla="*/ 409433 h 1610436"/>
              <a:gd name="connsiteX2" fmla="*/ 2634018 w 2947917"/>
              <a:gd name="connsiteY2" fmla="*/ 477672 h 1610436"/>
              <a:gd name="connsiteX3" fmla="*/ 2634018 w 2947917"/>
              <a:gd name="connsiteY3" fmla="*/ 696036 h 1610436"/>
              <a:gd name="connsiteX4" fmla="*/ 2920621 w 2947917"/>
              <a:gd name="connsiteY4" fmla="*/ 914400 h 1610436"/>
              <a:gd name="connsiteX5" fmla="*/ 2866030 w 2947917"/>
              <a:gd name="connsiteY5" fmla="*/ 1023582 h 1610436"/>
              <a:gd name="connsiteX6" fmla="*/ 2947917 w 2947917"/>
              <a:gd name="connsiteY6" fmla="*/ 1241947 h 1610436"/>
              <a:gd name="connsiteX7" fmla="*/ 2838735 w 2947917"/>
              <a:gd name="connsiteY7" fmla="*/ 1433015 h 1610436"/>
              <a:gd name="connsiteX8" fmla="*/ 2756848 w 2947917"/>
              <a:gd name="connsiteY8" fmla="*/ 1433015 h 1610436"/>
              <a:gd name="connsiteX9" fmla="*/ 2565779 w 2947917"/>
              <a:gd name="connsiteY9" fmla="*/ 1514902 h 1610436"/>
              <a:gd name="connsiteX10" fmla="*/ 2429302 w 2947917"/>
              <a:gd name="connsiteY10" fmla="*/ 1473959 h 1610436"/>
              <a:gd name="connsiteX11" fmla="*/ 2347415 w 2947917"/>
              <a:gd name="connsiteY11" fmla="*/ 1364777 h 1610436"/>
              <a:gd name="connsiteX12" fmla="*/ 2265529 w 2947917"/>
              <a:gd name="connsiteY12" fmla="*/ 1269242 h 1610436"/>
              <a:gd name="connsiteX13" fmla="*/ 2169994 w 2947917"/>
              <a:gd name="connsiteY13" fmla="*/ 1323833 h 1610436"/>
              <a:gd name="connsiteX14" fmla="*/ 1992573 w 2947917"/>
              <a:gd name="connsiteY14" fmla="*/ 1310185 h 1610436"/>
              <a:gd name="connsiteX15" fmla="*/ 1678675 w 2947917"/>
              <a:gd name="connsiteY15" fmla="*/ 1419368 h 1610436"/>
              <a:gd name="connsiteX16" fmla="*/ 1542197 w 2947917"/>
              <a:gd name="connsiteY16" fmla="*/ 1351129 h 1610436"/>
              <a:gd name="connsiteX17" fmla="*/ 1310185 w 2947917"/>
              <a:gd name="connsiteY17" fmla="*/ 1405720 h 1610436"/>
              <a:gd name="connsiteX18" fmla="*/ 1269242 w 2947917"/>
              <a:gd name="connsiteY18" fmla="*/ 1310185 h 1610436"/>
              <a:gd name="connsiteX19" fmla="*/ 1173708 w 2947917"/>
              <a:gd name="connsiteY19" fmla="*/ 1446663 h 1610436"/>
              <a:gd name="connsiteX20" fmla="*/ 1037230 w 2947917"/>
              <a:gd name="connsiteY20" fmla="*/ 1501254 h 1610436"/>
              <a:gd name="connsiteX21" fmla="*/ 968991 w 2947917"/>
              <a:gd name="connsiteY21" fmla="*/ 1610436 h 1610436"/>
              <a:gd name="connsiteX22" fmla="*/ 873457 w 2947917"/>
              <a:gd name="connsiteY22" fmla="*/ 1583141 h 1610436"/>
              <a:gd name="connsiteX23" fmla="*/ 846161 w 2947917"/>
              <a:gd name="connsiteY23" fmla="*/ 1542197 h 1610436"/>
              <a:gd name="connsiteX24" fmla="*/ 764275 w 2947917"/>
              <a:gd name="connsiteY24" fmla="*/ 1542197 h 1610436"/>
              <a:gd name="connsiteX25" fmla="*/ 709684 w 2947917"/>
              <a:gd name="connsiteY25" fmla="*/ 1501254 h 1610436"/>
              <a:gd name="connsiteX26" fmla="*/ 272955 w 2947917"/>
              <a:gd name="connsiteY26" fmla="*/ 1528550 h 1610436"/>
              <a:gd name="connsiteX27" fmla="*/ 163773 w 2947917"/>
              <a:gd name="connsiteY27" fmla="*/ 1487606 h 1610436"/>
              <a:gd name="connsiteX28" fmla="*/ 109182 w 2947917"/>
              <a:gd name="connsiteY28" fmla="*/ 1078174 h 1610436"/>
              <a:gd name="connsiteX29" fmla="*/ 191069 w 2947917"/>
              <a:gd name="connsiteY29" fmla="*/ 1050878 h 1610436"/>
              <a:gd name="connsiteX30" fmla="*/ 136478 w 2947917"/>
              <a:gd name="connsiteY30" fmla="*/ 1023582 h 1610436"/>
              <a:gd name="connsiteX31" fmla="*/ 150126 w 2947917"/>
              <a:gd name="connsiteY31" fmla="*/ 900753 h 1610436"/>
              <a:gd name="connsiteX32" fmla="*/ 286603 w 2947917"/>
              <a:gd name="connsiteY32" fmla="*/ 818866 h 1610436"/>
              <a:gd name="connsiteX33" fmla="*/ 286603 w 2947917"/>
              <a:gd name="connsiteY33" fmla="*/ 777923 h 1610436"/>
              <a:gd name="connsiteX34" fmla="*/ 163773 w 2947917"/>
              <a:gd name="connsiteY34" fmla="*/ 832514 h 1610436"/>
              <a:gd name="connsiteX35" fmla="*/ 245660 w 2947917"/>
              <a:gd name="connsiteY35" fmla="*/ 736980 h 1610436"/>
              <a:gd name="connsiteX36" fmla="*/ 136478 w 2947917"/>
              <a:gd name="connsiteY36" fmla="*/ 723332 h 1610436"/>
              <a:gd name="connsiteX37" fmla="*/ 259308 w 2947917"/>
              <a:gd name="connsiteY37" fmla="*/ 586854 h 1610436"/>
              <a:gd name="connsiteX38" fmla="*/ 122830 w 2947917"/>
              <a:gd name="connsiteY38" fmla="*/ 641445 h 1610436"/>
              <a:gd name="connsiteX39" fmla="*/ 109182 w 2947917"/>
              <a:gd name="connsiteY39" fmla="*/ 682388 h 1610436"/>
              <a:gd name="connsiteX40" fmla="*/ 95535 w 2947917"/>
              <a:gd name="connsiteY40" fmla="*/ 600502 h 1610436"/>
              <a:gd name="connsiteX41" fmla="*/ 150126 w 2947917"/>
              <a:gd name="connsiteY41" fmla="*/ 532263 h 1610436"/>
              <a:gd name="connsiteX42" fmla="*/ 68239 w 2947917"/>
              <a:gd name="connsiteY42" fmla="*/ 545911 h 1610436"/>
              <a:gd name="connsiteX43" fmla="*/ 54591 w 2947917"/>
              <a:gd name="connsiteY43" fmla="*/ 504968 h 1610436"/>
              <a:gd name="connsiteX44" fmla="*/ 68239 w 2947917"/>
              <a:gd name="connsiteY44" fmla="*/ 436729 h 1610436"/>
              <a:gd name="connsiteX45" fmla="*/ 0 w 2947917"/>
              <a:gd name="connsiteY45" fmla="*/ 450377 h 1610436"/>
              <a:gd name="connsiteX46" fmla="*/ 13648 w 2947917"/>
              <a:gd name="connsiteY46" fmla="*/ 354842 h 1610436"/>
              <a:gd name="connsiteX47" fmla="*/ 81887 w 2947917"/>
              <a:gd name="connsiteY47" fmla="*/ 327547 h 1610436"/>
              <a:gd name="connsiteX48" fmla="*/ 150126 w 2947917"/>
              <a:gd name="connsiteY48" fmla="*/ 245660 h 1610436"/>
              <a:gd name="connsiteX49" fmla="*/ 218364 w 2947917"/>
              <a:gd name="connsiteY49" fmla="*/ 218365 h 1610436"/>
              <a:gd name="connsiteX50" fmla="*/ 313899 w 2947917"/>
              <a:gd name="connsiteY50" fmla="*/ 245660 h 1610436"/>
              <a:gd name="connsiteX51" fmla="*/ 423081 w 2947917"/>
              <a:gd name="connsiteY51" fmla="*/ 204717 h 1610436"/>
              <a:gd name="connsiteX52" fmla="*/ 464024 w 2947917"/>
              <a:gd name="connsiteY52" fmla="*/ 232012 h 1610436"/>
              <a:gd name="connsiteX53" fmla="*/ 491320 w 2947917"/>
              <a:gd name="connsiteY53" fmla="*/ 150126 h 1610436"/>
              <a:gd name="connsiteX54" fmla="*/ 423081 w 2947917"/>
              <a:gd name="connsiteY54" fmla="*/ 163774 h 1610436"/>
              <a:gd name="connsiteX55" fmla="*/ 559558 w 2947917"/>
              <a:gd name="connsiteY55" fmla="*/ 40944 h 1610436"/>
              <a:gd name="connsiteX56" fmla="*/ 614149 w 2947917"/>
              <a:gd name="connsiteY56" fmla="*/ 0 h 1610436"/>
              <a:gd name="connsiteX57" fmla="*/ 641445 w 2947917"/>
              <a:gd name="connsiteY57" fmla="*/ 54591 h 1610436"/>
              <a:gd name="connsiteX58" fmla="*/ 723332 w 2947917"/>
              <a:gd name="connsiteY58" fmla="*/ 0 h 1610436"/>
              <a:gd name="connsiteX59" fmla="*/ 764275 w 2947917"/>
              <a:gd name="connsiteY59" fmla="*/ 54591 h 1610436"/>
              <a:gd name="connsiteX60" fmla="*/ 887105 w 2947917"/>
              <a:gd name="connsiteY60" fmla="*/ 122830 h 1610436"/>
              <a:gd name="connsiteX61" fmla="*/ 1405720 w 2947917"/>
              <a:gd name="connsiteY61" fmla="*/ 150126 h 1610436"/>
              <a:gd name="connsiteX62" fmla="*/ 1460311 w 2947917"/>
              <a:gd name="connsiteY62" fmla="*/ 95535 h 1610436"/>
              <a:gd name="connsiteX63" fmla="*/ 1514902 w 2947917"/>
              <a:gd name="connsiteY63" fmla="*/ 150126 h 1610436"/>
              <a:gd name="connsiteX64" fmla="*/ 1637732 w 2947917"/>
              <a:gd name="connsiteY64" fmla="*/ 177421 h 1610436"/>
              <a:gd name="connsiteX65" fmla="*/ 1719618 w 2947917"/>
              <a:gd name="connsiteY65" fmla="*/ 191069 h 1610436"/>
              <a:gd name="connsiteX66" fmla="*/ 1869744 w 2947917"/>
              <a:gd name="connsiteY66" fmla="*/ 259308 h 1610436"/>
              <a:gd name="connsiteX67" fmla="*/ 2047164 w 2947917"/>
              <a:gd name="connsiteY67" fmla="*/ 286603 h 1610436"/>
              <a:gd name="connsiteX68" fmla="*/ 2210938 w 2947917"/>
              <a:gd name="connsiteY68" fmla="*/ 259308 h 1610436"/>
              <a:gd name="connsiteX69" fmla="*/ 2306472 w 2947917"/>
              <a:gd name="connsiteY69" fmla="*/ 232012 h 1610436"/>
              <a:gd name="connsiteX70" fmla="*/ 2320120 w 2947917"/>
              <a:gd name="connsiteY70" fmla="*/ 245660 h 1610436"/>
              <a:gd name="connsiteX71" fmla="*/ 2415654 w 2947917"/>
              <a:gd name="connsiteY71" fmla="*/ 218365 h 1610436"/>
              <a:gd name="connsiteX72" fmla="*/ 2524836 w 2947917"/>
              <a:gd name="connsiteY72" fmla="*/ 286603 h 1610436"/>
              <a:gd name="connsiteX73" fmla="*/ 2647666 w 2947917"/>
              <a:gd name="connsiteY73" fmla="*/ 286603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47917" h="1610436">
                <a:moveTo>
                  <a:pt x="2647666" y="286603"/>
                </a:moveTo>
                <a:cubicBezTo>
                  <a:pt x="2704292" y="399854"/>
                  <a:pt x="2702257" y="355095"/>
                  <a:pt x="2702257" y="409433"/>
                </a:cubicBezTo>
                <a:lnTo>
                  <a:pt x="2634018" y="477672"/>
                </a:lnTo>
                <a:lnTo>
                  <a:pt x="2634018" y="696036"/>
                </a:lnTo>
                <a:lnTo>
                  <a:pt x="2920621" y="914400"/>
                </a:lnTo>
                <a:lnTo>
                  <a:pt x="2866030" y="1023582"/>
                </a:lnTo>
                <a:lnTo>
                  <a:pt x="2947917" y="1241947"/>
                </a:lnTo>
                <a:lnTo>
                  <a:pt x="2838735" y="1433015"/>
                </a:lnTo>
                <a:lnTo>
                  <a:pt x="2756848" y="1433015"/>
                </a:lnTo>
                <a:lnTo>
                  <a:pt x="2565779" y="1514902"/>
                </a:lnTo>
                <a:lnTo>
                  <a:pt x="2429302" y="1473959"/>
                </a:lnTo>
                <a:lnTo>
                  <a:pt x="2347415" y="1364777"/>
                </a:lnTo>
                <a:lnTo>
                  <a:pt x="2265529" y="1269242"/>
                </a:lnTo>
                <a:lnTo>
                  <a:pt x="2169994" y="1323833"/>
                </a:lnTo>
                <a:lnTo>
                  <a:pt x="1992573" y="1310185"/>
                </a:lnTo>
                <a:lnTo>
                  <a:pt x="1678675" y="1419368"/>
                </a:lnTo>
                <a:lnTo>
                  <a:pt x="1542197" y="1351129"/>
                </a:lnTo>
                <a:lnTo>
                  <a:pt x="1310185" y="1405720"/>
                </a:lnTo>
                <a:lnTo>
                  <a:pt x="1269242" y="1310185"/>
                </a:lnTo>
                <a:lnTo>
                  <a:pt x="1173708" y="1446663"/>
                </a:lnTo>
                <a:lnTo>
                  <a:pt x="1037230" y="1501254"/>
                </a:lnTo>
                <a:lnTo>
                  <a:pt x="968991" y="1610436"/>
                </a:lnTo>
                <a:lnTo>
                  <a:pt x="873457" y="1583141"/>
                </a:lnTo>
                <a:lnTo>
                  <a:pt x="846161" y="1542197"/>
                </a:lnTo>
                <a:lnTo>
                  <a:pt x="764275" y="1542197"/>
                </a:lnTo>
                <a:lnTo>
                  <a:pt x="709684" y="1501254"/>
                </a:lnTo>
                <a:lnTo>
                  <a:pt x="272955" y="1528550"/>
                </a:lnTo>
                <a:lnTo>
                  <a:pt x="163773" y="1487606"/>
                </a:lnTo>
                <a:lnTo>
                  <a:pt x="109182" y="1078174"/>
                </a:lnTo>
                <a:lnTo>
                  <a:pt x="191069" y="1050878"/>
                </a:lnTo>
                <a:lnTo>
                  <a:pt x="136478" y="1023582"/>
                </a:lnTo>
                <a:lnTo>
                  <a:pt x="150126" y="900753"/>
                </a:lnTo>
                <a:lnTo>
                  <a:pt x="286603" y="818866"/>
                </a:lnTo>
                <a:lnTo>
                  <a:pt x="286603" y="777923"/>
                </a:lnTo>
                <a:lnTo>
                  <a:pt x="163773" y="832514"/>
                </a:lnTo>
                <a:lnTo>
                  <a:pt x="245660" y="736980"/>
                </a:lnTo>
                <a:lnTo>
                  <a:pt x="136478" y="723332"/>
                </a:lnTo>
                <a:lnTo>
                  <a:pt x="259308" y="586854"/>
                </a:lnTo>
                <a:lnTo>
                  <a:pt x="122830" y="641445"/>
                </a:lnTo>
                <a:lnTo>
                  <a:pt x="109182" y="682388"/>
                </a:lnTo>
                <a:lnTo>
                  <a:pt x="95535" y="600502"/>
                </a:lnTo>
                <a:lnTo>
                  <a:pt x="150126" y="532263"/>
                </a:lnTo>
                <a:lnTo>
                  <a:pt x="68239" y="545911"/>
                </a:lnTo>
                <a:lnTo>
                  <a:pt x="54591" y="504968"/>
                </a:lnTo>
                <a:lnTo>
                  <a:pt x="68239" y="436729"/>
                </a:lnTo>
                <a:lnTo>
                  <a:pt x="0" y="450377"/>
                </a:lnTo>
                <a:lnTo>
                  <a:pt x="13648" y="354842"/>
                </a:lnTo>
                <a:lnTo>
                  <a:pt x="81887" y="327547"/>
                </a:lnTo>
                <a:lnTo>
                  <a:pt x="150126" y="245660"/>
                </a:lnTo>
                <a:lnTo>
                  <a:pt x="218364" y="218365"/>
                </a:lnTo>
                <a:lnTo>
                  <a:pt x="313899" y="245660"/>
                </a:lnTo>
                <a:cubicBezTo>
                  <a:pt x="413614" y="202925"/>
                  <a:pt x="374787" y="204717"/>
                  <a:pt x="423081" y="204717"/>
                </a:cubicBezTo>
                <a:lnTo>
                  <a:pt x="464024" y="232012"/>
                </a:lnTo>
                <a:lnTo>
                  <a:pt x="491320" y="150126"/>
                </a:lnTo>
                <a:lnTo>
                  <a:pt x="423081" y="163774"/>
                </a:lnTo>
                <a:lnTo>
                  <a:pt x="559558" y="40944"/>
                </a:lnTo>
                <a:lnTo>
                  <a:pt x="614149" y="0"/>
                </a:lnTo>
                <a:lnTo>
                  <a:pt x="641445" y="54591"/>
                </a:lnTo>
                <a:lnTo>
                  <a:pt x="723332" y="0"/>
                </a:lnTo>
                <a:lnTo>
                  <a:pt x="764275" y="54591"/>
                </a:lnTo>
                <a:lnTo>
                  <a:pt x="887105" y="122830"/>
                </a:lnTo>
                <a:lnTo>
                  <a:pt x="1405720" y="150126"/>
                </a:lnTo>
                <a:lnTo>
                  <a:pt x="1460311" y="95535"/>
                </a:lnTo>
                <a:lnTo>
                  <a:pt x="1514902" y="150126"/>
                </a:lnTo>
                <a:lnTo>
                  <a:pt x="1637732" y="177421"/>
                </a:lnTo>
                <a:lnTo>
                  <a:pt x="1719618" y="191069"/>
                </a:lnTo>
                <a:lnTo>
                  <a:pt x="1869744" y="259308"/>
                </a:lnTo>
                <a:lnTo>
                  <a:pt x="2047164" y="286603"/>
                </a:lnTo>
                <a:lnTo>
                  <a:pt x="2210938" y="259308"/>
                </a:lnTo>
                <a:lnTo>
                  <a:pt x="2306472" y="232012"/>
                </a:lnTo>
                <a:lnTo>
                  <a:pt x="2320120" y="245660"/>
                </a:lnTo>
                <a:lnTo>
                  <a:pt x="2415654" y="218365"/>
                </a:lnTo>
                <a:lnTo>
                  <a:pt x="2524836" y="286603"/>
                </a:lnTo>
                <a:lnTo>
                  <a:pt x="2647666" y="286603"/>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3 Forma libre"/>
          <p:cNvSpPr/>
          <p:nvPr/>
        </p:nvSpPr>
        <p:spPr>
          <a:xfrm>
            <a:off x="5702300" y="763588"/>
            <a:ext cx="1009650" cy="669925"/>
          </a:xfrm>
          <a:custGeom>
            <a:avLst/>
            <a:gdLst>
              <a:gd name="connsiteX0" fmla="*/ 40943 w 1009934"/>
              <a:gd name="connsiteY0" fmla="*/ 0 h 668740"/>
              <a:gd name="connsiteX1" fmla="*/ 150126 w 1009934"/>
              <a:gd name="connsiteY1" fmla="*/ 0 h 668740"/>
              <a:gd name="connsiteX2" fmla="*/ 218364 w 1009934"/>
              <a:gd name="connsiteY2" fmla="*/ 40943 h 668740"/>
              <a:gd name="connsiteX3" fmla="*/ 341194 w 1009934"/>
              <a:gd name="connsiteY3" fmla="*/ 81886 h 668740"/>
              <a:gd name="connsiteX4" fmla="*/ 627797 w 1009934"/>
              <a:gd name="connsiteY4" fmla="*/ 0 h 668740"/>
              <a:gd name="connsiteX5" fmla="*/ 805218 w 1009934"/>
              <a:gd name="connsiteY5" fmla="*/ 13647 h 668740"/>
              <a:gd name="connsiteX6" fmla="*/ 900752 w 1009934"/>
              <a:gd name="connsiteY6" fmla="*/ 54591 h 668740"/>
              <a:gd name="connsiteX7" fmla="*/ 1009934 w 1009934"/>
              <a:gd name="connsiteY7" fmla="*/ 150125 h 668740"/>
              <a:gd name="connsiteX8" fmla="*/ 818866 w 1009934"/>
              <a:gd name="connsiteY8" fmla="*/ 382137 h 668740"/>
              <a:gd name="connsiteX9" fmla="*/ 559558 w 1009934"/>
              <a:gd name="connsiteY9" fmla="*/ 668740 h 668740"/>
              <a:gd name="connsiteX10" fmla="*/ 286603 w 1009934"/>
              <a:gd name="connsiteY10" fmla="*/ 655092 h 668740"/>
              <a:gd name="connsiteX11" fmla="*/ 0 w 1009934"/>
              <a:gd name="connsiteY11" fmla="*/ 395785 h 668740"/>
              <a:gd name="connsiteX12" fmla="*/ 0 w 1009934"/>
              <a:gd name="connsiteY12" fmla="*/ 204716 h 668740"/>
              <a:gd name="connsiteX13" fmla="*/ 68239 w 1009934"/>
              <a:gd name="connsiteY13" fmla="*/ 150125 h 668740"/>
              <a:gd name="connsiteX14" fmla="*/ 40943 w 1009934"/>
              <a:gd name="connsiteY14" fmla="*/ 0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9934" h="668740">
                <a:moveTo>
                  <a:pt x="40943" y="0"/>
                </a:moveTo>
                <a:lnTo>
                  <a:pt x="150126" y="0"/>
                </a:lnTo>
                <a:lnTo>
                  <a:pt x="218364" y="40943"/>
                </a:lnTo>
                <a:lnTo>
                  <a:pt x="341194" y="81886"/>
                </a:lnTo>
                <a:lnTo>
                  <a:pt x="627797" y="0"/>
                </a:lnTo>
                <a:lnTo>
                  <a:pt x="805218" y="13647"/>
                </a:lnTo>
                <a:lnTo>
                  <a:pt x="900752" y="54591"/>
                </a:lnTo>
                <a:lnTo>
                  <a:pt x="1009934" y="150125"/>
                </a:lnTo>
                <a:lnTo>
                  <a:pt x="818866" y="382137"/>
                </a:lnTo>
                <a:lnTo>
                  <a:pt x="559558" y="668740"/>
                </a:lnTo>
                <a:lnTo>
                  <a:pt x="286603" y="655092"/>
                </a:lnTo>
                <a:lnTo>
                  <a:pt x="0" y="395785"/>
                </a:lnTo>
                <a:lnTo>
                  <a:pt x="0" y="204716"/>
                </a:lnTo>
                <a:lnTo>
                  <a:pt x="68239" y="150125"/>
                </a:lnTo>
                <a:lnTo>
                  <a:pt x="40943"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Forma libre"/>
          <p:cNvSpPr/>
          <p:nvPr/>
        </p:nvSpPr>
        <p:spPr>
          <a:xfrm>
            <a:off x="6302375" y="900113"/>
            <a:ext cx="1282700" cy="682625"/>
          </a:xfrm>
          <a:custGeom>
            <a:avLst/>
            <a:gdLst>
              <a:gd name="connsiteX0" fmla="*/ 409432 w 1282889"/>
              <a:gd name="connsiteY0" fmla="*/ 0 h 682388"/>
              <a:gd name="connsiteX1" fmla="*/ 518615 w 1282889"/>
              <a:gd name="connsiteY1" fmla="*/ 13648 h 682388"/>
              <a:gd name="connsiteX2" fmla="*/ 682388 w 1282889"/>
              <a:gd name="connsiteY2" fmla="*/ 81887 h 682388"/>
              <a:gd name="connsiteX3" fmla="*/ 818865 w 1282889"/>
              <a:gd name="connsiteY3" fmla="*/ 54591 h 682388"/>
              <a:gd name="connsiteX4" fmla="*/ 914400 w 1282889"/>
              <a:gd name="connsiteY4" fmla="*/ 109182 h 682388"/>
              <a:gd name="connsiteX5" fmla="*/ 996286 w 1282889"/>
              <a:gd name="connsiteY5" fmla="*/ 95535 h 682388"/>
              <a:gd name="connsiteX6" fmla="*/ 1064525 w 1282889"/>
              <a:gd name="connsiteY6" fmla="*/ 27296 h 682388"/>
              <a:gd name="connsiteX7" fmla="*/ 1282889 w 1282889"/>
              <a:gd name="connsiteY7" fmla="*/ 122830 h 682388"/>
              <a:gd name="connsiteX8" fmla="*/ 1214650 w 1282889"/>
              <a:gd name="connsiteY8" fmla="*/ 368490 h 682388"/>
              <a:gd name="connsiteX9" fmla="*/ 1037229 w 1282889"/>
              <a:gd name="connsiteY9" fmla="*/ 682388 h 682388"/>
              <a:gd name="connsiteX10" fmla="*/ 736979 w 1282889"/>
              <a:gd name="connsiteY10" fmla="*/ 504967 h 682388"/>
              <a:gd name="connsiteX11" fmla="*/ 477671 w 1282889"/>
              <a:gd name="connsiteY11" fmla="*/ 477672 h 682388"/>
              <a:gd name="connsiteX12" fmla="*/ 0 w 1282889"/>
              <a:gd name="connsiteY12" fmla="*/ 532263 h 682388"/>
              <a:gd name="connsiteX13" fmla="*/ 409432 w 1282889"/>
              <a:gd name="connsiteY13" fmla="*/ 0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2889" h="682388">
                <a:moveTo>
                  <a:pt x="409432" y="0"/>
                </a:moveTo>
                <a:lnTo>
                  <a:pt x="518615" y="13648"/>
                </a:lnTo>
                <a:lnTo>
                  <a:pt x="682388" y="81887"/>
                </a:lnTo>
                <a:lnTo>
                  <a:pt x="818865" y="54591"/>
                </a:lnTo>
                <a:lnTo>
                  <a:pt x="914400" y="109182"/>
                </a:lnTo>
                <a:lnTo>
                  <a:pt x="996286" y="95535"/>
                </a:lnTo>
                <a:lnTo>
                  <a:pt x="1064525" y="27296"/>
                </a:lnTo>
                <a:lnTo>
                  <a:pt x="1282889" y="122830"/>
                </a:lnTo>
                <a:lnTo>
                  <a:pt x="1214650" y="368490"/>
                </a:lnTo>
                <a:lnTo>
                  <a:pt x="1037229" y="682388"/>
                </a:lnTo>
                <a:lnTo>
                  <a:pt x="736979" y="504967"/>
                </a:lnTo>
                <a:lnTo>
                  <a:pt x="477671" y="477672"/>
                </a:lnTo>
                <a:lnTo>
                  <a:pt x="0" y="532263"/>
                </a:lnTo>
                <a:lnTo>
                  <a:pt x="409432"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Forma libre"/>
          <p:cNvSpPr/>
          <p:nvPr/>
        </p:nvSpPr>
        <p:spPr>
          <a:xfrm>
            <a:off x="7353300" y="1023938"/>
            <a:ext cx="1023938" cy="941387"/>
          </a:xfrm>
          <a:custGeom>
            <a:avLst/>
            <a:gdLst>
              <a:gd name="connsiteX0" fmla="*/ 232012 w 1023582"/>
              <a:gd name="connsiteY0" fmla="*/ 0 h 941696"/>
              <a:gd name="connsiteX1" fmla="*/ 354842 w 1023582"/>
              <a:gd name="connsiteY1" fmla="*/ 68239 h 941696"/>
              <a:gd name="connsiteX2" fmla="*/ 614150 w 1023582"/>
              <a:gd name="connsiteY2" fmla="*/ 54591 h 941696"/>
              <a:gd name="connsiteX3" fmla="*/ 723332 w 1023582"/>
              <a:gd name="connsiteY3" fmla="*/ 136478 h 941696"/>
              <a:gd name="connsiteX4" fmla="*/ 764275 w 1023582"/>
              <a:gd name="connsiteY4" fmla="*/ 54591 h 941696"/>
              <a:gd name="connsiteX5" fmla="*/ 887105 w 1023582"/>
              <a:gd name="connsiteY5" fmla="*/ 81887 h 941696"/>
              <a:gd name="connsiteX6" fmla="*/ 955344 w 1023582"/>
              <a:gd name="connsiteY6" fmla="*/ 232012 h 941696"/>
              <a:gd name="connsiteX7" fmla="*/ 1023582 w 1023582"/>
              <a:gd name="connsiteY7" fmla="*/ 259308 h 941696"/>
              <a:gd name="connsiteX8" fmla="*/ 982639 w 1023582"/>
              <a:gd name="connsiteY8" fmla="*/ 423081 h 941696"/>
              <a:gd name="connsiteX9" fmla="*/ 1023582 w 1023582"/>
              <a:gd name="connsiteY9" fmla="*/ 545911 h 941696"/>
              <a:gd name="connsiteX10" fmla="*/ 968991 w 1023582"/>
              <a:gd name="connsiteY10" fmla="*/ 600502 h 941696"/>
              <a:gd name="connsiteX11" fmla="*/ 887105 w 1023582"/>
              <a:gd name="connsiteY11" fmla="*/ 641445 h 941696"/>
              <a:gd name="connsiteX12" fmla="*/ 777923 w 1023582"/>
              <a:gd name="connsiteY12" fmla="*/ 723331 h 941696"/>
              <a:gd name="connsiteX13" fmla="*/ 682388 w 1023582"/>
              <a:gd name="connsiteY13" fmla="*/ 764275 h 941696"/>
              <a:gd name="connsiteX14" fmla="*/ 559558 w 1023582"/>
              <a:gd name="connsiteY14" fmla="*/ 928048 h 941696"/>
              <a:gd name="connsiteX15" fmla="*/ 436729 w 1023582"/>
              <a:gd name="connsiteY15" fmla="*/ 941696 h 941696"/>
              <a:gd name="connsiteX16" fmla="*/ 300251 w 1023582"/>
              <a:gd name="connsiteY16" fmla="*/ 723331 h 941696"/>
              <a:gd name="connsiteX17" fmla="*/ 191069 w 1023582"/>
              <a:gd name="connsiteY17" fmla="*/ 682388 h 941696"/>
              <a:gd name="connsiteX18" fmla="*/ 0 w 1023582"/>
              <a:gd name="connsiteY18" fmla="*/ 545911 h 941696"/>
              <a:gd name="connsiteX19" fmla="*/ 177421 w 1023582"/>
              <a:gd name="connsiteY19" fmla="*/ 259308 h 941696"/>
              <a:gd name="connsiteX20" fmla="*/ 232012 w 1023582"/>
              <a:gd name="connsiteY20" fmla="*/ 0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3582" h="941696">
                <a:moveTo>
                  <a:pt x="232012" y="0"/>
                </a:moveTo>
                <a:lnTo>
                  <a:pt x="354842" y="68239"/>
                </a:lnTo>
                <a:lnTo>
                  <a:pt x="614150" y="54591"/>
                </a:lnTo>
                <a:lnTo>
                  <a:pt x="723332" y="136478"/>
                </a:lnTo>
                <a:lnTo>
                  <a:pt x="764275" y="54591"/>
                </a:lnTo>
                <a:lnTo>
                  <a:pt x="887105" y="81887"/>
                </a:lnTo>
                <a:lnTo>
                  <a:pt x="955344" y="232012"/>
                </a:lnTo>
                <a:lnTo>
                  <a:pt x="1023582" y="259308"/>
                </a:lnTo>
                <a:lnTo>
                  <a:pt x="982639" y="423081"/>
                </a:lnTo>
                <a:lnTo>
                  <a:pt x="1023582" y="545911"/>
                </a:lnTo>
                <a:lnTo>
                  <a:pt x="968991" y="600502"/>
                </a:lnTo>
                <a:lnTo>
                  <a:pt x="887105" y="641445"/>
                </a:lnTo>
                <a:lnTo>
                  <a:pt x="777923" y="723331"/>
                </a:lnTo>
                <a:lnTo>
                  <a:pt x="682388" y="764275"/>
                </a:lnTo>
                <a:lnTo>
                  <a:pt x="559558" y="928048"/>
                </a:lnTo>
                <a:lnTo>
                  <a:pt x="436729" y="941696"/>
                </a:lnTo>
                <a:lnTo>
                  <a:pt x="300251" y="723331"/>
                </a:lnTo>
                <a:lnTo>
                  <a:pt x="191069" y="682388"/>
                </a:lnTo>
                <a:lnTo>
                  <a:pt x="0" y="545911"/>
                </a:lnTo>
                <a:lnTo>
                  <a:pt x="177421" y="259308"/>
                </a:lnTo>
                <a:lnTo>
                  <a:pt x="232012"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127" name="6 CuadroTexto"/>
          <p:cNvSpPr txBox="1">
            <a:spLocks noChangeArrowheads="1"/>
          </p:cNvSpPr>
          <p:nvPr/>
        </p:nvSpPr>
        <p:spPr bwMode="auto">
          <a:xfrm>
            <a:off x="3252788" y="785813"/>
            <a:ext cx="2357437" cy="369887"/>
          </a:xfrm>
          <a:prstGeom prst="rect">
            <a:avLst/>
          </a:prstGeom>
          <a:noFill/>
          <a:ln w="9525">
            <a:noFill/>
            <a:miter lim="800000"/>
            <a:headEnd/>
            <a:tailEnd/>
          </a:ln>
        </p:spPr>
        <p:txBody>
          <a:bodyPr>
            <a:spAutoFit/>
          </a:bodyPr>
          <a:lstStyle/>
          <a:p>
            <a:pPr algn="ctr"/>
            <a:r>
              <a:rPr lang="es-ES" sz="1800">
                <a:solidFill>
                  <a:schemeClr val="bg1"/>
                </a:solidFill>
              </a:rPr>
              <a:t>Núcleo astur-leonés</a:t>
            </a:r>
          </a:p>
        </p:txBody>
      </p:sp>
      <p:sp>
        <p:nvSpPr>
          <p:cNvPr id="5128" name="8 CuadroTexto"/>
          <p:cNvSpPr txBox="1">
            <a:spLocks noChangeArrowheads="1"/>
          </p:cNvSpPr>
          <p:nvPr/>
        </p:nvSpPr>
        <p:spPr bwMode="auto">
          <a:xfrm>
            <a:off x="5538788" y="428625"/>
            <a:ext cx="1214437" cy="646113"/>
          </a:xfrm>
          <a:prstGeom prst="rect">
            <a:avLst/>
          </a:prstGeom>
          <a:noFill/>
          <a:ln w="9525">
            <a:noFill/>
            <a:miter lim="800000"/>
            <a:headEnd/>
            <a:tailEnd/>
          </a:ln>
        </p:spPr>
        <p:txBody>
          <a:bodyPr>
            <a:spAutoFit/>
          </a:bodyPr>
          <a:lstStyle/>
          <a:p>
            <a:pPr algn="ctr"/>
            <a:r>
              <a:rPr lang="es-ES" sz="1800">
                <a:solidFill>
                  <a:schemeClr val="bg1"/>
                </a:solidFill>
              </a:rPr>
              <a:t>Núcleo</a:t>
            </a:r>
          </a:p>
          <a:p>
            <a:pPr algn="ctr"/>
            <a:r>
              <a:rPr lang="es-ES" sz="1800">
                <a:solidFill>
                  <a:schemeClr val="bg1"/>
                </a:solidFill>
              </a:rPr>
              <a:t>navarro</a:t>
            </a:r>
          </a:p>
        </p:txBody>
      </p:sp>
      <p:sp>
        <p:nvSpPr>
          <p:cNvPr id="10" name="9 CuadroTexto"/>
          <p:cNvSpPr txBox="1"/>
          <p:nvPr/>
        </p:nvSpPr>
        <p:spPr>
          <a:xfrm>
            <a:off x="6824663" y="0"/>
            <a:ext cx="1214437" cy="646113"/>
          </a:xfrm>
          <a:prstGeom prst="rect">
            <a:avLst/>
          </a:prstGeom>
          <a:solidFill>
            <a:schemeClr val="accent2">
              <a:lumMod val="20000"/>
              <a:lumOff val="80000"/>
            </a:schemeClr>
          </a:solidFill>
        </p:spPr>
        <p:txBody>
          <a:bodyPr>
            <a:spAutoFit/>
          </a:bodyPr>
          <a:lstStyle/>
          <a:p>
            <a:pPr algn="ctr">
              <a:defRPr/>
            </a:pPr>
            <a:r>
              <a:rPr lang="es-ES" sz="1800" dirty="0">
                <a:solidFill>
                  <a:schemeClr val="bg1"/>
                </a:solidFill>
              </a:rPr>
              <a:t>Núcleo</a:t>
            </a:r>
          </a:p>
          <a:p>
            <a:pPr algn="ctr">
              <a:defRPr/>
            </a:pPr>
            <a:r>
              <a:rPr lang="es-ES" sz="1800" dirty="0">
                <a:solidFill>
                  <a:schemeClr val="bg1"/>
                </a:solidFill>
              </a:rPr>
              <a:t>aragonés</a:t>
            </a:r>
          </a:p>
        </p:txBody>
      </p:sp>
      <p:sp>
        <p:nvSpPr>
          <p:cNvPr id="11" name="10 CuadroTexto"/>
          <p:cNvSpPr txBox="1"/>
          <p:nvPr/>
        </p:nvSpPr>
        <p:spPr>
          <a:xfrm>
            <a:off x="7896225" y="1714500"/>
            <a:ext cx="1214438" cy="646113"/>
          </a:xfrm>
          <a:prstGeom prst="rect">
            <a:avLst/>
          </a:prstGeom>
          <a:solidFill>
            <a:schemeClr val="accent2">
              <a:lumMod val="20000"/>
              <a:lumOff val="80000"/>
            </a:schemeClr>
          </a:solidFill>
        </p:spPr>
        <p:txBody>
          <a:bodyPr>
            <a:spAutoFit/>
          </a:bodyPr>
          <a:lstStyle/>
          <a:p>
            <a:pPr algn="ctr">
              <a:defRPr/>
            </a:pPr>
            <a:r>
              <a:rPr lang="es-ES" sz="1800" dirty="0">
                <a:solidFill>
                  <a:schemeClr val="bg1"/>
                </a:solidFill>
              </a:rPr>
              <a:t>Núcleo</a:t>
            </a:r>
          </a:p>
          <a:p>
            <a:pPr algn="ctr">
              <a:defRPr/>
            </a:pPr>
            <a:r>
              <a:rPr lang="es-ES" sz="1800" dirty="0">
                <a:solidFill>
                  <a:schemeClr val="bg1"/>
                </a:solidFill>
              </a:rPr>
              <a:t>catalán</a:t>
            </a:r>
          </a:p>
        </p:txBody>
      </p:sp>
      <p:sp>
        <p:nvSpPr>
          <p:cNvPr id="5131" name="13 CuadroTexto"/>
          <p:cNvSpPr txBox="1">
            <a:spLocks noChangeArrowheads="1"/>
          </p:cNvSpPr>
          <p:nvPr/>
        </p:nvSpPr>
        <p:spPr bwMode="auto">
          <a:xfrm>
            <a:off x="0" y="1412875"/>
            <a:ext cx="1928813" cy="3786188"/>
          </a:xfrm>
          <a:prstGeom prst="rect">
            <a:avLst/>
          </a:prstGeom>
          <a:noFill/>
          <a:ln w="9525">
            <a:noFill/>
            <a:miter lim="800000"/>
            <a:headEnd/>
            <a:tailEnd/>
          </a:ln>
        </p:spPr>
        <p:txBody>
          <a:bodyPr>
            <a:spAutoFit/>
          </a:bodyPr>
          <a:lstStyle/>
          <a:p>
            <a:pPr algn="ctr"/>
            <a:r>
              <a:rPr lang="es-ES"/>
              <a:t>La Reconquista arrancó en cuatro núcleos (o para simplificarlo, núcleos occidental y oriental).</a:t>
            </a:r>
          </a:p>
        </p:txBody>
      </p:sp>
      <p:sp>
        <p:nvSpPr>
          <p:cNvPr id="5132" name="6 CuadroTexto"/>
          <p:cNvSpPr txBox="1">
            <a:spLocks noChangeArrowheads="1"/>
          </p:cNvSpPr>
          <p:nvPr/>
        </p:nvSpPr>
        <p:spPr bwMode="auto">
          <a:xfrm>
            <a:off x="3348038" y="1628775"/>
            <a:ext cx="2357437" cy="369888"/>
          </a:xfrm>
          <a:prstGeom prst="rect">
            <a:avLst/>
          </a:prstGeom>
          <a:solidFill>
            <a:schemeClr val="bg1"/>
          </a:solidFill>
          <a:ln w="9525">
            <a:solidFill>
              <a:schemeClr val="accent1"/>
            </a:solidFill>
            <a:miter lim="800000"/>
            <a:headEnd/>
            <a:tailEnd/>
          </a:ln>
        </p:spPr>
        <p:txBody>
          <a:bodyPr>
            <a:spAutoFit/>
          </a:bodyPr>
          <a:lstStyle/>
          <a:p>
            <a:pPr algn="ctr"/>
            <a:r>
              <a:rPr lang="es-ES" sz="1800">
                <a:solidFill>
                  <a:srgbClr val="FF0000"/>
                </a:solidFill>
              </a:rPr>
              <a:t>Núcleo occidental</a:t>
            </a:r>
          </a:p>
        </p:txBody>
      </p:sp>
      <p:sp>
        <p:nvSpPr>
          <p:cNvPr id="5133" name="6 CuadroTexto"/>
          <p:cNvSpPr txBox="1">
            <a:spLocks noChangeArrowheads="1"/>
          </p:cNvSpPr>
          <p:nvPr/>
        </p:nvSpPr>
        <p:spPr bwMode="auto">
          <a:xfrm>
            <a:off x="6011863" y="1700213"/>
            <a:ext cx="1873250" cy="369887"/>
          </a:xfrm>
          <a:prstGeom prst="rect">
            <a:avLst/>
          </a:prstGeom>
          <a:solidFill>
            <a:schemeClr val="bg1"/>
          </a:solidFill>
          <a:ln w="9525">
            <a:solidFill>
              <a:schemeClr val="accent1"/>
            </a:solidFill>
            <a:miter lim="800000"/>
            <a:headEnd/>
            <a:tailEnd/>
          </a:ln>
        </p:spPr>
        <p:txBody>
          <a:bodyPr>
            <a:spAutoFit/>
          </a:bodyPr>
          <a:lstStyle/>
          <a:p>
            <a:pPr algn="ctr"/>
            <a:r>
              <a:rPr lang="es-ES" sz="1800">
                <a:solidFill>
                  <a:srgbClr val="FF0000"/>
                </a:solidFill>
              </a:rPr>
              <a:t>Núcleo oriental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HigKzSw0yfg/VnJ3GKMfUrI/AAAAAAAAMlQ/EjMuyuC3RUo/s640/Sistemas%2Bde%2Brepoblacion.jpg"/>
          <p:cNvPicPr>
            <a:picLocks noChangeAspect="1" noChangeArrowheads="1"/>
          </p:cNvPicPr>
          <p:nvPr/>
        </p:nvPicPr>
        <p:blipFill>
          <a:blip r:embed="rId2" cstate="print"/>
          <a:srcRect/>
          <a:stretch>
            <a:fillRect/>
          </a:stretch>
        </p:blipFill>
        <p:spPr bwMode="auto">
          <a:xfrm>
            <a:off x="2627784" y="332656"/>
            <a:ext cx="6516216" cy="6006509"/>
          </a:xfrm>
          <a:prstGeom prst="rect">
            <a:avLst/>
          </a:prstGeom>
          <a:noFill/>
          <a:ln w="9525">
            <a:noFill/>
            <a:miter lim="800000"/>
            <a:headEnd/>
            <a:tailEnd/>
          </a:ln>
        </p:spPr>
      </p:pic>
      <p:sp>
        <p:nvSpPr>
          <p:cNvPr id="5" name="Text Box 3"/>
          <p:cNvSpPr txBox="1">
            <a:spLocks noChangeArrowheads="1"/>
          </p:cNvSpPr>
          <p:nvPr/>
        </p:nvSpPr>
        <p:spPr bwMode="auto">
          <a:xfrm>
            <a:off x="0" y="980728"/>
            <a:ext cx="2555776" cy="4832092"/>
          </a:xfrm>
          <a:prstGeom prst="rect">
            <a:avLst/>
          </a:prstGeom>
          <a:noFill/>
          <a:ln w="9525">
            <a:noFill/>
            <a:miter lim="800000"/>
            <a:headEnd/>
            <a:tailEnd/>
          </a:ln>
        </p:spPr>
        <p:txBody>
          <a:bodyPr wrap="square">
            <a:spAutoFit/>
          </a:bodyPr>
          <a:lstStyle/>
          <a:p>
            <a:pPr algn="ctr">
              <a:spcBef>
                <a:spcPct val="50000"/>
              </a:spcBef>
            </a:pPr>
            <a:r>
              <a:rPr lang="es-ES" sz="2800" dirty="0" smtClean="0"/>
              <a:t>Las zonas a las que afecta este y los otros tipos de repoblación aparece especificada en los apuntes. Si te lías, señala al menos que avanza de norte a sur.</a:t>
            </a:r>
            <a:endParaRPr lang="es-E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CuadroTexto"/>
          <p:cNvSpPr txBox="1">
            <a:spLocks noChangeArrowheads="1"/>
          </p:cNvSpPr>
          <p:nvPr/>
        </p:nvSpPr>
        <p:spPr bwMode="auto">
          <a:xfrm>
            <a:off x="0" y="1700213"/>
            <a:ext cx="9144000" cy="1047750"/>
          </a:xfrm>
          <a:prstGeom prst="rect">
            <a:avLst/>
          </a:prstGeom>
          <a:noFill/>
          <a:ln w="9525">
            <a:noFill/>
            <a:miter lim="800000"/>
            <a:headEnd/>
            <a:tailEnd/>
          </a:ln>
        </p:spPr>
        <p:txBody>
          <a:bodyPr>
            <a:spAutoFit/>
          </a:bodyPr>
          <a:lstStyle/>
          <a:p>
            <a:pPr algn="ctr"/>
            <a:r>
              <a:rPr lang="es-ES" sz="6200">
                <a:solidFill>
                  <a:srgbClr val="FF0000"/>
                </a:solidFill>
                <a:latin typeface="Arial Black" pitchFamily="34" charset="0"/>
              </a:rPr>
              <a:t>Fase III</a:t>
            </a:r>
            <a:endParaRPr lang="es-ES" sz="4400">
              <a:solidFill>
                <a:srgbClr val="FF0000"/>
              </a:solidFill>
              <a:latin typeface="Arial Black" pitchFamily="34" charset="0"/>
            </a:endParaRPr>
          </a:p>
        </p:txBody>
      </p:sp>
      <p:sp>
        <p:nvSpPr>
          <p:cNvPr id="5" name="4 CuadroTexto"/>
          <p:cNvSpPr txBox="1"/>
          <p:nvPr/>
        </p:nvSpPr>
        <p:spPr>
          <a:xfrm>
            <a:off x="2843213" y="2924175"/>
            <a:ext cx="3313112" cy="954088"/>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XIII: Andalucía y este. Repartimientos.</a:t>
            </a:r>
            <a:endParaRPr lang="es-ES_tradnl"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700213"/>
            <a:ext cx="9144000" cy="2801937"/>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Nacimiento de la corona de Castilla y conquista de Andalucía y Murcia</a:t>
            </a:r>
          </a:p>
          <a:p>
            <a:pPr algn="ctr">
              <a:defRPr/>
            </a:pPr>
            <a:r>
              <a:rPr lang="es-ES" sz="4400" dirty="0">
                <a:solidFill>
                  <a:schemeClr val="accent2">
                    <a:lumMod val="75000"/>
                  </a:schemeClr>
                </a:solidFill>
                <a:latin typeface="Arial Black" pitchFamily="34" charset="0"/>
              </a:rPr>
              <a:t>(XIII).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7"/>
          <p:cNvPicPr>
            <a:picLocks noChangeAspect="1" noChangeArrowheads="1"/>
          </p:cNvPicPr>
          <p:nvPr/>
        </p:nvPicPr>
        <p:blipFill>
          <a:blip r:embed="rId2" cstate="print"/>
          <a:srcRect/>
          <a:stretch>
            <a:fillRect/>
          </a:stretch>
        </p:blipFill>
        <p:spPr bwMode="auto">
          <a:xfrm>
            <a:off x="4578350" y="0"/>
            <a:ext cx="4565650" cy="6858000"/>
          </a:xfrm>
          <a:prstGeom prst="rect">
            <a:avLst/>
          </a:prstGeom>
          <a:noFill/>
          <a:ln w="9525">
            <a:noFill/>
            <a:miter lim="800000"/>
            <a:headEnd/>
            <a:tailEnd/>
          </a:ln>
        </p:spPr>
      </p:pic>
      <p:sp>
        <p:nvSpPr>
          <p:cNvPr id="61443" name="Text Box 3"/>
          <p:cNvSpPr txBox="1">
            <a:spLocks noChangeArrowheads="1"/>
          </p:cNvSpPr>
          <p:nvPr/>
        </p:nvSpPr>
        <p:spPr bwMode="auto">
          <a:xfrm>
            <a:off x="0" y="476250"/>
            <a:ext cx="4572000" cy="6186488"/>
          </a:xfrm>
          <a:prstGeom prst="rect">
            <a:avLst/>
          </a:prstGeom>
          <a:noFill/>
          <a:ln w="9525">
            <a:noFill/>
            <a:miter lim="800000"/>
            <a:headEnd/>
            <a:tailEnd/>
          </a:ln>
        </p:spPr>
        <p:txBody>
          <a:bodyPr>
            <a:spAutoFit/>
          </a:bodyPr>
          <a:lstStyle/>
          <a:p>
            <a:pPr algn="ctr">
              <a:spcBef>
                <a:spcPct val="50000"/>
              </a:spcBef>
            </a:pPr>
            <a:r>
              <a:rPr lang="es-ES" sz="3600">
                <a:solidFill>
                  <a:srgbClr val="FF0000"/>
                </a:solidFill>
              </a:rPr>
              <a:t>Fernando III </a:t>
            </a:r>
            <a:r>
              <a:rPr lang="es-ES" sz="3600"/>
              <a:t>(1217-1252) se convierte en rey de Castilla y pronto también en rey de León. </a:t>
            </a:r>
            <a:r>
              <a:rPr lang="es-ES" sz="3600">
                <a:solidFill>
                  <a:srgbClr val="FF0000"/>
                </a:solidFill>
              </a:rPr>
              <a:t>Unificaría de forma definitiva ambos reinos</a:t>
            </a:r>
            <a:r>
              <a:rPr lang="es-ES" sz="3600"/>
              <a:t>, además de conquistar buena parte de Andalucía. Desde entonces se habla de la </a:t>
            </a:r>
            <a:r>
              <a:rPr lang="es-ES" sz="3600">
                <a:solidFill>
                  <a:srgbClr val="FF0000"/>
                </a:solidFill>
              </a:rPr>
              <a:t>corona de Castilla</a:t>
            </a:r>
            <a:r>
              <a:rPr lang="es-ES" sz="360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a:t>Fernando III conseguiría centralizar el poder de la monarquía en el siglo XIII.</a:t>
            </a:r>
          </a:p>
        </p:txBody>
      </p:sp>
      <p:pic>
        <p:nvPicPr>
          <p:cNvPr id="62467" name="Picture 2"/>
          <p:cNvPicPr>
            <a:picLocks noChangeAspect="1" noChangeArrowheads="1"/>
          </p:cNvPicPr>
          <p:nvPr/>
        </p:nvPicPr>
        <p:blipFill>
          <a:blip r:embed="rId2" cstate="print"/>
          <a:srcRect/>
          <a:stretch>
            <a:fillRect/>
          </a:stretch>
        </p:blipFill>
        <p:spPr bwMode="auto">
          <a:xfrm>
            <a:off x="4572000" y="1376363"/>
            <a:ext cx="4572000" cy="5481637"/>
          </a:xfrm>
          <a:prstGeom prst="rect">
            <a:avLst/>
          </a:prstGeom>
          <a:noFill/>
          <a:ln w="9525">
            <a:noFill/>
            <a:miter lim="800000"/>
            <a:headEnd/>
            <a:tailEnd/>
          </a:ln>
        </p:spPr>
      </p:pic>
      <p:sp>
        <p:nvSpPr>
          <p:cNvPr id="62468" name="Text Box 3"/>
          <p:cNvSpPr txBox="1">
            <a:spLocks noChangeArrowheads="1"/>
          </p:cNvSpPr>
          <p:nvPr/>
        </p:nvSpPr>
        <p:spPr bwMode="auto">
          <a:xfrm>
            <a:off x="0" y="1571625"/>
            <a:ext cx="4643438" cy="4894263"/>
          </a:xfrm>
          <a:prstGeom prst="rect">
            <a:avLst/>
          </a:prstGeom>
          <a:noFill/>
          <a:ln w="9525">
            <a:noFill/>
            <a:miter lim="800000"/>
            <a:headEnd/>
            <a:tailEnd/>
          </a:ln>
        </p:spPr>
        <p:txBody>
          <a:bodyPr>
            <a:spAutoFit/>
          </a:bodyPr>
          <a:lstStyle/>
          <a:p>
            <a:pPr algn="ctr">
              <a:spcBef>
                <a:spcPct val="50000"/>
              </a:spcBef>
            </a:pPr>
            <a:r>
              <a:rPr lang="es-ES"/>
              <a:t>Fernando logró unificar estos reinos gracias a su madre Berenguela. Esta era hermana de Enrique, rey de Castilla y además se había casado con Alfonso IX matrimonio del cual nació Fernando. La muerte repentina de Enrique dejó el trono en manos de Berenguela que se lo cedió a su hijo Fernando. A la muerte de Alfonso IX, y en contra de los deseos del difunto, Berenguela consiguió que el trono recayera en Fernando.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8"/>
          <p:cNvPicPr>
            <a:picLocks noChangeAspect="1" noChangeArrowheads="1"/>
          </p:cNvPicPr>
          <p:nvPr/>
        </p:nvPicPr>
        <p:blipFill>
          <a:blip r:embed="rId2" cstate="print"/>
          <a:srcRect/>
          <a:stretch>
            <a:fillRect/>
          </a:stretch>
        </p:blipFill>
        <p:spPr bwMode="auto">
          <a:xfrm>
            <a:off x="3998913" y="0"/>
            <a:ext cx="5145087" cy="6858000"/>
          </a:xfrm>
          <a:prstGeom prst="rect">
            <a:avLst/>
          </a:prstGeom>
          <a:noFill/>
          <a:ln w="9525">
            <a:noFill/>
            <a:miter lim="800000"/>
            <a:headEnd/>
            <a:tailEnd/>
          </a:ln>
        </p:spPr>
      </p:pic>
      <p:sp>
        <p:nvSpPr>
          <p:cNvPr id="63491" name="Text Box 3"/>
          <p:cNvSpPr txBox="1">
            <a:spLocks noChangeArrowheads="1"/>
          </p:cNvSpPr>
          <p:nvPr/>
        </p:nvSpPr>
        <p:spPr bwMode="auto">
          <a:xfrm>
            <a:off x="0" y="908050"/>
            <a:ext cx="4000500" cy="4524375"/>
          </a:xfrm>
          <a:prstGeom prst="rect">
            <a:avLst/>
          </a:prstGeom>
          <a:noFill/>
          <a:ln w="9525">
            <a:noFill/>
            <a:miter lim="800000"/>
            <a:headEnd/>
            <a:tailEnd/>
          </a:ln>
        </p:spPr>
        <p:txBody>
          <a:bodyPr>
            <a:spAutoFit/>
          </a:bodyPr>
          <a:lstStyle/>
          <a:p>
            <a:pPr algn="ctr">
              <a:spcBef>
                <a:spcPct val="50000"/>
              </a:spcBef>
            </a:pPr>
            <a:r>
              <a:rPr lang="es-ES" sz="3600">
                <a:solidFill>
                  <a:srgbClr val="FF0000"/>
                </a:solidFill>
              </a:rPr>
              <a:t>Alfonso X</a:t>
            </a:r>
            <a:r>
              <a:rPr lang="es-ES" sz="3600"/>
              <a:t> (1252-1284) completó la obra de su padre, modernizó la monarquía con la recuperación del derecho romano y potenció la cultura.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700213"/>
            <a:ext cx="9144000" cy="2801937"/>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La corona de Aragón conquista Valencia y Mallorca</a:t>
            </a:r>
          </a:p>
          <a:p>
            <a:pPr algn="ctr">
              <a:defRPr/>
            </a:pPr>
            <a:r>
              <a:rPr lang="es-ES" sz="4400" dirty="0">
                <a:solidFill>
                  <a:schemeClr val="accent2">
                    <a:lumMod val="75000"/>
                  </a:schemeClr>
                </a:solidFill>
                <a:latin typeface="Arial Black" pitchFamily="34" charset="0"/>
              </a:rPr>
              <a:t>(XIII).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0"/>
          <p:cNvPicPr>
            <a:picLocks noChangeAspect="1" noChangeArrowheads="1"/>
          </p:cNvPicPr>
          <p:nvPr/>
        </p:nvPicPr>
        <p:blipFill>
          <a:blip r:embed="rId2" cstate="print"/>
          <a:srcRect/>
          <a:stretch>
            <a:fillRect/>
          </a:stretch>
        </p:blipFill>
        <p:spPr bwMode="auto">
          <a:xfrm>
            <a:off x="4359275" y="0"/>
            <a:ext cx="4784725" cy="6858000"/>
          </a:xfrm>
          <a:prstGeom prst="rect">
            <a:avLst/>
          </a:prstGeom>
          <a:noFill/>
          <a:ln w="9525">
            <a:noFill/>
            <a:miter lim="800000"/>
            <a:headEnd/>
            <a:tailEnd/>
          </a:ln>
        </p:spPr>
      </p:pic>
      <p:sp>
        <p:nvSpPr>
          <p:cNvPr id="65539" name="Text Box 3"/>
          <p:cNvSpPr txBox="1">
            <a:spLocks noChangeArrowheads="1"/>
          </p:cNvSpPr>
          <p:nvPr/>
        </p:nvSpPr>
        <p:spPr bwMode="auto">
          <a:xfrm>
            <a:off x="0" y="620713"/>
            <a:ext cx="4429125" cy="5632450"/>
          </a:xfrm>
          <a:prstGeom prst="rect">
            <a:avLst/>
          </a:prstGeom>
          <a:noFill/>
          <a:ln w="9525">
            <a:noFill/>
            <a:miter lim="800000"/>
            <a:headEnd/>
            <a:tailEnd/>
          </a:ln>
        </p:spPr>
        <p:txBody>
          <a:bodyPr>
            <a:spAutoFit/>
          </a:bodyPr>
          <a:lstStyle/>
          <a:p>
            <a:pPr algn="ctr">
              <a:spcBef>
                <a:spcPct val="50000"/>
              </a:spcBef>
            </a:pPr>
            <a:r>
              <a:rPr lang="es-ES" sz="3600">
                <a:solidFill>
                  <a:srgbClr val="FF0000"/>
                </a:solidFill>
              </a:rPr>
              <a:t>Jaime I </a:t>
            </a:r>
            <a:r>
              <a:rPr lang="es-ES" sz="3600"/>
              <a:t>(1213-1276) es el monarca fundamental de la Corona de Aragón. Fue él quien invadió </a:t>
            </a:r>
            <a:r>
              <a:rPr lang="es-ES" sz="3600">
                <a:solidFill>
                  <a:srgbClr val="FF0000"/>
                </a:solidFill>
              </a:rPr>
              <a:t>Valencia</a:t>
            </a:r>
            <a:r>
              <a:rPr lang="es-ES" sz="3600"/>
              <a:t> y </a:t>
            </a:r>
            <a:r>
              <a:rPr lang="es-ES" sz="3600">
                <a:solidFill>
                  <a:srgbClr val="FF0000"/>
                </a:solidFill>
              </a:rPr>
              <a:t>Mallorca</a:t>
            </a:r>
            <a:r>
              <a:rPr lang="es-ES" sz="3600"/>
              <a:t> centrándose así en la lucha contra el islam en vez de contra Francia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3"/>
          <p:cNvPicPr>
            <a:picLocks noChangeAspect="1" noChangeArrowheads="1"/>
          </p:cNvPicPr>
          <p:nvPr/>
        </p:nvPicPr>
        <p:blipFill>
          <a:blip r:embed="rId2" cstate="print"/>
          <a:srcRect/>
          <a:stretch>
            <a:fillRect/>
          </a:stretch>
        </p:blipFill>
        <p:spPr bwMode="auto">
          <a:xfrm>
            <a:off x="2847975" y="0"/>
            <a:ext cx="6296025" cy="6858000"/>
          </a:xfrm>
          <a:prstGeom prst="rect">
            <a:avLst/>
          </a:prstGeom>
          <a:noFill/>
          <a:ln w="9525">
            <a:noFill/>
            <a:miter lim="800000"/>
            <a:headEnd/>
            <a:tailEnd/>
          </a:ln>
        </p:spPr>
      </p:pic>
      <p:sp>
        <p:nvSpPr>
          <p:cNvPr id="66563" name="Text Box 3"/>
          <p:cNvSpPr txBox="1">
            <a:spLocks noChangeArrowheads="1"/>
          </p:cNvSpPr>
          <p:nvPr/>
        </p:nvSpPr>
        <p:spPr bwMode="auto">
          <a:xfrm>
            <a:off x="0" y="1214438"/>
            <a:ext cx="2857500" cy="4524375"/>
          </a:xfrm>
          <a:prstGeom prst="rect">
            <a:avLst/>
          </a:prstGeom>
          <a:noFill/>
          <a:ln w="9525">
            <a:noFill/>
            <a:miter lim="800000"/>
            <a:headEnd/>
            <a:tailEnd/>
          </a:ln>
        </p:spPr>
        <p:txBody>
          <a:bodyPr>
            <a:spAutoFit/>
          </a:bodyPr>
          <a:lstStyle/>
          <a:p>
            <a:pPr algn="ctr">
              <a:spcBef>
                <a:spcPct val="50000"/>
              </a:spcBef>
            </a:pPr>
            <a:r>
              <a:rPr lang="es-ES"/>
              <a:t>Los musulmanes fueron definitivamente expulsados de Valencia y las Baleares mientras los portugueses, leoneses y castellanos hacía lo propio en Portugal, Extremadura, Andalucía, Castilla La Mancha y Murcia.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4"/>
          <p:cNvPicPr>
            <a:picLocks noChangeAspect="1" noChangeArrowheads="1"/>
          </p:cNvPicPr>
          <p:nvPr/>
        </p:nvPicPr>
        <p:blipFill>
          <a:blip r:embed="rId2" cstate="print"/>
          <a:srcRect/>
          <a:stretch>
            <a:fillRect/>
          </a:stretch>
        </p:blipFill>
        <p:spPr bwMode="auto">
          <a:xfrm>
            <a:off x="2676525" y="0"/>
            <a:ext cx="6467475" cy="6858000"/>
          </a:xfrm>
          <a:prstGeom prst="rect">
            <a:avLst/>
          </a:prstGeom>
          <a:noFill/>
          <a:ln w="9525">
            <a:noFill/>
            <a:miter lim="800000"/>
            <a:headEnd/>
            <a:tailEnd/>
          </a:ln>
        </p:spPr>
      </p:pic>
      <p:sp>
        <p:nvSpPr>
          <p:cNvPr id="67587" name="Text Box 3"/>
          <p:cNvSpPr txBox="1">
            <a:spLocks noChangeArrowheads="1"/>
          </p:cNvSpPr>
          <p:nvPr/>
        </p:nvSpPr>
        <p:spPr bwMode="auto">
          <a:xfrm>
            <a:off x="0" y="357188"/>
            <a:ext cx="2643188" cy="4524375"/>
          </a:xfrm>
          <a:prstGeom prst="rect">
            <a:avLst/>
          </a:prstGeom>
          <a:noFill/>
          <a:ln w="9525">
            <a:noFill/>
            <a:miter lim="800000"/>
            <a:headEnd/>
            <a:tailEnd/>
          </a:ln>
        </p:spPr>
        <p:txBody>
          <a:bodyPr>
            <a:spAutoFit/>
          </a:bodyPr>
          <a:lstStyle/>
          <a:p>
            <a:pPr algn="ctr">
              <a:spcBef>
                <a:spcPct val="50000"/>
              </a:spcBef>
            </a:pPr>
            <a:r>
              <a:rPr lang="es-ES"/>
              <a:t>La definitiva incorporación de Murcia a Castilla dejaba a los aragoneses sin contacto directo con los musulmanes y, por tanto, sus intereses se centrarían cada vez más en el Mediterráneo.</a:t>
            </a:r>
          </a:p>
        </p:txBody>
      </p:sp>
      <p:sp>
        <p:nvSpPr>
          <p:cNvPr id="67588" name="Text Box 3"/>
          <p:cNvSpPr txBox="1">
            <a:spLocks noChangeArrowheads="1"/>
          </p:cNvSpPr>
          <p:nvPr/>
        </p:nvSpPr>
        <p:spPr bwMode="auto">
          <a:xfrm>
            <a:off x="0" y="5657850"/>
            <a:ext cx="2643188" cy="1200150"/>
          </a:xfrm>
          <a:prstGeom prst="rect">
            <a:avLst/>
          </a:prstGeom>
          <a:noFill/>
          <a:ln w="9525">
            <a:noFill/>
            <a:miter lim="800000"/>
            <a:headEnd/>
            <a:tailEnd/>
          </a:ln>
        </p:spPr>
        <p:txBody>
          <a:bodyPr>
            <a:spAutoFit/>
          </a:bodyPr>
          <a:lstStyle/>
          <a:p>
            <a:pPr algn="ctr">
              <a:spcBef>
                <a:spcPct val="50000"/>
              </a:spcBef>
            </a:pPr>
            <a:r>
              <a:rPr lang="es-ES"/>
              <a:t>Reinos peninsulares a mediados del siglo XIII.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CuadroTexto"/>
          <p:cNvSpPr txBox="1">
            <a:spLocks noChangeArrowheads="1"/>
          </p:cNvSpPr>
          <p:nvPr/>
        </p:nvSpPr>
        <p:spPr bwMode="auto">
          <a:xfrm>
            <a:off x="0" y="765175"/>
            <a:ext cx="9144000" cy="1568450"/>
          </a:xfrm>
          <a:prstGeom prst="rect">
            <a:avLst/>
          </a:prstGeom>
          <a:noFill/>
          <a:ln w="9525">
            <a:noFill/>
            <a:miter lim="800000"/>
            <a:headEnd/>
            <a:tailEnd/>
          </a:ln>
        </p:spPr>
        <p:txBody>
          <a:bodyPr>
            <a:spAutoFit/>
          </a:bodyPr>
          <a:lstStyle/>
          <a:p>
            <a:pPr algn="ctr"/>
            <a:r>
              <a:rPr lang="es-ES" sz="4800" b="1">
                <a:solidFill>
                  <a:srgbClr val="FF0000"/>
                </a:solidFill>
                <a:latin typeface="Arial Black" pitchFamily="34" charset="0"/>
              </a:rPr>
              <a:t>Los primeros núcleos de resistencia cristiana.</a:t>
            </a:r>
            <a:endParaRPr lang="es-ES" sz="4800">
              <a:solidFill>
                <a:srgbClr val="FF0000"/>
              </a:solidFill>
              <a:latin typeface="Arial Black" pitchFamily="34" charset="0"/>
            </a:endParaRPr>
          </a:p>
        </p:txBody>
      </p:sp>
      <p:sp>
        <p:nvSpPr>
          <p:cNvPr id="3" name="2 CuadroTexto"/>
          <p:cNvSpPr txBox="1"/>
          <p:nvPr/>
        </p:nvSpPr>
        <p:spPr>
          <a:xfrm>
            <a:off x="2484438" y="2852738"/>
            <a:ext cx="4103687" cy="1323975"/>
          </a:xfrm>
          <a:prstGeom prst="rect">
            <a:avLst/>
          </a:prstGeom>
          <a:solidFill>
            <a:schemeClr val="accent3">
              <a:lumMod val="75000"/>
            </a:schemeClr>
          </a:solidFill>
          <a:ln w="25400">
            <a:solidFill>
              <a:srgbClr val="FF0000"/>
            </a:solidFill>
          </a:ln>
        </p:spPr>
        <p:txBody>
          <a:bodyPr>
            <a:spAutoFit/>
          </a:bodyPr>
          <a:lstStyle/>
          <a:p>
            <a:pPr algn="ctr">
              <a:defRPr/>
            </a:pPr>
            <a:r>
              <a:rPr lang="es-ES" sz="4000" dirty="0"/>
              <a:t>Núcleo occidental: reino astur-leonés.</a:t>
            </a:r>
            <a:endParaRPr lang="es-ES_tradnl" sz="4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a:spcBef>
                <a:spcPct val="50000"/>
              </a:spcBef>
            </a:pPr>
            <a:r>
              <a:rPr lang="es-ES" sz="4000" dirty="0"/>
              <a:t>La forma más frecuente de repoblación fueron los </a:t>
            </a:r>
            <a:r>
              <a:rPr lang="es-ES" sz="4000" dirty="0">
                <a:solidFill>
                  <a:srgbClr val="FF0000"/>
                </a:solidFill>
              </a:rPr>
              <a:t>repartimientos</a:t>
            </a:r>
            <a:r>
              <a:rPr lang="es-ES" sz="4000" dirty="0"/>
              <a:t>.</a:t>
            </a:r>
          </a:p>
        </p:txBody>
      </p:sp>
      <p:sp>
        <p:nvSpPr>
          <p:cNvPr id="68611" name="Text Box 3"/>
          <p:cNvSpPr txBox="1">
            <a:spLocks noChangeArrowheads="1"/>
          </p:cNvSpPr>
          <p:nvPr/>
        </p:nvSpPr>
        <p:spPr bwMode="auto">
          <a:xfrm>
            <a:off x="0" y="1916832"/>
            <a:ext cx="4284663" cy="4154984"/>
          </a:xfrm>
          <a:prstGeom prst="rect">
            <a:avLst/>
          </a:prstGeom>
          <a:noFill/>
          <a:ln w="9525">
            <a:noFill/>
            <a:miter lim="800000"/>
            <a:headEnd/>
            <a:tailEnd/>
          </a:ln>
        </p:spPr>
        <p:txBody>
          <a:bodyPr>
            <a:spAutoFit/>
          </a:bodyPr>
          <a:lstStyle/>
          <a:p>
            <a:pPr algn="ctr">
              <a:spcBef>
                <a:spcPct val="50000"/>
              </a:spcBef>
            </a:pPr>
            <a:r>
              <a:rPr lang="es-ES" dirty="0"/>
              <a:t>Consistía en entregar tierras y derechos jurisdiccionales (no solo el aprovechamiento económico de la tierra sino también privilegios como impartir justicia) a quienes habían participado en la conquista. Conformó </a:t>
            </a:r>
            <a:r>
              <a:rPr lang="es-ES" dirty="0">
                <a:solidFill>
                  <a:srgbClr val="FF0000"/>
                </a:solidFill>
              </a:rPr>
              <a:t>latifundios</a:t>
            </a:r>
            <a:r>
              <a:rPr lang="es-ES" dirty="0" smtClean="0"/>
              <a:t>. Sin embargo, en la zona levantina conformó más bien pequeñas propiedades.</a:t>
            </a:r>
            <a:endParaRPr lang="es-ES" dirty="0"/>
          </a:p>
        </p:txBody>
      </p:sp>
      <p:pic>
        <p:nvPicPr>
          <p:cNvPr id="68612" name="Picture 2" descr="http://4.bp.blogspot.com/-HigKzSw0yfg/VnJ3GKMfUrI/AAAAAAAAMlQ/EjMuyuC3RUo/s640/Sistemas%2Bde%2Brepoblacion.jpg"/>
          <p:cNvPicPr>
            <a:picLocks noChangeAspect="1" noChangeArrowheads="1"/>
          </p:cNvPicPr>
          <p:nvPr/>
        </p:nvPicPr>
        <p:blipFill>
          <a:blip r:embed="rId2" cstate="print"/>
          <a:srcRect/>
          <a:stretch>
            <a:fillRect/>
          </a:stretch>
        </p:blipFill>
        <p:spPr bwMode="auto">
          <a:xfrm>
            <a:off x="4252913" y="1700213"/>
            <a:ext cx="4891087" cy="45100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3 CuadroTexto"/>
          <p:cNvSpPr txBox="1">
            <a:spLocks noChangeArrowheads="1"/>
          </p:cNvSpPr>
          <p:nvPr/>
        </p:nvSpPr>
        <p:spPr bwMode="auto">
          <a:xfrm>
            <a:off x="0" y="1700213"/>
            <a:ext cx="9144000" cy="1047750"/>
          </a:xfrm>
          <a:prstGeom prst="rect">
            <a:avLst/>
          </a:prstGeom>
          <a:noFill/>
          <a:ln w="9525">
            <a:noFill/>
            <a:miter lim="800000"/>
            <a:headEnd/>
            <a:tailEnd/>
          </a:ln>
        </p:spPr>
        <p:txBody>
          <a:bodyPr>
            <a:spAutoFit/>
          </a:bodyPr>
          <a:lstStyle/>
          <a:p>
            <a:pPr algn="ctr"/>
            <a:r>
              <a:rPr lang="es-ES" sz="6200">
                <a:solidFill>
                  <a:srgbClr val="FF0000"/>
                </a:solidFill>
                <a:latin typeface="Arial Black" pitchFamily="34" charset="0"/>
              </a:rPr>
              <a:t>Fase IV</a:t>
            </a:r>
            <a:endParaRPr lang="es-ES" sz="4400">
              <a:solidFill>
                <a:srgbClr val="FF0000"/>
              </a:solidFill>
              <a:latin typeface="Arial Black" pitchFamily="34" charset="0"/>
            </a:endParaRPr>
          </a:p>
        </p:txBody>
      </p:sp>
      <p:sp>
        <p:nvSpPr>
          <p:cNvPr id="6" name="5 CuadroTexto"/>
          <p:cNvSpPr txBox="1"/>
          <p:nvPr/>
        </p:nvSpPr>
        <p:spPr>
          <a:xfrm>
            <a:off x="3203575" y="2852738"/>
            <a:ext cx="2700338" cy="523875"/>
          </a:xfrm>
          <a:prstGeom prst="rect">
            <a:avLst/>
          </a:prstGeom>
          <a:solidFill>
            <a:schemeClr val="accent3">
              <a:lumMod val="75000"/>
            </a:schemeClr>
          </a:solidFill>
          <a:ln w="25400">
            <a:solidFill>
              <a:srgbClr val="FF0000"/>
            </a:solidFill>
          </a:ln>
        </p:spPr>
        <p:txBody>
          <a:bodyPr>
            <a:spAutoFit/>
          </a:bodyPr>
          <a:lstStyle/>
          <a:p>
            <a:pPr algn="ctr">
              <a:defRPr/>
            </a:pPr>
            <a:r>
              <a:rPr lang="es-ES" sz="2800" dirty="0"/>
              <a:t>XV: Granada.</a:t>
            </a:r>
            <a:endParaRPr lang="es-ES_tradnl"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628775"/>
            <a:ext cx="9144000" cy="2124075"/>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Los difíciles siglos bajomedievales</a:t>
            </a:r>
          </a:p>
          <a:p>
            <a:pPr algn="ctr">
              <a:defRPr/>
            </a:pPr>
            <a:r>
              <a:rPr lang="es-ES" sz="4400" dirty="0">
                <a:solidFill>
                  <a:schemeClr val="accent2">
                    <a:lumMod val="75000"/>
                  </a:schemeClr>
                </a:solidFill>
                <a:latin typeface="Arial Black" pitchFamily="34" charset="0"/>
              </a:rPr>
              <a:t>(XIV-XV).</a:t>
            </a:r>
          </a:p>
        </p:txBody>
      </p:sp>
      <p:sp>
        <p:nvSpPr>
          <p:cNvPr id="70659" name="Text Box 3"/>
          <p:cNvSpPr txBox="1">
            <a:spLocks noChangeArrowheads="1"/>
          </p:cNvSpPr>
          <p:nvPr/>
        </p:nvSpPr>
        <p:spPr bwMode="auto">
          <a:xfrm>
            <a:off x="0" y="3933825"/>
            <a:ext cx="9144000" cy="1938338"/>
          </a:xfrm>
          <a:prstGeom prst="rect">
            <a:avLst/>
          </a:prstGeom>
          <a:noFill/>
          <a:ln w="9525">
            <a:noFill/>
            <a:miter lim="800000"/>
            <a:headEnd/>
            <a:tailEnd/>
          </a:ln>
        </p:spPr>
        <p:txBody>
          <a:bodyPr>
            <a:spAutoFit/>
          </a:bodyPr>
          <a:lstStyle/>
          <a:p>
            <a:pPr algn="ctr">
              <a:spcBef>
                <a:spcPct val="50000"/>
              </a:spcBef>
            </a:pPr>
            <a:r>
              <a:rPr lang="es-ES" sz="3000"/>
              <a:t>Por lógica argumental cuento un poco esta crisis pero en realidad lo único reseñable para este apartado es que apenas avanzó por los problemas internos de las monarquías cristianas.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Los siglos XIV y XV fueron siglos difíciles para las monarquías hispanas al igual que le ocurrió a franceses e ingleses.</a:t>
            </a:r>
          </a:p>
        </p:txBody>
      </p:sp>
      <p:pic>
        <p:nvPicPr>
          <p:cNvPr id="71683" name="Picture 4" descr="2"/>
          <p:cNvPicPr>
            <a:picLocks noChangeAspect="1" noChangeArrowheads="1"/>
          </p:cNvPicPr>
          <p:nvPr/>
        </p:nvPicPr>
        <p:blipFill>
          <a:blip r:embed="rId2" cstate="print">
            <a:lum bright="-10000"/>
          </a:blip>
          <a:srcRect/>
          <a:stretch>
            <a:fillRect/>
          </a:stretch>
        </p:blipFill>
        <p:spPr bwMode="auto">
          <a:xfrm>
            <a:off x="6072188" y="1704975"/>
            <a:ext cx="3071812" cy="5153025"/>
          </a:xfrm>
          <a:prstGeom prst="rect">
            <a:avLst/>
          </a:prstGeom>
          <a:noFill/>
          <a:ln w="9525">
            <a:noFill/>
            <a:miter lim="800000"/>
            <a:headEnd/>
            <a:tailEnd/>
          </a:ln>
        </p:spPr>
      </p:pic>
      <p:sp>
        <p:nvSpPr>
          <p:cNvPr id="71684" name="Text Box 3"/>
          <p:cNvSpPr txBox="1">
            <a:spLocks noChangeArrowheads="1"/>
          </p:cNvSpPr>
          <p:nvPr/>
        </p:nvSpPr>
        <p:spPr bwMode="auto">
          <a:xfrm>
            <a:off x="0" y="2571750"/>
            <a:ext cx="6072188" cy="2678113"/>
          </a:xfrm>
          <a:prstGeom prst="rect">
            <a:avLst/>
          </a:prstGeom>
          <a:noFill/>
          <a:ln w="9525">
            <a:noFill/>
            <a:miter lim="800000"/>
            <a:headEnd/>
            <a:tailEnd/>
          </a:ln>
        </p:spPr>
        <p:txBody>
          <a:bodyPr>
            <a:spAutoFit/>
          </a:bodyPr>
          <a:lstStyle/>
          <a:p>
            <a:pPr algn="ctr">
              <a:spcBef>
                <a:spcPct val="50000"/>
              </a:spcBef>
            </a:pPr>
            <a:r>
              <a:rPr lang="es-ES"/>
              <a:t>Los reinos peninsulares se vieron inmersos en conflictos internacionales que se mezclaron con los domésticos. Fue una época de guerras civiles en los que poderosos nobles amenazaban el liderazgo de los reyes. Al final, también estas monarquías saldrían reforzadas conformando poderosos Estados Modernos.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En los años finales del reinado de Alfonso X las cosas ya se habían complicado.</a:t>
            </a:r>
          </a:p>
        </p:txBody>
      </p:sp>
      <p:pic>
        <p:nvPicPr>
          <p:cNvPr id="72707" name="Picture 4"/>
          <p:cNvPicPr>
            <a:picLocks noChangeAspect="1" noChangeArrowheads="1"/>
          </p:cNvPicPr>
          <p:nvPr/>
        </p:nvPicPr>
        <p:blipFill>
          <a:blip r:embed="rId2" cstate="print"/>
          <a:srcRect/>
          <a:stretch>
            <a:fillRect/>
          </a:stretch>
        </p:blipFill>
        <p:spPr bwMode="auto">
          <a:xfrm>
            <a:off x="5143500" y="2000250"/>
            <a:ext cx="4000500" cy="3200400"/>
          </a:xfrm>
          <a:prstGeom prst="rect">
            <a:avLst/>
          </a:prstGeom>
          <a:noFill/>
          <a:ln w="9525">
            <a:noFill/>
            <a:miter lim="800000"/>
            <a:headEnd/>
            <a:tailEnd/>
          </a:ln>
        </p:spPr>
      </p:pic>
      <p:sp>
        <p:nvSpPr>
          <p:cNvPr id="72708" name="Text Box 3"/>
          <p:cNvSpPr txBox="1">
            <a:spLocks noChangeArrowheads="1"/>
          </p:cNvSpPr>
          <p:nvPr/>
        </p:nvSpPr>
        <p:spPr bwMode="auto">
          <a:xfrm>
            <a:off x="0" y="1357313"/>
            <a:ext cx="5143500" cy="1938337"/>
          </a:xfrm>
          <a:prstGeom prst="rect">
            <a:avLst/>
          </a:prstGeom>
          <a:noFill/>
          <a:ln w="9525">
            <a:noFill/>
            <a:miter lim="800000"/>
            <a:headEnd/>
            <a:tailEnd/>
          </a:ln>
        </p:spPr>
        <p:txBody>
          <a:bodyPr>
            <a:spAutoFit/>
          </a:bodyPr>
          <a:lstStyle/>
          <a:p>
            <a:pPr algn="ctr">
              <a:spcBef>
                <a:spcPct val="50000"/>
              </a:spcBef>
            </a:pPr>
            <a:r>
              <a:rPr lang="es-ES" dirty="0"/>
              <a:t>Alfonso vivió en sus últimos años el fracaso en su intento de ser nombrado emperador, la muerte de sus sucesor, revueltas nobiliarias, brotes de peste y ataques musulmanes.</a:t>
            </a:r>
          </a:p>
        </p:txBody>
      </p:sp>
      <p:sp>
        <p:nvSpPr>
          <p:cNvPr id="72709" name="Text Box 3"/>
          <p:cNvSpPr txBox="1">
            <a:spLocks noChangeArrowheads="1"/>
          </p:cNvSpPr>
          <p:nvPr/>
        </p:nvSpPr>
        <p:spPr bwMode="auto">
          <a:xfrm>
            <a:off x="0" y="3714750"/>
            <a:ext cx="5143500" cy="3046413"/>
          </a:xfrm>
          <a:prstGeom prst="rect">
            <a:avLst/>
          </a:prstGeom>
          <a:noFill/>
          <a:ln w="9525">
            <a:noFill/>
            <a:miter lim="800000"/>
            <a:headEnd/>
            <a:tailEnd/>
          </a:ln>
        </p:spPr>
        <p:txBody>
          <a:bodyPr>
            <a:spAutoFit/>
          </a:bodyPr>
          <a:lstStyle/>
          <a:p>
            <a:pPr algn="ctr">
              <a:spcBef>
                <a:spcPct val="50000"/>
              </a:spcBef>
            </a:pPr>
            <a:r>
              <a:rPr lang="es-ES"/>
              <a:t>Su sucesión complicó aún más la situación. Las leyes que él mismo había publicado basadas en el derecho romano obligaba a que los hijos de su primogénito heredaran el trono. Sin embargo, el segundogénito, Sancho, no lo aceptó y reunió en torno a sí a la nobleza.</a:t>
            </a:r>
          </a:p>
        </p:txBody>
      </p:sp>
      <p:sp>
        <p:nvSpPr>
          <p:cNvPr id="72710" name="Text Box 3"/>
          <p:cNvSpPr txBox="1">
            <a:spLocks noChangeArrowheads="1"/>
          </p:cNvSpPr>
          <p:nvPr/>
        </p:nvSpPr>
        <p:spPr bwMode="auto">
          <a:xfrm>
            <a:off x="5143500" y="5214938"/>
            <a:ext cx="4000500" cy="1016000"/>
          </a:xfrm>
          <a:prstGeom prst="rect">
            <a:avLst/>
          </a:prstGeom>
          <a:noFill/>
          <a:ln w="9525">
            <a:noFill/>
            <a:miter lim="800000"/>
            <a:headEnd/>
            <a:tailEnd/>
          </a:ln>
        </p:spPr>
        <p:txBody>
          <a:bodyPr>
            <a:spAutoFit/>
          </a:bodyPr>
          <a:lstStyle/>
          <a:p>
            <a:pPr algn="ctr">
              <a:spcBef>
                <a:spcPct val="50000"/>
              </a:spcBef>
            </a:pPr>
            <a:r>
              <a:rPr lang="es-ES" sz="2000"/>
              <a:t>Sancho IV (1284-95) consiguió el trono de Castilla en contra de los deseos de su padre.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Durante estos años las revueltas de nobles fueron muy frecuentes porque no aceptaban los intentos de los monarcas por afianzar su poder.</a:t>
            </a:r>
          </a:p>
        </p:txBody>
      </p:sp>
      <p:pic>
        <p:nvPicPr>
          <p:cNvPr id="73731" name="Picture 2"/>
          <p:cNvPicPr>
            <a:picLocks noChangeAspect="1" noChangeArrowheads="1"/>
          </p:cNvPicPr>
          <p:nvPr/>
        </p:nvPicPr>
        <p:blipFill>
          <a:blip r:embed="rId2" cstate="print"/>
          <a:srcRect/>
          <a:stretch>
            <a:fillRect/>
          </a:stretch>
        </p:blipFill>
        <p:spPr bwMode="auto">
          <a:xfrm>
            <a:off x="4576763" y="1857375"/>
            <a:ext cx="4567237" cy="5000625"/>
          </a:xfrm>
          <a:prstGeom prst="rect">
            <a:avLst/>
          </a:prstGeom>
          <a:noFill/>
          <a:ln w="9525">
            <a:noFill/>
            <a:miter lim="800000"/>
            <a:headEnd/>
            <a:tailEnd/>
          </a:ln>
        </p:spPr>
      </p:pic>
      <p:sp>
        <p:nvSpPr>
          <p:cNvPr id="73732" name="Text Box 3"/>
          <p:cNvSpPr txBox="1">
            <a:spLocks noChangeArrowheads="1"/>
          </p:cNvSpPr>
          <p:nvPr/>
        </p:nvSpPr>
        <p:spPr bwMode="auto">
          <a:xfrm>
            <a:off x="0" y="3000375"/>
            <a:ext cx="4572000" cy="2308225"/>
          </a:xfrm>
          <a:prstGeom prst="rect">
            <a:avLst/>
          </a:prstGeom>
          <a:noFill/>
          <a:ln w="9525">
            <a:noFill/>
            <a:miter lim="800000"/>
            <a:headEnd/>
            <a:tailEnd/>
          </a:ln>
        </p:spPr>
        <p:txBody>
          <a:bodyPr>
            <a:spAutoFit/>
          </a:bodyPr>
          <a:lstStyle/>
          <a:p>
            <a:pPr algn="ctr">
              <a:spcBef>
                <a:spcPct val="50000"/>
              </a:spcBef>
            </a:pPr>
            <a:r>
              <a:rPr lang="es-ES"/>
              <a:t>Un enérgico rey como fue Alfonso XI de Castilla (1312-1350) fue capaz de contener a la nobleza. Fue este monarca quien creó la figura del Corregidor, representante del rey en las ciudades.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cstate="print"/>
          <a:srcRect/>
          <a:stretch>
            <a:fillRect/>
          </a:stretch>
        </p:blipFill>
        <p:spPr bwMode="auto">
          <a:xfrm>
            <a:off x="4572000" y="1928813"/>
            <a:ext cx="4572000" cy="4464050"/>
          </a:xfrm>
          <a:prstGeom prst="rect">
            <a:avLst/>
          </a:prstGeom>
          <a:noFill/>
          <a:ln w="9525">
            <a:noFill/>
            <a:miter lim="800000"/>
            <a:headEnd/>
            <a:tailEnd/>
          </a:ln>
        </p:spPr>
      </p:pic>
      <p:sp>
        <p:nvSpPr>
          <p:cNvPr id="74755"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a:t>La inestabilidad se hizo patente en varias guerras civiles en las que los nobles apoyaban a un bando en función de sus intereses.</a:t>
            </a:r>
          </a:p>
        </p:txBody>
      </p:sp>
      <p:sp>
        <p:nvSpPr>
          <p:cNvPr id="74756" name="Text Box 3"/>
          <p:cNvSpPr txBox="1">
            <a:spLocks noChangeArrowheads="1"/>
          </p:cNvSpPr>
          <p:nvPr/>
        </p:nvSpPr>
        <p:spPr bwMode="auto">
          <a:xfrm>
            <a:off x="0" y="1857375"/>
            <a:ext cx="4572000" cy="2678113"/>
          </a:xfrm>
          <a:prstGeom prst="rect">
            <a:avLst/>
          </a:prstGeom>
          <a:noFill/>
          <a:ln w="9525">
            <a:noFill/>
            <a:miter lim="800000"/>
            <a:headEnd/>
            <a:tailEnd/>
          </a:ln>
        </p:spPr>
        <p:txBody>
          <a:bodyPr>
            <a:spAutoFit/>
          </a:bodyPr>
          <a:lstStyle/>
          <a:p>
            <a:pPr algn="ctr">
              <a:spcBef>
                <a:spcPct val="50000"/>
              </a:spcBef>
            </a:pPr>
            <a:r>
              <a:rPr lang="es-ES"/>
              <a:t>La principal guerra civil del siglo XIV enfrentó al rey Pedro I (1351-1369) contra su hermanastro Enrique. En plena Guerra de los Cien Años, Enrique encontrará el apoyo francés y aragonés mientras Pedro se asegurará el apoyo inglés.</a:t>
            </a:r>
          </a:p>
        </p:txBody>
      </p:sp>
      <p:sp>
        <p:nvSpPr>
          <p:cNvPr id="74757" name="Text Box 3"/>
          <p:cNvSpPr txBox="1">
            <a:spLocks noChangeArrowheads="1"/>
          </p:cNvSpPr>
          <p:nvPr/>
        </p:nvSpPr>
        <p:spPr bwMode="auto">
          <a:xfrm>
            <a:off x="0" y="5143500"/>
            <a:ext cx="4572000" cy="1570038"/>
          </a:xfrm>
          <a:prstGeom prst="rect">
            <a:avLst/>
          </a:prstGeom>
          <a:noFill/>
          <a:ln w="9525">
            <a:noFill/>
            <a:miter lim="800000"/>
            <a:headEnd/>
            <a:tailEnd/>
          </a:ln>
        </p:spPr>
        <p:txBody>
          <a:bodyPr>
            <a:spAutoFit/>
          </a:bodyPr>
          <a:lstStyle/>
          <a:p>
            <a:pPr algn="ctr">
              <a:spcBef>
                <a:spcPct val="50000"/>
              </a:spcBef>
            </a:pPr>
            <a:r>
              <a:rPr lang="es-ES"/>
              <a:t>Pedro fue derrotado y ejecutado en 1369. Enrique II se convierte en el primer monarca de la dinastía de Trastámara.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Desde entonces se mantuvo esa pugna entre monarcas y nobles en una situación inestable.</a:t>
            </a:r>
          </a:p>
        </p:txBody>
      </p:sp>
      <p:pic>
        <p:nvPicPr>
          <p:cNvPr id="75779" name="Picture 2"/>
          <p:cNvPicPr>
            <a:picLocks noChangeAspect="1" noChangeArrowheads="1"/>
          </p:cNvPicPr>
          <p:nvPr/>
        </p:nvPicPr>
        <p:blipFill>
          <a:blip r:embed="rId2" cstate="print"/>
          <a:srcRect/>
          <a:stretch>
            <a:fillRect/>
          </a:stretch>
        </p:blipFill>
        <p:spPr bwMode="auto">
          <a:xfrm>
            <a:off x="6143625" y="1214438"/>
            <a:ext cx="3000375" cy="3276600"/>
          </a:xfrm>
          <a:prstGeom prst="rect">
            <a:avLst/>
          </a:prstGeom>
          <a:noFill/>
          <a:ln w="9525">
            <a:noFill/>
            <a:miter lim="800000"/>
            <a:headEnd/>
            <a:tailEnd/>
          </a:ln>
        </p:spPr>
      </p:pic>
      <p:sp>
        <p:nvSpPr>
          <p:cNvPr id="75780" name="Text Box 3"/>
          <p:cNvSpPr txBox="1">
            <a:spLocks noChangeArrowheads="1"/>
          </p:cNvSpPr>
          <p:nvPr/>
        </p:nvSpPr>
        <p:spPr bwMode="auto">
          <a:xfrm>
            <a:off x="0" y="1643063"/>
            <a:ext cx="6072188" cy="1938337"/>
          </a:xfrm>
          <a:prstGeom prst="rect">
            <a:avLst/>
          </a:prstGeom>
          <a:noFill/>
          <a:ln w="9525">
            <a:noFill/>
            <a:miter lim="800000"/>
            <a:headEnd/>
            <a:tailEnd/>
          </a:ln>
        </p:spPr>
        <p:txBody>
          <a:bodyPr>
            <a:spAutoFit/>
          </a:bodyPr>
          <a:lstStyle/>
          <a:p>
            <a:pPr algn="ctr">
              <a:spcBef>
                <a:spcPct val="50000"/>
              </a:spcBef>
            </a:pPr>
            <a:r>
              <a:rPr lang="es-ES"/>
              <a:t>Juan I de Castilla (1379-1390) fue un rey que fortaleció el poder monárquico. Estableció el título de Príncipe de Asturias para heredero a la corona y creó el Consejo de Castilla para asesorarle en cuestiones de gobierno.</a:t>
            </a:r>
          </a:p>
        </p:txBody>
      </p:sp>
      <p:pic>
        <p:nvPicPr>
          <p:cNvPr id="75781" name="Picture 3"/>
          <p:cNvPicPr>
            <a:picLocks noChangeAspect="1" noChangeArrowheads="1"/>
          </p:cNvPicPr>
          <p:nvPr/>
        </p:nvPicPr>
        <p:blipFill>
          <a:blip r:embed="rId3" cstate="print"/>
          <a:srcRect/>
          <a:stretch>
            <a:fillRect/>
          </a:stretch>
        </p:blipFill>
        <p:spPr bwMode="auto">
          <a:xfrm>
            <a:off x="428625" y="3760788"/>
            <a:ext cx="2143125" cy="3097212"/>
          </a:xfrm>
          <a:prstGeom prst="rect">
            <a:avLst/>
          </a:prstGeom>
          <a:noFill/>
          <a:ln w="9525">
            <a:noFill/>
            <a:miter lim="800000"/>
            <a:headEnd/>
            <a:tailEnd/>
          </a:ln>
        </p:spPr>
      </p:pic>
      <p:sp>
        <p:nvSpPr>
          <p:cNvPr id="75782" name="Text Box 3"/>
          <p:cNvSpPr txBox="1">
            <a:spLocks noChangeArrowheads="1"/>
          </p:cNvSpPr>
          <p:nvPr/>
        </p:nvSpPr>
        <p:spPr bwMode="auto">
          <a:xfrm>
            <a:off x="2571750" y="4786313"/>
            <a:ext cx="6572250" cy="1938337"/>
          </a:xfrm>
          <a:prstGeom prst="rect">
            <a:avLst/>
          </a:prstGeom>
          <a:noFill/>
          <a:ln w="9525">
            <a:noFill/>
            <a:miter lim="800000"/>
            <a:headEnd/>
            <a:tailEnd/>
          </a:ln>
        </p:spPr>
        <p:txBody>
          <a:bodyPr>
            <a:spAutoFit/>
          </a:bodyPr>
          <a:lstStyle/>
          <a:p>
            <a:pPr algn="ctr">
              <a:spcBef>
                <a:spcPct val="50000"/>
              </a:spcBef>
            </a:pPr>
            <a:r>
              <a:rPr lang="es-ES"/>
              <a:t>Las intrigas en la Corte eran muy habituales, con asesinatos, luchas por el poder, guerras... Álvaro de Luna (izquierda), Condestable de Castilla (jefe del ejército), estuvo inmerso en ellas durante más de treinta años hasta que murió ejecutado.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9"/>
          <p:cNvPicPr>
            <a:picLocks noChangeAspect="1" noChangeArrowheads="1"/>
          </p:cNvPicPr>
          <p:nvPr/>
        </p:nvPicPr>
        <p:blipFill>
          <a:blip r:embed="rId2" cstate="print"/>
          <a:srcRect/>
          <a:stretch>
            <a:fillRect/>
          </a:stretch>
        </p:blipFill>
        <p:spPr bwMode="auto">
          <a:xfrm>
            <a:off x="928688" y="1784350"/>
            <a:ext cx="7500937" cy="5073650"/>
          </a:xfrm>
          <a:prstGeom prst="rect">
            <a:avLst/>
          </a:prstGeom>
          <a:noFill/>
          <a:ln w="9525">
            <a:noFill/>
            <a:miter lim="800000"/>
            <a:headEnd/>
            <a:tailEnd/>
          </a:ln>
        </p:spPr>
      </p:pic>
      <p:sp>
        <p:nvSpPr>
          <p:cNvPr id="76803" name="Text Box 3"/>
          <p:cNvSpPr txBox="1">
            <a:spLocks noChangeArrowheads="1"/>
          </p:cNvSpPr>
          <p:nvPr/>
        </p:nvSpPr>
        <p:spPr bwMode="auto">
          <a:xfrm>
            <a:off x="0" y="0"/>
            <a:ext cx="9144000" cy="1754188"/>
          </a:xfrm>
          <a:prstGeom prst="rect">
            <a:avLst/>
          </a:prstGeom>
          <a:noFill/>
          <a:ln w="9525">
            <a:noFill/>
            <a:miter lim="800000"/>
            <a:headEnd/>
            <a:tailEnd/>
          </a:ln>
        </p:spPr>
        <p:txBody>
          <a:bodyPr>
            <a:spAutoFit/>
          </a:bodyPr>
          <a:lstStyle/>
          <a:p>
            <a:pPr algn="ctr">
              <a:spcBef>
                <a:spcPct val="50000"/>
              </a:spcBef>
            </a:pPr>
            <a:r>
              <a:rPr lang="es-ES" sz="3600" dirty="0"/>
              <a:t>En estos siglos la poderosa flota castellana comenzó una tímida </a:t>
            </a:r>
            <a:r>
              <a:rPr lang="es-ES" sz="3600" dirty="0">
                <a:solidFill>
                  <a:srgbClr val="FF0000"/>
                </a:solidFill>
              </a:rPr>
              <a:t>expansión por el Atlántico </a:t>
            </a:r>
            <a:r>
              <a:rPr lang="es-ES" sz="3600" dirty="0"/>
              <a:t>que será la base de la llegada a América.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La situación en Aragón fue similar a la vivida por los castellanos.</a:t>
            </a:r>
          </a:p>
        </p:txBody>
      </p:sp>
      <p:sp>
        <p:nvSpPr>
          <p:cNvPr id="77827" name="Text Box 3"/>
          <p:cNvSpPr txBox="1">
            <a:spLocks noChangeArrowheads="1"/>
          </p:cNvSpPr>
          <p:nvPr/>
        </p:nvSpPr>
        <p:spPr bwMode="auto">
          <a:xfrm>
            <a:off x="0" y="1643063"/>
            <a:ext cx="5000625" cy="2678112"/>
          </a:xfrm>
          <a:prstGeom prst="rect">
            <a:avLst/>
          </a:prstGeom>
          <a:noFill/>
          <a:ln w="9525">
            <a:noFill/>
            <a:miter lim="800000"/>
            <a:headEnd/>
            <a:tailEnd/>
          </a:ln>
        </p:spPr>
        <p:txBody>
          <a:bodyPr>
            <a:spAutoFit/>
          </a:bodyPr>
          <a:lstStyle/>
          <a:p>
            <a:pPr algn="ctr">
              <a:spcBef>
                <a:spcPct val="50000"/>
              </a:spcBef>
            </a:pPr>
            <a:r>
              <a:rPr lang="es-ES"/>
              <a:t>Un ejemplo de esta situación fue la acaecida con Alfonso III (1285-1291) que se vio obligado a conceder a un grupo de nobles el conocido como Privilegio de la Unión que aseguraba que estos nobles no pudieran ser fácilmente detenidos por el monarca.</a:t>
            </a:r>
          </a:p>
        </p:txBody>
      </p:sp>
      <p:pic>
        <p:nvPicPr>
          <p:cNvPr id="77828" name="Picture 2"/>
          <p:cNvPicPr>
            <a:picLocks noChangeAspect="1" noChangeArrowheads="1"/>
          </p:cNvPicPr>
          <p:nvPr/>
        </p:nvPicPr>
        <p:blipFill>
          <a:blip r:embed="rId2" cstate="print"/>
          <a:srcRect/>
          <a:stretch>
            <a:fillRect/>
          </a:stretch>
        </p:blipFill>
        <p:spPr bwMode="auto">
          <a:xfrm>
            <a:off x="5000625" y="1285875"/>
            <a:ext cx="4000500" cy="52260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57375" y="1847850"/>
            <a:ext cx="5357813" cy="5010150"/>
          </a:xfrm>
          <a:prstGeom prst="rect">
            <a:avLst/>
          </a:prstGeom>
          <a:noFill/>
          <a:ln w="9525">
            <a:noFill/>
            <a:miter lim="800000"/>
            <a:headEnd/>
            <a:tailEnd/>
          </a:ln>
        </p:spPr>
      </p:pic>
      <p:sp>
        <p:nvSpPr>
          <p:cNvPr id="7171" name="2 CuadroTexto"/>
          <p:cNvSpPr txBox="1">
            <a:spLocks noChangeArrowheads="1"/>
          </p:cNvSpPr>
          <p:nvPr/>
        </p:nvSpPr>
        <p:spPr bwMode="auto">
          <a:xfrm>
            <a:off x="0" y="0"/>
            <a:ext cx="9144000" cy="1816100"/>
          </a:xfrm>
          <a:prstGeom prst="rect">
            <a:avLst/>
          </a:prstGeom>
          <a:noFill/>
          <a:ln w="9525">
            <a:noFill/>
            <a:miter lim="800000"/>
            <a:headEnd/>
            <a:tailEnd/>
          </a:ln>
        </p:spPr>
        <p:txBody>
          <a:bodyPr>
            <a:spAutoFit/>
          </a:bodyPr>
          <a:lstStyle/>
          <a:p>
            <a:pPr algn="ctr"/>
            <a:r>
              <a:rPr lang="es-ES" sz="2800"/>
              <a:t>La fulminante conquista musulmana afectó a toda Hispania con la excepción de las montañas del norte donde algunos visigodos se refugiaron junto a los siempre indomables astures, cántabros y vascones.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etge d'una fortalesa de José Alberto Bermúdez"/>
          <p:cNvPicPr>
            <a:picLocks noChangeAspect="1" noChangeArrowheads="1"/>
          </p:cNvPicPr>
          <p:nvPr/>
        </p:nvPicPr>
        <p:blipFill>
          <a:blip r:embed="rId2" cstate="print"/>
          <a:srcRect/>
          <a:stretch>
            <a:fillRect/>
          </a:stretch>
        </p:blipFill>
        <p:spPr bwMode="auto">
          <a:xfrm>
            <a:off x="4716463" y="1844675"/>
            <a:ext cx="4427537" cy="2903538"/>
          </a:xfrm>
          <a:prstGeom prst="rect">
            <a:avLst/>
          </a:prstGeom>
          <a:noFill/>
          <a:ln w="9525">
            <a:noFill/>
            <a:miter lim="800000"/>
            <a:headEnd/>
            <a:tailEnd/>
          </a:ln>
        </p:spPr>
      </p:pic>
      <p:sp>
        <p:nvSpPr>
          <p:cNvPr id="78851"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Otro ejemplo de la compleja situación medieval fue la guerra civil catalana (1462-72).</a:t>
            </a:r>
          </a:p>
        </p:txBody>
      </p:sp>
      <p:sp>
        <p:nvSpPr>
          <p:cNvPr id="78852" name="Text Box 3"/>
          <p:cNvSpPr txBox="1">
            <a:spLocks noChangeArrowheads="1"/>
          </p:cNvSpPr>
          <p:nvPr/>
        </p:nvSpPr>
        <p:spPr bwMode="auto">
          <a:xfrm>
            <a:off x="0" y="1412875"/>
            <a:ext cx="4572000" cy="4894263"/>
          </a:xfrm>
          <a:prstGeom prst="rect">
            <a:avLst/>
          </a:prstGeom>
          <a:noFill/>
          <a:ln w="9525">
            <a:noFill/>
            <a:miter lim="800000"/>
            <a:headEnd/>
            <a:tailEnd/>
          </a:ln>
        </p:spPr>
        <p:txBody>
          <a:bodyPr>
            <a:spAutoFit/>
          </a:bodyPr>
          <a:lstStyle/>
          <a:p>
            <a:pPr algn="ctr">
              <a:spcBef>
                <a:spcPct val="50000"/>
              </a:spcBef>
            </a:pPr>
            <a:r>
              <a:rPr lang="es-ES" dirty="0"/>
              <a:t>Se entremezclaron varios conflictos: el enfrentamiento de la Biga (nobleza y comerciantes internacionales) y la Busca (artesanos y mercaderes) en Barcelona, la revuelta campesina de los payeses de </a:t>
            </a:r>
            <a:r>
              <a:rPr lang="es-ES" dirty="0" err="1"/>
              <a:t>remensa</a:t>
            </a:r>
            <a:r>
              <a:rPr lang="es-ES" dirty="0"/>
              <a:t> (campesinos contra nobles), la lucha entre </a:t>
            </a:r>
            <a:r>
              <a:rPr lang="es-ES" dirty="0" err="1"/>
              <a:t>beaumonteses</a:t>
            </a:r>
            <a:r>
              <a:rPr lang="es-ES" dirty="0"/>
              <a:t> (bando de nobles) y agramonteses (otro bando) en Navarra, los intereses de Luis IX de Francia, de Enrique IV de Castilla y de Juan II de Aragón.</a:t>
            </a:r>
          </a:p>
        </p:txBody>
      </p:sp>
      <p:sp>
        <p:nvSpPr>
          <p:cNvPr id="5" name="Text Box 3"/>
          <p:cNvSpPr txBox="1">
            <a:spLocks noChangeArrowheads="1"/>
          </p:cNvSpPr>
          <p:nvPr/>
        </p:nvSpPr>
        <p:spPr bwMode="auto">
          <a:xfrm>
            <a:off x="4714875" y="5084763"/>
            <a:ext cx="4429125" cy="815975"/>
          </a:xfrm>
          <a:prstGeom prst="rect">
            <a:avLst/>
          </a:prstGeom>
          <a:noFill/>
          <a:ln w="9525">
            <a:noFill/>
            <a:miter lim="800000"/>
            <a:headEnd/>
            <a:tailEnd/>
          </a:ln>
        </p:spPr>
        <p:txBody>
          <a:bodyPr>
            <a:spAutoFit/>
          </a:bodyPr>
          <a:lstStyle/>
          <a:p>
            <a:pPr algn="ctr">
              <a:spcBef>
                <a:spcPct val="50000"/>
              </a:spcBef>
              <a:defRPr/>
            </a:pPr>
            <a:r>
              <a:rPr lang="es-ES" sz="2350" dirty="0"/>
              <a:t>El principal efecto fue la ruina de Barcelona y Cataluña.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pPr algn="ctr">
              <a:spcBef>
                <a:spcPts val="0"/>
              </a:spcBef>
            </a:pPr>
            <a:r>
              <a:rPr lang="es-ES" sz="4400" dirty="0" smtClean="0"/>
              <a:t>¿Qué fue el conflicto de los</a:t>
            </a:r>
          </a:p>
          <a:p>
            <a:pPr algn="ctr">
              <a:spcBef>
                <a:spcPts val="0"/>
              </a:spcBef>
            </a:pPr>
            <a:r>
              <a:rPr lang="es-ES" sz="4400" dirty="0" smtClean="0">
                <a:solidFill>
                  <a:srgbClr val="FF0000"/>
                </a:solidFill>
              </a:rPr>
              <a:t>payeses de </a:t>
            </a:r>
            <a:r>
              <a:rPr lang="es-ES" sz="4400" dirty="0" err="1" smtClean="0">
                <a:solidFill>
                  <a:srgbClr val="FF0000"/>
                </a:solidFill>
              </a:rPr>
              <a:t>remensa</a:t>
            </a:r>
            <a:r>
              <a:rPr lang="es-ES" sz="4400" dirty="0" smtClean="0"/>
              <a:t>? </a:t>
            </a:r>
            <a:r>
              <a:rPr lang="es-ES" sz="2800" dirty="0" smtClean="0"/>
              <a:t>(concepto EBAU)</a:t>
            </a:r>
            <a:endParaRPr lang="es-ES" sz="2800" dirty="0"/>
          </a:p>
        </p:txBody>
      </p:sp>
      <p:pic>
        <p:nvPicPr>
          <p:cNvPr id="1026" name="Picture 2"/>
          <p:cNvPicPr>
            <a:picLocks noChangeAspect="1" noChangeArrowheads="1"/>
          </p:cNvPicPr>
          <p:nvPr/>
        </p:nvPicPr>
        <p:blipFill>
          <a:blip r:embed="rId2" cstate="print"/>
          <a:srcRect/>
          <a:stretch>
            <a:fillRect/>
          </a:stretch>
        </p:blipFill>
        <p:spPr bwMode="auto">
          <a:xfrm>
            <a:off x="1403648" y="1556792"/>
            <a:ext cx="6543675" cy="3248025"/>
          </a:xfrm>
          <a:prstGeom prst="rect">
            <a:avLst/>
          </a:prstGeom>
          <a:noFill/>
          <a:ln w="9525">
            <a:noFill/>
            <a:miter lim="800000"/>
            <a:headEnd/>
            <a:tailEnd/>
          </a:ln>
        </p:spPr>
      </p:pic>
      <p:sp>
        <p:nvSpPr>
          <p:cNvPr id="4" name="Text Box 3"/>
          <p:cNvSpPr txBox="1">
            <a:spLocks noChangeArrowheads="1"/>
          </p:cNvSpPr>
          <p:nvPr/>
        </p:nvSpPr>
        <p:spPr bwMode="auto">
          <a:xfrm>
            <a:off x="1" y="5084763"/>
            <a:ext cx="9144000" cy="1538883"/>
          </a:xfrm>
          <a:prstGeom prst="rect">
            <a:avLst/>
          </a:prstGeom>
          <a:noFill/>
          <a:ln w="9525">
            <a:noFill/>
            <a:miter lim="800000"/>
            <a:headEnd/>
            <a:tailEnd/>
          </a:ln>
        </p:spPr>
        <p:txBody>
          <a:bodyPr wrap="square">
            <a:spAutoFit/>
          </a:bodyPr>
          <a:lstStyle/>
          <a:p>
            <a:pPr algn="ctr">
              <a:spcBef>
                <a:spcPct val="50000"/>
              </a:spcBef>
              <a:defRPr/>
            </a:pPr>
            <a:r>
              <a:rPr lang="es-ES" sz="2350" dirty="0" smtClean="0"/>
              <a:t>Los payeses eran campesinos catalanes. Se les llamaba de </a:t>
            </a:r>
            <a:r>
              <a:rPr lang="es-ES" sz="2350" dirty="0" err="1" smtClean="0"/>
              <a:t>remensa</a:t>
            </a:r>
            <a:r>
              <a:rPr lang="es-ES" sz="2350" dirty="0" smtClean="0"/>
              <a:t> porque estaban sometidos a una serie de leyes conocidas como malos usos entre las cuales estaba la </a:t>
            </a:r>
            <a:r>
              <a:rPr lang="es-ES" sz="2350" dirty="0" err="1" smtClean="0"/>
              <a:t>remensa</a:t>
            </a:r>
            <a:r>
              <a:rPr lang="es-ES" sz="2350" dirty="0" smtClean="0"/>
              <a:t> o pago para poder abandonar la tierra. Entre los siglos XIV y XV protagonizaron por ello revueltas.</a:t>
            </a:r>
            <a:endParaRPr lang="es-ES" sz="235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Sin embargo, la monarquía aragonesa logró también reforzarse.</a:t>
            </a:r>
          </a:p>
        </p:txBody>
      </p:sp>
      <p:pic>
        <p:nvPicPr>
          <p:cNvPr id="79875" name="Picture 2"/>
          <p:cNvPicPr>
            <a:picLocks noChangeAspect="1" noChangeArrowheads="1"/>
          </p:cNvPicPr>
          <p:nvPr/>
        </p:nvPicPr>
        <p:blipFill>
          <a:blip r:embed="rId2" cstate="print"/>
          <a:srcRect/>
          <a:stretch>
            <a:fillRect/>
          </a:stretch>
        </p:blipFill>
        <p:spPr bwMode="auto">
          <a:xfrm>
            <a:off x="4433888" y="1214438"/>
            <a:ext cx="4710112" cy="5643562"/>
          </a:xfrm>
          <a:prstGeom prst="rect">
            <a:avLst/>
          </a:prstGeom>
          <a:noFill/>
          <a:ln w="9525">
            <a:noFill/>
            <a:miter lim="800000"/>
            <a:headEnd/>
            <a:tailEnd/>
          </a:ln>
        </p:spPr>
      </p:pic>
      <p:sp>
        <p:nvSpPr>
          <p:cNvPr id="4" name="Text Box 3"/>
          <p:cNvSpPr txBox="1">
            <a:spLocks noChangeArrowheads="1"/>
          </p:cNvSpPr>
          <p:nvPr/>
        </p:nvSpPr>
        <p:spPr bwMode="auto">
          <a:xfrm>
            <a:off x="0" y="1285875"/>
            <a:ext cx="4429125" cy="2986088"/>
          </a:xfrm>
          <a:prstGeom prst="rect">
            <a:avLst/>
          </a:prstGeom>
          <a:noFill/>
          <a:ln w="9525">
            <a:noFill/>
            <a:miter lim="800000"/>
            <a:headEnd/>
            <a:tailEnd/>
          </a:ln>
        </p:spPr>
        <p:txBody>
          <a:bodyPr>
            <a:spAutoFit/>
          </a:bodyPr>
          <a:lstStyle/>
          <a:p>
            <a:pPr algn="ctr">
              <a:spcBef>
                <a:spcPct val="50000"/>
              </a:spcBef>
              <a:defRPr/>
            </a:pPr>
            <a:r>
              <a:rPr lang="es-ES" sz="2350" dirty="0"/>
              <a:t>Pedro IV (1337-1387) lograría revocar los Privilegios de la Unión tras vencer militarmente a los nobles. También consiguió incorporar a la corona de Aragón el reino de Mallorca que había estado en manos de otra rama de su familia desde la muerte de Jaime I.</a:t>
            </a:r>
          </a:p>
        </p:txBody>
      </p:sp>
      <p:pic>
        <p:nvPicPr>
          <p:cNvPr id="79877" name="Picture 3"/>
          <p:cNvPicPr>
            <a:picLocks noChangeAspect="1" noChangeArrowheads="1"/>
          </p:cNvPicPr>
          <p:nvPr/>
        </p:nvPicPr>
        <p:blipFill>
          <a:blip r:embed="rId3" cstate="print"/>
          <a:srcRect/>
          <a:stretch>
            <a:fillRect/>
          </a:stretch>
        </p:blipFill>
        <p:spPr bwMode="auto">
          <a:xfrm>
            <a:off x="500063" y="4286250"/>
            <a:ext cx="3343275" cy="2438400"/>
          </a:xfrm>
          <a:prstGeom prst="rect">
            <a:avLst/>
          </a:prstGeom>
          <a:noFill/>
          <a:ln w="9525">
            <a:noFill/>
            <a:miter lim="800000"/>
            <a:headEnd/>
            <a:tailEnd/>
          </a:ln>
        </p:spPr>
      </p:pic>
      <p:sp>
        <p:nvSpPr>
          <p:cNvPr id="79878" name="5 CuadroTexto"/>
          <p:cNvSpPr txBox="1">
            <a:spLocks noChangeArrowheads="1"/>
          </p:cNvSpPr>
          <p:nvPr/>
        </p:nvSpPr>
        <p:spPr bwMode="auto">
          <a:xfrm>
            <a:off x="214313" y="4643438"/>
            <a:ext cx="785812" cy="461962"/>
          </a:xfrm>
          <a:prstGeom prst="rect">
            <a:avLst/>
          </a:prstGeom>
          <a:noFill/>
          <a:ln w="9525">
            <a:noFill/>
            <a:miter lim="800000"/>
            <a:headEnd/>
            <a:tailEnd/>
          </a:ln>
        </p:spPr>
        <p:txBody>
          <a:bodyPr>
            <a:spAutoFit/>
          </a:bodyPr>
          <a:lstStyle/>
          <a:p>
            <a:pPr algn="ctr"/>
            <a:r>
              <a:rPr lang="es-ES" sz="1200"/>
              <a:t>Reyes de Aragón</a:t>
            </a:r>
          </a:p>
        </p:txBody>
      </p:sp>
      <p:sp>
        <p:nvSpPr>
          <p:cNvPr id="79879" name="6 CuadroTexto"/>
          <p:cNvSpPr txBox="1">
            <a:spLocks noChangeArrowheads="1"/>
          </p:cNvSpPr>
          <p:nvPr/>
        </p:nvSpPr>
        <p:spPr bwMode="auto">
          <a:xfrm>
            <a:off x="3214688" y="4643438"/>
            <a:ext cx="785812" cy="461962"/>
          </a:xfrm>
          <a:prstGeom prst="rect">
            <a:avLst/>
          </a:prstGeom>
          <a:noFill/>
          <a:ln w="9525">
            <a:noFill/>
            <a:miter lim="800000"/>
            <a:headEnd/>
            <a:tailEnd/>
          </a:ln>
        </p:spPr>
        <p:txBody>
          <a:bodyPr>
            <a:spAutoFit/>
          </a:bodyPr>
          <a:lstStyle/>
          <a:p>
            <a:pPr algn="ctr"/>
            <a:r>
              <a:rPr lang="es-ES" sz="1200"/>
              <a:t>Reyes de Mallorca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1"/>
          <p:cNvPicPr>
            <a:picLocks noChangeAspect="1" noChangeArrowheads="1"/>
          </p:cNvPicPr>
          <p:nvPr/>
        </p:nvPicPr>
        <p:blipFill>
          <a:blip r:embed="rId2" cstate="print"/>
          <a:srcRect/>
          <a:stretch>
            <a:fillRect/>
          </a:stretch>
        </p:blipFill>
        <p:spPr bwMode="auto">
          <a:xfrm>
            <a:off x="214313" y="1465263"/>
            <a:ext cx="8643937" cy="5392737"/>
          </a:xfrm>
          <a:prstGeom prst="rect">
            <a:avLst/>
          </a:prstGeom>
          <a:noFill/>
          <a:ln w="9525">
            <a:noFill/>
            <a:miter lim="800000"/>
            <a:headEnd/>
            <a:tailEnd/>
          </a:ln>
        </p:spPr>
      </p:pic>
      <p:sp>
        <p:nvSpPr>
          <p:cNvPr id="80899" name="Text Box 3"/>
          <p:cNvSpPr txBox="1">
            <a:spLocks noChangeArrowheads="1"/>
          </p:cNvSpPr>
          <p:nvPr/>
        </p:nvSpPr>
        <p:spPr bwMode="auto">
          <a:xfrm>
            <a:off x="0" y="0"/>
            <a:ext cx="9144000" cy="1477963"/>
          </a:xfrm>
          <a:prstGeom prst="rect">
            <a:avLst/>
          </a:prstGeom>
          <a:noFill/>
          <a:ln w="9525">
            <a:noFill/>
            <a:miter lim="800000"/>
            <a:headEnd/>
            <a:tailEnd/>
          </a:ln>
        </p:spPr>
        <p:txBody>
          <a:bodyPr>
            <a:spAutoFit/>
          </a:bodyPr>
          <a:lstStyle/>
          <a:p>
            <a:pPr algn="ctr">
              <a:spcBef>
                <a:spcPct val="50000"/>
              </a:spcBef>
            </a:pPr>
            <a:r>
              <a:rPr lang="es-ES" sz="3000" dirty="0"/>
              <a:t>Otro modo de consolidar el poder de los reyes aragoneses fue la </a:t>
            </a:r>
            <a:r>
              <a:rPr lang="es-ES" sz="3000" dirty="0">
                <a:solidFill>
                  <a:srgbClr val="FF0000"/>
                </a:solidFill>
              </a:rPr>
              <a:t>expansión por el Mediterráneo </a:t>
            </a:r>
            <a:r>
              <a:rPr lang="es-ES" sz="3000" dirty="0"/>
              <a:t>desde finales del siglo XIII. Así protegieron sus intereses comerciales.</a:t>
            </a:r>
          </a:p>
        </p:txBody>
      </p:sp>
      <p:sp>
        <p:nvSpPr>
          <p:cNvPr id="80900" name="3 CuadroTexto"/>
          <p:cNvSpPr txBox="1">
            <a:spLocks noChangeArrowheads="1"/>
          </p:cNvSpPr>
          <p:nvPr/>
        </p:nvSpPr>
        <p:spPr bwMode="auto">
          <a:xfrm>
            <a:off x="3857625" y="5357813"/>
            <a:ext cx="785813" cy="246062"/>
          </a:xfrm>
          <a:prstGeom prst="rect">
            <a:avLst/>
          </a:prstGeom>
          <a:solidFill>
            <a:schemeClr val="bg1"/>
          </a:solidFill>
          <a:ln w="6350">
            <a:solidFill>
              <a:schemeClr val="tx1"/>
            </a:solidFill>
            <a:miter lim="800000"/>
            <a:headEnd/>
            <a:tailEnd/>
          </a:ln>
        </p:spPr>
        <p:txBody>
          <a:bodyPr>
            <a:spAutoFit/>
          </a:bodyPr>
          <a:lstStyle/>
          <a:p>
            <a:pPr algn="ctr"/>
            <a:r>
              <a:rPr lang="es-ES" sz="1000"/>
              <a:t>Siglo XIII</a:t>
            </a:r>
          </a:p>
        </p:txBody>
      </p:sp>
      <p:sp>
        <p:nvSpPr>
          <p:cNvPr id="80901" name="4 CuadroTexto"/>
          <p:cNvSpPr txBox="1">
            <a:spLocks noChangeArrowheads="1"/>
          </p:cNvSpPr>
          <p:nvPr/>
        </p:nvSpPr>
        <p:spPr bwMode="auto">
          <a:xfrm>
            <a:off x="2928938" y="4357688"/>
            <a:ext cx="785812" cy="246062"/>
          </a:xfrm>
          <a:prstGeom prst="rect">
            <a:avLst/>
          </a:prstGeom>
          <a:solidFill>
            <a:schemeClr val="bg1"/>
          </a:solidFill>
          <a:ln w="6350">
            <a:solidFill>
              <a:schemeClr val="tx1"/>
            </a:solidFill>
            <a:miter lim="800000"/>
            <a:headEnd/>
            <a:tailEnd/>
          </a:ln>
        </p:spPr>
        <p:txBody>
          <a:bodyPr>
            <a:spAutoFit/>
          </a:bodyPr>
          <a:lstStyle/>
          <a:p>
            <a:pPr algn="ctr"/>
            <a:r>
              <a:rPr lang="es-ES" sz="1000"/>
              <a:t>Siglo XIV</a:t>
            </a:r>
          </a:p>
        </p:txBody>
      </p:sp>
      <p:sp>
        <p:nvSpPr>
          <p:cNvPr id="80902" name="5 CuadroTexto"/>
          <p:cNvSpPr txBox="1">
            <a:spLocks noChangeArrowheads="1"/>
          </p:cNvSpPr>
          <p:nvPr/>
        </p:nvSpPr>
        <p:spPr bwMode="auto">
          <a:xfrm>
            <a:off x="6286500" y="4786313"/>
            <a:ext cx="785813" cy="246062"/>
          </a:xfrm>
          <a:prstGeom prst="rect">
            <a:avLst/>
          </a:prstGeom>
          <a:solidFill>
            <a:schemeClr val="bg1"/>
          </a:solidFill>
          <a:ln w="6350">
            <a:solidFill>
              <a:schemeClr val="tx1"/>
            </a:solidFill>
            <a:miter lim="800000"/>
            <a:headEnd/>
            <a:tailEnd/>
          </a:ln>
        </p:spPr>
        <p:txBody>
          <a:bodyPr>
            <a:spAutoFit/>
          </a:bodyPr>
          <a:lstStyle/>
          <a:p>
            <a:pPr algn="ctr"/>
            <a:r>
              <a:rPr lang="es-ES" sz="1000"/>
              <a:t>Siglo XIV</a:t>
            </a:r>
          </a:p>
        </p:txBody>
      </p:sp>
      <p:sp>
        <p:nvSpPr>
          <p:cNvPr id="80903" name="6 CuadroTexto"/>
          <p:cNvSpPr txBox="1">
            <a:spLocks noChangeArrowheads="1"/>
          </p:cNvSpPr>
          <p:nvPr/>
        </p:nvSpPr>
        <p:spPr bwMode="auto">
          <a:xfrm>
            <a:off x="4643438" y="4643438"/>
            <a:ext cx="785812" cy="246062"/>
          </a:xfrm>
          <a:prstGeom prst="rect">
            <a:avLst/>
          </a:prstGeom>
          <a:solidFill>
            <a:schemeClr val="bg1"/>
          </a:solidFill>
          <a:ln w="6350">
            <a:solidFill>
              <a:schemeClr val="tx1"/>
            </a:solidFill>
            <a:miter lim="800000"/>
            <a:headEnd/>
            <a:tailEnd/>
          </a:ln>
        </p:spPr>
        <p:txBody>
          <a:bodyPr>
            <a:spAutoFit/>
          </a:bodyPr>
          <a:lstStyle/>
          <a:p>
            <a:pPr algn="ctr"/>
            <a:r>
              <a:rPr lang="es-ES" sz="1000"/>
              <a:t>Siglo XV</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5195888" y="0"/>
            <a:ext cx="3948112" cy="6858000"/>
          </a:xfrm>
          <a:prstGeom prst="rect">
            <a:avLst/>
          </a:prstGeom>
          <a:noFill/>
          <a:ln w="9525">
            <a:noFill/>
            <a:miter lim="800000"/>
            <a:headEnd/>
            <a:tailEnd/>
          </a:ln>
        </p:spPr>
      </p:pic>
      <p:sp>
        <p:nvSpPr>
          <p:cNvPr id="81923" name="Text Box 3"/>
          <p:cNvSpPr txBox="1">
            <a:spLocks noChangeArrowheads="1"/>
          </p:cNvSpPr>
          <p:nvPr/>
        </p:nvSpPr>
        <p:spPr bwMode="auto">
          <a:xfrm>
            <a:off x="0" y="363538"/>
            <a:ext cx="5143500" cy="6494462"/>
          </a:xfrm>
          <a:prstGeom prst="rect">
            <a:avLst/>
          </a:prstGeom>
          <a:noFill/>
          <a:ln w="9525">
            <a:noFill/>
            <a:miter lim="800000"/>
            <a:headEnd/>
            <a:tailEnd/>
          </a:ln>
        </p:spPr>
        <p:txBody>
          <a:bodyPr>
            <a:spAutoFit/>
          </a:bodyPr>
          <a:lstStyle/>
          <a:p>
            <a:pPr algn="ctr">
              <a:spcBef>
                <a:spcPct val="50000"/>
              </a:spcBef>
            </a:pPr>
            <a:r>
              <a:rPr lang="es-ES" sz="3200" dirty="0"/>
              <a:t>Un hecho clave en este período fue la introducción de la dinastía </a:t>
            </a:r>
            <a:r>
              <a:rPr lang="es-ES" sz="3200" dirty="0" err="1"/>
              <a:t>Trastámara</a:t>
            </a:r>
            <a:r>
              <a:rPr lang="es-ES" sz="3200" dirty="0"/>
              <a:t> en Aragón en 1412 con Fernando I (1412-1416) mediante el </a:t>
            </a:r>
            <a:r>
              <a:rPr lang="es-ES" sz="3200" dirty="0">
                <a:solidFill>
                  <a:srgbClr val="FF0000"/>
                </a:solidFill>
              </a:rPr>
              <a:t>Compromiso de Caspe</a:t>
            </a:r>
            <a:r>
              <a:rPr lang="es-ES" sz="3200" dirty="0"/>
              <a:t>.  A partir de este momento dos ramas de la misma familia gobernarán en Castilla y Aragón que finalmente en 1469 sellan una alianza con el matrimonio de los Reyes Católicos.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0" y="1500188"/>
            <a:ext cx="9144000" cy="4967287"/>
          </a:xfrm>
          <a:prstGeom prst="rect">
            <a:avLst/>
          </a:prstGeom>
          <a:noFill/>
          <a:ln w="9525">
            <a:noFill/>
            <a:miter lim="800000"/>
            <a:headEnd/>
            <a:tailEnd/>
          </a:ln>
        </p:spPr>
      </p:pic>
      <p:sp>
        <p:nvSpPr>
          <p:cNvPr id="82947" name="Text Box 3"/>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es-ES" sz="3600"/>
              <a:t>Los Reyes Católicos eran bisnietos de Juan I de Castilla. Entre ellos eran primos segundos.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CuadroTexto"/>
          <p:cNvSpPr txBox="1">
            <a:spLocks noChangeArrowheads="1"/>
          </p:cNvSpPr>
          <p:nvPr/>
        </p:nvSpPr>
        <p:spPr bwMode="auto">
          <a:xfrm>
            <a:off x="0" y="1700213"/>
            <a:ext cx="9144000" cy="1447800"/>
          </a:xfrm>
          <a:prstGeom prst="rect">
            <a:avLst/>
          </a:prstGeom>
          <a:noFill/>
          <a:ln w="9525">
            <a:noFill/>
            <a:miter lim="800000"/>
            <a:headEnd/>
            <a:tailEnd/>
          </a:ln>
        </p:spPr>
        <p:txBody>
          <a:bodyPr>
            <a:spAutoFit/>
          </a:bodyPr>
          <a:lstStyle/>
          <a:p>
            <a:pPr algn="ctr">
              <a:defRPr/>
            </a:pPr>
            <a:r>
              <a:rPr lang="es-ES" sz="4400" dirty="0">
                <a:solidFill>
                  <a:schemeClr val="accent2">
                    <a:lumMod val="75000"/>
                  </a:schemeClr>
                </a:solidFill>
                <a:latin typeface="Arial Black" pitchFamily="34" charset="0"/>
              </a:rPr>
              <a:t>La conquista de Granada</a:t>
            </a:r>
          </a:p>
          <a:p>
            <a:pPr algn="ctr">
              <a:defRPr/>
            </a:pPr>
            <a:r>
              <a:rPr lang="es-ES" sz="4400" dirty="0">
                <a:solidFill>
                  <a:schemeClr val="accent2">
                    <a:lumMod val="75000"/>
                  </a:schemeClr>
                </a:solidFill>
                <a:latin typeface="Arial Black" pitchFamily="34" charset="0"/>
              </a:rPr>
              <a:t>(XV).</a:t>
            </a:r>
          </a:p>
        </p:txBody>
      </p:sp>
      <p:sp>
        <p:nvSpPr>
          <p:cNvPr id="83971" name="Text Box 3"/>
          <p:cNvSpPr txBox="1">
            <a:spLocks noChangeArrowheads="1"/>
          </p:cNvSpPr>
          <p:nvPr/>
        </p:nvSpPr>
        <p:spPr bwMode="auto">
          <a:xfrm>
            <a:off x="0" y="3933825"/>
            <a:ext cx="9144000" cy="1014413"/>
          </a:xfrm>
          <a:prstGeom prst="rect">
            <a:avLst/>
          </a:prstGeom>
          <a:noFill/>
          <a:ln w="9525">
            <a:noFill/>
            <a:miter lim="800000"/>
            <a:headEnd/>
            <a:tailEnd/>
          </a:ln>
        </p:spPr>
        <p:txBody>
          <a:bodyPr>
            <a:spAutoFit/>
          </a:bodyPr>
          <a:lstStyle/>
          <a:p>
            <a:pPr algn="ctr">
              <a:spcBef>
                <a:spcPct val="50000"/>
              </a:spcBef>
            </a:pPr>
            <a:r>
              <a:rPr lang="es-ES" sz="3000" dirty="0"/>
              <a:t>Simplemente, se menciona pero en realidad es parte de otro </a:t>
            </a:r>
            <a:r>
              <a:rPr lang="es-ES" sz="3000" dirty="0" smtClean="0"/>
              <a:t>epígrafe.</a:t>
            </a:r>
            <a:endParaRPr lang="es-ES"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F3C7"/>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4826000"/>
            <a:ext cx="4000500" cy="2032000"/>
          </a:xfrm>
          <a:prstGeom prst="rect">
            <a:avLst/>
          </a:prstGeom>
          <a:noFill/>
          <a:ln w="9525">
            <a:noFill/>
            <a:miter lim="800000"/>
            <a:headEnd/>
            <a:tailEnd/>
          </a:ln>
        </p:spPr>
        <p:txBody>
          <a:bodyPr>
            <a:spAutoFit/>
          </a:bodyPr>
          <a:lstStyle/>
          <a:p>
            <a:pPr algn="ctr">
              <a:spcBef>
                <a:spcPct val="50000"/>
              </a:spcBef>
            </a:pPr>
            <a:r>
              <a:rPr lang="es-ES" sz="2800"/>
              <a:t>Pelayo es considerado el primer rey de la Reconquista</a:t>
            </a:r>
          </a:p>
          <a:p>
            <a:pPr algn="ctr">
              <a:spcBef>
                <a:spcPct val="50000"/>
              </a:spcBef>
            </a:pPr>
            <a:r>
              <a:rPr lang="es-ES" sz="2800"/>
              <a:t>(a partir del año 722)</a:t>
            </a:r>
          </a:p>
        </p:txBody>
      </p:sp>
      <p:pic>
        <p:nvPicPr>
          <p:cNvPr id="8195" name="Picture 4" descr="1"/>
          <p:cNvPicPr>
            <a:picLocks noChangeAspect="1" noChangeArrowheads="1"/>
          </p:cNvPicPr>
          <p:nvPr/>
        </p:nvPicPr>
        <p:blipFill>
          <a:blip r:embed="rId3" cstate="print"/>
          <a:srcRect/>
          <a:stretch>
            <a:fillRect/>
          </a:stretch>
        </p:blipFill>
        <p:spPr bwMode="auto">
          <a:xfrm>
            <a:off x="3989388" y="0"/>
            <a:ext cx="5154612" cy="6858000"/>
          </a:xfrm>
          <a:prstGeom prst="rect">
            <a:avLst/>
          </a:prstGeom>
          <a:noFill/>
          <a:ln w="9525">
            <a:noFill/>
            <a:miter lim="800000"/>
            <a:headEnd/>
            <a:tailEnd/>
          </a:ln>
        </p:spPr>
      </p:pic>
      <p:sp>
        <p:nvSpPr>
          <p:cNvPr id="8196" name="3 CuadroTexto"/>
          <p:cNvSpPr txBox="1">
            <a:spLocks noChangeArrowheads="1"/>
          </p:cNvSpPr>
          <p:nvPr/>
        </p:nvSpPr>
        <p:spPr bwMode="auto">
          <a:xfrm>
            <a:off x="0" y="357188"/>
            <a:ext cx="4000500" cy="3540125"/>
          </a:xfrm>
          <a:prstGeom prst="rect">
            <a:avLst/>
          </a:prstGeom>
          <a:noFill/>
          <a:ln w="9525">
            <a:noFill/>
            <a:miter lim="800000"/>
            <a:headEnd/>
            <a:tailEnd/>
          </a:ln>
        </p:spPr>
        <p:txBody>
          <a:bodyPr>
            <a:spAutoFit/>
          </a:bodyPr>
          <a:lstStyle/>
          <a:p>
            <a:pPr algn="ctr"/>
            <a:r>
              <a:rPr lang="es-ES" sz="2800"/>
              <a:t>El primer núcleo organizado de resistencia a los musulmanes surgió en torno a las actuales Asturias y Cantabria. A partir de ese momento los historiadores hablan del inicio de la </a:t>
            </a:r>
            <a:r>
              <a:rPr lang="es-ES" sz="2800">
                <a:solidFill>
                  <a:srgbClr val="FF0000"/>
                </a:solidFill>
              </a:rPr>
              <a:t>Reconquista</a:t>
            </a:r>
            <a:r>
              <a:rPr lang="es-ES" sz="2800"/>
              <a:t>.</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3391</Words>
  <Application>Microsoft Office PowerPoint</Application>
  <PresentationFormat>Presentación en pantalla (4:3)</PresentationFormat>
  <Paragraphs>198</Paragraphs>
  <Slides>86</Slides>
  <Notes>7</Notes>
  <HiddenSlides>0</HiddenSlides>
  <MMClips>0</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dc:creator>
  <cp:lastModifiedBy>San Justo</cp:lastModifiedBy>
  <cp:revision>62</cp:revision>
  <dcterms:created xsi:type="dcterms:W3CDTF">1601-01-01T00:00:00Z</dcterms:created>
  <dcterms:modified xsi:type="dcterms:W3CDTF">2020-07-29T03:54:21Z</dcterms:modified>
</cp:coreProperties>
</file>