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04" r:id="rId2"/>
    <p:sldId id="516" r:id="rId3"/>
    <p:sldId id="505" r:id="rId4"/>
    <p:sldId id="466" r:id="rId5"/>
    <p:sldId id="468" r:id="rId6"/>
    <p:sldId id="467" r:id="rId7"/>
    <p:sldId id="469" r:id="rId8"/>
    <p:sldId id="507" r:id="rId9"/>
    <p:sldId id="509" r:id="rId10"/>
    <p:sldId id="470" r:id="rId11"/>
    <p:sldId id="471" r:id="rId12"/>
    <p:sldId id="472" r:id="rId13"/>
    <p:sldId id="476" r:id="rId14"/>
    <p:sldId id="473" r:id="rId15"/>
    <p:sldId id="474" r:id="rId16"/>
    <p:sldId id="478" r:id="rId17"/>
    <p:sldId id="508" r:id="rId18"/>
    <p:sldId id="477" r:id="rId19"/>
    <p:sldId id="482" r:id="rId20"/>
    <p:sldId id="479" r:id="rId21"/>
    <p:sldId id="481" r:id="rId22"/>
    <p:sldId id="480" r:id="rId23"/>
    <p:sldId id="483" r:id="rId24"/>
    <p:sldId id="484" r:id="rId25"/>
    <p:sldId id="485" r:id="rId26"/>
    <p:sldId id="486" r:id="rId27"/>
    <p:sldId id="510" r:id="rId28"/>
    <p:sldId id="487" r:id="rId29"/>
    <p:sldId id="488" r:id="rId30"/>
    <p:sldId id="511" r:id="rId31"/>
    <p:sldId id="513" r:id="rId32"/>
    <p:sldId id="512" r:id="rId33"/>
    <p:sldId id="489" r:id="rId34"/>
    <p:sldId id="514" r:id="rId35"/>
    <p:sldId id="490" r:id="rId36"/>
    <p:sldId id="491" r:id="rId37"/>
    <p:sldId id="493" r:id="rId38"/>
    <p:sldId id="494" r:id="rId39"/>
    <p:sldId id="495" r:id="rId40"/>
    <p:sldId id="496" r:id="rId41"/>
    <p:sldId id="497" r:id="rId42"/>
    <p:sldId id="498" r:id="rId43"/>
    <p:sldId id="515" r:id="rId44"/>
    <p:sldId id="499" r:id="rId45"/>
    <p:sldId id="500" r:id="rId46"/>
    <p:sldId id="501" r:id="rId47"/>
    <p:sldId id="502"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1FD4-1092-4FF7-8202-925BBB6C5B90}"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DBEB1-908C-4D7A-AB88-1330D075755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353943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las causas de la Guerra de Sucesión Española y la composición de los bandos en conflicto.</a:t>
            </a:r>
          </a:p>
          <a:p>
            <a:pPr marL="360363" indent="-360363" algn="just">
              <a:buFont typeface="Wingdings" pitchFamily="2" charset="2"/>
              <a:buChar char="Ø"/>
            </a:pPr>
            <a:endParaRPr lang="es-ES" sz="32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Detalla las características del nuevo orden surgido de la Paz de Utrecht y el papel de España en él.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Resultado de imagen de muerte carlos ii"/>
          <p:cNvPicPr>
            <a:picLocks noChangeAspect="1" noChangeArrowheads="1"/>
          </p:cNvPicPr>
          <p:nvPr/>
        </p:nvPicPr>
        <p:blipFill>
          <a:blip r:embed="rId2" cstate="print"/>
          <a:srcRect/>
          <a:stretch>
            <a:fillRect/>
          </a:stretch>
        </p:blipFill>
        <p:spPr bwMode="auto">
          <a:xfrm>
            <a:off x="0" y="1124744"/>
            <a:ext cx="4085757" cy="4662447"/>
          </a:xfrm>
          <a:prstGeom prst="rect">
            <a:avLst/>
          </a:prstGeom>
          <a:noFill/>
        </p:spPr>
      </p:pic>
      <p:sp>
        <p:nvSpPr>
          <p:cNvPr id="5" name="4 CuadroTexto"/>
          <p:cNvSpPr txBox="1"/>
          <p:nvPr/>
        </p:nvSpPr>
        <p:spPr>
          <a:xfrm>
            <a:off x="3995936" y="0"/>
            <a:ext cx="5148064" cy="6894195"/>
          </a:xfrm>
          <a:prstGeom prst="rect">
            <a:avLst/>
          </a:prstGeom>
          <a:noFill/>
        </p:spPr>
        <p:txBody>
          <a:bodyPr wrap="square" rtlCol="0">
            <a:spAutoFit/>
          </a:bodyPr>
          <a:lstStyle/>
          <a:p>
            <a:pPr algn="ctr"/>
            <a:r>
              <a:rPr lang="es-ES" sz="2600" dirty="0" smtClean="0"/>
              <a:t>El 1 de noviembre de 1700 moría por fin Carlos II. La sucesión había dado muchas vueltas. En ese momento, el testamento de </a:t>
            </a:r>
            <a:r>
              <a:rPr lang="es-ES" sz="2600" dirty="0" smtClean="0">
                <a:solidFill>
                  <a:srgbClr val="FF0000"/>
                </a:solidFill>
              </a:rPr>
              <a:t>Carlos reconocía a Felipe como su sucesor</a:t>
            </a:r>
            <a:r>
              <a:rPr lang="es-ES" sz="2600" dirty="0" smtClean="0"/>
              <a:t>. Sin embargo, siete meses antes Inglaterra, Francia y las Provincias Unidas habían reconocido a Carlos como sucesor (Segundo Tratado de Partición). Eso sí, el emperador </a:t>
            </a:r>
            <a:r>
              <a:rPr lang="es-ES" sz="2600" dirty="0" smtClean="0">
                <a:solidFill>
                  <a:srgbClr val="FF0000"/>
                </a:solidFill>
              </a:rPr>
              <a:t>Leopoldo I no lo consintió </a:t>
            </a:r>
            <a:r>
              <a:rPr lang="es-ES" sz="2600" dirty="0" smtClean="0"/>
              <a:t>porque implicaba dividir los territorios españoles (parte pasarían a Francia) y tampoco Carlos II lo reconoció, por consejo de </a:t>
            </a:r>
            <a:r>
              <a:rPr lang="es-ES" sz="2600" dirty="0" err="1" smtClean="0"/>
              <a:t>Portocarrero</a:t>
            </a:r>
            <a:r>
              <a:rPr lang="es-ES" sz="2600" dirty="0" smtClean="0"/>
              <a:t>, de ahí que finalmente nombrara sucesor a Felipe de </a:t>
            </a:r>
            <a:r>
              <a:rPr lang="es-ES" sz="2600" dirty="0" err="1" smtClean="0"/>
              <a:t>Anjou</a:t>
            </a:r>
            <a:r>
              <a:rPr lang="es-ES" sz="2600" dirty="0" smtClean="0"/>
              <a:t>.</a:t>
            </a:r>
            <a:endParaRPr lang="es-E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e/e8/Philippe_de_France_proclam%C3%A9_roi_d%27Espagne.jpg"/>
          <p:cNvPicPr>
            <a:picLocks noChangeAspect="1" noChangeArrowheads="1"/>
          </p:cNvPicPr>
          <p:nvPr/>
        </p:nvPicPr>
        <p:blipFill>
          <a:blip r:embed="rId2" cstate="print"/>
          <a:srcRect/>
          <a:stretch>
            <a:fillRect/>
          </a:stretch>
        </p:blipFill>
        <p:spPr bwMode="auto">
          <a:xfrm>
            <a:off x="2478253" y="2207890"/>
            <a:ext cx="6665747" cy="4650110"/>
          </a:xfrm>
          <a:prstGeom prst="rect">
            <a:avLst/>
          </a:prstGeom>
          <a:noFill/>
        </p:spPr>
      </p:pic>
      <p:sp>
        <p:nvSpPr>
          <p:cNvPr id="3" name="2 CuadroTexto"/>
          <p:cNvSpPr txBox="1"/>
          <p:nvPr/>
        </p:nvSpPr>
        <p:spPr>
          <a:xfrm>
            <a:off x="0" y="0"/>
            <a:ext cx="9144000" cy="2185214"/>
          </a:xfrm>
          <a:prstGeom prst="rect">
            <a:avLst/>
          </a:prstGeom>
          <a:noFill/>
        </p:spPr>
        <p:txBody>
          <a:bodyPr wrap="square" rtlCol="0">
            <a:spAutoFit/>
          </a:bodyPr>
          <a:lstStyle/>
          <a:p>
            <a:pPr algn="ctr"/>
            <a:r>
              <a:rPr lang="es-ES" sz="3400" dirty="0" smtClean="0"/>
              <a:t>De inmediato Felipe fue reconocido como rey de España convirtiéndose en </a:t>
            </a:r>
            <a:r>
              <a:rPr lang="es-ES" sz="3400" dirty="0" smtClean="0">
                <a:solidFill>
                  <a:srgbClr val="FF0000"/>
                </a:solidFill>
              </a:rPr>
              <a:t>Felipe V</a:t>
            </a:r>
            <a:r>
              <a:rPr lang="es-ES" sz="3400" dirty="0" smtClean="0"/>
              <a:t>. En febrero de 1701 el nuevo monarca realizaba su entrada triunfal en Madrid.</a:t>
            </a:r>
            <a:endParaRPr lang="es-ES" sz="3400" dirty="0"/>
          </a:p>
        </p:txBody>
      </p:sp>
      <p:sp>
        <p:nvSpPr>
          <p:cNvPr id="4" name="3 CuadroTexto"/>
          <p:cNvSpPr txBox="1"/>
          <p:nvPr/>
        </p:nvSpPr>
        <p:spPr>
          <a:xfrm>
            <a:off x="0" y="3501008"/>
            <a:ext cx="2483768" cy="2308324"/>
          </a:xfrm>
          <a:prstGeom prst="rect">
            <a:avLst/>
          </a:prstGeom>
          <a:noFill/>
        </p:spPr>
        <p:txBody>
          <a:bodyPr wrap="square" rtlCol="0">
            <a:spAutoFit/>
          </a:bodyPr>
          <a:lstStyle/>
          <a:p>
            <a:pPr algn="ctr"/>
            <a:r>
              <a:rPr lang="es-ES" sz="2400" dirty="0" smtClean="0"/>
              <a:t>La condición para que Felipe fuera el rey es que Luis XIV garantizara la unidad del imperio español.</a:t>
            </a:r>
            <a:endParaRPr lang="es-E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esultado de imagen de leopoldo i 1700"/>
          <p:cNvPicPr>
            <a:picLocks noChangeAspect="1" noChangeArrowheads="1"/>
          </p:cNvPicPr>
          <p:nvPr/>
        </p:nvPicPr>
        <p:blipFill>
          <a:blip r:embed="rId2" cstate="print"/>
          <a:srcRect/>
          <a:stretch>
            <a:fillRect/>
          </a:stretch>
        </p:blipFill>
        <p:spPr bwMode="auto">
          <a:xfrm>
            <a:off x="0" y="-38687"/>
            <a:ext cx="5364088" cy="6896687"/>
          </a:xfrm>
          <a:prstGeom prst="rect">
            <a:avLst/>
          </a:prstGeom>
          <a:noFill/>
        </p:spPr>
      </p:pic>
      <p:sp>
        <p:nvSpPr>
          <p:cNvPr id="3" name="2 CuadroTexto"/>
          <p:cNvSpPr txBox="1"/>
          <p:nvPr/>
        </p:nvSpPr>
        <p:spPr>
          <a:xfrm>
            <a:off x="5364088" y="692696"/>
            <a:ext cx="3779912" cy="5509200"/>
          </a:xfrm>
          <a:prstGeom prst="rect">
            <a:avLst/>
          </a:prstGeom>
          <a:noFill/>
        </p:spPr>
        <p:txBody>
          <a:bodyPr wrap="square" rtlCol="0">
            <a:spAutoFit/>
          </a:bodyPr>
          <a:lstStyle/>
          <a:p>
            <a:pPr algn="ctr"/>
            <a:r>
              <a:rPr lang="es-ES" sz="3200" dirty="0" smtClean="0"/>
              <a:t>Las </a:t>
            </a:r>
            <a:r>
              <a:rPr lang="es-ES" sz="3200" dirty="0" smtClean="0">
                <a:solidFill>
                  <a:srgbClr val="FF0000"/>
                </a:solidFill>
              </a:rPr>
              <a:t>potencias europeas reconocieron a Felipe </a:t>
            </a:r>
            <a:r>
              <a:rPr lang="es-ES" sz="3200" dirty="0" smtClean="0"/>
              <a:t>como rey de España, pero </a:t>
            </a:r>
            <a:r>
              <a:rPr lang="es-ES" sz="3200" dirty="0" smtClean="0">
                <a:solidFill>
                  <a:srgbClr val="FF0000"/>
                </a:solidFill>
              </a:rPr>
              <a:t>no así el emperador Leopoldo I </a:t>
            </a:r>
            <a:r>
              <a:rPr lang="es-ES" sz="3200" dirty="0" smtClean="0"/>
              <a:t>(imagen). Era cuestión de tiempo que Francia mostrara sus verdaderas intenciones.</a:t>
            </a:r>
            <a:endParaRPr lang="es-E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solidFill>
                  <a:srgbClr val="FF0000"/>
                </a:solidFill>
              </a:rPr>
              <a:t>Luis XIV </a:t>
            </a:r>
            <a:r>
              <a:rPr lang="es-ES" sz="3600" dirty="0" smtClean="0"/>
              <a:t>aprovechó entonces para ocupar los Países Bajos, el </a:t>
            </a:r>
            <a:r>
              <a:rPr lang="es-ES" sz="3600" dirty="0" err="1" smtClean="0"/>
              <a:t>Milanesado</a:t>
            </a:r>
            <a:r>
              <a:rPr lang="es-ES" sz="3600" dirty="0" smtClean="0"/>
              <a:t> y Cádiz con el beneplácito español.</a:t>
            </a:r>
            <a:endParaRPr lang="es-ES" sz="3600" dirty="0"/>
          </a:p>
        </p:txBody>
      </p:sp>
      <p:sp>
        <p:nvSpPr>
          <p:cNvPr id="4" name="3 CuadroTexto"/>
          <p:cNvSpPr txBox="1"/>
          <p:nvPr/>
        </p:nvSpPr>
        <p:spPr>
          <a:xfrm>
            <a:off x="0" y="2564904"/>
            <a:ext cx="5580112" cy="2308324"/>
          </a:xfrm>
          <a:prstGeom prst="rect">
            <a:avLst/>
          </a:prstGeom>
          <a:noFill/>
        </p:spPr>
        <p:txBody>
          <a:bodyPr wrap="square" rtlCol="0">
            <a:spAutoFit/>
          </a:bodyPr>
          <a:lstStyle/>
          <a:p>
            <a:pPr algn="ctr"/>
            <a:r>
              <a:rPr lang="es-ES" sz="2400" dirty="0" smtClean="0"/>
              <a:t>Para Luis XIV era la gran oportunidad de que Francia se impusiera definitivamente al Imperio en su lucha por ser la potencia dominante en Europa. Sin embargo, fue una torpeza que </a:t>
            </a:r>
            <a:r>
              <a:rPr lang="es-ES" sz="2400" dirty="0" smtClean="0">
                <a:solidFill>
                  <a:srgbClr val="FF0000"/>
                </a:solidFill>
              </a:rPr>
              <a:t>alimentó una gran alianza contra Francia y España</a:t>
            </a:r>
            <a:r>
              <a:rPr lang="es-ES" sz="2400" dirty="0" smtClean="0"/>
              <a:t>.</a:t>
            </a:r>
            <a:endParaRPr lang="es-ES" sz="2400" dirty="0"/>
          </a:p>
        </p:txBody>
      </p:sp>
      <p:pic>
        <p:nvPicPr>
          <p:cNvPr id="61442" name="Picture 2" descr="Resultado de imagen de luis xiv"/>
          <p:cNvPicPr>
            <a:picLocks noChangeAspect="1" noChangeArrowheads="1"/>
          </p:cNvPicPr>
          <p:nvPr/>
        </p:nvPicPr>
        <p:blipFill>
          <a:blip r:embed="rId2" cstate="print"/>
          <a:srcRect/>
          <a:stretch>
            <a:fillRect/>
          </a:stretch>
        </p:blipFill>
        <p:spPr bwMode="auto">
          <a:xfrm>
            <a:off x="5580112" y="1797279"/>
            <a:ext cx="3563888" cy="50607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esultado de imagen de tratado de la haya 1701"/>
          <p:cNvPicPr>
            <a:picLocks noChangeAspect="1" noChangeArrowheads="1"/>
          </p:cNvPicPr>
          <p:nvPr/>
        </p:nvPicPr>
        <p:blipFill>
          <a:blip r:embed="rId2" cstate="print"/>
          <a:srcRect/>
          <a:stretch>
            <a:fillRect/>
          </a:stretch>
        </p:blipFill>
        <p:spPr bwMode="auto">
          <a:xfrm>
            <a:off x="2063098" y="2204864"/>
            <a:ext cx="7080902" cy="4221088"/>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Nace así la </a:t>
            </a:r>
            <a:r>
              <a:rPr lang="es-ES" sz="3200" dirty="0" smtClean="0">
                <a:solidFill>
                  <a:srgbClr val="FF0000"/>
                </a:solidFill>
              </a:rPr>
              <a:t>Gran Alianza </a:t>
            </a:r>
            <a:r>
              <a:rPr lang="es-ES" sz="3200" dirty="0" smtClean="0"/>
              <a:t>(Tratado de La Haya, 1701). Lo firman el </a:t>
            </a:r>
            <a:r>
              <a:rPr lang="es-ES" sz="3200" dirty="0" smtClean="0">
                <a:solidFill>
                  <a:srgbClr val="FF0000"/>
                </a:solidFill>
              </a:rPr>
              <a:t>emperador</a:t>
            </a:r>
            <a:r>
              <a:rPr lang="es-ES" sz="3200" dirty="0" smtClean="0"/>
              <a:t> Leopoldo I, </a:t>
            </a:r>
            <a:r>
              <a:rPr lang="es-ES" sz="3200" dirty="0" smtClean="0">
                <a:solidFill>
                  <a:srgbClr val="FF0000"/>
                </a:solidFill>
              </a:rPr>
              <a:t>Inglaterra</a:t>
            </a:r>
            <a:r>
              <a:rPr lang="es-ES" sz="3200" dirty="0" smtClean="0"/>
              <a:t>, las </a:t>
            </a:r>
            <a:r>
              <a:rPr lang="es-ES" sz="3200" dirty="0" smtClean="0">
                <a:solidFill>
                  <a:srgbClr val="FF0000"/>
                </a:solidFill>
              </a:rPr>
              <a:t>Provincias Unidas</a:t>
            </a:r>
            <a:r>
              <a:rPr lang="es-ES" sz="3200" dirty="0" smtClean="0"/>
              <a:t>, Prusia y Hannover. Poco después también se sumaban Saboya y Portugal (1703).</a:t>
            </a:r>
            <a:endParaRPr lang="es-ES" sz="3200" dirty="0"/>
          </a:p>
        </p:txBody>
      </p:sp>
      <p:sp>
        <p:nvSpPr>
          <p:cNvPr id="4" name="3 CuadroTexto"/>
          <p:cNvSpPr txBox="1"/>
          <p:nvPr/>
        </p:nvSpPr>
        <p:spPr>
          <a:xfrm>
            <a:off x="0" y="2564904"/>
            <a:ext cx="2051720" cy="3416320"/>
          </a:xfrm>
          <a:prstGeom prst="rect">
            <a:avLst/>
          </a:prstGeom>
          <a:noFill/>
        </p:spPr>
        <p:txBody>
          <a:bodyPr wrap="square" rtlCol="0">
            <a:spAutoFit/>
          </a:bodyPr>
          <a:lstStyle/>
          <a:p>
            <a:pPr algn="ctr"/>
            <a:r>
              <a:rPr lang="es-ES" sz="2400" dirty="0" smtClean="0"/>
              <a:t>El aislamiento francés era evidente. Solo contaban con España (y sus territorios) y el ducado de Baviera como aliados.</a:t>
            </a:r>
            <a:endParaRPr lang="es-E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Ya en 1701 comienzan las operaciones militares en el norte de Italia entre Saboya y Austria contra los franceses. Se iniciaba de este modo la </a:t>
            </a:r>
            <a:r>
              <a:rPr lang="es-ES" sz="3600" dirty="0" smtClean="0">
                <a:solidFill>
                  <a:srgbClr val="FF0000"/>
                </a:solidFill>
              </a:rPr>
              <a:t>guerra de Sucesión española</a:t>
            </a:r>
            <a:r>
              <a:rPr lang="es-ES" sz="3600" dirty="0" smtClean="0"/>
              <a:t>.</a:t>
            </a:r>
            <a:endParaRPr lang="es-ES" sz="3600" dirty="0"/>
          </a:p>
        </p:txBody>
      </p:sp>
      <p:pic>
        <p:nvPicPr>
          <p:cNvPr id="3" name="Picture 2" descr="Resultado de imagen de tratado de la haya 1701"/>
          <p:cNvPicPr>
            <a:picLocks noChangeAspect="1" noChangeArrowheads="1"/>
          </p:cNvPicPr>
          <p:nvPr/>
        </p:nvPicPr>
        <p:blipFill>
          <a:blip r:embed="rId2" cstate="print"/>
          <a:srcRect/>
          <a:stretch>
            <a:fillRect/>
          </a:stretch>
        </p:blipFill>
        <p:spPr bwMode="auto">
          <a:xfrm>
            <a:off x="827584" y="2393736"/>
            <a:ext cx="7488832" cy="4464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lbarroquista.files.wordpress.com/2015/02/guerra-de-sucesion01.jpg"/>
          <p:cNvPicPr>
            <a:picLocks noChangeAspect="1" noChangeArrowheads="1"/>
          </p:cNvPicPr>
          <p:nvPr/>
        </p:nvPicPr>
        <p:blipFill>
          <a:blip r:embed="rId2" cstate="print"/>
          <a:srcRect/>
          <a:stretch>
            <a:fillRect/>
          </a:stretch>
        </p:blipFill>
        <p:spPr bwMode="auto">
          <a:xfrm>
            <a:off x="3642351" y="1556792"/>
            <a:ext cx="5501649" cy="4714504"/>
          </a:xfrm>
          <a:prstGeom prst="rect">
            <a:avLst/>
          </a:prstGeom>
          <a:noFill/>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En 1702 la guerra se extendió a la Península con el ataque británico a Cádiz.</a:t>
            </a:r>
            <a:endParaRPr lang="es-ES" sz="3600" dirty="0"/>
          </a:p>
        </p:txBody>
      </p:sp>
      <p:sp>
        <p:nvSpPr>
          <p:cNvPr id="4" name="3 CuadroTexto"/>
          <p:cNvSpPr txBox="1"/>
          <p:nvPr/>
        </p:nvSpPr>
        <p:spPr>
          <a:xfrm>
            <a:off x="0" y="3356992"/>
            <a:ext cx="3635896" cy="1200329"/>
          </a:xfrm>
          <a:prstGeom prst="rect">
            <a:avLst/>
          </a:prstGeom>
          <a:noFill/>
        </p:spPr>
        <p:txBody>
          <a:bodyPr wrap="square" rtlCol="0">
            <a:spAutoFit/>
          </a:bodyPr>
          <a:lstStyle/>
          <a:p>
            <a:pPr algn="ctr"/>
            <a:r>
              <a:rPr lang="es-ES" sz="2400" dirty="0" smtClean="0"/>
              <a:t>Desde 1702 hasta 1715 se sucedieron las batallas en territorio español.</a:t>
            </a:r>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apas históricos España y América"/>
          <p:cNvPicPr>
            <a:picLocks noChangeAspect="1" noChangeArrowheads="1"/>
          </p:cNvPicPr>
          <p:nvPr/>
        </p:nvPicPr>
        <p:blipFill>
          <a:blip r:embed="rId2" cstate="print"/>
          <a:srcRect/>
          <a:stretch>
            <a:fillRect/>
          </a:stretch>
        </p:blipFill>
        <p:spPr bwMode="auto">
          <a:xfrm>
            <a:off x="2747797" y="2060848"/>
            <a:ext cx="6396202" cy="4797152"/>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De hecho, la guerra de Sucesión española fue tanto un conflicto internacional como una </a:t>
            </a:r>
            <a:r>
              <a:rPr lang="es-ES" sz="3200" dirty="0" smtClean="0">
                <a:solidFill>
                  <a:srgbClr val="FF0000"/>
                </a:solidFill>
              </a:rPr>
              <a:t>guerra civil </a:t>
            </a:r>
            <a:r>
              <a:rPr lang="es-ES" sz="3200" dirty="0" smtClean="0"/>
              <a:t>que a grandes rasgos enfrentó a </a:t>
            </a:r>
            <a:r>
              <a:rPr lang="es-ES" sz="3200" dirty="0" smtClean="0">
                <a:solidFill>
                  <a:srgbClr val="FF0000"/>
                </a:solidFill>
              </a:rPr>
              <a:t>Castilla</a:t>
            </a:r>
            <a:r>
              <a:rPr lang="es-ES" sz="3200" dirty="0" smtClean="0"/>
              <a:t> (y Navarra) </a:t>
            </a:r>
            <a:r>
              <a:rPr lang="es-ES" sz="3200" dirty="0" smtClean="0">
                <a:solidFill>
                  <a:srgbClr val="FF0000"/>
                </a:solidFill>
              </a:rPr>
              <a:t>contra los reinos de la corona de  Aragón</a:t>
            </a:r>
            <a:r>
              <a:rPr lang="es-ES" sz="3200" dirty="0" smtClean="0"/>
              <a:t>.</a:t>
            </a:r>
            <a:endParaRPr lang="es-ES" sz="3200" dirty="0"/>
          </a:p>
        </p:txBody>
      </p:sp>
      <p:sp>
        <p:nvSpPr>
          <p:cNvPr id="4" name="3 CuadroTexto"/>
          <p:cNvSpPr txBox="1"/>
          <p:nvPr/>
        </p:nvSpPr>
        <p:spPr>
          <a:xfrm>
            <a:off x="0" y="2420888"/>
            <a:ext cx="3275856" cy="3785652"/>
          </a:xfrm>
          <a:prstGeom prst="rect">
            <a:avLst/>
          </a:prstGeom>
          <a:noFill/>
        </p:spPr>
        <p:txBody>
          <a:bodyPr wrap="square" rtlCol="0">
            <a:spAutoFit/>
          </a:bodyPr>
          <a:lstStyle/>
          <a:p>
            <a:pPr algn="ctr"/>
            <a:r>
              <a:rPr lang="es-ES" sz="2400" dirty="0" smtClean="0"/>
              <a:t>Cataluña, Mallorca y Valencia tuvieron una actitud claramente favorable al pretendiente austríaco. Aragón estuvo más indecisa. Cataluña y Mallorca resistirían hasta el final (1714 y 1715).</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Entre 1703 y 1707 la Gran Alianza logró importantes éxitos.</a:t>
            </a:r>
            <a:endParaRPr lang="es-ES" sz="3600" dirty="0"/>
          </a:p>
        </p:txBody>
      </p:sp>
      <p:pic>
        <p:nvPicPr>
          <p:cNvPr id="64516" name="Picture 4" descr="Setge de Barcelona de 1705.jpg"/>
          <p:cNvPicPr>
            <a:picLocks noChangeAspect="1" noChangeArrowheads="1"/>
          </p:cNvPicPr>
          <p:nvPr/>
        </p:nvPicPr>
        <p:blipFill>
          <a:blip r:embed="rId2" cstate="print"/>
          <a:srcRect/>
          <a:stretch>
            <a:fillRect/>
          </a:stretch>
        </p:blipFill>
        <p:spPr bwMode="auto">
          <a:xfrm>
            <a:off x="5076056" y="1244237"/>
            <a:ext cx="4067944" cy="5613763"/>
          </a:xfrm>
          <a:prstGeom prst="rect">
            <a:avLst/>
          </a:prstGeom>
          <a:noFill/>
        </p:spPr>
      </p:pic>
      <p:sp>
        <p:nvSpPr>
          <p:cNvPr id="5" name="4 CuadroTexto"/>
          <p:cNvSpPr txBox="1"/>
          <p:nvPr/>
        </p:nvSpPr>
        <p:spPr>
          <a:xfrm>
            <a:off x="0" y="2132856"/>
            <a:ext cx="5076056" cy="3785652"/>
          </a:xfrm>
          <a:prstGeom prst="rect">
            <a:avLst/>
          </a:prstGeom>
          <a:noFill/>
        </p:spPr>
        <p:txBody>
          <a:bodyPr wrap="square" rtlCol="0">
            <a:spAutoFit/>
          </a:bodyPr>
          <a:lstStyle/>
          <a:p>
            <a:pPr algn="ctr"/>
            <a:r>
              <a:rPr lang="es-ES" sz="2400" dirty="0" smtClean="0"/>
              <a:t>En 1703 Carlos era reconocido por los miembros de la Gran Alianza como Carlos III de España. En 1705 las tropas de la Gran Alianza </a:t>
            </a:r>
            <a:r>
              <a:rPr lang="es-ES" sz="2400" dirty="0" smtClean="0">
                <a:solidFill>
                  <a:srgbClr val="FF0000"/>
                </a:solidFill>
              </a:rPr>
              <a:t>ocupan Barcelona </a:t>
            </a:r>
            <a:r>
              <a:rPr lang="es-ES" sz="2400" dirty="0" smtClean="0"/>
              <a:t>con apoyo de buena parte de la población catalana. Carlos III entra en la ciudad y reconoce los fueros catalanes. Poco después la Gran Alianza toma </a:t>
            </a:r>
            <a:r>
              <a:rPr lang="es-ES" sz="2400" dirty="0" smtClean="0">
                <a:solidFill>
                  <a:srgbClr val="FF0000"/>
                </a:solidFill>
              </a:rPr>
              <a:t>Valencia, Mallorca y Zaragoza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Kneller - Emperor Charles VI when Archduke.jpg"/>
          <p:cNvPicPr>
            <a:picLocks noChangeAspect="1" noChangeArrowheads="1"/>
          </p:cNvPicPr>
          <p:nvPr/>
        </p:nvPicPr>
        <p:blipFill>
          <a:blip r:embed="rId2" cstate="print"/>
          <a:srcRect/>
          <a:stretch>
            <a:fillRect/>
          </a:stretch>
        </p:blipFill>
        <p:spPr bwMode="auto">
          <a:xfrm>
            <a:off x="5045594" y="0"/>
            <a:ext cx="4098406" cy="6858001"/>
          </a:xfrm>
          <a:prstGeom prst="rect">
            <a:avLst/>
          </a:prstGeom>
          <a:noFill/>
        </p:spPr>
      </p:pic>
      <p:sp>
        <p:nvSpPr>
          <p:cNvPr id="3" name="2 CuadroTexto"/>
          <p:cNvSpPr txBox="1"/>
          <p:nvPr/>
        </p:nvSpPr>
        <p:spPr>
          <a:xfrm>
            <a:off x="0" y="836712"/>
            <a:ext cx="5004048" cy="5262979"/>
          </a:xfrm>
          <a:prstGeom prst="rect">
            <a:avLst/>
          </a:prstGeom>
          <a:noFill/>
        </p:spPr>
        <p:txBody>
          <a:bodyPr wrap="square" rtlCol="0">
            <a:spAutoFit/>
          </a:bodyPr>
          <a:lstStyle/>
          <a:p>
            <a:pPr algn="ctr"/>
            <a:r>
              <a:rPr lang="es-ES" sz="2800" dirty="0" smtClean="0"/>
              <a:t>Mientras los franceses trataban infructuosamente de tomar Cataluña en 1706, los aliados avanzan sobre Salamanca y desde ahí y Valencia ocupan Madrid. Felipe huye a Burgos y en junio </a:t>
            </a:r>
            <a:r>
              <a:rPr lang="es-ES" sz="2800" dirty="0" smtClean="0">
                <a:solidFill>
                  <a:srgbClr val="FF0000"/>
                </a:solidFill>
              </a:rPr>
              <a:t>Carlos entra en la capital y es reconocido como Carlos III</a:t>
            </a:r>
            <a:r>
              <a:rPr lang="es-ES" sz="2800" dirty="0" smtClean="0"/>
              <a:t>. Sin embargo, la falta de apoyos hace que abandone Madrid en agosto y ya en octubre regresa Felipe.</a:t>
            </a:r>
            <a:endParaRPr lang="es-E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Felipe V.</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Tratado de Utrecht.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Pactos de Familia.</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¿Por qué Cataluña, Valencia, Mallorca y, a medias, Aragón apoyaron a los </a:t>
            </a:r>
            <a:r>
              <a:rPr lang="es-ES" sz="3600" dirty="0" err="1" smtClean="0"/>
              <a:t>Austrias</a:t>
            </a:r>
            <a:r>
              <a:rPr lang="es-ES" sz="3600" dirty="0" smtClean="0"/>
              <a:t>?</a:t>
            </a:r>
            <a:endParaRPr lang="es-ES" sz="3600" dirty="0"/>
          </a:p>
        </p:txBody>
      </p:sp>
      <p:pic>
        <p:nvPicPr>
          <p:cNvPr id="66562" name="Picture 2" descr="Resultado de imagen de luis xiv felipe v"/>
          <p:cNvPicPr>
            <a:picLocks noChangeAspect="1" noChangeArrowheads="1"/>
          </p:cNvPicPr>
          <p:nvPr/>
        </p:nvPicPr>
        <p:blipFill>
          <a:blip r:embed="rId2" cstate="print"/>
          <a:srcRect/>
          <a:stretch>
            <a:fillRect/>
          </a:stretch>
        </p:blipFill>
        <p:spPr bwMode="auto">
          <a:xfrm>
            <a:off x="1187624" y="1268760"/>
            <a:ext cx="6810375" cy="3514726"/>
          </a:xfrm>
          <a:prstGeom prst="rect">
            <a:avLst/>
          </a:prstGeom>
          <a:noFill/>
        </p:spPr>
      </p:pic>
      <p:sp>
        <p:nvSpPr>
          <p:cNvPr id="4" name="3 CuadroTexto"/>
          <p:cNvSpPr txBox="1"/>
          <p:nvPr/>
        </p:nvSpPr>
        <p:spPr>
          <a:xfrm>
            <a:off x="0" y="4869160"/>
            <a:ext cx="9144000" cy="1938992"/>
          </a:xfrm>
          <a:prstGeom prst="rect">
            <a:avLst/>
          </a:prstGeom>
          <a:noFill/>
        </p:spPr>
        <p:txBody>
          <a:bodyPr wrap="square" rtlCol="0">
            <a:spAutoFit/>
          </a:bodyPr>
          <a:lstStyle/>
          <a:p>
            <a:pPr algn="ctr"/>
            <a:r>
              <a:rPr lang="es-ES" sz="2400" dirty="0" smtClean="0"/>
              <a:t>La llegada a España de los Borbones se veía como </a:t>
            </a:r>
            <a:r>
              <a:rPr lang="es-ES" sz="2400" dirty="0" smtClean="0">
                <a:solidFill>
                  <a:srgbClr val="FF0000"/>
                </a:solidFill>
              </a:rPr>
              <a:t>la entrada del absolutismo francés</a:t>
            </a:r>
            <a:r>
              <a:rPr lang="es-ES" sz="2400" dirty="0" smtClean="0"/>
              <a:t> en la Península. Se presuponía que implicaba un </a:t>
            </a:r>
            <a:r>
              <a:rPr lang="es-ES" sz="2400" dirty="0" smtClean="0">
                <a:solidFill>
                  <a:srgbClr val="FF0000"/>
                </a:solidFill>
              </a:rPr>
              <a:t>centralismo</a:t>
            </a:r>
            <a:r>
              <a:rPr lang="es-ES" sz="2400" dirty="0" smtClean="0"/>
              <a:t> que amenazaba las libertades históricas de la corona de Aragón. Además, en el caso catalán, estaban muy </a:t>
            </a:r>
            <a:r>
              <a:rPr lang="es-ES" sz="2400" dirty="0" smtClean="0">
                <a:solidFill>
                  <a:srgbClr val="FF0000"/>
                </a:solidFill>
              </a:rPr>
              <a:t>recientes los efectos de la administración francesa</a:t>
            </a:r>
            <a:r>
              <a:rPr lang="es-ES" sz="2400" dirty="0" smtClean="0"/>
              <a:t> durante la </a:t>
            </a:r>
            <a:r>
              <a:rPr lang="es-ES" sz="2400" dirty="0" smtClean="0">
                <a:solidFill>
                  <a:srgbClr val="FF0000"/>
                </a:solidFill>
              </a:rPr>
              <a:t>crisis de 1640</a:t>
            </a:r>
            <a:r>
              <a:rPr lang="es-ES" sz="2400" dirty="0" smtClean="0"/>
              <a:t>.</a:t>
            </a:r>
            <a:endParaRPr lang="es-E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1704 las tropas británicas ocupaban el peñón de </a:t>
            </a:r>
            <a:r>
              <a:rPr lang="es-ES" sz="3600" dirty="0" smtClean="0">
                <a:solidFill>
                  <a:srgbClr val="FF0000"/>
                </a:solidFill>
              </a:rPr>
              <a:t>Gibraltar</a:t>
            </a:r>
            <a:r>
              <a:rPr lang="es-ES" sz="3600" dirty="0" smtClean="0"/>
              <a:t>. Y hasta hoy…</a:t>
            </a:r>
            <a:endParaRPr lang="es-ES" sz="3600" dirty="0"/>
          </a:p>
        </p:txBody>
      </p:sp>
      <p:pic>
        <p:nvPicPr>
          <p:cNvPr id="67586" name="Picture 2" descr="Resultado de imagen de gibraltar torrente"/>
          <p:cNvPicPr>
            <a:picLocks noChangeAspect="1" noChangeArrowheads="1"/>
          </p:cNvPicPr>
          <p:nvPr/>
        </p:nvPicPr>
        <p:blipFill>
          <a:blip r:embed="rId2" cstate="print"/>
          <a:srcRect/>
          <a:stretch>
            <a:fillRect/>
          </a:stretch>
        </p:blipFill>
        <p:spPr bwMode="auto">
          <a:xfrm>
            <a:off x="0" y="1988840"/>
            <a:ext cx="3923928" cy="2613592"/>
          </a:xfrm>
          <a:prstGeom prst="rect">
            <a:avLst/>
          </a:prstGeom>
          <a:noFill/>
        </p:spPr>
      </p:pic>
      <p:pic>
        <p:nvPicPr>
          <p:cNvPr id="67588" name="Picture 4" descr="http://votavalores.org/wp-content/uploads/2017/04/gibraltar.jpg"/>
          <p:cNvPicPr>
            <a:picLocks noChangeAspect="1" noChangeArrowheads="1"/>
          </p:cNvPicPr>
          <p:nvPr/>
        </p:nvPicPr>
        <p:blipFill>
          <a:blip r:embed="rId3" cstate="print"/>
          <a:srcRect/>
          <a:stretch>
            <a:fillRect/>
          </a:stretch>
        </p:blipFill>
        <p:spPr bwMode="auto">
          <a:xfrm>
            <a:off x="3191340" y="1268760"/>
            <a:ext cx="5952660" cy="4464496"/>
          </a:xfrm>
          <a:prstGeom prst="rect">
            <a:avLst/>
          </a:prstGeom>
          <a:noFill/>
        </p:spPr>
      </p:pic>
      <p:sp>
        <p:nvSpPr>
          <p:cNvPr id="5" name="4 CuadroTexto"/>
          <p:cNvSpPr txBox="1"/>
          <p:nvPr/>
        </p:nvSpPr>
        <p:spPr>
          <a:xfrm>
            <a:off x="0" y="5877272"/>
            <a:ext cx="9144000" cy="523220"/>
          </a:xfrm>
          <a:prstGeom prst="rect">
            <a:avLst/>
          </a:prstGeom>
          <a:noFill/>
        </p:spPr>
        <p:txBody>
          <a:bodyPr wrap="square" rtlCol="0">
            <a:spAutoFit/>
          </a:bodyPr>
          <a:lstStyle/>
          <a:p>
            <a:pPr algn="ctr"/>
            <a:r>
              <a:rPr lang="es-ES" sz="2800" dirty="0" smtClean="0"/>
              <a:t>Se trata de la última colonia en Europa.</a:t>
            </a:r>
            <a:endParaRPr lang="es-E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1707 las tropas hispano-francesas lograban una gran </a:t>
            </a:r>
            <a:r>
              <a:rPr lang="es-ES" sz="3600" dirty="0" smtClean="0">
                <a:solidFill>
                  <a:srgbClr val="FF0000"/>
                </a:solidFill>
              </a:rPr>
              <a:t>victoria en Almansa </a:t>
            </a:r>
            <a:r>
              <a:rPr lang="es-ES" sz="3600" dirty="0" smtClean="0"/>
              <a:t>(Albacete).</a:t>
            </a:r>
            <a:endParaRPr lang="es-ES" sz="3600" dirty="0"/>
          </a:p>
        </p:txBody>
      </p:sp>
      <p:pic>
        <p:nvPicPr>
          <p:cNvPr id="68610" name="Picture 2" descr="Ligli-Batalla de Almansa.jpg"/>
          <p:cNvPicPr>
            <a:picLocks noChangeAspect="1" noChangeArrowheads="1"/>
          </p:cNvPicPr>
          <p:nvPr/>
        </p:nvPicPr>
        <p:blipFill>
          <a:blip r:embed="rId2" cstate="print"/>
          <a:srcRect/>
          <a:stretch>
            <a:fillRect/>
          </a:stretch>
        </p:blipFill>
        <p:spPr bwMode="auto">
          <a:xfrm>
            <a:off x="0" y="1484784"/>
            <a:ext cx="9144000" cy="3626420"/>
          </a:xfrm>
          <a:prstGeom prst="rect">
            <a:avLst/>
          </a:prstGeom>
          <a:noFill/>
        </p:spPr>
      </p:pic>
      <p:sp>
        <p:nvSpPr>
          <p:cNvPr id="5" name="4 CuadroTexto"/>
          <p:cNvSpPr txBox="1"/>
          <p:nvPr/>
        </p:nvSpPr>
        <p:spPr>
          <a:xfrm>
            <a:off x="971600" y="5373216"/>
            <a:ext cx="7200800" cy="1200329"/>
          </a:xfrm>
          <a:prstGeom prst="rect">
            <a:avLst/>
          </a:prstGeom>
          <a:noFill/>
        </p:spPr>
        <p:txBody>
          <a:bodyPr wrap="square" rtlCol="0">
            <a:spAutoFit/>
          </a:bodyPr>
          <a:lstStyle/>
          <a:p>
            <a:pPr algn="ctr"/>
            <a:r>
              <a:rPr lang="es-ES" sz="2400" dirty="0" smtClean="0"/>
              <a:t>Esta derrota supuso el </a:t>
            </a:r>
            <a:r>
              <a:rPr lang="es-ES" sz="2400" dirty="0" smtClean="0">
                <a:solidFill>
                  <a:srgbClr val="FF0000"/>
                </a:solidFill>
              </a:rPr>
              <a:t>fin temporal de la expansión </a:t>
            </a:r>
            <a:r>
              <a:rPr lang="es-ES" sz="2400" dirty="0" err="1" smtClean="0">
                <a:solidFill>
                  <a:srgbClr val="FF0000"/>
                </a:solidFill>
              </a:rPr>
              <a:t>austracista</a:t>
            </a:r>
            <a:r>
              <a:rPr lang="es-ES" sz="2400" dirty="0" smtClean="0"/>
              <a:t> en España y pronto </a:t>
            </a:r>
            <a:r>
              <a:rPr lang="es-ES" sz="2400" dirty="0" smtClean="0">
                <a:solidFill>
                  <a:srgbClr val="FF0000"/>
                </a:solidFill>
              </a:rPr>
              <a:t>Aragón y</a:t>
            </a:r>
            <a:r>
              <a:rPr lang="es-ES" sz="2400" dirty="0" smtClean="0"/>
              <a:t> </a:t>
            </a:r>
            <a:r>
              <a:rPr lang="es-ES" sz="2400" dirty="0" smtClean="0">
                <a:solidFill>
                  <a:srgbClr val="FF0000"/>
                </a:solidFill>
              </a:rPr>
              <a:t>Valencia</a:t>
            </a:r>
            <a:r>
              <a:rPr lang="es-ES" sz="2400" dirty="0" smtClean="0"/>
              <a:t> serían reintegrados a los dominios de Felipe V.</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Sin embargo, la situación iba a ser de nuevo favorable para los </a:t>
            </a:r>
            <a:r>
              <a:rPr lang="es-ES" sz="3600" dirty="0" err="1" smtClean="0"/>
              <a:t>Austrias</a:t>
            </a:r>
            <a:r>
              <a:rPr lang="es-ES" sz="3600" dirty="0" smtClean="0"/>
              <a:t> y sus aliados.</a:t>
            </a:r>
            <a:endParaRPr lang="es-ES" sz="3600" dirty="0"/>
          </a:p>
        </p:txBody>
      </p:sp>
      <p:sp>
        <p:nvSpPr>
          <p:cNvPr id="5" name="4 CuadroTexto"/>
          <p:cNvSpPr txBox="1"/>
          <p:nvPr/>
        </p:nvSpPr>
        <p:spPr>
          <a:xfrm>
            <a:off x="0" y="1844824"/>
            <a:ext cx="5076056" cy="3416320"/>
          </a:xfrm>
          <a:prstGeom prst="rect">
            <a:avLst/>
          </a:prstGeom>
          <a:noFill/>
        </p:spPr>
        <p:txBody>
          <a:bodyPr wrap="square" rtlCol="0">
            <a:spAutoFit/>
          </a:bodyPr>
          <a:lstStyle/>
          <a:p>
            <a:pPr algn="ctr"/>
            <a:r>
              <a:rPr lang="es-ES" sz="2400" dirty="0" smtClean="0"/>
              <a:t>En 1708, Felipe perdía Menorca (derecha) y Cerdeña. Lo más grave es que las tropas francesas estaban siendo derrotadas en el centro de Europa. Luis XIV se plantea reconocer a Carlos III en el trono español aunque Felipe se niega. </a:t>
            </a:r>
            <a:r>
              <a:rPr lang="es-ES" sz="2400" dirty="0" smtClean="0">
                <a:solidFill>
                  <a:srgbClr val="FF0000"/>
                </a:solidFill>
              </a:rPr>
              <a:t>Luis retira entonces sus tropas de España </a:t>
            </a:r>
            <a:r>
              <a:rPr lang="es-ES" sz="2400" dirty="0" smtClean="0"/>
              <a:t>para contener el avance aliado por los Países Bajos.</a:t>
            </a:r>
            <a:endParaRPr lang="es-ES" sz="2400" dirty="0"/>
          </a:p>
        </p:txBody>
      </p:sp>
      <p:pic>
        <p:nvPicPr>
          <p:cNvPr id="1027" name="Picture 3"/>
          <p:cNvPicPr>
            <a:picLocks noChangeAspect="1" noChangeArrowheads="1"/>
          </p:cNvPicPr>
          <p:nvPr/>
        </p:nvPicPr>
        <p:blipFill>
          <a:blip r:embed="rId2" cstate="print"/>
          <a:srcRect/>
          <a:stretch>
            <a:fillRect/>
          </a:stretch>
        </p:blipFill>
        <p:spPr bwMode="auto">
          <a:xfrm>
            <a:off x="5076056" y="1211451"/>
            <a:ext cx="4067944" cy="5646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madrid 1700"/>
          <p:cNvPicPr>
            <a:picLocks noChangeAspect="1" noChangeArrowheads="1"/>
          </p:cNvPicPr>
          <p:nvPr/>
        </p:nvPicPr>
        <p:blipFill>
          <a:blip r:embed="rId2" cstate="print"/>
          <a:srcRect/>
          <a:stretch>
            <a:fillRect/>
          </a:stretch>
        </p:blipFill>
        <p:spPr bwMode="auto">
          <a:xfrm>
            <a:off x="0" y="0"/>
            <a:ext cx="9144000" cy="5263864"/>
          </a:xfrm>
          <a:prstGeom prst="rect">
            <a:avLst/>
          </a:prstGeom>
          <a:noFill/>
        </p:spPr>
      </p:pic>
      <p:sp>
        <p:nvSpPr>
          <p:cNvPr id="3" name="2 CuadroTexto"/>
          <p:cNvSpPr txBox="1"/>
          <p:nvPr/>
        </p:nvSpPr>
        <p:spPr>
          <a:xfrm>
            <a:off x="0" y="5445224"/>
            <a:ext cx="9144000" cy="1077218"/>
          </a:xfrm>
          <a:prstGeom prst="rect">
            <a:avLst/>
          </a:prstGeom>
          <a:noFill/>
        </p:spPr>
        <p:txBody>
          <a:bodyPr wrap="square" rtlCol="0">
            <a:spAutoFit/>
          </a:bodyPr>
          <a:lstStyle/>
          <a:p>
            <a:pPr algn="ctr"/>
            <a:r>
              <a:rPr lang="es-ES" sz="3200" dirty="0" smtClean="0"/>
              <a:t>En septiembre de </a:t>
            </a:r>
            <a:r>
              <a:rPr lang="es-ES" sz="3200" dirty="0" smtClean="0">
                <a:solidFill>
                  <a:srgbClr val="FF0000"/>
                </a:solidFill>
              </a:rPr>
              <a:t>1710 Carlos entró de nuevo con sus tropas en Madrid </a:t>
            </a:r>
            <a:r>
              <a:rPr lang="es-ES" sz="3200" dirty="0" smtClean="0"/>
              <a:t>tras haber </a:t>
            </a:r>
            <a:r>
              <a:rPr lang="es-ES" sz="3200" dirty="0" smtClean="0">
                <a:solidFill>
                  <a:srgbClr val="FF0000"/>
                </a:solidFill>
              </a:rPr>
              <a:t>reconquistado Aragón</a:t>
            </a:r>
            <a:r>
              <a:rPr lang="es-ES" sz="3200" dirty="0" smtClean="0"/>
              <a:t>.</a:t>
            </a:r>
            <a:endParaRPr lang="es-E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lbarroquista.files.wordpress.com/2015/02/guerra-de-sucesion01.jpg"/>
          <p:cNvPicPr>
            <a:picLocks noChangeAspect="1" noChangeArrowheads="1"/>
          </p:cNvPicPr>
          <p:nvPr/>
        </p:nvPicPr>
        <p:blipFill>
          <a:blip r:embed="rId2" cstate="print"/>
          <a:srcRect/>
          <a:stretch>
            <a:fillRect/>
          </a:stretch>
        </p:blipFill>
        <p:spPr bwMode="auto">
          <a:xfrm>
            <a:off x="3642351" y="1340768"/>
            <a:ext cx="5501649" cy="4714504"/>
          </a:xfrm>
          <a:prstGeom prst="rect">
            <a:avLst/>
          </a:prstGeom>
          <a:noFill/>
        </p:spPr>
      </p:pic>
      <p:sp>
        <p:nvSpPr>
          <p:cNvPr id="3" name="2 CuadroTexto"/>
          <p:cNvSpPr txBox="1"/>
          <p:nvPr/>
        </p:nvSpPr>
        <p:spPr>
          <a:xfrm>
            <a:off x="0" y="0"/>
            <a:ext cx="9144000" cy="646331"/>
          </a:xfrm>
          <a:prstGeom prst="rect">
            <a:avLst/>
          </a:prstGeom>
          <a:noFill/>
        </p:spPr>
        <p:txBody>
          <a:bodyPr wrap="square" rtlCol="0">
            <a:spAutoFit/>
          </a:bodyPr>
          <a:lstStyle/>
          <a:p>
            <a:pPr algn="ctr"/>
            <a:r>
              <a:rPr lang="es-ES" sz="3600" dirty="0" smtClean="0"/>
              <a:t>El </a:t>
            </a:r>
            <a:r>
              <a:rPr lang="es-ES" sz="3600" dirty="0" smtClean="0">
                <a:solidFill>
                  <a:srgbClr val="FF0000"/>
                </a:solidFill>
              </a:rPr>
              <a:t>vuelco final </a:t>
            </a:r>
            <a:r>
              <a:rPr lang="es-ES" sz="3600" dirty="0" smtClean="0"/>
              <a:t>se produce a </a:t>
            </a:r>
            <a:r>
              <a:rPr lang="es-ES" sz="3600" dirty="0" smtClean="0">
                <a:solidFill>
                  <a:srgbClr val="FF0000"/>
                </a:solidFill>
              </a:rPr>
              <a:t>finales de 1710</a:t>
            </a:r>
            <a:r>
              <a:rPr lang="es-ES" sz="3600" dirty="0" smtClean="0"/>
              <a:t>.</a:t>
            </a:r>
            <a:endParaRPr lang="es-ES" sz="3600" dirty="0"/>
          </a:p>
        </p:txBody>
      </p:sp>
      <p:sp>
        <p:nvSpPr>
          <p:cNvPr id="4" name="3 CuadroTexto"/>
          <p:cNvSpPr txBox="1"/>
          <p:nvPr/>
        </p:nvSpPr>
        <p:spPr>
          <a:xfrm>
            <a:off x="0" y="1700808"/>
            <a:ext cx="3635896" cy="3970318"/>
          </a:xfrm>
          <a:prstGeom prst="rect">
            <a:avLst/>
          </a:prstGeom>
          <a:noFill/>
        </p:spPr>
        <p:txBody>
          <a:bodyPr wrap="square" rtlCol="0">
            <a:spAutoFit/>
          </a:bodyPr>
          <a:lstStyle/>
          <a:p>
            <a:pPr algn="ctr"/>
            <a:r>
              <a:rPr lang="es-ES" sz="2800" dirty="0" smtClean="0"/>
              <a:t>En diciembre, Felipe regresaba a Madrid. Sus tropas lograron dos importantes victorias en </a:t>
            </a:r>
            <a:r>
              <a:rPr lang="es-ES" sz="2800" dirty="0" smtClean="0">
                <a:solidFill>
                  <a:srgbClr val="FF0000"/>
                </a:solidFill>
              </a:rPr>
              <a:t>Brihuega y Villaviciosa </a:t>
            </a:r>
            <a:r>
              <a:rPr lang="es-ES" sz="2800" dirty="0" smtClean="0"/>
              <a:t>obligando a la definitiva retirada </a:t>
            </a:r>
            <a:r>
              <a:rPr lang="es-ES" sz="2800" dirty="0" err="1" smtClean="0"/>
              <a:t>austracista</a:t>
            </a:r>
            <a:r>
              <a:rPr lang="es-ES" sz="2800" dirty="0" smtClean="0"/>
              <a:t> hacia Cataluña.</a:t>
            </a:r>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de coronación carlos vi austria"/>
          <p:cNvPicPr>
            <a:picLocks noChangeAspect="1" noChangeArrowheads="1"/>
          </p:cNvPicPr>
          <p:nvPr/>
        </p:nvPicPr>
        <p:blipFill>
          <a:blip r:embed="rId2" cstate="print"/>
          <a:srcRect/>
          <a:stretch>
            <a:fillRect/>
          </a:stretch>
        </p:blipFill>
        <p:spPr bwMode="auto">
          <a:xfrm>
            <a:off x="4524375" y="1988840"/>
            <a:ext cx="4619625" cy="3514725"/>
          </a:xfrm>
          <a:prstGeom prst="rect">
            <a:avLst/>
          </a:prstGeom>
          <a:noFill/>
          <a:ln w="9525">
            <a:noFill/>
            <a:miter lim="800000"/>
            <a:headEnd/>
            <a:tailEnd/>
          </a:ln>
        </p:spPr>
      </p:pic>
      <p:sp>
        <p:nvSpPr>
          <p:cNvPr id="9219"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_tradnl" sz="3600" dirty="0"/>
              <a:t>El momento decisivo fue la </a:t>
            </a:r>
            <a:r>
              <a:rPr lang="es-ES_tradnl" sz="3600" dirty="0">
                <a:solidFill>
                  <a:srgbClr val="FF0000"/>
                </a:solidFill>
              </a:rPr>
              <a:t>coronación del archiduque Carlos</a:t>
            </a:r>
            <a:r>
              <a:rPr lang="es-ES_tradnl" sz="3600" dirty="0"/>
              <a:t>, ahora Carlos VI, como </a:t>
            </a:r>
            <a:r>
              <a:rPr lang="es-ES_tradnl" sz="3600" dirty="0">
                <a:solidFill>
                  <a:srgbClr val="FF0000"/>
                </a:solidFill>
              </a:rPr>
              <a:t>emperador del Sacro Imperio </a:t>
            </a:r>
            <a:r>
              <a:rPr lang="es-ES_tradnl" sz="3600" dirty="0"/>
              <a:t>en 1711.</a:t>
            </a:r>
            <a:endParaRPr lang="es-ES" sz="3600" dirty="0"/>
          </a:p>
        </p:txBody>
      </p:sp>
      <p:sp>
        <p:nvSpPr>
          <p:cNvPr id="9220" name="Text Box 3"/>
          <p:cNvSpPr txBox="1">
            <a:spLocks noChangeArrowheads="1"/>
          </p:cNvSpPr>
          <p:nvPr/>
        </p:nvSpPr>
        <p:spPr bwMode="auto">
          <a:xfrm>
            <a:off x="0" y="2132856"/>
            <a:ext cx="4500563" cy="4154984"/>
          </a:xfrm>
          <a:prstGeom prst="rect">
            <a:avLst/>
          </a:prstGeom>
          <a:noFill/>
          <a:ln w="9525">
            <a:noFill/>
            <a:miter lim="800000"/>
            <a:headEnd/>
            <a:tailEnd/>
          </a:ln>
        </p:spPr>
        <p:txBody>
          <a:bodyPr wrap="square">
            <a:spAutoFit/>
          </a:bodyPr>
          <a:lstStyle/>
          <a:p>
            <a:pPr algn="ctr">
              <a:spcBef>
                <a:spcPct val="50000"/>
              </a:spcBef>
            </a:pPr>
            <a:r>
              <a:rPr lang="es-ES" sz="2400" dirty="0"/>
              <a:t>Para </a:t>
            </a:r>
            <a:r>
              <a:rPr lang="es-ES" sz="2400" dirty="0">
                <a:solidFill>
                  <a:srgbClr val="FF0000"/>
                </a:solidFill>
              </a:rPr>
              <a:t>Gran Bretaña y las Provincias Unidas </a:t>
            </a:r>
            <a:r>
              <a:rPr lang="es-ES" sz="2400" dirty="0"/>
              <a:t>era </a:t>
            </a:r>
            <a:r>
              <a:rPr lang="es-ES" sz="2400" dirty="0">
                <a:solidFill>
                  <a:srgbClr val="FF0000"/>
                </a:solidFill>
              </a:rPr>
              <a:t>muy peligroso </a:t>
            </a:r>
            <a:r>
              <a:rPr lang="es-ES" sz="2400" dirty="0"/>
              <a:t>que Francia contara con un aliado como España, pero igual de peligroso o más era que el </a:t>
            </a:r>
            <a:r>
              <a:rPr lang="es-ES" sz="2400" dirty="0">
                <a:solidFill>
                  <a:srgbClr val="FF0000"/>
                </a:solidFill>
              </a:rPr>
              <a:t>emperador del Sacro Imperio fuera a la vez el rey de España</a:t>
            </a:r>
            <a:r>
              <a:rPr lang="es-ES" sz="2400" dirty="0"/>
              <a:t>. Británicos y holandeses iniciaron entonces conservaciones de paz mientras Cataluña proseguía con su lucha en apoyo de Carlos.</a:t>
            </a:r>
          </a:p>
        </p:txBody>
      </p:sp>
      <p:sp>
        <p:nvSpPr>
          <p:cNvPr id="5" name="4 CuadroTexto"/>
          <p:cNvSpPr txBox="1"/>
          <p:nvPr/>
        </p:nvSpPr>
        <p:spPr>
          <a:xfrm>
            <a:off x="4499992" y="5657671"/>
            <a:ext cx="4644008" cy="1015663"/>
          </a:xfrm>
          <a:prstGeom prst="rect">
            <a:avLst/>
          </a:prstGeom>
          <a:noFill/>
        </p:spPr>
        <p:txBody>
          <a:bodyPr wrap="square" rtlCol="0">
            <a:spAutoFit/>
          </a:bodyPr>
          <a:lstStyle/>
          <a:p>
            <a:pPr algn="ctr"/>
            <a:r>
              <a:rPr lang="es-ES" sz="2000" dirty="0" smtClean="0"/>
              <a:t>Leopoldo I había muerto en 1705. En 1711 murió sin descendencia José I, hermano mayor de Carlos.</a:t>
            </a:r>
            <a:endParaRPr lang="es-E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2308324"/>
          </a:xfrm>
          <a:prstGeom prst="rect">
            <a:avLst/>
          </a:prstGeom>
          <a:noFill/>
          <a:ln w="9525">
            <a:noFill/>
            <a:miter lim="800000"/>
            <a:headEnd/>
            <a:tailEnd/>
          </a:ln>
        </p:spPr>
        <p:txBody>
          <a:bodyPr>
            <a:spAutoFit/>
          </a:bodyPr>
          <a:lstStyle/>
          <a:p>
            <a:pPr algn="ctr"/>
            <a:r>
              <a:rPr lang="es-ES" sz="4800" dirty="0" smtClean="0">
                <a:solidFill>
                  <a:srgbClr val="FF0000"/>
                </a:solidFill>
                <a:latin typeface="Arial Black" pitchFamily="34" charset="0"/>
              </a:rPr>
              <a:t>El nuevo orden europeo surgido en Utrecht. Los Pactos de Familia.</a:t>
            </a:r>
            <a:endParaRPr lang="es-ES" sz="4800" dirty="0">
              <a:solidFill>
                <a:srgbClr val="FF0000"/>
              </a:solidFill>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spcBef>
                <a:spcPct val="50000"/>
              </a:spcBef>
            </a:pPr>
            <a:r>
              <a:rPr lang="es-ES_tradnl" sz="3200" dirty="0" smtClean="0"/>
              <a:t>A principios de 1712 se iniciaban las </a:t>
            </a:r>
            <a:r>
              <a:rPr lang="es-ES_tradnl" sz="3200" dirty="0" smtClean="0">
                <a:solidFill>
                  <a:srgbClr val="FF0000"/>
                </a:solidFill>
              </a:rPr>
              <a:t>conversaciones de paz</a:t>
            </a:r>
            <a:r>
              <a:rPr lang="es-ES_tradnl" sz="3200" dirty="0" smtClean="0"/>
              <a:t> en la ciudad holandesa de Utrecht.</a:t>
            </a:r>
            <a:endParaRPr lang="es-ES" sz="3200" dirty="0"/>
          </a:p>
        </p:txBody>
      </p:sp>
      <p:pic>
        <p:nvPicPr>
          <p:cNvPr id="34818" name="Picture 2"/>
          <p:cNvPicPr>
            <a:picLocks noChangeAspect="1" noChangeArrowheads="1"/>
          </p:cNvPicPr>
          <p:nvPr/>
        </p:nvPicPr>
        <p:blipFill>
          <a:blip r:embed="rId2" cstate="print"/>
          <a:srcRect/>
          <a:stretch>
            <a:fillRect/>
          </a:stretch>
        </p:blipFill>
        <p:spPr bwMode="auto">
          <a:xfrm>
            <a:off x="0" y="1196752"/>
            <a:ext cx="9144000" cy="3668774"/>
          </a:xfrm>
          <a:prstGeom prst="rect">
            <a:avLst/>
          </a:prstGeom>
          <a:noFill/>
          <a:ln w="9525">
            <a:noFill/>
            <a:miter lim="800000"/>
            <a:headEnd/>
            <a:tailEnd/>
          </a:ln>
        </p:spPr>
      </p:pic>
      <p:sp>
        <p:nvSpPr>
          <p:cNvPr id="4" name="3 CuadroTexto"/>
          <p:cNvSpPr txBox="1"/>
          <p:nvPr/>
        </p:nvSpPr>
        <p:spPr>
          <a:xfrm>
            <a:off x="0" y="5013176"/>
            <a:ext cx="9144000" cy="1569660"/>
          </a:xfrm>
          <a:prstGeom prst="rect">
            <a:avLst/>
          </a:prstGeom>
          <a:noFill/>
        </p:spPr>
        <p:txBody>
          <a:bodyPr wrap="square" rtlCol="0">
            <a:spAutoFit/>
          </a:bodyPr>
          <a:lstStyle/>
          <a:p>
            <a:pPr algn="ctr"/>
            <a:r>
              <a:rPr lang="es-ES" sz="2400" dirty="0" smtClean="0">
                <a:solidFill>
                  <a:srgbClr val="FF0000"/>
                </a:solidFill>
              </a:rPr>
              <a:t>Cataluña prosiguió sola la guerra</a:t>
            </a:r>
            <a:r>
              <a:rPr lang="es-ES" sz="2400" dirty="0" smtClean="0"/>
              <a:t>. Los aliados habían abandonado secretamente a los catalanes. Estos resistieron hasta que finalmente cayó Barcelona (imagen) en septiembre de 1714. Finalmente, en 1715 las tropas de Felipe ocupaban también Mallorca.</a:t>
            </a:r>
            <a:endParaRPr lang="es-E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3.bp.blogspot.com/-ZCz5WCBgefU/UVl0gpW8_nI/AAAAAAAACNY/EKO2STks5LI/s640/utrecht-1713.gif"/>
          <p:cNvPicPr>
            <a:picLocks noChangeAspect="1" noChangeArrowheads="1"/>
          </p:cNvPicPr>
          <p:nvPr/>
        </p:nvPicPr>
        <p:blipFill>
          <a:blip r:embed="rId2" cstate="print"/>
          <a:srcRect/>
          <a:stretch>
            <a:fillRect/>
          </a:stretch>
        </p:blipFill>
        <p:spPr bwMode="auto">
          <a:xfrm>
            <a:off x="1115616" y="1919827"/>
            <a:ext cx="6840760" cy="4938173"/>
          </a:xfrm>
          <a:prstGeom prst="rect">
            <a:avLst/>
          </a:prstGeom>
          <a:noFill/>
          <a:ln w="9525">
            <a:noFill/>
            <a:miter lim="800000"/>
            <a:headEnd/>
            <a:tailEnd/>
          </a:ln>
        </p:spPr>
      </p:pic>
      <p:sp>
        <p:nvSpPr>
          <p:cNvPr id="7171" name="Text Box 3"/>
          <p:cNvSpPr txBox="1">
            <a:spLocks noChangeArrowheads="1"/>
          </p:cNvSpPr>
          <p:nvPr/>
        </p:nvSpPr>
        <p:spPr bwMode="auto">
          <a:xfrm>
            <a:off x="0" y="0"/>
            <a:ext cx="9144000" cy="1877437"/>
          </a:xfrm>
          <a:prstGeom prst="rect">
            <a:avLst/>
          </a:prstGeom>
          <a:noFill/>
          <a:ln w="9525">
            <a:noFill/>
            <a:miter lim="800000"/>
            <a:headEnd/>
            <a:tailEnd/>
          </a:ln>
        </p:spPr>
        <p:txBody>
          <a:bodyPr>
            <a:spAutoFit/>
          </a:bodyPr>
          <a:lstStyle/>
          <a:p>
            <a:pPr algn="ctr">
              <a:spcBef>
                <a:spcPct val="50000"/>
              </a:spcBef>
            </a:pPr>
            <a:r>
              <a:rPr lang="es-ES_tradnl" sz="2900" dirty="0" smtClean="0"/>
              <a:t>La </a:t>
            </a:r>
            <a:r>
              <a:rPr lang="es-ES_tradnl" sz="2900" dirty="0" smtClean="0">
                <a:solidFill>
                  <a:srgbClr val="FF0000"/>
                </a:solidFill>
              </a:rPr>
              <a:t>Paz de Utrecht </a:t>
            </a:r>
            <a:r>
              <a:rPr lang="es-ES_tradnl" sz="2900" dirty="0" smtClean="0"/>
              <a:t>(tratados de Utrecht, 1713, </a:t>
            </a:r>
            <a:r>
              <a:rPr lang="es-ES_tradnl" sz="2900" dirty="0" err="1"/>
              <a:t>Rastatt</a:t>
            </a:r>
            <a:r>
              <a:rPr lang="es-ES_tradnl" sz="2900" dirty="0"/>
              <a:t> </a:t>
            </a:r>
            <a:r>
              <a:rPr lang="es-ES_tradnl" sz="2900" dirty="0" smtClean="0"/>
              <a:t>, 1714 y </a:t>
            </a:r>
            <a:r>
              <a:rPr lang="es-ES_tradnl" sz="2900" dirty="0" err="1" smtClean="0"/>
              <a:t>Baden</a:t>
            </a:r>
            <a:r>
              <a:rPr lang="es-ES_tradnl" sz="2900" dirty="0" smtClean="0"/>
              <a:t>, 1715) </a:t>
            </a:r>
            <a:r>
              <a:rPr lang="es-ES_tradnl" sz="2900" dirty="0"/>
              <a:t>terminaban el </a:t>
            </a:r>
            <a:r>
              <a:rPr lang="es-ES_tradnl" sz="2900" dirty="0" smtClean="0"/>
              <a:t>conflicto conformando el llamado </a:t>
            </a:r>
            <a:r>
              <a:rPr lang="es-ES_tradnl" sz="2900" dirty="0" smtClean="0">
                <a:solidFill>
                  <a:srgbClr val="FF0000"/>
                </a:solidFill>
              </a:rPr>
              <a:t>sistema de Utrecht</a:t>
            </a:r>
            <a:r>
              <a:rPr lang="es-ES_tradnl" sz="2900" dirty="0" smtClean="0"/>
              <a:t>. </a:t>
            </a:r>
            <a:r>
              <a:rPr lang="es-ES_tradnl" sz="2900" dirty="0" smtClean="0">
                <a:solidFill>
                  <a:srgbClr val="FF0000"/>
                </a:solidFill>
              </a:rPr>
              <a:t>Francia y Austria </a:t>
            </a:r>
            <a:r>
              <a:rPr lang="es-ES_tradnl" sz="2900" dirty="0" smtClean="0"/>
              <a:t>quedaban como principales potencias continentales.</a:t>
            </a:r>
            <a:endParaRPr lang="es-ES" sz="2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785652"/>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chemeClr val="tx2">
                    <a:lumMod val="75000"/>
                  </a:schemeClr>
                </a:solidFill>
                <a:latin typeface="Arial Black" pitchFamily="34" charset="0"/>
              </a:rPr>
              <a:t>Edad Media: </a:t>
            </a:r>
            <a:r>
              <a:rPr lang="es-ES" sz="2000" dirty="0" smtClean="0">
                <a:solidFill>
                  <a:schemeClr val="tx2">
                    <a:lumMod val="75000"/>
                  </a:schemeClr>
                </a:solidFill>
                <a:latin typeface="Arial Black" pitchFamily="34" charset="0"/>
              </a:rPr>
              <a:t>(415 d.C. – 1492 d.C.).</a:t>
            </a:r>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Reyes Católicos </a:t>
            </a:r>
            <a:r>
              <a:rPr lang="es-ES" sz="2000" dirty="0" smtClean="0">
                <a:solidFill>
                  <a:schemeClr val="tx2">
                    <a:lumMod val="75000"/>
                  </a:schemeClr>
                </a:solidFill>
                <a:latin typeface="Arial Black" pitchFamily="34" charset="0"/>
              </a:rPr>
              <a:t>(1469 – 1516).</a:t>
            </a:r>
          </a:p>
          <a:p>
            <a:pPr marL="720725" indent="-360363" algn="just">
              <a:buFont typeface="Wingdings" pitchFamily="2" charset="2"/>
              <a:buChar char="v"/>
            </a:pPr>
            <a:r>
              <a:rPr lang="es-ES" sz="3200" dirty="0" err="1" smtClean="0">
                <a:solidFill>
                  <a:schemeClr val="tx2">
                    <a:lumMod val="75000"/>
                  </a:schemeClr>
                </a:solidFill>
                <a:latin typeface="Arial Black" pitchFamily="34" charset="0"/>
              </a:rPr>
              <a:t>Austrias</a:t>
            </a:r>
            <a:r>
              <a:rPr lang="es-ES" sz="2000" dirty="0" smtClean="0">
                <a:solidFill>
                  <a:schemeClr val="tx2">
                    <a:lumMod val="75000"/>
                  </a:schemeClr>
                </a:solidFill>
                <a:latin typeface="Arial Black" pitchFamily="34" charset="0"/>
              </a:rPr>
              <a:t> (1516-1700).</a:t>
            </a:r>
          </a:p>
          <a:p>
            <a:pPr marL="720725" indent="-360363" algn="just">
              <a:buFont typeface="Wingdings" pitchFamily="2" charset="2"/>
              <a:buChar char="v"/>
            </a:pPr>
            <a:r>
              <a:rPr lang="es-ES" sz="3200" dirty="0" smtClean="0">
                <a:solidFill>
                  <a:srgbClr val="FF0000"/>
                </a:solidFill>
                <a:latin typeface="Arial Black" pitchFamily="34" charset="0"/>
              </a:rPr>
              <a:t>Borbones</a:t>
            </a:r>
            <a:r>
              <a:rPr lang="es-ES" sz="2000" dirty="0" smtClean="0">
                <a:solidFill>
                  <a:srgbClr val="FF0000"/>
                </a:solidFill>
                <a:latin typeface="Arial Black" pitchFamily="34" charset="0"/>
              </a:rPr>
              <a:t> (1700-1788).</a:t>
            </a:r>
          </a:p>
        </p:txBody>
      </p:sp>
      <p:pic>
        <p:nvPicPr>
          <p:cNvPr id="2051" name="Picture 3"/>
          <p:cNvPicPr>
            <a:picLocks noChangeAspect="1" noChangeArrowheads="1"/>
          </p:cNvPicPr>
          <p:nvPr/>
        </p:nvPicPr>
        <p:blipFill>
          <a:blip r:embed="rId2" cstate="print"/>
          <a:srcRect/>
          <a:stretch>
            <a:fillRect/>
          </a:stretch>
        </p:blipFill>
        <p:spPr bwMode="auto">
          <a:xfrm>
            <a:off x="1547664" y="4591050"/>
            <a:ext cx="5981700"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spcBef>
                <a:spcPct val="50000"/>
              </a:spcBef>
            </a:pPr>
            <a:r>
              <a:rPr lang="es-ES" sz="4400" dirty="0"/>
              <a:t>El </a:t>
            </a:r>
            <a:r>
              <a:rPr lang="es-ES" sz="4400" dirty="0">
                <a:solidFill>
                  <a:srgbClr val="FF0000"/>
                </a:solidFill>
              </a:rPr>
              <a:t>equilibrio continental </a:t>
            </a:r>
            <a:r>
              <a:rPr lang="es-ES" sz="4400" dirty="0"/>
              <a:t>se </a:t>
            </a:r>
            <a:r>
              <a:rPr lang="es-ES" sz="4400" dirty="0" smtClean="0"/>
              <a:t>mantenía.</a:t>
            </a:r>
            <a:endParaRPr lang="es-ES" sz="4400" dirty="0"/>
          </a:p>
        </p:txBody>
      </p:sp>
      <p:pic>
        <p:nvPicPr>
          <p:cNvPr id="58370" name="Picture 2"/>
          <p:cNvPicPr>
            <a:picLocks noChangeAspect="1" noChangeArrowheads="1"/>
          </p:cNvPicPr>
          <p:nvPr/>
        </p:nvPicPr>
        <p:blipFill>
          <a:blip r:embed="rId2" cstate="print"/>
          <a:srcRect/>
          <a:stretch>
            <a:fillRect/>
          </a:stretch>
        </p:blipFill>
        <p:spPr bwMode="auto">
          <a:xfrm>
            <a:off x="0" y="1004581"/>
            <a:ext cx="4704716" cy="3832275"/>
          </a:xfrm>
          <a:prstGeom prst="rect">
            <a:avLst/>
          </a:prstGeom>
          <a:noFill/>
          <a:ln w="9525">
            <a:noFill/>
            <a:miter lim="800000"/>
            <a:headEnd/>
            <a:tailEnd/>
          </a:ln>
        </p:spPr>
      </p:pic>
      <p:pic>
        <p:nvPicPr>
          <p:cNvPr id="6" name="Picture 2" descr="https://3.bp.blogspot.com/-ZCz5WCBgefU/UVl0gpW8_nI/AAAAAAAACNY/EKO2STks5LI/s640/utrecht-1713.gif"/>
          <p:cNvPicPr>
            <a:picLocks noChangeAspect="1" noChangeArrowheads="1"/>
          </p:cNvPicPr>
          <p:nvPr/>
        </p:nvPicPr>
        <p:blipFill>
          <a:blip r:embed="rId3" cstate="print"/>
          <a:srcRect/>
          <a:stretch>
            <a:fillRect/>
          </a:stretch>
        </p:blipFill>
        <p:spPr bwMode="auto">
          <a:xfrm>
            <a:off x="3851921" y="980728"/>
            <a:ext cx="5292080" cy="3820219"/>
          </a:xfrm>
          <a:prstGeom prst="rect">
            <a:avLst/>
          </a:prstGeom>
          <a:noFill/>
          <a:ln w="9525">
            <a:noFill/>
            <a:miter lim="800000"/>
            <a:headEnd/>
            <a:tailEnd/>
          </a:ln>
        </p:spPr>
      </p:pic>
      <p:sp>
        <p:nvSpPr>
          <p:cNvPr id="7" name="Text Box 3"/>
          <p:cNvSpPr txBox="1">
            <a:spLocks noChangeArrowheads="1"/>
          </p:cNvSpPr>
          <p:nvPr/>
        </p:nvSpPr>
        <p:spPr bwMode="auto">
          <a:xfrm>
            <a:off x="0" y="5013176"/>
            <a:ext cx="9144000" cy="1569660"/>
          </a:xfrm>
          <a:prstGeom prst="rect">
            <a:avLst/>
          </a:prstGeom>
          <a:noFill/>
          <a:ln w="9525">
            <a:noFill/>
            <a:miter lim="800000"/>
            <a:headEnd/>
            <a:tailEnd/>
          </a:ln>
        </p:spPr>
        <p:txBody>
          <a:bodyPr wrap="square">
            <a:spAutoFit/>
          </a:bodyPr>
          <a:lstStyle/>
          <a:p>
            <a:pPr algn="ctr">
              <a:spcBef>
                <a:spcPct val="50000"/>
              </a:spcBef>
            </a:pPr>
            <a:r>
              <a:rPr lang="es-ES" sz="2400" dirty="0"/>
              <a:t>El </a:t>
            </a:r>
            <a:r>
              <a:rPr lang="es-ES" sz="2400" dirty="0">
                <a:solidFill>
                  <a:srgbClr val="FF0000"/>
                </a:solidFill>
              </a:rPr>
              <a:t>equilibrio continental </a:t>
            </a:r>
            <a:r>
              <a:rPr lang="es-ES" sz="2400" dirty="0"/>
              <a:t>se mantenía. Francia lograba colocar a un Borbón en el trono español, pero España perdía peso. Austria ganaba muchos territorios en el centro de Europa (Países Bajos españoles, Nápoles, el </a:t>
            </a:r>
            <a:r>
              <a:rPr lang="es-ES" sz="2400" dirty="0" err="1"/>
              <a:t>Milanesado</a:t>
            </a:r>
            <a:r>
              <a:rPr lang="es-ES" sz="2400" dirty="0"/>
              <a:t>, y Cerdeña), pero muy diseminados.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srcRect/>
          <a:stretch>
            <a:fillRect/>
          </a:stretch>
        </p:blipFill>
        <p:spPr bwMode="auto">
          <a:xfrm>
            <a:off x="3143727" y="548680"/>
            <a:ext cx="6000273" cy="5805264"/>
          </a:xfrm>
          <a:prstGeom prst="rect">
            <a:avLst/>
          </a:prstGeom>
          <a:noFill/>
          <a:ln w="9525">
            <a:noFill/>
            <a:miter lim="800000"/>
            <a:headEnd/>
            <a:tailEnd/>
          </a:ln>
        </p:spPr>
      </p:pic>
      <p:sp>
        <p:nvSpPr>
          <p:cNvPr id="6" name="Text Box 3"/>
          <p:cNvSpPr txBox="1">
            <a:spLocks noChangeArrowheads="1"/>
          </p:cNvSpPr>
          <p:nvPr/>
        </p:nvSpPr>
        <p:spPr bwMode="auto">
          <a:xfrm>
            <a:off x="0" y="0"/>
            <a:ext cx="3203848" cy="6555641"/>
          </a:xfrm>
          <a:prstGeom prst="rect">
            <a:avLst/>
          </a:prstGeom>
          <a:noFill/>
          <a:ln w="9525">
            <a:noFill/>
            <a:miter lim="800000"/>
            <a:headEnd/>
            <a:tailEnd/>
          </a:ln>
        </p:spPr>
        <p:txBody>
          <a:bodyPr wrap="square">
            <a:spAutoFit/>
          </a:bodyPr>
          <a:lstStyle/>
          <a:p>
            <a:pPr algn="ctr">
              <a:spcBef>
                <a:spcPct val="50000"/>
              </a:spcBef>
            </a:pPr>
            <a:r>
              <a:rPr lang="es-ES" sz="2800" dirty="0" smtClean="0">
                <a:solidFill>
                  <a:srgbClr val="FF0000"/>
                </a:solidFill>
              </a:rPr>
              <a:t>Francia </a:t>
            </a:r>
            <a:r>
              <a:rPr lang="es-ES" sz="2800" dirty="0" smtClean="0"/>
              <a:t>quedaba exhausta después de décadas de guerra. Luis XIV muere en 1715 dejando un país que ha ganado en sus fronteras, pero que apenas ha obtenido recompensa durante la guerra de Sucesión española con la excepción de colocar a su nieto en el trono español.</a:t>
            </a:r>
            <a:endParaRPr lang="es-E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www.tacitus.nu/images/kartor/Osterrike/osterrike1720.gif"/>
          <p:cNvPicPr>
            <a:picLocks noChangeAspect="1" noChangeArrowheads="1"/>
          </p:cNvPicPr>
          <p:nvPr/>
        </p:nvPicPr>
        <p:blipFill>
          <a:blip r:embed="rId2" cstate="print"/>
          <a:srcRect/>
          <a:stretch>
            <a:fillRect/>
          </a:stretch>
        </p:blipFill>
        <p:spPr bwMode="auto">
          <a:xfrm>
            <a:off x="3203848" y="-39178"/>
            <a:ext cx="5940152" cy="6897178"/>
          </a:xfrm>
          <a:prstGeom prst="rect">
            <a:avLst/>
          </a:prstGeom>
          <a:noFill/>
        </p:spPr>
      </p:pic>
      <p:sp>
        <p:nvSpPr>
          <p:cNvPr id="5" name="Text Box 3"/>
          <p:cNvSpPr txBox="1">
            <a:spLocks noChangeArrowheads="1"/>
          </p:cNvSpPr>
          <p:nvPr/>
        </p:nvSpPr>
        <p:spPr bwMode="auto">
          <a:xfrm>
            <a:off x="0" y="0"/>
            <a:ext cx="3203848" cy="6740307"/>
          </a:xfrm>
          <a:prstGeom prst="rect">
            <a:avLst/>
          </a:prstGeom>
          <a:noFill/>
          <a:ln w="9525">
            <a:noFill/>
            <a:miter lim="800000"/>
            <a:headEnd/>
            <a:tailEnd/>
          </a:ln>
        </p:spPr>
        <p:txBody>
          <a:bodyPr wrap="square">
            <a:spAutoFit/>
          </a:bodyPr>
          <a:lstStyle/>
          <a:p>
            <a:pPr algn="ctr">
              <a:spcBef>
                <a:spcPct val="50000"/>
              </a:spcBef>
            </a:pPr>
            <a:r>
              <a:rPr lang="es-ES" sz="2400" dirty="0" smtClean="0">
                <a:solidFill>
                  <a:srgbClr val="FF0000"/>
                </a:solidFill>
              </a:rPr>
              <a:t>Austria</a:t>
            </a:r>
            <a:r>
              <a:rPr lang="es-ES" sz="2400" dirty="0" smtClean="0"/>
              <a:t> va a ver reforzada más aún su situación. En 1718 vence a los turcos y consigue el trueque de Cerdeña por Sicilia con el joven reino de Saboya. En cualquier caso, fíjate que tenía el mismo problema que España con la conexión territorial (aunque Carlos era también emperador, si bien su poder efectivo en el Imperio era muy inferior al de los territorios austríacos).</a:t>
            </a:r>
            <a:endParaRPr lang="es-E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spcBef>
                <a:spcPct val="50000"/>
              </a:spcBef>
            </a:pPr>
            <a:r>
              <a:rPr lang="es-ES_tradnl" sz="3600" dirty="0" smtClean="0"/>
              <a:t>El </a:t>
            </a:r>
            <a:r>
              <a:rPr lang="es-ES_tradnl" sz="3600" dirty="0">
                <a:solidFill>
                  <a:srgbClr val="FF0000"/>
                </a:solidFill>
              </a:rPr>
              <a:t>gran beneficiado fue Gran Bretaña</a:t>
            </a:r>
            <a:r>
              <a:rPr lang="es-ES_tradnl" sz="3600" dirty="0"/>
              <a:t> al centrar sus ambiciones en la </a:t>
            </a:r>
            <a:r>
              <a:rPr lang="es-ES_tradnl" sz="3600" dirty="0">
                <a:solidFill>
                  <a:srgbClr val="FF0000"/>
                </a:solidFill>
              </a:rPr>
              <a:t>expansión colonial</a:t>
            </a:r>
            <a:r>
              <a:rPr lang="es-ES_tradnl" sz="3600" dirty="0"/>
              <a:t>. Es ahora cuando se quedan con </a:t>
            </a:r>
            <a:r>
              <a:rPr lang="es-ES_tradnl" sz="3600" dirty="0">
                <a:solidFill>
                  <a:srgbClr val="FF0000"/>
                </a:solidFill>
              </a:rPr>
              <a:t>Gibraltar</a:t>
            </a:r>
            <a:r>
              <a:rPr lang="es-ES_tradnl" sz="3600" dirty="0"/>
              <a:t> (además de </a:t>
            </a:r>
            <a:r>
              <a:rPr lang="es-ES_tradnl" sz="3600" dirty="0">
                <a:solidFill>
                  <a:srgbClr val="FF0000"/>
                </a:solidFill>
              </a:rPr>
              <a:t>Menorca</a:t>
            </a:r>
            <a:r>
              <a:rPr lang="es-ES_tradnl" sz="3600" dirty="0"/>
              <a:t>).</a:t>
            </a:r>
            <a:endParaRPr lang="es-ES" sz="3600" dirty="0"/>
          </a:p>
        </p:txBody>
      </p:sp>
      <p:pic>
        <p:nvPicPr>
          <p:cNvPr id="8195" name="Picture 2" descr="Resultado de imagen de navío de permiso"/>
          <p:cNvPicPr>
            <a:picLocks noChangeAspect="1" noChangeArrowheads="1"/>
          </p:cNvPicPr>
          <p:nvPr/>
        </p:nvPicPr>
        <p:blipFill>
          <a:blip r:embed="rId2" cstate="print"/>
          <a:srcRect/>
          <a:stretch>
            <a:fillRect/>
          </a:stretch>
        </p:blipFill>
        <p:spPr bwMode="auto">
          <a:xfrm>
            <a:off x="4162425" y="2636838"/>
            <a:ext cx="4981575" cy="3514725"/>
          </a:xfrm>
          <a:prstGeom prst="rect">
            <a:avLst/>
          </a:prstGeom>
          <a:noFill/>
          <a:ln w="9525">
            <a:noFill/>
            <a:miter lim="800000"/>
            <a:headEnd/>
            <a:tailEnd/>
          </a:ln>
        </p:spPr>
      </p:pic>
      <p:sp>
        <p:nvSpPr>
          <p:cNvPr id="8196" name="Text Box 3"/>
          <p:cNvSpPr txBox="1">
            <a:spLocks noChangeArrowheads="1"/>
          </p:cNvSpPr>
          <p:nvPr/>
        </p:nvSpPr>
        <p:spPr bwMode="auto">
          <a:xfrm>
            <a:off x="0" y="2492896"/>
            <a:ext cx="4140200" cy="4154984"/>
          </a:xfrm>
          <a:prstGeom prst="rect">
            <a:avLst/>
          </a:prstGeom>
          <a:noFill/>
          <a:ln w="9525">
            <a:noFill/>
            <a:miter lim="800000"/>
            <a:headEnd/>
            <a:tailEnd/>
          </a:ln>
        </p:spPr>
        <p:txBody>
          <a:bodyPr>
            <a:spAutoFit/>
          </a:bodyPr>
          <a:lstStyle/>
          <a:p>
            <a:pPr algn="ctr">
              <a:spcBef>
                <a:spcPct val="50000"/>
              </a:spcBef>
            </a:pPr>
            <a:r>
              <a:rPr lang="es-ES" sz="2200" dirty="0"/>
              <a:t>Los ingleses lograron aún más ventajas. El </a:t>
            </a:r>
            <a:r>
              <a:rPr lang="es-ES" sz="2200" dirty="0">
                <a:solidFill>
                  <a:srgbClr val="FF0000"/>
                </a:solidFill>
              </a:rPr>
              <a:t>navío de permiso </a:t>
            </a:r>
            <a:r>
              <a:rPr lang="es-ES" sz="2200" dirty="0"/>
              <a:t>les permitía enviar un barco de gran tonelaje a comerciar con Hispanoamérica, lo cual significaba romper el monopolio español. También recibían durante treinta años el </a:t>
            </a:r>
            <a:r>
              <a:rPr lang="es-ES" sz="2200" dirty="0">
                <a:solidFill>
                  <a:srgbClr val="FF0000"/>
                </a:solidFill>
              </a:rPr>
              <a:t>asiento de negros </a:t>
            </a:r>
            <a:r>
              <a:rPr lang="es-ES" sz="2200" dirty="0"/>
              <a:t>(tráfico de esclavos con América) y una serie de enclaves comerciales franceses, especialmente en Canadá.</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0"/>
            <a:ext cx="9144000" cy="2062103"/>
          </a:xfrm>
          <a:prstGeom prst="rect">
            <a:avLst/>
          </a:prstGeom>
          <a:noFill/>
          <a:ln w="9525">
            <a:noFill/>
            <a:miter lim="800000"/>
            <a:headEnd/>
            <a:tailEnd/>
          </a:ln>
        </p:spPr>
        <p:txBody>
          <a:bodyPr>
            <a:spAutoFit/>
          </a:bodyPr>
          <a:lstStyle/>
          <a:p>
            <a:pPr algn="ctr">
              <a:spcBef>
                <a:spcPct val="50000"/>
              </a:spcBef>
            </a:pPr>
            <a:r>
              <a:rPr lang="es-ES_tradnl" sz="3200" dirty="0" smtClean="0"/>
              <a:t>Por lo demás, aparecen nuevas potencias en el orden europeo, dos menos que serán muy importantes, </a:t>
            </a:r>
            <a:r>
              <a:rPr lang="es-ES_tradnl" sz="3200" dirty="0" smtClean="0">
                <a:solidFill>
                  <a:srgbClr val="FF0000"/>
                </a:solidFill>
              </a:rPr>
              <a:t>Prusia y Saboya</a:t>
            </a:r>
            <a:r>
              <a:rPr lang="es-ES_tradnl" sz="3200" dirty="0" smtClean="0"/>
              <a:t>, ahora reinos. La otra novedad, no relacionada con Utrecht, será el </a:t>
            </a:r>
            <a:r>
              <a:rPr lang="es-ES_tradnl" sz="3200" dirty="0" smtClean="0">
                <a:solidFill>
                  <a:srgbClr val="FF0000"/>
                </a:solidFill>
              </a:rPr>
              <a:t>auge ruso</a:t>
            </a:r>
            <a:r>
              <a:rPr lang="es-ES_tradnl" sz="3200" dirty="0" smtClean="0"/>
              <a:t>.</a:t>
            </a:r>
            <a:endParaRPr lang="es-ES" sz="3200" dirty="0"/>
          </a:p>
        </p:txBody>
      </p:sp>
      <p:pic>
        <p:nvPicPr>
          <p:cNvPr id="63494" name="Picture 6"/>
          <p:cNvPicPr>
            <a:picLocks noChangeAspect="1" noChangeArrowheads="1"/>
          </p:cNvPicPr>
          <p:nvPr/>
        </p:nvPicPr>
        <p:blipFill>
          <a:blip r:embed="rId2" cstate="print"/>
          <a:srcRect/>
          <a:stretch>
            <a:fillRect/>
          </a:stretch>
        </p:blipFill>
        <p:spPr bwMode="auto">
          <a:xfrm>
            <a:off x="-19050" y="2333625"/>
            <a:ext cx="91630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spcBef>
                <a:spcPct val="50000"/>
              </a:spcBef>
            </a:pPr>
            <a:r>
              <a:rPr lang="es-ES_tradnl" sz="3600" dirty="0" smtClean="0"/>
              <a:t>Para </a:t>
            </a:r>
            <a:r>
              <a:rPr lang="es-ES_tradnl" sz="3600" dirty="0">
                <a:solidFill>
                  <a:srgbClr val="FF0000"/>
                </a:solidFill>
              </a:rPr>
              <a:t>España</a:t>
            </a:r>
            <a:r>
              <a:rPr lang="es-ES_tradnl" sz="3600" dirty="0"/>
              <a:t> supone </a:t>
            </a:r>
            <a:r>
              <a:rPr lang="es-ES_tradnl" sz="3600" dirty="0">
                <a:solidFill>
                  <a:srgbClr val="FF0000"/>
                </a:solidFill>
              </a:rPr>
              <a:t>mantener su unidad </a:t>
            </a:r>
            <a:r>
              <a:rPr lang="es-ES_tradnl" sz="3600" dirty="0"/>
              <a:t>con un cambio de </a:t>
            </a:r>
            <a:r>
              <a:rPr lang="es-ES_tradnl" sz="3600" dirty="0">
                <a:solidFill>
                  <a:srgbClr val="FF0000"/>
                </a:solidFill>
              </a:rPr>
              <a:t>dinastía</a:t>
            </a:r>
            <a:r>
              <a:rPr lang="es-ES_tradnl" sz="3600" dirty="0"/>
              <a:t>: los </a:t>
            </a:r>
            <a:r>
              <a:rPr lang="es-ES_tradnl" sz="3600" dirty="0">
                <a:solidFill>
                  <a:srgbClr val="FF0000"/>
                </a:solidFill>
              </a:rPr>
              <a:t>Borbones</a:t>
            </a:r>
            <a:r>
              <a:rPr lang="es-ES_tradnl" sz="3600" dirty="0"/>
              <a:t> sustituyen a los </a:t>
            </a:r>
            <a:r>
              <a:rPr lang="es-ES_tradnl" sz="3600" dirty="0" err="1"/>
              <a:t>Austrias</a:t>
            </a:r>
            <a:r>
              <a:rPr lang="es-ES_tradnl" sz="3600" dirty="0"/>
              <a:t>.</a:t>
            </a:r>
            <a:endParaRPr lang="es-ES" sz="3600" dirty="0"/>
          </a:p>
        </p:txBody>
      </p:sp>
      <p:sp>
        <p:nvSpPr>
          <p:cNvPr id="11267" name="Text Box 3"/>
          <p:cNvSpPr txBox="1">
            <a:spLocks noChangeArrowheads="1"/>
          </p:cNvSpPr>
          <p:nvPr/>
        </p:nvSpPr>
        <p:spPr bwMode="auto">
          <a:xfrm>
            <a:off x="0" y="1773239"/>
            <a:ext cx="3851275" cy="4893647"/>
          </a:xfrm>
          <a:prstGeom prst="rect">
            <a:avLst/>
          </a:prstGeom>
          <a:noFill/>
          <a:ln w="9525">
            <a:noFill/>
            <a:miter lim="800000"/>
            <a:headEnd/>
            <a:tailEnd/>
          </a:ln>
        </p:spPr>
        <p:txBody>
          <a:bodyPr wrap="square">
            <a:spAutoFit/>
          </a:bodyPr>
          <a:lstStyle/>
          <a:p>
            <a:pPr algn="ctr">
              <a:spcBef>
                <a:spcPct val="50000"/>
              </a:spcBef>
            </a:pPr>
            <a:r>
              <a:rPr lang="es-ES" sz="2400" dirty="0"/>
              <a:t>En total, cinco Borbones reinaron durante el siglo XVIII. A Felipe le sucede en vida su hijo Luis, pero muere de viruela a los pocos meses. Regresa al poder Felipe y a su muerte le sucede su hijo Fernando (</a:t>
            </a:r>
            <a:r>
              <a:rPr lang="es-ES" sz="2400" dirty="0" smtClean="0"/>
              <a:t>Fernando </a:t>
            </a:r>
            <a:r>
              <a:rPr lang="es-ES" sz="2400" dirty="0"/>
              <a:t>VI) y a la muerte de este el </a:t>
            </a:r>
            <a:r>
              <a:rPr lang="es-ES" sz="2400" dirty="0" smtClean="0"/>
              <a:t>tercer hijo</a:t>
            </a:r>
            <a:r>
              <a:rPr lang="es-ES" sz="2400" dirty="0"/>
              <a:t>, Carlos (Carlos III). Carlos sí tiene descendencia, por lo que el trono pasa a su hijo Carlos IV.</a:t>
            </a:r>
          </a:p>
        </p:txBody>
      </p:sp>
      <p:pic>
        <p:nvPicPr>
          <p:cNvPr id="11268" name="Picture 5"/>
          <p:cNvPicPr>
            <a:picLocks noChangeAspect="1" noChangeArrowheads="1"/>
          </p:cNvPicPr>
          <p:nvPr/>
        </p:nvPicPr>
        <p:blipFill>
          <a:blip r:embed="rId2" cstate="print"/>
          <a:srcRect/>
          <a:stretch>
            <a:fillRect/>
          </a:stretch>
        </p:blipFill>
        <p:spPr bwMode="auto">
          <a:xfrm>
            <a:off x="4211638" y="1654175"/>
            <a:ext cx="4932362" cy="520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765175"/>
            <a:ext cx="91440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3.bp.blogspot.com/-ZCz5WCBgefU/UVl0gpW8_nI/AAAAAAAACNY/EKO2STks5LI/s640/utrecht-1713.gif"/>
          <p:cNvPicPr>
            <a:picLocks noChangeAspect="1" noChangeArrowheads="1"/>
          </p:cNvPicPr>
          <p:nvPr/>
        </p:nvPicPr>
        <p:blipFill>
          <a:blip r:embed="rId2" cstate="print"/>
          <a:srcRect/>
          <a:stretch>
            <a:fillRect/>
          </a:stretch>
        </p:blipFill>
        <p:spPr bwMode="auto">
          <a:xfrm>
            <a:off x="3048000" y="2457450"/>
            <a:ext cx="6096000" cy="4400550"/>
          </a:xfrm>
          <a:prstGeom prst="rect">
            <a:avLst/>
          </a:prstGeom>
          <a:noFill/>
          <a:ln w="9525">
            <a:noFill/>
            <a:miter lim="800000"/>
            <a:headEnd/>
            <a:tailEnd/>
          </a:ln>
        </p:spPr>
      </p:pic>
      <p:sp>
        <p:nvSpPr>
          <p:cNvPr id="14339" name="Text Box 3"/>
          <p:cNvSpPr txBox="1">
            <a:spLocks noChangeArrowheads="1"/>
          </p:cNvSpPr>
          <p:nvPr/>
        </p:nvSpPr>
        <p:spPr bwMode="auto">
          <a:xfrm>
            <a:off x="0" y="0"/>
            <a:ext cx="9144000" cy="2308324"/>
          </a:xfrm>
          <a:prstGeom prst="rect">
            <a:avLst/>
          </a:prstGeom>
          <a:noFill/>
          <a:ln w="9525">
            <a:noFill/>
            <a:miter lim="800000"/>
            <a:headEnd/>
            <a:tailEnd/>
          </a:ln>
        </p:spPr>
        <p:txBody>
          <a:bodyPr>
            <a:spAutoFit/>
          </a:bodyPr>
          <a:lstStyle/>
          <a:p>
            <a:pPr algn="ctr">
              <a:spcBef>
                <a:spcPct val="50000"/>
              </a:spcBef>
            </a:pPr>
            <a:r>
              <a:rPr lang="es-ES_tradnl" sz="3600" dirty="0"/>
              <a:t>La </a:t>
            </a:r>
            <a:r>
              <a:rPr lang="es-ES_tradnl" sz="3600" dirty="0" smtClean="0"/>
              <a:t>segunda consecuencia internacional es que </a:t>
            </a:r>
            <a:r>
              <a:rPr lang="es-ES_tradnl" sz="3600" dirty="0" smtClean="0">
                <a:solidFill>
                  <a:srgbClr val="FF0000"/>
                </a:solidFill>
              </a:rPr>
              <a:t>España dejaba de ser una potencia principal</a:t>
            </a:r>
            <a:r>
              <a:rPr lang="es-ES_tradnl" sz="3600" dirty="0" smtClean="0"/>
              <a:t> en Europa con la pérdida de todos los territorios europeos que aún retenía.</a:t>
            </a:r>
            <a:endParaRPr lang="es-ES" sz="3600" dirty="0"/>
          </a:p>
        </p:txBody>
      </p:sp>
      <p:sp>
        <p:nvSpPr>
          <p:cNvPr id="14340" name="Text Box 3"/>
          <p:cNvSpPr txBox="1">
            <a:spLocks noChangeArrowheads="1"/>
          </p:cNvSpPr>
          <p:nvPr/>
        </p:nvSpPr>
        <p:spPr bwMode="auto">
          <a:xfrm>
            <a:off x="0" y="3573016"/>
            <a:ext cx="3059113" cy="1569660"/>
          </a:xfrm>
          <a:prstGeom prst="rect">
            <a:avLst/>
          </a:prstGeom>
          <a:noFill/>
          <a:ln w="9525">
            <a:noFill/>
            <a:miter lim="800000"/>
            <a:headEnd/>
            <a:tailEnd/>
          </a:ln>
        </p:spPr>
        <p:txBody>
          <a:bodyPr>
            <a:spAutoFit/>
          </a:bodyPr>
          <a:lstStyle/>
          <a:p>
            <a:pPr algn="ctr">
              <a:spcBef>
                <a:spcPct val="50000"/>
              </a:spcBef>
            </a:pPr>
            <a:r>
              <a:rPr lang="es-ES" sz="2400" dirty="0" smtClean="0"/>
              <a:t>España quedó reducido a su territorio actual e incluso perdió Menorca.</a:t>
            </a:r>
            <a:endParaRPr lang="es-E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0"/>
            <a:ext cx="9144000" cy="1569660"/>
          </a:xfrm>
          <a:prstGeom prst="rect">
            <a:avLst/>
          </a:prstGeom>
          <a:noFill/>
          <a:ln w="9525">
            <a:noFill/>
            <a:miter lim="800000"/>
            <a:headEnd/>
            <a:tailEnd/>
          </a:ln>
        </p:spPr>
        <p:txBody>
          <a:bodyPr>
            <a:spAutoFit/>
          </a:bodyPr>
          <a:lstStyle/>
          <a:p>
            <a:pPr algn="ctr">
              <a:spcBef>
                <a:spcPct val="50000"/>
              </a:spcBef>
            </a:pPr>
            <a:r>
              <a:rPr lang="es-ES_tradnl" sz="3200" dirty="0" smtClean="0"/>
              <a:t>Desde entonces la </a:t>
            </a:r>
            <a:r>
              <a:rPr lang="es-ES_tradnl" sz="3200" dirty="0"/>
              <a:t>política </a:t>
            </a:r>
            <a:r>
              <a:rPr lang="es-ES_tradnl" sz="3200" dirty="0" smtClean="0"/>
              <a:t>exterior española </a:t>
            </a:r>
            <a:r>
              <a:rPr lang="es-ES_tradnl" sz="3200" dirty="0"/>
              <a:t>estuvo marcada por los intentos de </a:t>
            </a:r>
            <a:r>
              <a:rPr lang="es-ES_tradnl" sz="3200" dirty="0">
                <a:solidFill>
                  <a:srgbClr val="FF0000"/>
                </a:solidFill>
              </a:rPr>
              <a:t>recuperar </a:t>
            </a:r>
            <a:r>
              <a:rPr lang="es-ES_tradnl" sz="3200" dirty="0" smtClean="0">
                <a:solidFill>
                  <a:srgbClr val="FF0000"/>
                </a:solidFill>
              </a:rPr>
              <a:t>poder </a:t>
            </a:r>
            <a:r>
              <a:rPr lang="es-ES_tradnl" sz="3200" dirty="0"/>
              <a:t>y de </a:t>
            </a:r>
            <a:r>
              <a:rPr lang="es-ES_tradnl" sz="3200" dirty="0">
                <a:solidFill>
                  <a:srgbClr val="FF0000"/>
                </a:solidFill>
              </a:rPr>
              <a:t>mantener el gran imperio colonial</a:t>
            </a:r>
            <a:r>
              <a:rPr lang="es-ES_tradnl" sz="3200" dirty="0"/>
              <a:t>.</a:t>
            </a:r>
            <a:endParaRPr lang="es-ES" sz="3200" dirty="0"/>
          </a:p>
        </p:txBody>
      </p:sp>
      <p:sp>
        <p:nvSpPr>
          <p:cNvPr id="29699" name="Text Box 3"/>
          <p:cNvSpPr txBox="1">
            <a:spLocks noChangeArrowheads="1"/>
          </p:cNvSpPr>
          <p:nvPr/>
        </p:nvSpPr>
        <p:spPr bwMode="auto">
          <a:xfrm>
            <a:off x="0" y="6027738"/>
            <a:ext cx="9144000" cy="707886"/>
          </a:xfrm>
          <a:prstGeom prst="rect">
            <a:avLst/>
          </a:prstGeom>
          <a:noFill/>
          <a:ln w="9525">
            <a:noFill/>
            <a:miter lim="800000"/>
            <a:headEnd/>
            <a:tailEnd/>
          </a:ln>
        </p:spPr>
        <p:txBody>
          <a:bodyPr>
            <a:spAutoFit/>
          </a:bodyPr>
          <a:lstStyle/>
          <a:p>
            <a:pPr algn="ctr">
              <a:spcBef>
                <a:spcPct val="50000"/>
              </a:spcBef>
            </a:pPr>
            <a:r>
              <a:rPr lang="es-ES" sz="2000" dirty="0" smtClean="0"/>
              <a:t>No olvides, que en </a:t>
            </a:r>
            <a:r>
              <a:rPr lang="es-ES" sz="2000" dirty="0"/>
              <a:t>el siglo XVIII España </a:t>
            </a:r>
            <a:r>
              <a:rPr lang="es-ES" sz="2000" dirty="0" smtClean="0"/>
              <a:t>mantendría </a:t>
            </a:r>
            <a:r>
              <a:rPr lang="es-ES" sz="2000" dirty="0"/>
              <a:t>un gran imperio que incluso había ampliado hacia el interior y el norte del continente americano.</a:t>
            </a:r>
          </a:p>
        </p:txBody>
      </p:sp>
      <p:pic>
        <p:nvPicPr>
          <p:cNvPr id="29700" name="Picture 2" descr="Colonisation 1754.png"/>
          <p:cNvPicPr>
            <a:picLocks noChangeAspect="1" noChangeArrowheads="1"/>
          </p:cNvPicPr>
          <p:nvPr/>
        </p:nvPicPr>
        <p:blipFill>
          <a:blip r:embed="rId2" cstate="print"/>
          <a:srcRect/>
          <a:stretch>
            <a:fillRect/>
          </a:stretch>
        </p:blipFill>
        <p:spPr bwMode="auto">
          <a:xfrm>
            <a:off x="0" y="1773238"/>
            <a:ext cx="9144000" cy="400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_tradnl" sz="3600" dirty="0"/>
              <a:t>Inicialmente Felipe V, bajo la influencia de su esposa Isabel de </a:t>
            </a:r>
            <a:r>
              <a:rPr lang="es-ES_tradnl" sz="3600" dirty="0" err="1"/>
              <a:t>Farnesio</a:t>
            </a:r>
            <a:r>
              <a:rPr lang="es-ES_tradnl" sz="3600" dirty="0"/>
              <a:t>, trató de </a:t>
            </a:r>
            <a:r>
              <a:rPr lang="es-ES_tradnl" sz="3600" dirty="0">
                <a:solidFill>
                  <a:srgbClr val="FF0000"/>
                </a:solidFill>
              </a:rPr>
              <a:t>recuperar la influencia </a:t>
            </a:r>
            <a:r>
              <a:rPr lang="es-ES_tradnl" sz="3600" dirty="0" smtClean="0">
                <a:solidFill>
                  <a:srgbClr val="FF0000"/>
                </a:solidFill>
              </a:rPr>
              <a:t>perdida</a:t>
            </a:r>
            <a:r>
              <a:rPr lang="es-ES_tradnl" sz="3600" dirty="0" smtClean="0"/>
              <a:t> </a:t>
            </a:r>
            <a:r>
              <a:rPr lang="es-ES_tradnl" sz="3600" dirty="0" smtClean="0">
                <a:solidFill>
                  <a:srgbClr val="FF0000"/>
                </a:solidFill>
              </a:rPr>
              <a:t>en Europa</a:t>
            </a:r>
            <a:r>
              <a:rPr lang="es-ES_tradnl" sz="3600" dirty="0" smtClean="0"/>
              <a:t>.</a:t>
            </a:r>
            <a:endParaRPr lang="es-ES" sz="3600" dirty="0"/>
          </a:p>
        </p:txBody>
      </p:sp>
      <p:sp>
        <p:nvSpPr>
          <p:cNvPr id="30723" name="Text Box 3"/>
          <p:cNvSpPr txBox="1">
            <a:spLocks noChangeArrowheads="1"/>
          </p:cNvSpPr>
          <p:nvPr/>
        </p:nvSpPr>
        <p:spPr bwMode="auto">
          <a:xfrm>
            <a:off x="0" y="2025908"/>
            <a:ext cx="5580063" cy="4832092"/>
          </a:xfrm>
          <a:prstGeom prst="rect">
            <a:avLst/>
          </a:prstGeom>
          <a:noFill/>
          <a:ln w="9525">
            <a:noFill/>
            <a:miter lim="800000"/>
            <a:headEnd/>
            <a:tailEnd/>
          </a:ln>
        </p:spPr>
        <p:txBody>
          <a:bodyPr wrap="square">
            <a:spAutoFit/>
          </a:bodyPr>
          <a:lstStyle/>
          <a:p>
            <a:pPr algn="ctr">
              <a:spcBef>
                <a:spcPct val="50000"/>
              </a:spcBef>
            </a:pPr>
            <a:r>
              <a:rPr lang="es-ES" sz="2800" dirty="0"/>
              <a:t>De fuerte carácter, Isabel se casaba con Felipe en 1714. Las frecuentes depresiones de Felipe permitieron a Isabel tomar la iniciativa. Su objetivo era recuperar los territorios italianos para colocar allí a sus hijos. Una flota española invadió Cerdeña y Sicilia, lo cual activó una alianza de las potencias europeas que de inmediato frenaron las aspiraciones españolas.</a:t>
            </a:r>
          </a:p>
        </p:txBody>
      </p:sp>
      <p:pic>
        <p:nvPicPr>
          <p:cNvPr id="30724" name="Picture 6" descr="Isabel de Farnesio.jpg"/>
          <p:cNvPicPr>
            <a:picLocks noChangeAspect="1" noChangeArrowheads="1"/>
          </p:cNvPicPr>
          <p:nvPr/>
        </p:nvPicPr>
        <p:blipFill>
          <a:blip r:embed="rId2" cstate="print"/>
          <a:srcRect/>
          <a:stretch>
            <a:fillRect/>
          </a:stretch>
        </p:blipFill>
        <p:spPr bwMode="auto">
          <a:xfrm>
            <a:off x="5580063" y="1868488"/>
            <a:ext cx="3563937" cy="498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1569660"/>
          </a:xfrm>
          <a:prstGeom prst="rect">
            <a:avLst/>
          </a:prstGeom>
          <a:noFill/>
          <a:ln w="9525">
            <a:noFill/>
            <a:miter lim="800000"/>
            <a:headEnd/>
            <a:tailEnd/>
          </a:ln>
        </p:spPr>
        <p:txBody>
          <a:bodyPr>
            <a:spAutoFit/>
          </a:bodyPr>
          <a:lstStyle/>
          <a:p>
            <a:pPr algn="ctr"/>
            <a:r>
              <a:rPr lang="es-ES" sz="4800" dirty="0" smtClean="0">
                <a:solidFill>
                  <a:srgbClr val="FF0000"/>
                </a:solidFill>
                <a:latin typeface="Arial Black" pitchFamily="34" charset="0"/>
              </a:rPr>
              <a:t>La guerra de Sucesión española.</a:t>
            </a:r>
            <a:endParaRPr lang="es-ES" sz="4800" dirty="0">
              <a:solidFill>
                <a:srgbClr val="FF0000"/>
              </a:solidFill>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0"/>
            <a:ext cx="9144000" cy="1708160"/>
          </a:xfrm>
          <a:prstGeom prst="rect">
            <a:avLst/>
          </a:prstGeom>
          <a:noFill/>
          <a:ln w="9525">
            <a:noFill/>
            <a:miter lim="800000"/>
            <a:headEnd/>
            <a:tailEnd/>
          </a:ln>
        </p:spPr>
        <p:txBody>
          <a:bodyPr>
            <a:spAutoFit/>
          </a:bodyPr>
          <a:lstStyle/>
          <a:p>
            <a:pPr algn="ctr">
              <a:spcBef>
                <a:spcPct val="50000"/>
              </a:spcBef>
            </a:pPr>
            <a:r>
              <a:rPr lang="es-ES_tradnl" sz="3500" dirty="0"/>
              <a:t>Debido al fiasco, a partir de 1725 España se acerca a Austria y pronto inicia una guerra con el que va a ser su </a:t>
            </a:r>
            <a:r>
              <a:rPr lang="es-ES_tradnl" sz="3500" dirty="0">
                <a:solidFill>
                  <a:srgbClr val="FF0000"/>
                </a:solidFill>
              </a:rPr>
              <a:t>gran rival colonial: Gran Bretaña</a:t>
            </a:r>
            <a:r>
              <a:rPr lang="es-ES_tradnl" sz="3500" dirty="0"/>
              <a:t>.</a:t>
            </a:r>
            <a:endParaRPr lang="es-ES" sz="3500" dirty="0"/>
          </a:p>
        </p:txBody>
      </p:sp>
      <p:sp>
        <p:nvSpPr>
          <p:cNvPr id="31747" name="Text Box 3"/>
          <p:cNvSpPr txBox="1">
            <a:spLocks noChangeArrowheads="1"/>
          </p:cNvSpPr>
          <p:nvPr/>
        </p:nvSpPr>
        <p:spPr bwMode="auto">
          <a:xfrm>
            <a:off x="0" y="2781300"/>
            <a:ext cx="3708400" cy="3108325"/>
          </a:xfrm>
          <a:prstGeom prst="rect">
            <a:avLst/>
          </a:prstGeom>
          <a:noFill/>
          <a:ln w="9525">
            <a:noFill/>
            <a:miter lim="800000"/>
            <a:headEnd/>
            <a:tailEnd/>
          </a:ln>
        </p:spPr>
        <p:txBody>
          <a:bodyPr>
            <a:spAutoFit/>
          </a:bodyPr>
          <a:lstStyle/>
          <a:p>
            <a:pPr algn="ctr">
              <a:spcBef>
                <a:spcPct val="50000"/>
              </a:spcBef>
            </a:pPr>
            <a:r>
              <a:rPr lang="es-ES" sz="2800"/>
              <a:t>El primer conflicto con Gran Bretaña estalló en 1727 como resultado del miedo al resurgir español.  Los británicos se aliaron con franceses y prusianos.</a:t>
            </a:r>
          </a:p>
        </p:txBody>
      </p:sp>
      <p:pic>
        <p:nvPicPr>
          <p:cNvPr id="31748" name="Picture 5"/>
          <p:cNvPicPr>
            <a:picLocks noChangeAspect="1" noChangeArrowheads="1"/>
          </p:cNvPicPr>
          <p:nvPr/>
        </p:nvPicPr>
        <p:blipFill>
          <a:blip r:embed="rId2" cstate="print"/>
          <a:srcRect/>
          <a:stretch>
            <a:fillRect/>
          </a:stretch>
        </p:blipFill>
        <p:spPr bwMode="auto">
          <a:xfrm>
            <a:off x="3708400" y="2466975"/>
            <a:ext cx="5435600" cy="389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_tradnl" sz="3600" dirty="0"/>
              <a:t>Tras este conflicto España inicia un alejamiento de Austria y un </a:t>
            </a:r>
            <a:r>
              <a:rPr lang="es-ES_tradnl" sz="3600" dirty="0">
                <a:solidFill>
                  <a:srgbClr val="FF0000"/>
                </a:solidFill>
              </a:rPr>
              <a:t>acercamiento a Francia </a:t>
            </a:r>
            <a:r>
              <a:rPr lang="es-ES_tradnl" sz="3600" dirty="0"/>
              <a:t>que culmina con el Primer </a:t>
            </a:r>
            <a:r>
              <a:rPr lang="es-ES_tradnl" sz="3600" dirty="0">
                <a:solidFill>
                  <a:srgbClr val="FF0000"/>
                </a:solidFill>
              </a:rPr>
              <a:t>Pacto de Familia </a:t>
            </a:r>
            <a:r>
              <a:rPr lang="es-ES_tradnl" sz="3600" dirty="0"/>
              <a:t>(1733).</a:t>
            </a:r>
            <a:endParaRPr lang="es-ES" sz="3600" dirty="0"/>
          </a:p>
        </p:txBody>
      </p:sp>
      <p:pic>
        <p:nvPicPr>
          <p:cNvPr id="32771" name="Picture 2"/>
          <p:cNvPicPr>
            <a:picLocks noChangeAspect="1" noChangeArrowheads="1"/>
          </p:cNvPicPr>
          <p:nvPr/>
        </p:nvPicPr>
        <p:blipFill>
          <a:blip r:embed="rId2" cstate="print"/>
          <a:srcRect/>
          <a:stretch>
            <a:fillRect/>
          </a:stretch>
        </p:blipFill>
        <p:spPr bwMode="auto">
          <a:xfrm>
            <a:off x="5292725" y="1781175"/>
            <a:ext cx="3851275" cy="5076825"/>
          </a:xfrm>
          <a:prstGeom prst="rect">
            <a:avLst/>
          </a:prstGeom>
          <a:noFill/>
          <a:ln w="9525">
            <a:noFill/>
            <a:miter lim="800000"/>
            <a:headEnd/>
            <a:tailEnd/>
          </a:ln>
        </p:spPr>
      </p:pic>
      <p:sp>
        <p:nvSpPr>
          <p:cNvPr id="32772" name="Text Box 3"/>
          <p:cNvSpPr txBox="1">
            <a:spLocks noChangeArrowheads="1"/>
          </p:cNvSpPr>
          <p:nvPr/>
        </p:nvSpPr>
        <p:spPr bwMode="auto">
          <a:xfrm>
            <a:off x="0" y="2349500"/>
            <a:ext cx="5292725" cy="3970338"/>
          </a:xfrm>
          <a:prstGeom prst="rect">
            <a:avLst/>
          </a:prstGeom>
          <a:noFill/>
          <a:ln w="9525">
            <a:noFill/>
            <a:miter lim="800000"/>
            <a:headEnd/>
            <a:tailEnd/>
          </a:ln>
        </p:spPr>
        <p:txBody>
          <a:bodyPr>
            <a:spAutoFit/>
          </a:bodyPr>
          <a:lstStyle/>
          <a:p>
            <a:pPr algn="ctr">
              <a:spcBef>
                <a:spcPct val="50000"/>
              </a:spcBef>
            </a:pPr>
            <a:r>
              <a:rPr lang="es-ES" sz="2800" dirty="0"/>
              <a:t>En el contexto de la </a:t>
            </a:r>
            <a:r>
              <a:rPr lang="es-ES" sz="2800" dirty="0">
                <a:solidFill>
                  <a:srgbClr val="FF0000"/>
                </a:solidFill>
              </a:rPr>
              <a:t>guerra de Sucesión polaca</a:t>
            </a:r>
            <a:r>
              <a:rPr lang="es-ES" sz="2800" dirty="0"/>
              <a:t> (1733-1738), Luis XV de Francia (derecha) se alía con España a cambio de que </a:t>
            </a:r>
            <a:r>
              <a:rPr lang="es-ES" sz="2800" dirty="0">
                <a:solidFill>
                  <a:srgbClr val="FF0000"/>
                </a:solidFill>
              </a:rPr>
              <a:t>España pueda recuperar influencia en Italia</a:t>
            </a:r>
            <a:r>
              <a:rPr lang="es-ES" sz="2800" dirty="0"/>
              <a:t>. Es así como </a:t>
            </a:r>
            <a:r>
              <a:rPr lang="es-ES" sz="2800" dirty="0">
                <a:solidFill>
                  <a:srgbClr val="FF0000"/>
                </a:solidFill>
              </a:rPr>
              <a:t>Carlos</a:t>
            </a:r>
            <a:r>
              <a:rPr lang="es-ES" sz="2800" dirty="0"/>
              <a:t>, tercer hijo varón de Felipe, llega al </a:t>
            </a:r>
            <a:r>
              <a:rPr lang="es-ES" sz="2800" dirty="0">
                <a:solidFill>
                  <a:srgbClr val="FF0000"/>
                </a:solidFill>
              </a:rPr>
              <a:t>trono de Nápoles y Sicilia</a:t>
            </a:r>
            <a:r>
              <a:rPr lang="es-ES" sz="2800" dirty="0"/>
              <a:t> en 1734 (hasta entonces en manos austríacas).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_tradnl" sz="4000" dirty="0"/>
              <a:t>Sin embargo, es la </a:t>
            </a:r>
            <a:r>
              <a:rPr lang="es-ES_tradnl" sz="4000" dirty="0">
                <a:solidFill>
                  <a:srgbClr val="FF0000"/>
                </a:solidFill>
              </a:rPr>
              <a:t>rivalidad con Inglaterra </a:t>
            </a:r>
            <a:r>
              <a:rPr lang="es-ES_tradnl" sz="4000" dirty="0"/>
              <a:t>la que pronto va a agudizarse.</a:t>
            </a:r>
            <a:endParaRPr lang="es-ES" sz="4000" dirty="0"/>
          </a:p>
        </p:txBody>
      </p:sp>
      <p:sp>
        <p:nvSpPr>
          <p:cNvPr id="33795" name="Text Box 3"/>
          <p:cNvSpPr txBox="1">
            <a:spLocks noChangeArrowheads="1"/>
          </p:cNvSpPr>
          <p:nvPr/>
        </p:nvSpPr>
        <p:spPr bwMode="auto">
          <a:xfrm>
            <a:off x="0" y="1773238"/>
            <a:ext cx="5435600" cy="4400550"/>
          </a:xfrm>
          <a:prstGeom prst="rect">
            <a:avLst/>
          </a:prstGeom>
          <a:noFill/>
          <a:ln w="9525">
            <a:noFill/>
            <a:miter lim="800000"/>
            <a:headEnd/>
            <a:tailEnd/>
          </a:ln>
        </p:spPr>
        <p:txBody>
          <a:bodyPr>
            <a:spAutoFit/>
          </a:bodyPr>
          <a:lstStyle/>
          <a:p>
            <a:pPr algn="ctr">
              <a:spcBef>
                <a:spcPct val="50000"/>
              </a:spcBef>
            </a:pPr>
            <a:r>
              <a:rPr lang="es-ES" sz="2800" dirty="0"/>
              <a:t>En 1739 estalla la </a:t>
            </a:r>
            <a:r>
              <a:rPr lang="es-ES" sz="2800" dirty="0">
                <a:solidFill>
                  <a:srgbClr val="FF0000"/>
                </a:solidFill>
              </a:rPr>
              <a:t>guerra de la Oreja de Jenkins</a:t>
            </a:r>
            <a:r>
              <a:rPr lang="es-ES" sz="2800" dirty="0"/>
              <a:t>, así llamada por iniciarse con el apresamiento y mutilación de un contrabandista inglés.  En juego, el intento inglés de acabar con el monopolio comercial español en Hispanoamérica. Sin embargo, los británicos sufrieron un fuerte revés al </a:t>
            </a:r>
            <a:r>
              <a:rPr lang="es-ES" sz="2800" dirty="0">
                <a:solidFill>
                  <a:srgbClr val="FF0000"/>
                </a:solidFill>
              </a:rPr>
              <a:t>fracasar su enorme flota en la toma de Cartagena de Indias</a:t>
            </a:r>
            <a:r>
              <a:rPr lang="es-ES" sz="2800" dirty="0"/>
              <a:t>.</a:t>
            </a:r>
          </a:p>
        </p:txBody>
      </p:sp>
      <p:pic>
        <p:nvPicPr>
          <p:cNvPr id="33796" name="Picture 4" descr="War of Jenkins' Ear map-es.svg"/>
          <p:cNvPicPr>
            <a:picLocks noChangeAspect="1" noChangeArrowheads="1"/>
          </p:cNvPicPr>
          <p:nvPr/>
        </p:nvPicPr>
        <p:blipFill>
          <a:blip r:embed="rId2" cstate="print"/>
          <a:srcRect/>
          <a:stretch>
            <a:fillRect/>
          </a:stretch>
        </p:blipFill>
        <p:spPr bwMode="auto">
          <a:xfrm>
            <a:off x="5508625" y="1844675"/>
            <a:ext cx="3635375" cy="423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upload.wikimedia.org/wikipedia/commons/e/ee/Ataque_Cartagena_de_Indias.jpg"/>
          <p:cNvPicPr>
            <a:picLocks noChangeAspect="1" noChangeArrowheads="1"/>
          </p:cNvPicPr>
          <p:nvPr/>
        </p:nvPicPr>
        <p:blipFill>
          <a:blip r:embed="rId2" cstate="print"/>
          <a:srcRect/>
          <a:stretch>
            <a:fillRect/>
          </a:stretch>
        </p:blipFill>
        <p:spPr bwMode="auto">
          <a:xfrm>
            <a:off x="0" y="3573016"/>
            <a:ext cx="5152415" cy="3284984"/>
          </a:xfrm>
          <a:prstGeom prst="rect">
            <a:avLst/>
          </a:prstGeom>
          <a:noFill/>
        </p:spPr>
      </p:pic>
      <p:pic>
        <p:nvPicPr>
          <p:cNvPr id="64516" name="Picture 4" descr="https://upload.wikimedia.org/wikipedia/commons/thumb/5/5b/Don_Blas_de_Lezo_-Museo_Naval-.jpg/800px-Don_Blas_de_Lezo_-Museo_Naval-.jpg"/>
          <p:cNvPicPr>
            <a:picLocks noChangeAspect="1" noChangeArrowheads="1"/>
          </p:cNvPicPr>
          <p:nvPr/>
        </p:nvPicPr>
        <p:blipFill>
          <a:blip r:embed="rId3" cstate="print"/>
          <a:srcRect/>
          <a:stretch>
            <a:fillRect/>
          </a:stretch>
        </p:blipFill>
        <p:spPr bwMode="auto">
          <a:xfrm>
            <a:off x="5124198" y="1772816"/>
            <a:ext cx="4019802" cy="5085184"/>
          </a:xfrm>
          <a:prstGeom prst="rect">
            <a:avLst/>
          </a:prstGeom>
          <a:noFill/>
        </p:spPr>
      </p:pic>
      <p:sp>
        <p:nvSpPr>
          <p:cNvPr id="6" name="Text Box 3"/>
          <p:cNvSpPr txBox="1">
            <a:spLocks noChangeArrowheads="1"/>
          </p:cNvSpPr>
          <p:nvPr/>
        </p:nvSpPr>
        <p:spPr bwMode="auto">
          <a:xfrm>
            <a:off x="0" y="332656"/>
            <a:ext cx="5148064" cy="2862322"/>
          </a:xfrm>
          <a:prstGeom prst="rect">
            <a:avLst/>
          </a:prstGeom>
          <a:noFill/>
          <a:ln w="9525">
            <a:noFill/>
            <a:miter lim="800000"/>
            <a:headEnd/>
            <a:tailEnd/>
          </a:ln>
        </p:spPr>
        <p:txBody>
          <a:bodyPr wrap="square">
            <a:spAutoFit/>
          </a:bodyPr>
          <a:lstStyle/>
          <a:p>
            <a:pPr algn="ctr">
              <a:spcBef>
                <a:spcPct val="50000"/>
              </a:spcBef>
            </a:pPr>
            <a:r>
              <a:rPr lang="es-ES_tradnl" sz="3600" dirty="0" smtClean="0"/>
              <a:t>La gran victoria de Blas de </a:t>
            </a:r>
            <a:r>
              <a:rPr lang="es-ES_tradnl" sz="3600" dirty="0" err="1" smtClean="0"/>
              <a:t>Lezo</a:t>
            </a:r>
            <a:r>
              <a:rPr lang="es-ES_tradnl" sz="3600" dirty="0" smtClean="0"/>
              <a:t> (derecha), permitió a España mantener su imperio intacto unas décadas más.</a:t>
            </a:r>
            <a:endParaRPr lang="es-E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spcBef>
                <a:spcPct val="50000"/>
              </a:spcBef>
            </a:pPr>
            <a:r>
              <a:rPr lang="es-ES_tradnl" sz="3600" dirty="0"/>
              <a:t>El fracaso inglés diluye este conflicto dentro de la </a:t>
            </a:r>
            <a:r>
              <a:rPr lang="es-ES_tradnl" sz="3600" dirty="0">
                <a:solidFill>
                  <a:srgbClr val="FF0000"/>
                </a:solidFill>
              </a:rPr>
              <a:t>guerra de Sucesión austríaca </a:t>
            </a:r>
            <a:r>
              <a:rPr lang="es-ES_tradnl" sz="3600" dirty="0"/>
              <a:t>(1740-1748). España se alía de nuevo con Francia en el </a:t>
            </a:r>
            <a:r>
              <a:rPr lang="es-ES_tradnl" sz="3600" dirty="0">
                <a:solidFill>
                  <a:srgbClr val="FF0000"/>
                </a:solidFill>
              </a:rPr>
              <a:t>Segundo Pacto de Familia </a:t>
            </a:r>
            <a:r>
              <a:rPr lang="es-ES_tradnl" sz="3600" dirty="0"/>
              <a:t>(1743).</a:t>
            </a:r>
            <a:endParaRPr lang="es-ES" sz="3600" dirty="0"/>
          </a:p>
        </p:txBody>
      </p:sp>
      <p:sp>
        <p:nvSpPr>
          <p:cNvPr id="34819" name="Text Box 3"/>
          <p:cNvSpPr txBox="1">
            <a:spLocks noChangeArrowheads="1"/>
          </p:cNvSpPr>
          <p:nvPr/>
        </p:nvSpPr>
        <p:spPr bwMode="auto">
          <a:xfrm>
            <a:off x="0" y="3284538"/>
            <a:ext cx="5580063" cy="2247900"/>
          </a:xfrm>
          <a:prstGeom prst="rect">
            <a:avLst/>
          </a:prstGeom>
          <a:noFill/>
          <a:ln w="9525">
            <a:noFill/>
            <a:miter lim="800000"/>
            <a:headEnd/>
            <a:tailEnd/>
          </a:ln>
        </p:spPr>
        <p:txBody>
          <a:bodyPr>
            <a:spAutoFit/>
          </a:bodyPr>
          <a:lstStyle/>
          <a:p>
            <a:pPr algn="ctr">
              <a:spcBef>
                <a:spcPct val="50000"/>
              </a:spcBef>
            </a:pPr>
            <a:r>
              <a:rPr lang="es-ES" sz="2800" dirty="0"/>
              <a:t>Como resultado, España recibió en 1748 el </a:t>
            </a:r>
            <a:r>
              <a:rPr lang="es-ES" sz="2800" dirty="0">
                <a:solidFill>
                  <a:srgbClr val="FF0000"/>
                </a:solidFill>
              </a:rPr>
              <a:t>ducado de Parma </a:t>
            </a:r>
            <a:r>
              <a:rPr lang="es-ES" sz="2800" dirty="0"/>
              <a:t>para el infante Felipe (derecha, tercer hijo varón de Isabel de </a:t>
            </a:r>
            <a:r>
              <a:rPr lang="es-ES" sz="2800" dirty="0" err="1"/>
              <a:t>Farnesio</a:t>
            </a:r>
            <a:r>
              <a:rPr lang="es-ES" sz="2800" dirty="0"/>
              <a:t> y segundo vivo). </a:t>
            </a:r>
          </a:p>
        </p:txBody>
      </p:sp>
      <p:pic>
        <p:nvPicPr>
          <p:cNvPr id="34820" name="Picture 2" descr="The Duke of Parma by Giuseppe Baldrighi (1723-1803) taken from the Family of Filippo of Parma.jpg"/>
          <p:cNvPicPr>
            <a:picLocks noChangeAspect="1" noChangeArrowheads="1"/>
          </p:cNvPicPr>
          <p:nvPr/>
        </p:nvPicPr>
        <p:blipFill>
          <a:blip r:embed="rId2" cstate="print"/>
          <a:srcRect/>
          <a:stretch>
            <a:fillRect/>
          </a:stretch>
        </p:blipFill>
        <p:spPr bwMode="auto">
          <a:xfrm>
            <a:off x="5580063" y="2481263"/>
            <a:ext cx="3563937" cy="437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_tradnl" sz="3600" dirty="0"/>
              <a:t>Con Inglaterra también se firmó la paz una vez que llega al trono </a:t>
            </a:r>
            <a:r>
              <a:rPr lang="es-ES_tradnl" sz="3600" dirty="0">
                <a:solidFill>
                  <a:srgbClr val="FF0000"/>
                </a:solidFill>
              </a:rPr>
              <a:t>Fernando VI </a:t>
            </a:r>
            <a:r>
              <a:rPr lang="es-ES_tradnl" sz="3600" dirty="0"/>
              <a:t>(1746-1759).</a:t>
            </a:r>
            <a:endParaRPr lang="es-ES" sz="3600" dirty="0"/>
          </a:p>
        </p:txBody>
      </p:sp>
      <p:pic>
        <p:nvPicPr>
          <p:cNvPr id="35843" name="Picture 2"/>
          <p:cNvPicPr>
            <a:picLocks noChangeAspect="1" noChangeArrowheads="1"/>
          </p:cNvPicPr>
          <p:nvPr/>
        </p:nvPicPr>
        <p:blipFill>
          <a:blip r:embed="rId2" cstate="print"/>
          <a:srcRect/>
          <a:stretch>
            <a:fillRect/>
          </a:stretch>
        </p:blipFill>
        <p:spPr bwMode="auto">
          <a:xfrm>
            <a:off x="4500563" y="1844675"/>
            <a:ext cx="4643437" cy="4506913"/>
          </a:xfrm>
          <a:prstGeom prst="rect">
            <a:avLst/>
          </a:prstGeom>
          <a:noFill/>
          <a:ln w="9525">
            <a:noFill/>
            <a:miter lim="800000"/>
            <a:headEnd/>
            <a:tailEnd/>
          </a:ln>
        </p:spPr>
      </p:pic>
      <p:sp>
        <p:nvSpPr>
          <p:cNvPr id="35844" name="Text Box 3"/>
          <p:cNvSpPr txBox="1">
            <a:spLocks noChangeArrowheads="1"/>
          </p:cNvSpPr>
          <p:nvPr/>
        </p:nvSpPr>
        <p:spPr bwMode="auto">
          <a:xfrm>
            <a:off x="0" y="2133600"/>
            <a:ext cx="4500563" cy="3970338"/>
          </a:xfrm>
          <a:prstGeom prst="rect">
            <a:avLst/>
          </a:prstGeom>
          <a:noFill/>
          <a:ln w="9525">
            <a:noFill/>
            <a:miter lim="800000"/>
            <a:headEnd/>
            <a:tailEnd/>
          </a:ln>
        </p:spPr>
        <p:txBody>
          <a:bodyPr>
            <a:spAutoFit/>
          </a:bodyPr>
          <a:lstStyle/>
          <a:p>
            <a:pPr algn="ctr">
              <a:spcBef>
                <a:spcPct val="50000"/>
              </a:spcBef>
            </a:pPr>
            <a:r>
              <a:rPr lang="es-ES" sz="2800" dirty="0"/>
              <a:t>Fernando finiquitó el Segundo Pacto de Familia y decidió </a:t>
            </a:r>
            <a:r>
              <a:rPr lang="es-ES" sz="2800" dirty="0">
                <a:solidFill>
                  <a:srgbClr val="FF0000"/>
                </a:solidFill>
              </a:rPr>
              <a:t>mantenerse neutral </a:t>
            </a:r>
            <a:r>
              <a:rPr lang="es-ES" sz="2800" dirty="0"/>
              <a:t>frente a los conflictos. En 1750 lograba arrancar de Gran Bretaña la eliminación de la Asiento de Negros y del Navío de Permiso a cambio de una indemnización.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spcBef>
                <a:spcPct val="50000"/>
              </a:spcBef>
            </a:pPr>
            <a:r>
              <a:rPr lang="es-ES_tradnl" sz="3600" dirty="0"/>
              <a:t>La situación vuelve a cambiar cuando ascienda al trono </a:t>
            </a:r>
            <a:r>
              <a:rPr lang="es-ES_tradnl" sz="3600" dirty="0">
                <a:solidFill>
                  <a:srgbClr val="FF0000"/>
                </a:solidFill>
              </a:rPr>
              <a:t>Carlos III </a:t>
            </a:r>
            <a:r>
              <a:rPr lang="es-ES_tradnl" sz="3600" dirty="0"/>
              <a:t>(1759-1788). Europa y las colonias vivían entonces inmersas en la </a:t>
            </a:r>
            <a:r>
              <a:rPr lang="es-ES_tradnl" sz="3600" dirty="0">
                <a:solidFill>
                  <a:srgbClr val="FF0000"/>
                </a:solidFill>
              </a:rPr>
              <a:t>guerra de los Siete Años</a:t>
            </a:r>
            <a:r>
              <a:rPr lang="es-ES_tradnl" sz="3600" dirty="0"/>
              <a:t> (1756-1763).</a:t>
            </a:r>
            <a:endParaRPr lang="es-ES" sz="3600" dirty="0"/>
          </a:p>
        </p:txBody>
      </p:sp>
      <p:sp>
        <p:nvSpPr>
          <p:cNvPr id="36867" name="Text Box 3"/>
          <p:cNvSpPr txBox="1">
            <a:spLocks noChangeArrowheads="1"/>
          </p:cNvSpPr>
          <p:nvPr/>
        </p:nvSpPr>
        <p:spPr bwMode="auto">
          <a:xfrm>
            <a:off x="0" y="2996952"/>
            <a:ext cx="5795963" cy="3108543"/>
          </a:xfrm>
          <a:prstGeom prst="rect">
            <a:avLst/>
          </a:prstGeom>
          <a:noFill/>
          <a:ln w="9525">
            <a:noFill/>
            <a:miter lim="800000"/>
            <a:headEnd/>
            <a:tailEnd/>
          </a:ln>
        </p:spPr>
        <p:txBody>
          <a:bodyPr>
            <a:spAutoFit/>
          </a:bodyPr>
          <a:lstStyle/>
          <a:p>
            <a:pPr algn="ctr">
              <a:spcBef>
                <a:spcPct val="50000"/>
              </a:spcBef>
            </a:pPr>
            <a:r>
              <a:rPr lang="es-ES" sz="2800" dirty="0"/>
              <a:t>En 1761 Carlos firmaba el </a:t>
            </a:r>
            <a:r>
              <a:rPr lang="es-ES" sz="2800" dirty="0">
                <a:solidFill>
                  <a:srgbClr val="FF0000"/>
                </a:solidFill>
              </a:rPr>
              <a:t>Tercer Pacto de Familia</a:t>
            </a:r>
            <a:r>
              <a:rPr lang="es-ES" sz="2800" dirty="0"/>
              <a:t>. Bajo su abrigo intervino España en la guerra de los Siete Años y en la </a:t>
            </a:r>
            <a:r>
              <a:rPr lang="es-ES" sz="2800" dirty="0">
                <a:solidFill>
                  <a:srgbClr val="FF0000"/>
                </a:solidFill>
              </a:rPr>
              <a:t>guerra de la Independencia de los Estados Unidos </a:t>
            </a:r>
            <a:r>
              <a:rPr lang="es-ES" sz="2800" dirty="0"/>
              <a:t>(1776-1783</a:t>
            </a:r>
            <a:r>
              <a:rPr lang="es-ES" sz="2800" dirty="0" smtClean="0"/>
              <a:t>). Gracias a esta última, </a:t>
            </a:r>
            <a:r>
              <a:rPr lang="es-ES" sz="2800" dirty="0" smtClean="0">
                <a:solidFill>
                  <a:srgbClr val="FF0000"/>
                </a:solidFill>
              </a:rPr>
              <a:t>se recuperó Menorca</a:t>
            </a:r>
            <a:r>
              <a:rPr lang="es-ES" sz="2800" dirty="0" smtClean="0"/>
              <a:t> en 1783.</a:t>
            </a:r>
            <a:endParaRPr lang="es-ES" sz="2800" dirty="0"/>
          </a:p>
        </p:txBody>
      </p:sp>
      <p:pic>
        <p:nvPicPr>
          <p:cNvPr id="36868" name="Picture 2" descr="Resultado de imagen de carlos iii"/>
          <p:cNvPicPr>
            <a:picLocks noChangeAspect="1" noChangeArrowheads="1"/>
          </p:cNvPicPr>
          <p:nvPr/>
        </p:nvPicPr>
        <p:blipFill>
          <a:blip r:embed="rId2" cstate="print"/>
          <a:srcRect/>
          <a:stretch>
            <a:fillRect/>
          </a:stretch>
        </p:blipFill>
        <p:spPr bwMode="auto">
          <a:xfrm>
            <a:off x="5795963" y="2430463"/>
            <a:ext cx="3348037" cy="442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spcBef>
                <a:spcPct val="50000"/>
              </a:spcBef>
            </a:pPr>
            <a:r>
              <a:rPr lang="es-ES_tradnl" sz="3600" dirty="0" smtClean="0"/>
              <a:t>Aunque España no volvería a ser lo que era, sí que es cierto que durante el siglo XVIII </a:t>
            </a:r>
            <a:r>
              <a:rPr lang="es-ES_tradnl" sz="3600" dirty="0" smtClean="0">
                <a:solidFill>
                  <a:srgbClr val="FF0000"/>
                </a:solidFill>
              </a:rPr>
              <a:t>recuperó parte del protagonismo</a:t>
            </a:r>
            <a:r>
              <a:rPr lang="es-ES_tradnl" sz="3600" dirty="0" smtClean="0"/>
              <a:t> internacional perdido.</a:t>
            </a:r>
            <a:endParaRPr lang="es-ES" sz="3600" dirty="0"/>
          </a:p>
        </p:txBody>
      </p:sp>
      <p:pic>
        <p:nvPicPr>
          <p:cNvPr id="35842" name="Picture 2" descr="Resultado de imagen de imperio español 1783"/>
          <p:cNvPicPr>
            <a:picLocks noChangeAspect="1" noChangeArrowheads="1"/>
          </p:cNvPicPr>
          <p:nvPr/>
        </p:nvPicPr>
        <p:blipFill>
          <a:blip r:embed="rId2" cstate="print"/>
          <a:srcRect/>
          <a:stretch>
            <a:fillRect/>
          </a:stretch>
        </p:blipFill>
        <p:spPr bwMode="auto">
          <a:xfrm>
            <a:off x="0" y="1675360"/>
            <a:ext cx="3707904" cy="5182640"/>
          </a:xfrm>
          <a:prstGeom prst="rect">
            <a:avLst/>
          </a:prstGeom>
          <a:noFill/>
        </p:spPr>
      </p:pic>
      <p:sp>
        <p:nvSpPr>
          <p:cNvPr id="6" name="Text Box 3"/>
          <p:cNvSpPr txBox="1">
            <a:spLocks noChangeArrowheads="1"/>
          </p:cNvSpPr>
          <p:nvPr/>
        </p:nvSpPr>
        <p:spPr bwMode="auto">
          <a:xfrm>
            <a:off x="3923928" y="2348880"/>
            <a:ext cx="5220072" cy="3108543"/>
          </a:xfrm>
          <a:prstGeom prst="rect">
            <a:avLst/>
          </a:prstGeom>
          <a:noFill/>
          <a:ln w="9525">
            <a:noFill/>
            <a:miter lim="800000"/>
            <a:headEnd/>
            <a:tailEnd/>
          </a:ln>
        </p:spPr>
        <p:txBody>
          <a:bodyPr wrap="square">
            <a:spAutoFit/>
          </a:bodyPr>
          <a:lstStyle/>
          <a:p>
            <a:pPr algn="ctr">
              <a:spcBef>
                <a:spcPct val="50000"/>
              </a:spcBef>
            </a:pPr>
            <a:r>
              <a:rPr lang="es-ES" sz="2800" dirty="0" smtClean="0"/>
              <a:t>Hacia finales del siglo XVIII España alcanzó su mayor expansión en América. La colaboración en la guerra de la Independencia de los Estados Unidos hizo que recuperara </a:t>
            </a:r>
            <a:r>
              <a:rPr lang="es-ES" sz="2800" dirty="0" smtClean="0">
                <a:solidFill>
                  <a:srgbClr val="FF0000"/>
                </a:solidFill>
              </a:rPr>
              <a:t>Florida</a:t>
            </a:r>
            <a:r>
              <a:rPr lang="es-ES" sz="2800" dirty="0" smtClean="0"/>
              <a:t>, perdida veinte años antes.</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238829" y="2420889"/>
            <a:ext cx="2401156" cy="380673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139952" y="2420888"/>
            <a:ext cx="2611966" cy="3806734"/>
          </a:xfrm>
          <a:prstGeom prst="rect">
            <a:avLst/>
          </a:prstGeom>
          <a:noFill/>
          <a:ln w="9525">
            <a:noFill/>
            <a:miter lim="800000"/>
            <a:headEnd/>
            <a:tailEnd/>
          </a:ln>
          <a:effectLst/>
        </p:spPr>
      </p:pic>
      <p:sp>
        <p:nvSpPr>
          <p:cNvPr id="4" name="3 CuadroTexto"/>
          <p:cNvSpPr txBox="1"/>
          <p:nvPr/>
        </p:nvSpPr>
        <p:spPr>
          <a:xfrm>
            <a:off x="0" y="0"/>
            <a:ext cx="9144000" cy="2062103"/>
          </a:xfrm>
          <a:prstGeom prst="rect">
            <a:avLst/>
          </a:prstGeom>
          <a:noFill/>
        </p:spPr>
        <p:txBody>
          <a:bodyPr wrap="square" rtlCol="0">
            <a:spAutoFit/>
          </a:bodyPr>
          <a:lstStyle/>
          <a:p>
            <a:pPr algn="ctr"/>
            <a:r>
              <a:rPr lang="es-ES" sz="3200" dirty="0" smtClean="0"/>
              <a:t>Hemos estudiado que los últimos años del reinado de Carlos II estuvieron marcados por el inevitable tema sucesorio. Los nobles se agruparon en torno a </a:t>
            </a:r>
            <a:r>
              <a:rPr lang="es-ES" sz="3200" dirty="0" smtClean="0">
                <a:solidFill>
                  <a:srgbClr val="FF0000"/>
                </a:solidFill>
              </a:rPr>
              <a:t>dos posibles sucesores</a:t>
            </a:r>
            <a:r>
              <a:rPr lang="es-ES" sz="3200" dirty="0" smtClean="0"/>
              <a:t>: uno </a:t>
            </a:r>
            <a:r>
              <a:rPr lang="es-ES" sz="3200" dirty="0" smtClean="0">
                <a:solidFill>
                  <a:srgbClr val="FF0000"/>
                </a:solidFill>
              </a:rPr>
              <a:t>francés</a:t>
            </a:r>
            <a:r>
              <a:rPr lang="es-ES" sz="3200" dirty="0" smtClean="0"/>
              <a:t> y otro </a:t>
            </a:r>
            <a:r>
              <a:rPr lang="es-ES" sz="3200" dirty="0" smtClean="0">
                <a:solidFill>
                  <a:srgbClr val="FF0000"/>
                </a:solidFill>
              </a:rPr>
              <a:t>austríaco</a:t>
            </a:r>
            <a:r>
              <a:rPr lang="es-ES" sz="3200" dirty="0" smtClean="0"/>
              <a:t>.</a:t>
            </a:r>
            <a:endParaRPr lang="es-E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El </a:t>
            </a:r>
            <a:r>
              <a:rPr lang="es-ES" sz="3200" dirty="0" smtClean="0">
                <a:solidFill>
                  <a:srgbClr val="FF0000"/>
                </a:solidFill>
              </a:rPr>
              <a:t>bando </a:t>
            </a:r>
            <a:r>
              <a:rPr lang="es-ES" sz="3200" dirty="0" err="1" smtClean="0">
                <a:solidFill>
                  <a:srgbClr val="FF0000"/>
                </a:solidFill>
              </a:rPr>
              <a:t>austracista</a:t>
            </a:r>
            <a:r>
              <a:rPr lang="es-ES" sz="3200" dirty="0" smtClean="0">
                <a:solidFill>
                  <a:srgbClr val="FF0000"/>
                </a:solidFill>
              </a:rPr>
              <a:t> </a:t>
            </a:r>
            <a:r>
              <a:rPr lang="es-ES" sz="3200" dirty="0" smtClean="0"/>
              <a:t>aspiraba a colocar en el trono al </a:t>
            </a:r>
            <a:r>
              <a:rPr lang="es-ES" sz="3200" dirty="0" smtClean="0">
                <a:solidFill>
                  <a:srgbClr val="FF0000"/>
                </a:solidFill>
              </a:rPr>
              <a:t>archiduque Carlos de Austria</a:t>
            </a:r>
            <a:r>
              <a:rPr lang="es-ES" sz="3200" dirty="0" smtClean="0"/>
              <a:t>. Acababa de cumplir los 15 años y era el segundogénito del entonces emperador Leopoldo I.</a:t>
            </a:r>
            <a:endParaRPr lang="es-ES" sz="3200" dirty="0"/>
          </a:p>
        </p:txBody>
      </p:sp>
      <p:sp>
        <p:nvSpPr>
          <p:cNvPr id="4" name="3 CuadroTexto"/>
          <p:cNvSpPr txBox="1"/>
          <p:nvPr/>
        </p:nvSpPr>
        <p:spPr>
          <a:xfrm>
            <a:off x="0" y="3068960"/>
            <a:ext cx="6300192" cy="1938992"/>
          </a:xfrm>
          <a:prstGeom prst="rect">
            <a:avLst/>
          </a:prstGeom>
          <a:noFill/>
        </p:spPr>
        <p:txBody>
          <a:bodyPr wrap="square" rtlCol="0">
            <a:spAutoFit/>
          </a:bodyPr>
          <a:lstStyle/>
          <a:p>
            <a:pPr algn="ctr"/>
            <a:r>
              <a:rPr lang="es-ES" sz="2400" dirty="0" smtClean="0"/>
              <a:t>Los derechos al trono los tenía en realidad su padre, pero se pensó en una figura que pudiera contentar a las potencias europeas. No era fácil que fuera emperador pues su hermano José I y su descendencia le precedían en sus derechos.</a:t>
            </a:r>
            <a:endParaRPr lang="es-ES" sz="2400" dirty="0"/>
          </a:p>
        </p:txBody>
      </p:sp>
      <p:pic>
        <p:nvPicPr>
          <p:cNvPr id="38916" name="Picture 4" descr="Kneller - Emperor Charles VI when Archduke.jpg"/>
          <p:cNvPicPr>
            <a:picLocks noChangeAspect="1" noChangeArrowheads="1"/>
          </p:cNvPicPr>
          <p:nvPr/>
        </p:nvPicPr>
        <p:blipFill>
          <a:blip r:embed="rId2" cstate="print"/>
          <a:srcRect/>
          <a:stretch>
            <a:fillRect/>
          </a:stretch>
        </p:blipFill>
        <p:spPr bwMode="auto">
          <a:xfrm>
            <a:off x="6286500" y="2076449"/>
            <a:ext cx="2857500" cy="47815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El </a:t>
            </a:r>
            <a:r>
              <a:rPr lang="es-ES" sz="3200" dirty="0" smtClean="0">
                <a:solidFill>
                  <a:srgbClr val="FF0000"/>
                </a:solidFill>
              </a:rPr>
              <a:t>bando francés </a:t>
            </a:r>
            <a:r>
              <a:rPr lang="es-ES" sz="3200" dirty="0" smtClean="0"/>
              <a:t>tenía como candidato a </a:t>
            </a:r>
            <a:r>
              <a:rPr lang="es-ES" sz="3200" dirty="0" smtClean="0">
                <a:solidFill>
                  <a:srgbClr val="FF0000"/>
                </a:solidFill>
              </a:rPr>
              <a:t>Felipe</a:t>
            </a:r>
            <a:r>
              <a:rPr lang="es-ES" sz="3200" dirty="0" smtClean="0"/>
              <a:t>, </a:t>
            </a:r>
            <a:r>
              <a:rPr lang="es-ES" sz="3200" dirty="0" smtClean="0">
                <a:solidFill>
                  <a:srgbClr val="FF0000"/>
                </a:solidFill>
              </a:rPr>
              <a:t>duque de </a:t>
            </a:r>
            <a:r>
              <a:rPr lang="es-ES" sz="3200" dirty="0" err="1" smtClean="0">
                <a:solidFill>
                  <a:srgbClr val="FF0000"/>
                </a:solidFill>
              </a:rPr>
              <a:t>Anjou</a:t>
            </a:r>
            <a:r>
              <a:rPr lang="es-ES" sz="3200" dirty="0" smtClean="0"/>
              <a:t>, nieto de Luis XIV, que aún no había cumplido los 17.</a:t>
            </a:r>
            <a:endParaRPr lang="es-ES" sz="3200" dirty="0"/>
          </a:p>
        </p:txBody>
      </p:sp>
      <p:sp>
        <p:nvSpPr>
          <p:cNvPr id="4" name="3 CuadroTexto"/>
          <p:cNvSpPr txBox="1"/>
          <p:nvPr/>
        </p:nvSpPr>
        <p:spPr>
          <a:xfrm>
            <a:off x="0" y="2276872"/>
            <a:ext cx="5724128" cy="3046988"/>
          </a:xfrm>
          <a:prstGeom prst="rect">
            <a:avLst/>
          </a:prstGeom>
          <a:noFill/>
        </p:spPr>
        <p:txBody>
          <a:bodyPr wrap="square" rtlCol="0">
            <a:spAutoFit/>
          </a:bodyPr>
          <a:lstStyle/>
          <a:p>
            <a:pPr algn="ctr"/>
            <a:r>
              <a:rPr lang="es-ES" sz="2400" dirty="0" smtClean="0"/>
              <a:t>De nuevo se pensó en un rey joven que no fuera el propio rey de Francia para evitar la oposición europea. Era el segundogénito del delfín Luis (primogénito a su vez de Luis XIV). En su caso era aún más difícil que llegara al trono francés pues tenía por delante en la línea sucesoria a su padre, a su hermano Luis y a la descendencia de este. </a:t>
            </a:r>
            <a:endParaRPr lang="es-ES" sz="2400" dirty="0"/>
          </a:p>
        </p:txBody>
      </p:sp>
      <p:pic>
        <p:nvPicPr>
          <p:cNvPr id="55298" name="Picture 2" descr="https://upload.wikimedia.org/wikipedia/commons/thumb/5/5f/Hyacinthe_Rigaud_-_Philippe_V%2C_roi_d%27Espagne_%281683-1746%29_-_Google_Art_Project.jpg/800px-Hyacinthe_Rigaud_-_Philippe_V%2C_roi_d%27Espagne_%281683-1746%29_-_Google_Art_Project.jpg"/>
          <p:cNvPicPr>
            <a:picLocks noChangeAspect="1" noChangeArrowheads="1"/>
          </p:cNvPicPr>
          <p:nvPr/>
        </p:nvPicPr>
        <p:blipFill>
          <a:blip r:embed="rId2" cstate="print"/>
          <a:srcRect/>
          <a:stretch>
            <a:fillRect/>
          </a:stretch>
        </p:blipFill>
        <p:spPr bwMode="auto">
          <a:xfrm>
            <a:off x="5776280" y="1484784"/>
            <a:ext cx="3367720" cy="53732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upload.wikimedia.org/wikipedia/commons/2/2f/Portrait_of_Philip%2C_Duke_of_Anjou_%281683-1746%29.jpg"/>
          <p:cNvPicPr>
            <a:picLocks noChangeAspect="1" noChangeArrowheads="1"/>
          </p:cNvPicPr>
          <p:nvPr/>
        </p:nvPicPr>
        <p:blipFill>
          <a:blip r:embed="rId2" cstate="print"/>
          <a:srcRect/>
          <a:stretch>
            <a:fillRect/>
          </a:stretch>
        </p:blipFill>
        <p:spPr bwMode="auto">
          <a:xfrm>
            <a:off x="5012992" y="1124744"/>
            <a:ext cx="4131008" cy="4824536"/>
          </a:xfrm>
          <a:prstGeom prst="rect">
            <a:avLst/>
          </a:prstGeom>
          <a:noFill/>
        </p:spPr>
      </p:pic>
      <p:sp>
        <p:nvSpPr>
          <p:cNvPr id="3" name="2 CuadroTexto"/>
          <p:cNvSpPr txBox="1"/>
          <p:nvPr/>
        </p:nvSpPr>
        <p:spPr>
          <a:xfrm>
            <a:off x="0" y="476672"/>
            <a:ext cx="5004048" cy="6124754"/>
          </a:xfrm>
          <a:prstGeom prst="rect">
            <a:avLst/>
          </a:prstGeom>
          <a:noFill/>
        </p:spPr>
        <p:txBody>
          <a:bodyPr wrap="square" rtlCol="0">
            <a:spAutoFit/>
          </a:bodyPr>
          <a:lstStyle/>
          <a:p>
            <a:pPr algn="ctr"/>
            <a:r>
              <a:rPr lang="es-ES" sz="2800" dirty="0" smtClean="0"/>
              <a:t>Ya hemos visto que la prematura </a:t>
            </a:r>
            <a:r>
              <a:rPr lang="es-ES" sz="2800" dirty="0" smtClean="0">
                <a:solidFill>
                  <a:srgbClr val="FF0000"/>
                </a:solidFill>
              </a:rPr>
              <a:t>muerte de José Fernando </a:t>
            </a:r>
            <a:r>
              <a:rPr lang="es-ES" sz="2800" dirty="0" smtClean="0"/>
              <a:t>en 1699 trastocó los planes para una solución pactada y reactivó el enfrentamiento entre </a:t>
            </a:r>
            <a:r>
              <a:rPr lang="es-ES" sz="2800" dirty="0" err="1" smtClean="0"/>
              <a:t>austracistas</a:t>
            </a:r>
            <a:r>
              <a:rPr lang="es-ES" sz="2800" dirty="0" smtClean="0"/>
              <a:t> y borbónicos. De todos, detrás de esta solución aceptada por los franceses estaba un pacto secreto – Primer Tratado de Partición – que significaba la entrega a estos de los reinos de Nápoles y Sicilia, Guipúzcoa y otros territorios italianos.</a:t>
            </a:r>
            <a:endParaRPr lang="es-E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esultado de imagen de cardenal portocarrero"/>
          <p:cNvPicPr>
            <a:picLocks noChangeAspect="1" noChangeArrowheads="1"/>
          </p:cNvPicPr>
          <p:nvPr/>
        </p:nvPicPr>
        <p:blipFill>
          <a:blip r:embed="rId2" cstate="print"/>
          <a:srcRect/>
          <a:stretch>
            <a:fillRect/>
          </a:stretch>
        </p:blipFill>
        <p:spPr bwMode="auto">
          <a:xfrm>
            <a:off x="0" y="1"/>
            <a:ext cx="5508886" cy="6858000"/>
          </a:xfrm>
          <a:prstGeom prst="rect">
            <a:avLst/>
          </a:prstGeom>
          <a:noFill/>
        </p:spPr>
      </p:pic>
      <p:sp>
        <p:nvSpPr>
          <p:cNvPr id="3" name="2 CuadroTexto"/>
          <p:cNvSpPr txBox="1"/>
          <p:nvPr/>
        </p:nvSpPr>
        <p:spPr>
          <a:xfrm>
            <a:off x="5508104" y="1556792"/>
            <a:ext cx="3635896" cy="3539430"/>
          </a:xfrm>
          <a:prstGeom prst="rect">
            <a:avLst/>
          </a:prstGeom>
          <a:noFill/>
        </p:spPr>
        <p:txBody>
          <a:bodyPr wrap="square" rtlCol="0">
            <a:spAutoFit/>
          </a:bodyPr>
          <a:lstStyle/>
          <a:p>
            <a:pPr algn="ctr"/>
            <a:r>
              <a:rPr lang="es-ES" sz="3200" dirty="0" err="1" smtClean="0">
                <a:solidFill>
                  <a:srgbClr val="FF0000"/>
                </a:solidFill>
              </a:rPr>
              <a:t>Portocarrero</a:t>
            </a:r>
            <a:r>
              <a:rPr lang="es-ES" sz="3200" dirty="0" smtClean="0"/>
              <a:t> organiza entonces el motín de los Gatos con el objetivo de quitar de en medio a Oropesa y alejar la opción </a:t>
            </a:r>
            <a:r>
              <a:rPr lang="es-ES" sz="3200" dirty="0" err="1" smtClean="0"/>
              <a:t>austracista</a:t>
            </a:r>
            <a:r>
              <a:rPr lang="es-ES" sz="3200" dirty="0" smtClean="0"/>
              <a:t>.</a:t>
            </a:r>
            <a:endParaRPr lang="es-ES" sz="32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2545</Words>
  <Application>Microsoft Office PowerPoint</Application>
  <PresentationFormat>Presentación en pantalla (4:3)</PresentationFormat>
  <Paragraphs>90</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213</cp:revision>
  <dcterms:created xsi:type="dcterms:W3CDTF">2009-06-02T17:24:38Z</dcterms:created>
  <dcterms:modified xsi:type="dcterms:W3CDTF">2020-07-29T10:20:12Z</dcterms:modified>
</cp:coreProperties>
</file>