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59" r:id="rId2"/>
    <p:sldId id="460" r:id="rId3"/>
    <p:sldId id="461" r:id="rId4"/>
    <p:sldId id="462" r:id="rId5"/>
    <p:sldId id="256" r:id="rId6"/>
    <p:sldId id="426" r:id="rId7"/>
    <p:sldId id="257" r:id="rId8"/>
    <p:sldId id="395" r:id="rId9"/>
    <p:sldId id="429" r:id="rId10"/>
    <p:sldId id="433" r:id="rId11"/>
    <p:sldId id="430" r:id="rId12"/>
    <p:sldId id="431" r:id="rId13"/>
    <p:sldId id="427" r:id="rId14"/>
    <p:sldId id="432" r:id="rId15"/>
    <p:sldId id="434" r:id="rId16"/>
    <p:sldId id="442" r:id="rId17"/>
    <p:sldId id="435" r:id="rId18"/>
    <p:sldId id="436" r:id="rId19"/>
    <p:sldId id="437" r:id="rId20"/>
    <p:sldId id="438" r:id="rId21"/>
    <p:sldId id="439" r:id="rId22"/>
    <p:sldId id="440" r:id="rId23"/>
    <p:sldId id="463" r:id="rId24"/>
    <p:sldId id="441" r:id="rId25"/>
    <p:sldId id="464" r:id="rId26"/>
    <p:sldId id="443" r:id="rId27"/>
    <p:sldId id="444" r:id="rId28"/>
    <p:sldId id="445" r:id="rId29"/>
    <p:sldId id="465" r:id="rId30"/>
    <p:sldId id="446" r:id="rId31"/>
    <p:sldId id="447" r:id="rId32"/>
    <p:sldId id="448" r:id="rId33"/>
    <p:sldId id="428" r:id="rId34"/>
    <p:sldId id="449" r:id="rId35"/>
    <p:sldId id="450" r:id="rId36"/>
    <p:sldId id="451" r:id="rId37"/>
    <p:sldId id="452" r:id="rId38"/>
    <p:sldId id="466" r:id="rId39"/>
    <p:sldId id="453" r:id="rId40"/>
    <p:sldId id="454" r:id="rId41"/>
    <p:sldId id="468" r:id="rId42"/>
    <p:sldId id="455" r:id="rId43"/>
    <p:sldId id="347" r:id="rId44"/>
    <p:sldId id="456" r:id="rId45"/>
    <p:sldId id="457" r:id="rId46"/>
    <p:sldId id="458" r:id="rId47"/>
    <p:sldId id="469" r:id="rId48"/>
    <p:sldId id="470" r:id="rId49"/>
    <p:sldId id="471" r:id="rId50"/>
    <p:sldId id="472" r:id="rId51"/>
    <p:sldId id="473" r:id="rId52"/>
    <p:sldId id="474" r:id="rId53"/>
    <p:sldId id="475" r:id="rId54"/>
    <p:sldId id="476" r:id="rId55"/>
    <p:sldId id="477" r:id="rId56"/>
    <p:sldId id="478" r:id="rId57"/>
    <p:sldId id="484" r:id="rId58"/>
    <p:sldId id="481" r:id="rId59"/>
    <p:sldId id="479" r:id="rId60"/>
    <p:sldId id="482" r:id="rId61"/>
    <p:sldId id="483" r:id="rId62"/>
    <p:sldId id="480" r:id="rId63"/>
    <p:sldId id="485" r:id="rId64"/>
    <p:sldId id="486" r:id="rId65"/>
    <p:sldId id="487" r:id="rId66"/>
    <p:sldId id="488" r:id="rId6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21/08/2020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21/08/2020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21/08/2020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353943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Describe las causas, desarrollo y consecuencias de la Revolución de Asturias de 1934.</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Explica las causas de la formación del Frente Popular y las actuaciones tras su triunfo electoral, hasta el comienzo de la guerra.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En cualquier caso, existen varios partidos de derechas que ganan apoyos (Partido Agrario, la </a:t>
            </a:r>
            <a:r>
              <a:rPr lang="es-ES" sz="3600" dirty="0" err="1" smtClean="0"/>
              <a:t>Lliga</a:t>
            </a:r>
            <a:r>
              <a:rPr lang="es-ES" sz="3600" dirty="0" smtClean="0"/>
              <a:t>, PNV, Comunión Tradicionalista, Renovación Española y Falange Española).</a:t>
            </a:r>
            <a:endParaRPr lang="es-ES" sz="3600" dirty="0"/>
          </a:p>
        </p:txBody>
      </p:sp>
      <p:pic>
        <p:nvPicPr>
          <p:cNvPr id="24578" name="Picture 2" descr="Conde de Rodezno.png"/>
          <p:cNvPicPr>
            <a:picLocks noChangeAspect="1" noChangeArrowheads="1"/>
          </p:cNvPicPr>
          <p:nvPr/>
        </p:nvPicPr>
        <p:blipFill>
          <a:blip r:embed="rId2" cstate="print"/>
          <a:srcRect/>
          <a:stretch>
            <a:fillRect/>
          </a:stretch>
        </p:blipFill>
        <p:spPr bwMode="auto">
          <a:xfrm>
            <a:off x="5940152" y="2459989"/>
            <a:ext cx="3203848" cy="4398011"/>
          </a:xfrm>
          <a:prstGeom prst="rect">
            <a:avLst/>
          </a:prstGeom>
          <a:noFill/>
        </p:spPr>
      </p:pic>
      <p:sp>
        <p:nvSpPr>
          <p:cNvPr id="4" name="3 CuadroTexto"/>
          <p:cNvSpPr txBox="1"/>
          <p:nvPr/>
        </p:nvSpPr>
        <p:spPr>
          <a:xfrm>
            <a:off x="0" y="3573016"/>
            <a:ext cx="5940152" cy="1569660"/>
          </a:xfrm>
          <a:prstGeom prst="rect">
            <a:avLst/>
          </a:prstGeom>
          <a:noFill/>
        </p:spPr>
        <p:txBody>
          <a:bodyPr wrap="square" rtlCol="0">
            <a:spAutoFit/>
          </a:bodyPr>
          <a:lstStyle/>
          <a:p>
            <a:pPr algn="ctr"/>
            <a:r>
              <a:rPr lang="es-ES" sz="2400" dirty="0" smtClean="0"/>
              <a:t>La Comunión Tradicionalista son los carlistas. Habían perdido importancia por sus divisiones internas pero en 1932 recobran importancia bajo la dirección del conde de Rodezno.</a:t>
            </a:r>
            <a:endParaRPr lang="es-E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elecciones municipales abril 1933"/>
          <p:cNvPicPr>
            <a:picLocks noChangeAspect="1" noChangeArrowheads="1"/>
          </p:cNvPicPr>
          <p:nvPr/>
        </p:nvPicPr>
        <p:blipFill>
          <a:blip r:embed="rId2" cstate="print"/>
          <a:srcRect/>
          <a:stretch>
            <a:fillRect/>
          </a:stretch>
        </p:blipFill>
        <p:spPr bwMode="auto">
          <a:xfrm>
            <a:off x="1547664" y="2348880"/>
            <a:ext cx="6162675" cy="3152775"/>
          </a:xfrm>
          <a:prstGeom prst="rect">
            <a:avLst/>
          </a:prstGeom>
          <a:noFill/>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El Gobierno de Azaña entró en declive a principios del 33 tras el incidente de </a:t>
            </a:r>
            <a:r>
              <a:rPr lang="es-ES" sz="3600" dirty="0" smtClean="0">
                <a:solidFill>
                  <a:srgbClr val="FF0000"/>
                </a:solidFill>
              </a:rPr>
              <a:t>Casas Viejas</a:t>
            </a:r>
            <a:r>
              <a:rPr lang="es-ES" sz="3600" dirty="0" smtClean="0"/>
              <a:t>. En abril su retroceso se hizo evidente en los comicios municipales.</a:t>
            </a:r>
            <a:endParaRPr lang="es-ES" sz="3600" dirty="0"/>
          </a:p>
        </p:txBody>
      </p:sp>
      <p:sp>
        <p:nvSpPr>
          <p:cNvPr id="4" name="3 CuadroTexto"/>
          <p:cNvSpPr txBox="1"/>
          <p:nvPr/>
        </p:nvSpPr>
        <p:spPr>
          <a:xfrm>
            <a:off x="0" y="5733256"/>
            <a:ext cx="9144000" cy="830997"/>
          </a:xfrm>
          <a:prstGeom prst="rect">
            <a:avLst/>
          </a:prstGeom>
          <a:noFill/>
        </p:spPr>
        <p:txBody>
          <a:bodyPr wrap="square" rtlCol="0">
            <a:spAutoFit/>
          </a:bodyPr>
          <a:lstStyle/>
          <a:p>
            <a:pPr algn="ctr"/>
            <a:r>
              <a:rPr lang="es-ES" sz="2400" dirty="0" smtClean="0"/>
              <a:t>El ascenso</a:t>
            </a:r>
            <a:r>
              <a:rPr lang="es-ES" sz="2400" dirty="0"/>
              <a:t> </a:t>
            </a:r>
            <a:r>
              <a:rPr lang="es-ES" sz="2400" dirty="0" smtClean="0"/>
              <a:t>derechista y centrista se hizo evidente con el voto femenino. Fue en abril del 33 cuando las mujeres pudieron votar por vez primera.</a:t>
            </a:r>
            <a:endParaRPr lang="es-E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Para entonces, crecían las </a:t>
            </a:r>
            <a:r>
              <a:rPr lang="es-ES" sz="3600" dirty="0" smtClean="0">
                <a:solidFill>
                  <a:srgbClr val="FF0000"/>
                </a:solidFill>
              </a:rPr>
              <a:t>presiones patronales </a:t>
            </a:r>
            <a:r>
              <a:rPr lang="es-ES" sz="3600" dirty="0" smtClean="0"/>
              <a:t>y </a:t>
            </a:r>
            <a:r>
              <a:rPr lang="es-ES" sz="3600" dirty="0" smtClean="0">
                <a:solidFill>
                  <a:srgbClr val="FF0000"/>
                </a:solidFill>
              </a:rPr>
              <a:t>derechistas</a:t>
            </a:r>
            <a:r>
              <a:rPr lang="es-ES" sz="3600" dirty="0" smtClean="0"/>
              <a:t> y el </a:t>
            </a:r>
            <a:r>
              <a:rPr lang="es-ES" sz="3600" dirty="0" smtClean="0">
                <a:solidFill>
                  <a:srgbClr val="FF0000"/>
                </a:solidFill>
              </a:rPr>
              <a:t>PSOE</a:t>
            </a:r>
            <a:r>
              <a:rPr lang="es-ES" sz="3600" dirty="0" smtClean="0"/>
              <a:t> se mostraba cada vez más partidario de romper su alianza con los republicanos.</a:t>
            </a:r>
            <a:endParaRPr lang="es-ES" sz="3600" dirty="0"/>
          </a:p>
        </p:txBody>
      </p:sp>
      <p:pic>
        <p:nvPicPr>
          <p:cNvPr id="23554" name="Picture 2" descr="Resultado de imagen de casas viejas"/>
          <p:cNvPicPr>
            <a:picLocks noChangeAspect="1" noChangeArrowheads="1"/>
          </p:cNvPicPr>
          <p:nvPr/>
        </p:nvPicPr>
        <p:blipFill>
          <a:blip r:embed="rId2" cstate="print"/>
          <a:srcRect/>
          <a:stretch>
            <a:fillRect/>
          </a:stretch>
        </p:blipFill>
        <p:spPr bwMode="auto">
          <a:xfrm>
            <a:off x="3995936" y="3068960"/>
            <a:ext cx="5148064" cy="2898289"/>
          </a:xfrm>
          <a:prstGeom prst="rect">
            <a:avLst/>
          </a:prstGeom>
          <a:noFill/>
        </p:spPr>
      </p:pic>
      <p:sp>
        <p:nvSpPr>
          <p:cNvPr id="4" name="3 CuadroTexto"/>
          <p:cNvSpPr txBox="1"/>
          <p:nvPr/>
        </p:nvSpPr>
        <p:spPr>
          <a:xfrm>
            <a:off x="0" y="2333685"/>
            <a:ext cx="3995936" cy="4524315"/>
          </a:xfrm>
          <a:prstGeom prst="rect">
            <a:avLst/>
          </a:prstGeom>
          <a:noFill/>
        </p:spPr>
        <p:txBody>
          <a:bodyPr wrap="square" rtlCol="0">
            <a:spAutoFit/>
          </a:bodyPr>
          <a:lstStyle/>
          <a:p>
            <a:pPr algn="ctr"/>
            <a:r>
              <a:rPr lang="es-ES" sz="2400" dirty="0" smtClean="0"/>
              <a:t>Los sucesos de Casas Viejas fueron claves para explicar el cambio de postura socialista. Aunque fueran protagonizados por anarquistas, el trasfondo era el descontento por la lentitud de la </a:t>
            </a:r>
            <a:r>
              <a:rPr lang="es-ES" sz="2400" dirty="0" smtClean="0">
                <a:solidFill>
                  <a:srgbClr val="FF0000"/>
                </a:solidFill>
              </a:rPr>
              <a:t>reforma agraria</a:t>
            </a:r>
            <a:r>
              <a:rPr lang="es-ES" sz="2400" dirty="0" smtClean="0"/>
              <a:t>. El sindicalismo agrario socialista había crecido mucho (Federación Nacional de Trabajadores de la Tierra).</a:t>
            </a:r>
            <a:endParaRPr lang="es-E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Gobiernos radical-</a:t>
            </a:r>
            <a:r>
              <a:rPr lang="es-ES" sz="4800" dirty="0" err="1" smtClean="0">
                <a:latin typeface="Arial Black" pitchFamily="34" charset="0"/>
                <a:ea typeface="Calibri" pitchFamily="34" charset="0"/>
                <a:cs typeface="Times New Roman" pitchFamily="18" charset="0"/>
              </a:rPr>
              <a:t>cedista</a:t>
            </a:r>
            <a:r>
              <a:rPr lang="es-ES" sz="4800" dirty="0" smtClean="0">
                <a:latin typeface="Arial Black" pitchFamily="34" charset="0"/>
                <a:ea typeface="Calibri" pitchFamily="34" charset="0"/>
                <a:cs typeface="Times New Roman" pitchFamily="18" charset="0"/>
              </a:rPr>
              <a:t>. Revolución del 34.</a:t>
            </a:r>
            <a:endParaRPr lang="es-ES" sz="4800" dirty="0"/>
          </a:p>
        </p:txBody>
      </p:sp>
      <p:sp>
        <p:nvSpPr>
          <p:cNvPr id="3" name="2 Rectángulo"/>
          <p:cNvSpPr/>
          <p:nvPr/>
        </p:nvSpPr>
        <p:spPr>
          <a:xfrm>
            <a:off x="0" y="2132856"/>
            <a:ext cx="9144000" cy="3785652"/>
          </a:xfrm>
          <a:prstGeom prst="rect">
            <a:avLst/>
          </a:prstGeom>
        </p:spPr>
        <p:txBody>
          <a:bodyPr wrap="square">
            <a:spAutoFit/>
          </a:bodyPr>
          <a:lstStyle/>
          <a:p>
            <a:pPr marL="361950" lvl="0" indent="-361950" algn="just">
              <a:buFont typeface="Arial" pitchFamily="34" charset="0"/>
              <a:buChar char="•"/>
            </a:pPr>
            <a:r>
              <a:rPr lang="es-ES" sz="4000" dirty="0" smtClean="0">
                <a:latin typeface="Times New Roman" pitchFamily="18" charset="0"/>
                <a:cs typeface="Times New Roman" pitchFamily="18" charset="0"/>
              </a:rPr>
              <a:t>Victoria electoral de </a:t>
            </a:r>
            <a:r>
              <a:rPr lang="es-ES" sz="4000" dirty="0" err="1" smtClean="0">
                <a:latin typeface="Times New Roman" pitchFamily="18" charset="0"/>
                <a:cs typeface="Times New Roman" pitchFamily="18" charset="0"/>
              </a:rPr>
              <a:t>cedistas</a:t>
            </a:r>
            <a:r>
              <a:rPr lang="es-ES" sz="4000" dirty="0" smtClean="0">
                <a:latin typeface="Times New Roman" pitchFamily="18" charset="0"/>
                <a:cs typeface="Times New Roman" pitchFamily="18" charset="0"/>
              </a:rPr>
              <a:t> y centristas.</a:t>
            </a:r>
          </a:p>
          <a:p>
            <a:pPr marL="361950" lvl="0" indent="-361950" algn="just">
              <a:buFont typeface="Arial" pitchFamily="34" charset="0"/>
              <a:buChar char="•"/>
            </a:pPr>
            <a:r>
              <a:rPr lang="es-ES" sz="4000" dirty="0" smtClean="0">
                <a:latin typeface="Times New Roman" pitchFamily="18" charset="0"/>
                <a:cs typeface="Times New Roman" pitchFamily="18" charset="0"/>
              </a:rPr>
              <a:t>Medidas </a:t>
            </a:r>
            <a:r>
              <a:rPr lang="es-ES" sz="4000" dirty="0" err="1" smtClean="0">
                <a:latin typeface="Times New Roman" pitchFamily="18" charset="0"/>
                <a:cs typeface="Times New Roman" pitchFamily="18" charset="0"/>
              </a:rPr>
              <a:t>contrarreformistas</a:t>
            </a:r>
            <a:r>
              <a:rPr lang="es-ES" sz="4000" dirty="0" smtClean="0">
                <a:latin typeface="Times New Roman" pitchFamily="18" charset="0"/>
                <a:cs typeface="Times New Roman" pitchFamily="18" charset="0"/>
              </a:rPr>
              <a:t>.</a:t>
            </a:r>
          </a:p>
          <a:p>
            <a:pPr marL="361950" indent="-361950" algn="just">
              <a:buFont typeface="Arial" pitchFamily="34" charset="0"/>
              <a:buChar char="•"/>
            </a:pPr>
            <a:r>
              <a:rPr lang="es-ES" sz="4000" dirty="0" smtClean="0">
                <a:latin typeface="Times New Roman" pitchFamily="18" charset="0"/>
                <a:cs typeface="Times New Roman" pitchFamily="18" charset="0"/>
              </a:rPr>
              <a:t>La creciente influencia de la CEDA.</a:t>
            </a:r>
          </a:p>
          <a:p>
            <a:pPr marL="361950" lvl="0" indent="-361950" algn="just">
              <a:buFont typeface="Arial" pitchFamily="34" charset="0"/>
              <a:buChar char="•"/>
            </a:pPr>
            <a:r>
              <a:rPr lang="es-ES" sz="4000" dirty="0" smtClean="0">
                <a:latin typeface="Times New Roman" pitchFamily="18" charset="0"/>
                <a:cs typeface="Times New Roman" pitchFamily="18" charset="0"/>
              </a:rPr>
              <a:t>Revolución de Octubre del 34: Cataluña y Asturias.</a:t>
            </a:r>
          </a:p>
          <a:p>
            <a:pPr marL="361950" lvl="0" indent="-361950" algn="just">
              <a:buFont typeface="Arial" pitchFamily="34" charset="0"/>
              <a:buChar char="•"/>
            </a:pPr>
            <a:r>
              <a:rPr lang="es-ES" sz="4000" dirty="0" smtClean="0">
                <a:latin typeface="Times New Roman" pitchFamily="18" charset="0"/>
                <a:cs typeface="Times New Roman" pitchFamily="18" charset="0"/>
              </a:rPr>
              <a:t>Crisis del Partido Radical.</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Azaña dimite finalmente y se convocan elecciones para noviembre. La </a:t>
            </a:r>
            <a:r>
              <a:rPr lang="es-ES" sz="3600" dirty="0" smtClean="0">
                <a:solidFill>
                  <a:srgbClr val="FF0000"/>
                </a:solidFill>
              </a:rPr>
              <a:t>derecha y el centro</a:t>
            </a:r>
            <a:r>
              <a:rPr lang="es-ES" sz="3600" dirty="0" smtClean="0"/>
              <a:t> logran una clara </a:t>
            </a:r>
            <a:r>
              <a:rPr lang="es-ES" sz="3600" dirty="0" smtClean="0">
                <a:solidFill>
                  <a:srgbClr val="FF0000"/>
                </a:solidFill>
              </a:rPr>
              <a:t>victoria</a:t>
            </a:r>
            <a:r>
              <a:rPr lang="es-ES" sz="3600" dirty="0" smtClean="0"/>
              <a:t>.</a:t>
            </a:r>
            <a:endParaRPr lang="es-ES" sz="3600" dirty="0"/>
          </a:p>
        </p:txBody>
      </p:sp>
      <p:pic>
        <p:nvPicPr>
          <p:cNvPr id="25602" name="Picture 2" descr="Resultado de imagen de elecciones general 1933"/>
          <p:cNvPicPr>
            <a:picLocks noChangeAspect="1" noChangeArrowheads="1"/>
          </p:cNvPicPr>
          <p:nvPr/>
        </p:nvPicPr>
        <p:blipFill>
          <a:blip r:embed="rId2" cstate="print"/>
          <a:srcRect/>
          <a:stretch>
            <a:fillRect/>
          </a:stretch>
        </p:blipFill>
        <p:spPr bwMode="auto">
          <a:xfrm>
            <a:off x="1187624" y="1844824"/>
            <a:ext cx="6949806" cy="50131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sultado de imagen de elecciones general 1933"/>
          <p:cNvPicPr>
            <a:picLocks noChangeAspect="1" noChangeArrowheads="1"/>
          </p:cNvPicPr>
          <p:nvPr/>
        </p:nvPicPr>
        <p:blipFill>
          <a:blip r:embed="rId2" cstate="print"/>
          <a:srcRect/>
          <a:stretch>
            <a:fillRect/>
          </a:stretch>
        </p:blipFill>
        <p:spPr bwMode="auto">
          <a:xfrm>
            <a:off x="3961590" y="980728"/>
            <a:ext cx="5182410" cy="5157192"/>
          </a:xfrm>
          <a:prstGeom prst="rect">
            <a:avLst/>
          </a:prstGeom>
          <a:noFill/>
        </p:spPr>
      </p:pic>
      <p:sp>
        <p:nvSpPr>
          <p:cNvPr id="4" name="3 CuadroTexto"/>
          <p:cNvSpPr txBox="1"/>
          <p:nvPr/>
        </p:nvSpPr>
        <p:spPr>
          <a:xfrm>
            <a:off x="0" y="1196752"/>
            <a:ext cx="3995936" cy="4524315"/>
          </a:xfrm>
          <a:prstGeom prst="rect">
            <a:avLst/>
          </a:prstGeom>
          <a:noFill/>
        </p:spPr>
        <p:txBody>
          <a:bodyPr wrap="square" rtlCol="0">
            <a:spAutoFit/>
          </a:bodyPr>
          <a:lstStyle/>
          <a:p>
            <a:pPr algn="ctr"/>
            <a:r>
              <a:rPr lang="es-ES" sz="2400" dirty="0" smtClean="0"/>
              <a:t>El partido del </a:t>
            </a:r>
            <a:r>
              <a:rPr lang="es-ES" sz="2400" dirty="0" err="1" smtClean="0"/>
              <a:t>expresidente</a:t>
            </a:r>
            <a:r>
              <a:rPr lang="es-ES" sz="2400" dirty="0" smtClean="0"/>
              <a:t> Azaña se hunde (Acción Republicana) y el PSOE baja considerablemente. Gana la </a:t>
            </a:r>
            <a:r>
              <a:rPr lang="es-ES" sz="2400" dirty="0" smtClean="0">
                <a:solidFill>
                  <a:srgbClr val="FF0000"/>
                </a:solidFill>
              </a:rPr>
              <a:t>CEDA</a:t>
            </a:r>
            <a:r>
              <a:rPr lang="es-ES" sz="2400" dirty="0" smtClean="0"/>
              <a:t> y no muy lejos quedan los republicanos de </a:t>
            </a:r>
            <a:r>
              <a:rPr lang="es-ES" sz="2400" dirty="0" err="1" smtClean="0"/>
              <a:t>Lerroux</a:t>
            </a:r>
            <a:r>
              <a:rPr lang="es-ES" sz="2400" dirty="0" smtClean="0"/>
              <a:t> (</a:t>
            </a:r>
            <a:r>
              <a:rPr lang="es-ES" sz="2400" dirty="0" smtClean="0">
                <a:solidFill>
                  <a:srgbClr val="FF0000"/>
                </a:solidFill>
              </a:rPr>
              <a:t>Partido Republicano Radical</a:t>
            </a:r>
            <a:r>
              <a:rPr lang="es-ES" sz="2400" dirty="0" smtClean="0"/>
              <a:t>). También destaca el ascenso generalizado de la derecha (Partido Agrario, </a:t>
            </a:r>
            <a:r>
              <a:rPr lang="es-ES" sz="2400" dirty="0" err="1" smtClean="0"/>
              <a:t>Lliga</a:t>
            </a:r>
            <a:r>
              <a:rPr lang="es-ES" sz="2400" dirty="0" smtClean="0"/>
              <a:t>, Comunión Tradicionalista, Renovación Española y PNV).</a:t>
            </a:r>
            <a:endParaRPr lang="es-E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3.bp.blogspot.com/-SDvV3iqBiSQ/UeCDL-Dfd2I/AAAAAAAAC0k/vK-27ZIt9WY/s640/254+Mapa+pol%C3%ADtico+2%C2%AA+Rep%C3%BAblic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Alcalá-Zamora llama a </a:t>
            </a:r>
            <a:r>
              <a:rPr lang="es-ES" sz="3600" dirty="0" err="1" smtClean="0">
                <a:solidFill>
                  <a:srgbClr val="FF0000"/>
                </a:solidFill>
              </a:rPr>
              <a:t>Lerroux</a:t>
            </a:r>
            <a:r>
              <a:rPr lang="es-ES" sz="3600" dirty="0" smtClean="0"/>
              <a:t> para formar gobierno. En minoría, se verá obligado a contar con el apoyo de la CEDA. Se inicia el </a:t>
            </a:r>
            <a:r>
              <a:rPr lang="es-ES" sz="3600" dirty="0" smtClean="0">
                <a:solidFill>
                  <a:srgbClr val="FF0000"/>
                </a:solidFill>
              </a:rPr>
              <a:t>Bienio Radical-</a:t>
            </a:r>
            <a:r>
              <a:rPr lang="es-ES" sz="3600" dirty="0" err="1" smtClean="0">
                <a:solidFill>
                  <a:srgbClr val="FF0000"/>
                </a:solidFill>
              </a:rPr>
              <a:t>Cedista</a:t>
            </a:r>
            <a:r>
              <a:rPr lang="es-ES" sz="3600" dirty="0" smtClean="0"/>
              <a:t>.</a:t>
            </a:r>
            <a:endParaRPr lang="es-ES" sz="3600" dirty="0"/>
          </a:p>
        </p:txBody>
      </p:sp>
      <p:pic>
        <p:nvPicPr>
          <p:cNvPr id="27650" name="Picture 2" descr="Resultado de imagen de lerroux"/>
          <p:cNvPicPr>
            <a:picLocks noChangeAspect="1" noChangeArrowheads="1"/>
          </p:cNvPicPr>
          <p:nvPr/>
        </p:nvPicPr>
        <p:blipFill>
          <a:blip r:embed="rId2" cstate="print"/>
          <a:srcRect/>
          <a:stretch>
            <a:fillRect/>
          </a:stretch>
        </p:blipFill>
        <p:spPr bwMode="auto">
          <a:xfrm>
            <a:off x="5868144" y="2331565"/>
            <a:ext cx="3275856" cy="4526436"/>
          </a:xfrm>
          <a:prstGeom prst="rect">
            <a:avLst/>
          </a:prstGeom>
          <a:noFill/>
        </p:spPr>
      </p:pic>
      <p:sp>
        <p:nvSpPr>
          <p:cNvPr id="5" name="4 CuadroTexto"/>
          <p:cNvSpPr txBox="1"/>
          <p:nvPr/>
        </p:nvSpPr>
        <p:spPr>
          <a:xfrm>
            <a:off x="0" y="3068960"/>
            <a:ext cx="5868144" cy="3046988"/>
          </a:xfrm>
          <a:prstGeom prst="rect">
            <a:avLst/>
          </a:prstGeom>
          <a:noFill/>
        </p:spPr>
        <p:txBody>
          <a:bodyPr wrap="square" rtlCol="0">
            <a:spAutoFit/>
          </a:bodyPr>
          <a:lstStyle/>
          <a:p>
            <a:pPr algn="ctr"/>
            <a:r>
              <a:rPr lang="es-ES" sz="2400" dirty="0" smtClean="0"/>
              <a:t>Alejandro </a:t>
            </a:r>
            <a:r>
              <a:rPr lang="es-ES" sz="2400" dirty="0" err="1" smtClean="0"/>
              <a:t>Lerroux</a:t>
            </a:r>
            <a:r>
              <a:rPr lang="es-ES" sz="2400" dirty="0" smtClean="0"/>
              <a:t> se convierte en el principal líder en este período. Hasta 1934 gobernará con apoyo de su partido y de otros minoritarios, pero a partir de ese año introduce en sus gobiernos a miembros de la CEDA bajo la justificación tratar de recuperar a los católicos para la República. La izquierda no va a aceptarlo de buen grado.</a:t>
            </a:r>
            <a:endParaRPr lang="es-E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La </a:t>
            </a:r>
            <a:r>
              <a:rPr lang="es-ES" sz="3600" dirty="0" smtClean="0">
                <a:solidFill>
                  <a:srgbClr val="FF0000"/>
                </a:solidFill>
              </a:rPr>
              <a:t>política radical </a:t>
            </a:r>
            <a:r>
              <a:rPr lang="es-ES" sz="3600" dirty="0" smtClean="0"/>
              <a:t>se caracteriza por el freno a todas las reformas anteriores y la derogación de muchas de ellas.</a:t>
            </a:r>
            <a:endParaRPr lang="es-ES" sz="3600" dirty="0"/>
          </a:p>
        </p:txBody>
      </p:sp>
      <p:sp>
        <p:nvSpPr>
          <p:cNvPr id="6" name="5 CuadroTexto"/>
          <p:cNvSpPr txBox="1"/>
          <p:nvPr/>
        </p:nvSpPr>
        <p:spPr>
          <a:xfrm>
            <a:off x="0" y="1700808"/>
            <a:ext cx="9144000" cy="5262979"/>
          </a:xfrm>
          <a:prstGeom prst="rect">
            <a:avLst/>
          </a:prstGeom>
          <a:solidFill>
            <a:schemeClr val="accent2">
              <a:lumMod val="20000"/>
              <a:lumOff val="80000"/>
            </a:schemeClr>
          </a:solidFill>
          <a:ln>
            <a:solidFill>
              <a:schemeClr val="tx1"/>
            </a:solidFill>
          </a:ln>
        </p:spPr>
        <p:txBody>
          <a:bodyPr wrap="square" rtlCol="0">
            <a:spAutoFit/>
          </a:bodyPr>
          <a:lstStyle/>
          <a:p>
            <a:pPr marL="269875" indent="-269875" algn="just">
              <a:buFont typeface="Wingdings" pitchFamily="2" charset="2"/>
              <a:buChar char="§"/>
            </a:pPr>
            <a:r>
              <a:rPr lang="es-ES" sz="2800" dirty="0" smtClean="0"/>
              <a:t>Organización estatal: se plantea una reforma constitucional que no se llevó a cabo.</a:t>
            </a:r>
          </a:p>
          <a:p>
            <a:pPr marL="269875" indent="-269875" algn="just">
              <a:buFont typeface="Wingdings" pitchFamily="2" charset="2"/>
              <a:buChar char="§"/>
            </a:pPr>
            <a:r>
              <a:rPr lang="es-ES" sz="2800" dirty="0" smtClean="0"/>
              <a:t>Política religiosa: frenan la sustitución de la educación religiosa y aseguran el mantenimiento del clero.</a:t>
            </a:r>
          </a:p>
          <a:p>
            <a:pPr marL="269875" indent="-269875" algn="just">
              <a:buFont typeface="Wingdings" pitchFamily="2" charset="2"/>
              <a:buChar char="§"/>
            </a:pPr>
            <a:r>
              <a:rPr lang="es-ES" sz="2800" dirty="0" smtClean="0"/>
              <a:t>Política agraria: se ponen más trabas a su desarrollo.</a:t>
            </a:r>
          </a:p>
          <a:p>
            <a:pPr marL="269875" indent="-269875" algn="just">
              <a:buFont typeface="Wingdings" pitchFamily="2" charset="2"/>
              <a:buChar char="§"/>
            </a:pPr>
            <a:r>
              <a:rPr lang="es-ES" sz="2800" dirty="0" smtClean="0"/>
              <a:t>Política laboral: se intenta reducir el peso sindical y al final se suprimen los jurados mixtos.</a:t>
            </a:r>
          </a:p>
          <a:p>
            <a:pPr marL="269875" indent="-269875" algn="just">
              <a:buFont typeface="Wingdings" pitchFamily="2" charset="2"/>
              <a:buChar char="§"/>
            </a:pPr>
            <a:r>
              <a:rPr lang="es-ES" sz="2800" dirty="0" smtClean="0"/>
              <a:t>Política territorial: se bloqueó el estatuto vasco y se frenaron las reformas en Cataluña.</a:t>
            </a:r>
          </a:p>
          <a:p>
            <a:pPr marL="269875" indent="-269875" algn="just">
              <a:buFont typeface="Wingdings" pitchFamily="2" charset="2"/>
              <a:buChar char="§"/>
            </a:pPr>
            <a:r>
              <a:rPr lang="es-ES" sz="2800" dirty="0" smtClean="0"/>
              <a:t>Política militar: se amnistió a los autores de la </a:t>
            </a:r>
            <a:r>
              <a:rPr lang="es-ES" sz="2800" dirty="0" err="1" smtClean="0"/>
              <a:t>sanjurjada</a:t>
            </a:r>
            <a:r>
              <a:rPr lang="es-ES" sz="2800" dirty="0" smtClean="0"/>
              <a:t> y se promocionó a generales de dudosa lealtad a la República.</a:t>
            </a:r>
          </a:p>
          <a:p>
            <a:pPr marL="269875" indent="-269875" algn="just">
              <a:buFont typeface="Wingdings" pitchFamily="2" charset="2"/>
              <a:buChar char="§"/>
            </a:pPr>
            <a:r>
              <a:rPr lang="es-ES" sz="2800" dirty="0" smtClean="0"/>
              <a:t>Política educativa: se siguieron las pautas anteriores.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Los </a:t>
            </a:r>
            <a:r>
              <a:rPr lang="es-ES" sz="3600" dirty="0" smtClean="0">
                <a:solidFill>
                  <a:srgbClr val="FF0000"/>
                </a:solidFill>
              </a:rPr>
              <a:t>conflictos</a:t>
            </a:r>
            <a:r>
              <a:rPr lang="es-ES" sz="3600" dirty="0" smtClean="0"/>
              <a:t> pronto aumentan. La </a:t>
            </a:r>
            <a:r>
              <a:rPr lang="es-ES" sz="3600" dirty="0" smtClean="0">
                <a:solidFill>
                  <a:srgbClr val="FF0000"/>
                </a:solidFill>
              </a:rPr>
              <a:t>inestabilidad política</a:t>
            </a:r>
            <a:r>
              <a:rPr lang="es-ES" sz="3600" dirty="0" smtClean="0"/>
              <a:t> desembocó en la investidura de tres </a:t>
            </a:r>
            <a:r>
              <a:rPr lang="es-ES" sz="3600" dirty="0" smtClean="0">
                <a:solidFill>
                  <a:srgbClr val="FF0000"/>
                </a:solidFill>
              </a:rPr>
              <a:t>ministros </a:t>
            </a:r>
            <a:r>
              <a:rPr lang="es-ES" sz="3600" dirty="0" err="1" smtClean="0">
                <a:solidFill>
                  <a:srgbClr val="FF0000"/>
                </a:solidFill>
              </a:rPr>
              <a:t>cedistas</a:t>
            </a:r>
            <a:r>
              <a:rPr lang="es-ES" sz="3600" dirty="0" smtClean="0">
                <a:solidFill>
                  <a:srgbClr val="FF0000"/>
                </a:solidFill>
              </a:rPr>
              <a:t> en octubre de 1934</a:t>
            </a:r>
            <a:r>
              <a:rPr lang="es-ES" sz="3600" dirty="0" smtClean="0"/>
              <a:t>.</a:t>
            </a:r>
            <a:endParaRPr lang="es-ES" sz="3600" dirty="0"/>
          </a:p>
        </p:txBody>
      </p:sp>
      <p:pic>
        <p:nvPicPr>
          <p:cNvPr id="3074" name="Picture 2" descr="Imagen relacionada"/>
          <p:cNvPicPr>
            <a:picLocks noChangeAspect="1" noChangeArrowheads="1"/>
          </p:cNvPicPr>
          <p:nvPr/>
        </p:nvPicPr>
        <p:blipFill>
          <a:blip r:embed="rId2" cstate="print"/>
          <a:srcRect/>
          <a:stretch>
            <a:fillRect/>
          </a:stretch>
        </p:blipFill>
        <p:spPr bwMode="auto">
          <a:xfrm>
            <a:off x="0" y="1919331"/>
            <a:ext cx="3851920" cy="4938669"/>
          </a:xfrm>
          <a:prstGeom prst="rect">
            <a:avLst/>
          </a:prstGeom>
          <a:noFill/>
        </p:spPr>
      </p:pic>
      <p:sp>
        <p:nvSpPr>
          <p:cNvPr id="4" name="3 CuadroTexto"/>
          <p:cNvSpPr txBox="1"/>
          <p:nvPr/>
        </p:nvSpPr>
        <p:spPr>
          <a:xfrm>
            <a:off x="3851920" y="3140968"/>
            <a:ext cx="5292080" cy="1938992"/>
          </a:xfrm>
          <a:prstGeom prst="rect">
            <a:avLst/>
          </a:prstGeom>
          <a:noFill/>
        </p:spPr>
        <p:txBody>
          <a:bodyPr wrap="square" rtlCol="0">
            <a:spAutoFit/>
          </a:bodyPr>
          <a:lstStyle/>
          <a:p>
            <a:pPr algn="just"/>
            <a:r>
              <a:rPr lang="es-ES" sz="2400" dirty="0" smtClean="0"/>
              <a:t>El último Gobierno de </a:t>
            </a:r>
            <a:r>
              <a:rPr lang="es-ES" sz="2400" dirty="0" err="1" smtClean="0"/>
              <a:t>Lerroux</a:t>
            </a:r>
            <a:r>
              <a:rPr lang="es-ES" sz="2400" dirty="0" smtClean="0"/>
              <a:t>, acaecido a mediados del 35, ya había cinco ministros </a:t>
            </a:r>
            <a:r>
              <a:rPr lang="es-ES" sz="2400" dirty="0" err="1" smtClean="0"/>
              <a:t>cedistas</a:t>
            </a:r>
            <a:r>
              <a:rPr lang="es-ES" sz="2400" dirty="0" smtClean="0"/>
              <a:t>, incluido José Mª Gil-Robles en Guerra. El peso creciente de la CEDA era evidente.</a:t>
            </a:r>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255454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err="1" smtClean="0">
                <a:solidFill>
                  <a:schemeClr val="tx2">
                    <a:lumMod val="75000"/>
                  </a:schemeClr>
                </a:solidFill>
                <a:latin typeface="Arial Black" pitchFamily="34" charset="0"/>
              </a:rPr>
              <a:t>Sanjurjada</a:t>
            </a:r>
            <a:r>
              <a:rPr lang="es-ES" sz="3200" dirty="0" smtClean="0">
                <a:solidFill>
                  <a:schemeClr val="tx2">
                    <a:lumMod val="75000"/>
                  </a:schemeClr>
                </a:solidFill>
                <a:latin typeface="Arial Black" pitchFamily="34" charset="0"/>
              </a:rPr>
              <a:t>.</a:t>
            </a:r>
          </a:p>
          <a:p>
            <a:pPr marL="360363" indent="-360363" algn="just">
              <a:buFont typeface="Wingdings" pitchFamily="2" charset="2"/>
              <a:buChar char="Ø"/>
            </a:pPr>
            <a:r>
              <a:rPr lang="es-ES" sz="3200" dirty="0" err="1" smtClean="0">
                <a:solidFill>
                  <a:schemeClr val="tx2">
                    <a:lumMod val="75000"/>
                  </a:schemeClr>
                </a:solidFill>
                <a:latin typeface="Arial Black" pitchFamily="34" charset="0"/>
              </a:rPr>
              <a:t>Lerroux</a:t>
            </a:r>
            <a:r>
              <a:rPr lang="es-ES" sz="3200" dirty="0" smtClean="0">
                <a:solidFill>
                  <a:schemeClr val="tx2">
                    <a:lumMod val="75000"/>
                  </a:schemeClr>
                </a:solidFill>
                <a:latin typeface="Arial Black" pitchFamily="34" charset="0"/>
              </a:rPr>
              <a:t>.</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CEDA.</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José Antonio Primo de Rivera.</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Frente Popular.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upload.wikimedia.org/wikipedia/commons/1/13/Mitin_de_Jos%C3%A9_Mar%C3%ADa_Gil_Robles%2C_lider_de_la_CEDA_%28Confederaci%C3%B3n_Espa%C3%B1ola_de_Derechas_Aut%C3%B3nomas%29%2C_en_las_instalaciones_de_un_front%C3%B3n_%284_de_7%29_-_Fondo_Mar%C3%ADn-Kutxa_Fototeka.jpg"/>
          <p:cNvPicPr>
            <a:picLocks noChangeAspect="1" noChangeArrowheads="1"/>
          </p:cNvPicPr>
          <p:nvPr/>
        </p:nvPicPr>
        <p:blipFill>
          <a:blip r:embed="rId2" cstate="print"/>
          <a:srcRect/>
          <a:stretch>
            <a:fillRect/>
          </a:stretch>
        </p:blipFill>
        <p:spPr bwMode="auto">
          <a:xfrm>
            <a:off x="2411760" y="0"/>
            <a:ext cx="6732240" cy="4530702"/>
          </a:xfrm>
          <a:prstGeom prst="rect">
            <a:avLst/>
          </a:prstGeom>
          <a:noFill/>
        </p:spPr>
      </p:pic>
      <p:sp>
        <p:nvSpPr>
          <p:cNvPr id="3" name="2 CuadroTexto"/>
          <p:cNvSpPr txBox="1"/>
          <p:nvPr/>
        </p:nvSpPr>
        <p:spPr>
          <a:xfrm>
            <a:off x="0" y="4509120"/>
            <a:ext cx="9144000" cy="2308324"/>
          </a:xfrm>
          <a:prstGeom prst="rect">
            <a:avLst/>
          </a:prstGeom>
          <a:noFill/>
        </p:spPr>
        <p:txBody>
          <a:bodyPr wrap="square" rtlCol="0">
            <a:spAutoFit/>
          </a:bodyPr>
          <a:lstStyle/>
          <a:p>
            <a:pPr algn="just"/>
            <a:r>
              <a:rPr lang="es-ES" sz="2400" dirty="0" smtClean="0"/>
              <a:t>¿Cuál era el </a:t>
            </a:r>
            <a:r>
              <a:rPr lang="es-ES" sz="2400" dirty="0" smtClean="0">
                <a:solidFill>
                  <a:srgbClr val="FF0000"/>
                </a:solidFill>
              </a:rPr>
              <a:t>significado de la CEDA</a:t>
            </a:r>
            <a:r>
              <a:rPr lang="es-ES" sz="2400" dirty="0" smtClean="0"/>
              <a:t>? No es fácil determinarlo. Por un lado, aceptaban las instituciones republicanas. Por otro, mostraban sus simpatías por el fascismo y el nazismo. No hay que olvidar que Hitler se había hecho “democráticamente” con el poder en 1932 dentro de la República de Weimar. Además, las Juventudes de la CEDA usaban métodos de movilización parecidos a los de estos partidos.</a:t>
            </a:r>
            <a:endParaRPr lang="es-ES" sz="2400" dirty="0"/>
          </a:p>
        </p:txBody>
      </p:sp>
      <p:sp>
        <p:nvSpPr>
          <p:cNvPr id="4" name="3 CuadroTexto"/>
          <p:cNvSpPr txBox="1"/>
          <p:nvPr/>
        </p:nvSpPr>
        <p:spPr>
          <a:xfrm>
            <a:off x="0" y="1628800"/>
            <a:ext cx="2411760" cy="830997"/>
          </a:xfrm>
          <a:prstGeom prst="rect">
            <a:avLst/>
          </a:prstGeom>
          <a:noFill/>
        </p:spPr>
        <p:txBody>
          <a:bodyPr wrap="square" rtlCol="0">
            <a:spAutoFit/>
          </a:bodyPr>
          <a:lstStyle/>
          <a:p>
            <a:pPr algn="ctr"/>
            <a:r>
              <a:rPr lang="es-ES" sz="2400" dirty="0" smtClean="0"/>
              <a:t>Mitin de Gil-Robles en 1935.</a:t>
            </a:r>
            <a:endParaRPr lang="es-E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260648"/>
            <a:ext cx="9144000" cy="5232202"/>
          </a:xfrm>
          <a:prstGeom prst="rect">
            <a:avLst/>
          </a:prstGeom>
          <a:solidFill>
            <a:schemeClr val="bg2">
              <a:lumMod val="90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ea typeface="Times New Roman" pitchFamily="18" charset="0"/>
                <a:cs typeface="Arial" pitchFamily="34" charset="0"/>
              </a:rPr>
              <a:t>“MANIFIESTO DE LA COALICIÓN ANTIMARXISTA POR MADRID (CEDA, RENOVACIÓN ESPAÑOLA, CARLISTAS, ETC.)”        </a:t>
            </a:r>
            <a:endParaRPr kumimoji="0" lang="es-ES" sz="2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 caprichosamente, sino por obediencia debida a imperativos de la realidad, se denomina “antimarxista”  esta candidatura y la coalición de fuerzas políticas y sociales que sirve de soporte. Es, en efecto, el marxismo, con su concepción materialista y anticatólica de la vida y de la sociedad; con su sectaria hostilidad hacia los grandes valores tradicionales (…) con el desate temerario que ha provocado y conseguido de los odios, las envidias connaturales en las luchas de clases (…), con el </a:t>
            </a:r>
            <a:r>
              <a:rPr kumimoji="0" lang="es-E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antiespañolismo</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que, como un exudado nocivo, brota de todo ideario y, sobre todo, con la desgraciada, arbitraria e injusta gestión desarrollada al frente de los negocios públicos (…).</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candidatos de la coalición antimarxista defenderán resueltamente y a todo trance la necesidad de una inmediata derogación, por la vía que en cada caso proceda, de los preceptos, tanto constitucionales como legales, inspirados en designios laicos y socializantes (…). Trabajarán sin descanso para lograr la cancelación de todas las disposiciones confiscadoras de la propiedad y persecutorias de la persona, de las asociaciones y de las creencias religiosas.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 sz="2200" b="0" i="1" u="none" strike="noStrike" cap="none" normalizeH="0" baseline="0" dirty="0" smtClean="0">
                <a:ln>
                  <a:noFill/>
                </a:ln>
                <a:solidFill>
                  <a:schemeClr val="tx1"/>
                </a:solidFill>
                <a:effectLst/>
                <a:latin typeface="Freestyle Script"/>
                <a:ea typeface="Times New Roman" pitchFamily="18" charset="0"/>
                <a:cs typeface="Arial" pitchFamily="34" charset="0"/>
              </a:rPr>
              <a:t>El Debate</a:t>
            </a:r>
            <a:r>
              <a:rPr kumimoji="0" lang="es-ES" sz="2200" b="0" i="0" u="none" strike="noStrike" cap="none" normalizeH="0" baseline="0" dirty="0" smtClean="0">
                <a:ln>
                  <a:noFill/>
                </a:ln>
                <a:solidFill>
                  <a:schemeClr val="tx1"/>
                </a:solidFill>
                <a:effectLst/>
                <a:latin typeface="Freestyle Script"/>
                <a:ea typeface="Times New Roman" pitchFamily="18" charset="0"/>
                <a:cs typeface="Arial" pitchFamily="34" charset="0"/>
              </a:rPr>
              <a:t>,</a:t>
            </a:r>
            <a:r>
              <a:rPr lang="es-ES" sz="2200" dirty="0" smtClean="0">
                <a:latin typeface="Freestyle Script"/>
                <a:ea typeface="Times New Roman" pitchFamily="18" charset="0"/>
                <a:cs typeface="Times New Roman" pitchFamily="18" charset="0"/>
              </a:rPr>
              <a:t> </a:t>
            </a:r>
            <a:r>
              <a:rPr kumimoji="0" lang="es-ES" sz="2200" b="0" i="0" u="none" strike="noStrike" cap="none" normalizeH="0" baseline="0" dirty="0" smtClean="0">
                <a:ln>
                  <a:noFill/>
                </a:ln>
                <a:solidFill>
                  <a:schemeClr val="tx1"/>
                </a:solidFill>
                <a:effectLst/>
                <a:latin typeface="Freestyle Script"/>
                <a:ea typeface="Times New Roman" pitchFamily="18" charset="0"/>
                <a:cs typeface="Times New Roman" pitchFamily="18" charset="0"/>
              </a:rPr>
              <a:t>1 de noviembre de 1933</a:t>
            </a:r>
            <a:r>
              <a:rPr kumimoji="0" lang="es-ES" sz="22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2 CuadroTexto"/>
          <p:cNvSpPr txBox="1"/>
          <p:nvPr/>
        </p:nvSpPr>
        <p:spPr>
          <a:xfrm>
            <a:off x="0" y="5519172"/>
            <a:ext cx="9144000" cy="1338828"/>
          </a:xfrm>
          <a:prstGeom prst="rect">
            <a:avLst/>
          </a:prstGeom>
          <a:noFill/>
        </p:spPr>
        <p:txBody>
          <a:bodyPr wrap="square" rtlCol="0">
            <a:spAutoFit/>
          </a:bodyPr>
          <a:lstStyle/>
          <a:p>
            <a:pPr algn="ctr"/>
            <a:r>
              <a:rPr lang="es-ES" sz="2700" dirty="0" smtClean="0"/>
              <a:t>Lo que sí queda claro es que la CEDA era marcadamente </a:t>
            </a:r>
            <a:r>
              <a:rPr lang="es-ES" sz="2700" dirty="0" smtClean="0">
                <a:solidFill>
                  <a:srgbClr val="FF0000"/>
                </a:solidFill>
              </a:rPr>
              <a:t>antimarxista</a:t>
            </a:r>
            <a:r>
              <a:rPr lang="es-ES" sz="2700" dirty="0" smtClean="0"/>
              <a:t> y, por tanto, </a:t>
            </a:r>
            <a:r>
              <a:rPr lang="es-ES" sz="2700" dirty="0" smtClean="0">
                <a:solidFill>
                  <a:srgbClr val="FF0000"/>
                </a:solidFill>
              </a:rPr>
              <a:t>opuesta al PSOE</a:t>
            </a:r>
            <a:r>
              <a:rPr lang="es-ES" sz="2700" dirty="0" smtClean="0"/>
              <a:t>, así como a la mayoría de las reformas emprendidas durante el Bienio Reformista.</a:t>
            </a:r>
            <a:endParaRPr lang="es-ES" sz="27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La </a:t>
            </a:r>
            <a:r>
              <a:rPr lang="es-ES" sz="3600" dirty="0" smtClean="0">
                <a:solidFill>
                  <a:srgbClr val="FF0000"/>
                </a:solidFill>
              </a:rPr>
              <a:t>movilización</a:t>
            </a:r>
            <a:r>
              <a:rPr lang="es-ES" sz="3600" dirty="0" smtClean="0"/>
              <a:t> contra el Gobierno la protagonizarían la </a:t>
            </a:r>
            <a:r>
              <a:rPr lang="es-ES" sz="3600" dirty="0" smtClean="0">
                <a:solidFill>
                  <a:srgbClr val="FF0000"/>
                </a:solidFill>
              </a:rPr>
              <a:t>izquierda y los nacionalistas</a:t>
            </a:r>
            <a:r>
              <a:rPr lang="es-ES" sz="3600" dirty="0" smtClean="0"/>
              <a:t>. Ya en diciembre del 33 se produce una nueva </a:t>
            </a:r>
            <a:r>
              <a:rPr lang="es-ES" sz="3600" dirty="0" smtClean="0">
                <a:solidFill>
                  <a:srgbClr val="FF0000"/>
                </a:solidFill>
              </a:rPr>
              <a:t>insurrección anarquista</a:t>
            </a:r>
            <a:r>
              <a:rPr lang="es-ES" sz="3600" dirty="0" smtClean="0"/>
              <a:t>. </a:t>
            </a:r>
            <a:endParaRPr lang="es-ES" sz="3600" dirty="0"/>
          </a:p>
        </p:txBody>
      </p:sp>
      <p:pic>
        <p:nvPicPr>
          <p:cNvPr id="32770" name="Picture 2" descr="Resultado de imagen de federación anarquista ibérica 1927"/>
          <p:cNvPicPr>
            <a:picLocks noChangeAspect="1" noChangeArrowheads="1"/>
          </p:cNvPicPr>
          <p:nvPr/>
        </p:nvPicPr>
        <p:blipFill>
          <a:blip r:embed="rId2" cstate="print"/>
          <a:srcRect/>
          <a:stretch>
            <a:fillRect/>
          </a:stretch>
        </p:blipFill>
        <p:spPr bwMode="auto">
          <a:xfrm>
            <a:off x="5436096" y="2290131"/>
            <a:ext cx="3707904" cy="4567870"/>
          </a:xfrm>
          <a:prstGeom prst="rect">
            <a:avLst/>
          </a:prstGeom>
          <a:noFill/>
        </p:spPr>
      </p:pic>
      <p:sp>
        <p:nvSpPr>
          <p:cNvPr id="4" name="3 CuadroTexto"/>
          <p:cNvSpPr txBox="1"/>
          <p:nvPr/>
        </p:nvSpPr>
        <p:spPr>
          <a:xfrm>
            <a:off x="0" y="2492896"/>
            <a:ext cx="5436096" cy="4154984"/>
          </a:xfrm>
          <a:prstGeom prst="rect">
            <a:avLst/>
          </a:prstGeom>
          <a:noFill/>
        </p:spPr>
        <p:txBody>
          <a:bodyPr wrap="square" rtlCol="0">
            <a:spAutoFit/>
          </a:bodyPr>
          <a:lstStyle/>
          <a:p>
            <a:pPr algn="just"/>
            <a:r>
              <a:rPr lang="es-ES" sz="2400" dirty="0" smtClean="0"/>
              <a:t>Asociada a la </a:t>
            </a:r>
            <a:r>
              <a:rPr lang="es-ES" sz="2400" dirty="0" smtClean="0">
                <a:solidFill>
                  <a:srgbClr val="FF0000"/>
                </a:solidFill>
              </a:rPr>
              <a:t>CNT</a:t>
            </a:r>
            <a:r>
              <a:rPr lang="es-ES" sz="2400" dirty="0" smtClean="0"/>
              <a:t> se había creado en 1927 la </a:t>
            </a:r>
            <a:r>
              <a:rPr lang="es-ES" sz="2400" dirty="0" smtClean="0">
                <a:solidFill>
                  <a:srgbClr val="FF0000"/>
                </a:solidFill>
              </a:rPr>
              <a:t>FAI</a:t>
            </a:r>
            <a:r>
              <a:rPr lang="es-ES" sz="2400" dirty="0" smtClean="0"/>
              <a:t> (Federación Anarquista Ibérica). Pronto sus tesis fueron las predominantes dentro de la CNT. Defendían la revolución social inmediata, de ahí que también se levantaran en 1932 contra la República y estuvieran detrás de los sucesos de Casas Viejas. En definitiva, esta primera insurrección de diciembre del 33 no puede considerarse dirigida contra el Gobierno radical-</a:t>
            </a:r>
            <a:r>
              <a:rPr lang="es-ES" sz="2400" dirty="0" err="1" smtClean="0"/>
              <a:t>cedista</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Bloque Obrero y Campesino"/>
          <p:cNvPicPr>
            <a:picLocks noChangeAspect="1" noChangeArrowheads="1"/>
          </p:cNvPicPr>
          <p:nvPr/>
        </p:nvPicPr>
        <p:blipFill>
          <a:blip r:embed="rId2" cstate="print"/>
          <a:srcRect/>
          <a:stretch>
            <a:fillRect/>
          </a:stretch>
        </p:blipFill>
        <p:spPr bwMode="auto">
          <a:xfrm>
            <a:off x="4325888" y="2780928"/>
            <a:ext cx="4818112" cy="3167910"/>
          </a:xfrm>
          <a:prstGeom prst="rect">
            <a:avLst/>
          </a:prstGeom>
          <a:noFill/>
        </p:spPr>
      </p:pic>
      <p:sp>
        <p:nvSpPr>
          <p:cNvPr id="3" name="2 CuadroTexto"/>
          <p:cNvSpPr txBox="1"/>
          <p:nvPr/>
        </p:nvSpPr>
        <p:spPr>
          <a:xfrm>
            <a:off x="0" y="0"/>
            <a:ext cx="9144000" cy="2031325"/>
          </a:xfrm>
          <a:prstGeom prst="rect">
            <a:avLst/>
          </a:prstGeom>
          <a:noFill/>
        </p:spPr>
        <p:txBody>
          <a:bodyPr wrap="square" rtlCol="0">
            <a:spAutoFit/>
          </a:bodyPr>
          <a:lstStyle/>
          <a:p>
            <a:pPr algn="ctr"/>
            <a:r>
              <a:rPr lang="es-ES" sz="4200" dirty="0" smtClean="0"/>
              <a:t>La llegada al poder de </a:t>
            </a:r>
            <a:r>
              <a:rPr lang="es-ES" sz="4200" dirty="0" err="1" smtClean="0"/>
              <a:t>Lerroux</a:t>
            </a:r>
            <a:r>
              <a:rPr lang="es-ES" sz="4200" dirty="0" smtClean="0"/>
              <a:t> hizo que los </a:t>
            </a:r>
            <a:r>
              <a:rPr lang="es-ES" sz="4200" dirty="0" smtClean="0">
                <a:solidFill>
                  <a:srgbClr val="FF0000"/>
                </a:solidFill>
              </a:rPr>
              <a:t>movimientos obrero y campesino </a:t>
            </a:r>
            <a:r>
              <a:rPr lang="es-ES" sz="4200" dirty="0" smtClean="0"/>
              <a:t>buscaran el </a:t>
            </a:r>
            <a:r>
              <a:rPr lang="es-ES" sz="4200" dirty="0" smtClean="0">
                <a:solidFill>
                  <a:srgbClr val="FF0000"/>
                </a:solidFill>
              </a:rPr>
              <a:t>entendimiento</a:t>
            </a:r>
            <a:r>
              <a:rPr lang="es-ES" sz="4200" dirty="0" smtClean="0"/>
              <a:t>.</a:t>
            </a:r>
            <a:endParaRPr lang="es-ES" sz="4200" dirty="0"/>
          </a:p>
        </p:txBody>
      </p:sp>
      <p:sp>
        <p:nvSpPr>
          <p:cNvPr id="4" name="3 CuadroTexto"/>
          <p:cNvSpPr txBox="1"/>
          <p:nvPr/>
        </p:nvSpPr>
        <p:spPr>
          <a:xfrm>
            <a:off x="0" y="2924944"/>
            <a:ext cx="4283968" cy="3046988"/>
          </a:xfrm>
          <a:prstGeom prst="rect">
            <a:avLst/>
          </a:prstGeom>
          <a:noFill/>
        </p:spPr>
        <p:txBody>
          <a:bodyPr wrap="square" rtlCol="0">
            <a:spAutoFit/>
          </a:bodyPr>
          <a:lstStyle/>
          <a:p>
            <a:pPr algn="ctr"/>
            <a:r>
              <a:rPr lang="es-ES" sz="2400" dirty="0" smtClean="0"/>
              <a:t>Se conforman las Alianzas Obreras. La primera, la catalana, fue impulsada por el BOC (Bloque Obrero y Campesino). Pronto se sumaría la UGT (socialistas) y finalmente los comunistas e incluso, en el caso asturiano, los anarquistas.</a:t>
            </a:r>
            <a:endParaRPr lang="es-E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El epicentro opositor se produce en </a:t>
            </a:r>
            <a:r>
              <a:rPr lang="es-ES" sz="3600" dirty="0" smtClean="0">
                <a:solidFill>
                  <a:srgbClr val="FF0000"/>
                </a:solidFill>
              </a:rPr>
              <a:t>octubre de 1934</a:t>
            </a:r>
            <a:r>
              <a:rPr lang="es-ES" sz="3600" dirty="0" smtClean="0"/>
              <a:t>. Nada más ratificarse a los ministros </a:t>
            </a:r>
            <a:r>
              <a:rPr lang="es-ES" sz="3600" dirty="0" err="1" smtClean="0"/>
              <a:t>cedistas</a:t>
            </a:r>
            <a:r>
              <a:rPr lang="es-ES" sz="3600" dirty="0" smtClean="0"/>
              <a:t> los </a:t>
            </a:r>
            <a:r>
              <a:rPr lang="es-ES" sz="3600" dirty="0" smtClean="0">
                <a:solidFill>
                  <a:srgbClr val="FF0000"/>
                </a:solidFill>
              </a:rPr>
              <a:t>socialistas</a:t>
            </a:r>
            <a:r>
              <a:rPr lang="es-ES" sz="3600" dirty="0" smtClean="0"/>
              <a:t>, con apoyos </a:t>
            </a:r>
            <a:r>
              <a:rPr lang="es-ES" sz="3600" dirty="0" smtClean="0">
                <a:solidFill>
                  <a:srgbClr val="FF0000"/>
                </a:solidFill>
              </a:rPr>
              <a:t>anarquistas</a:t>
            </a:r>
            <a:r>
              <a:rPr lang="es-ES" sz="3600" dirty="0" smtClean="0"/>
              <a:t> y </a:t>
            </a:r>
            <a:r>
              <a:rPr lang="es-ES" sz="3600" dirty="0" smtClean="0">
                <a:solidFill>
                  <a:srgbClr val="FF0000"/>
                </a:solidFill>
              </a:rPr>
              <a:t>comunistas</a:t>
            </a:r>
            <a:r>
              <a:rPr lang="es-ES" sz="3600" dirty="0" smtClean="0"/>
              <a:t>, lanzan una </a:t>
            </a:r>
            <a:r>
              <a:rPr lang="es-ES" sz="3600" dirty="0" smtClean="0">
                <a:solidFill>
                  <a:srgbClr val="FF0000"/>
                </a:solidFill>
              </a:rPr>
              <a:t>huelga general revolucionaria</a:t>
            </a:r>
            <a:r>
              <a:rPr lang="es-ES" sz="3600" dirty="0" smtClean="0"/>
              <a:t>.</a:t>
            </a:r>
            <a:endParaRPr lang="es-ES" sz="3600" dirty="0"/>
          </a:p>
        </p:txBody>
      </p:sp>
      <p:pic>
        <p:nvPicPr>
          <p:cNvPr id="34818" name="Picture 2" descr="https://upload.wikimedia.org/wikipedia/commons/c/cb/Largo_Caballero.jpg"/>
          <p:cNvPicPr>
            <a:picLocks noChangeAspect="1" noChangeArrowheads="1"/>
          </p:cNvPicPr>
          <p:nvPr/>
        </p:nvPicPr>
        <p:blipFill>
          <a:blip r:embed="rId2" cstate="print"/>
          <a:srcRect/>
          <a:stretch>
            <a:fillRect/>
          </a:stretch>
        </p:blipFill>
        <p:spPr bwMode="auto">
          <a:xfrm>
            <a:off x="5436097" y="2912314"/>
            <a:ext cx="3707904" cy="3945686"/>
          </a:xfrm>
          <a:prstGeom prst="rect">
            <a:avLst/>
          </a:prstGeom>
          <a:noFill/>
        </p:spPr>
      </p:pic>
      <p:sp>
        <p:nvSpPr>
          <p:cNvPr id="4" name="3 CuadroTexto"/>
          <p:cNvSpPr txBox="1"/>
          <p:nvPr/>
        </p:nvSpPr>
        <p:spPr>
          <a:xfrm>
            <a:off x="0" y="3429000"/>
            <a:ext cx="5436096" cy="3046988"/>
          </a:xfrm>
          <a:prstGeom prst="rect">
            <a:avLst/>
          </a:prstGeom>
          <a:noFill/>
        </p:spPr>
        <p:txBody>
          <a:bodyPr wrap="square" rtlCol="0">
            <a:spAutoFit/>
          </a:bodyPr>
          <a:lstStyle/>
          <a:p>
            <a:pPr algn="just"/>
            <a:r>
              <a:rPr lang="es-ES" sz="2400" dirty="0" smtClean="0"/>
              <a:t>En ese momento estaba al frente del PSOE y de la UGT </a:t>
            </a:r>
            <a:r>
              <a:rPr lang="es-ES" sz="2400" dirty="0" smtClean="0">
                <a:solidFill>
                  <a:srgbClr val="FF0000"/>
                </a:solidFill>
              </a:rPr>
              <a:t>Largo Caballero </a:t>
            </a:r>
            <a:r>
              <a:rPr lang="es-ES" sz="2400" dirty="0" smtClean="0"/>
              <a:t>(derecha). El ascenso de la CEDA fue la gota que colmó el vaso. La </a:t>
            </a:r>
            <a:r>
              <a:rPr lang="es-ES" sz="2400" dirty="0" smtClean="0">
                <a:solidFill>
                  <a:srgbClr val="FF0000"/>
                </a:solidFill>
              </a:rPr>
              <a:t>radicalización del PSOE </a:t>
            </a:r>
            <a:r>
              <a:rPr lang="es-ES" sz="2400" dirty="0" smtClean="0"/>
              <a:t>se había producido al final del Bienio Reformista ante la lentitud de la reforma agraria y se agudizó con las contrarreformas de </a:t>
            </a:r>
            <a:r>
              <a:rPr lang="es-ES" sz="2400" dirty="0" err="1" smtClean="0"/>
              <a:t>Lerroux</a:t>
            </a:r>
            <a:r>
              <a:rPr lang="es-ES" sz="2400" dirty="0" smtClean="0"/>
              <a:t>.</a:t>
            </a:r>
            <a:endParaRPr lang="es-E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hora. 1-11-1934. revolucion social en asturias - Vendido en Venta ..."/>
          <p:cNvPicPr>
            <a:picLocks noChangeAspect="1" noChangeArrowheads="1"/>
          </p:cNvPicPr>
          <p:nvPr/>
        </p:nvPicPr>
        <p:blipFill>
          <a:blip r:embed="rId2" cstate="print"/>
          <a:srcRect/>
          <a:stretch>
            <a:fillRect/>
          </a:stretch>
        </p:blipFill>
        <p:spPr bwMode="auto">
          <a:xfrm>
            <a:off x="4161306" y="0"/>
            <a:ext cx="4982694" cy="6858000"/>
          </a:xfrm>
          <a:prstGeom prst="rect">
            <a:avLst/>
          </a:prstGeom>
          <a:noFill/>
        </p:spPr>
      </p:pic>
      <p:sp>
        <p:nvSpPr>
          <p:cNvPr id="3" name="2 CuadroTexto"/>
          <p:cNvSpPr txBox="1"/>
          <p:nvPr/>
        </p:nvSpPr>
        <p:spPr>
          <a:xfrm>
            <a:off x="0" y="548680"/>
            <a:ext cx="4139952" cy="6017032"/>
          </a:xfrm>
          <a:prstGeom prst="rect">
            <a:avLst/>
          </a:prstGeom>
          <a:noFill/>
        </p:spPr>
        <p:txBody>
          <a:bodyPr wrap="square" rtlCol="0">
            <a:spAutoFit/>
          </a:bodyPr>
          <a:lstStyle/>
          <a:p>
            <a:pPr algn="ctr"/>
            <a:r>
              <a:rPr lang="es-ES" sz="3500" dirty="0" smtClean="0"/>
              <a:t>La huelga revolucionaria fue planteada en diversos lugares como una </a:t>
            </a:r>
            <a:r>
              <a:rPr lang="es-ES" sz="3500" dirty="0" smtClean="0">
                <a:solidFill>
                  <a:srgbClr val="FF0000"/>
                </a:solidFill>
              </a:rPr>
              <a:t>insurrección armada </a:t>
            </a:r>
            <a:r>
              <a:rPr lang="es-ES" sz="3500" dirty="0" smtClean="0"/>
              <a:t>contra el ascenso del </a:t>
            </a:r>
            <a:r>
              <a:rPr lang="es-ES" sz="3500" dirty="0" smtClean="0">
                <a:solidFill>
                  <a:srgbClr val="FF0000"/>
                </a:solidFill>
              </a:rPr>
              <a:t>fascismo</a:t>
            </a:r>
            <a:r>
              <a:rPr lang="es-ES" sz="3500" dirty="0" smtClean="0"/>
              <a:t> y con la intención de promover una auténtica </a:t>
            </a:r>
            <a:r>
              <a:rPr lang="es-ES" sz="3500" dirty="0" smtClean="0">
                <a:solidFill>
                  <a:srgbClr val="FF0000"/>
                </a:solidFill>
              </a:rPr>
              <a:t>revolución social</a:t>
            </a:r>
            <a:r>
              <a:rPr lang="es-ES" sz="3500" dirty="0" smtClean="0"/>
              <a:t>.</a:t>
            </a:r>
            <a:endParaRPr lang="es-ES" sz="3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La huelga es </a:t>
            </a:r>
            <a:r>
              <a:rPr lang="es-ES" sz="3600" dirty="0" smtClean="0">
                <a:solidFill>
                  <a:srgbClr val="FF0000"/>
                </a:solidFill>
              </a:rPr>
              <a:t>controlada con relativa facilidad</a:t>
            </a:r>
            <a:r>
              <a:rPr lang="es-ES" sz="3600" dirty="0" smtClean="0"/>
              <a:t>, excepto en Asturias.</a:t>
            </a:r>
          </a:p>
        </p:txBody>
      </p:sp>
      <p:pic>
        <p:nvPicPr>
          <p:cNvPr id="35842" name="Picture 2" descr="revolucion-octubre-34-1934"/>
          <p:cNvPicPr>
            <a:picLocks noChangeAspect="1" noChangeArrowheads="1"/>
          </p:cNvPicPr>
          <p:nvPr/>
        </p:nvPicPr>
        <p:blipFill>
          <a:blip r:embed="rId2" cstate="print"/>
          <a:srcRect/>
          <a:stretch>
            <a:fillRect/>
          </a:stretch>
        </p:blipFill>
        <p:spPr bwMode="auto">
          <a:xfrm>
            <a:off x="4314009" y="1628800"/>
            <a:ext cx="4829991" cy="4941168"/>
          </a:xfrm>
          <a:prstGeom prst="rect">
            <a:avLst/>
          </a:prstGeom>
          <a:noFill/>
        </p:spPr>
      </p:pic>
      <p:sp>
        <p:nvSpPr>
          <p:cNvPr id="4" name="3 CuadroTexto"/>
          <p:cNvSpPr txBox="1"/>
          <p:nvPr/>
        </p:nvSpPr>
        <p:spPr>
          <a:xfrm>
            <a:off x="0" y="1844824"/>
            <a:ext cx="4283968" cy="4524315"/>
          </a:xfrm>
          <a:prstGeom prst="rect">
            <a:avLst/>
          </a:prstGeom>
          <a:noFill/>
        </p:spPr>
        <p:txBody>
          <a:bodyPr wrap="square" rtlCol="0">
            <a:spAutoFit/>
          </a:bodyPr>
          <a:lstStyle/>
          <a:p>
            <a:pPr algn="just"/>
            <a:r>
              <a:rPr lang="es-ES" sz="2400" dirty="0" smtClean="0"/>
              <a:t>En </a:t>
            </a:r>
            <a:r>
              <a:rPr lang="es-ES" sz="2400" dirty="0" smtClean="0">
                <a:solidFill>
                  <a:srgbClr val="FF0000"/>
                </a:solidFill>
              </a:rPr>
              <a:t>Madrid</a:t>
            </a:r>
            <a:r>
              <a:rPr lang="es-ES" sz="2400" dirty="0" smtClean="0"/>
              <a:t> careció del apoyo anarquista y se redujo a manifestaciones desorganizadas y algunos tiroteos aislados. En una semana, la capital había recobrado la normalidad. En el </a:t>
            </a:r>
            <a:r>
              <a:rPr lang="es-ES" sz="2400" dirty="0" smtClean="0">
                <a:solidFill>
                  <a:srgbClr val="FF0000"/>
                </a:solidFill>
              </a:rPr>
              <a:t>País Vasco </a:t>
            </a:r>
            <a:r>
              <a:rPr lang="es-ES" sz="2400" dirty="0" smtClean="0"/>
              <a:t>también se había controlado en una semana con un saldo de unos 40 muertos. Aquí no contó con el apoyo del PNV por sus ideas católicas y antimarxistas.</a:t>
            </a:r>
            <a:endParaRPr lang="es-E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En </a:t>
            </a:r>
            <a:r>
              <a:rPr lang="es-ES" sz="3600" dirty="0" smtClean="0">
                <a:solidFill>
                  <a:srgbClr val="FF0000"/>
                </a:solidFill>
              </a:rPr>
              <a:t>Cataluña</a:t>
            </a:r>
            <a:r>
              <a:rPr lang="es-ES" sz="3600" dirty="0" smtClean="0"/>
              <a:t>, la ERC de </a:t>
            </a:r>
            <a:r>
              <a:rPr lang="es-ES" sz="3600" dirty="0" err="1" smtClean="0"/>
              <a:t>Companys</a:t>
            </a:r>
            <a:r>
              <a:rPr lang="es-ES" sz="3600" dirty="0" smtClean="0"/>
              <a:t> proclama el </a:t>
            </a:r>
            <a:r>
              <a:rPr lang="es-ES" sz="3600" dirty="0" smtClean="0">
                <a:solidFill>
                  <a:srgbClr val="FF0000"/>
                </a:solidFill>
              </a:rPr>
              <a:t>Estado catalán </a:t>
            </a:r>
            <a:r>
              <a:rPr lang="es-ES" sz="3600" dirty="0" smtClean="0"/>
              <a:t>dentro de la República Federal Española.</a:t>
            </a:r>
          </a:p>
        </p:txBody>
      </p:sp>
      <p:pic>
        <p:nvPicPr>
          <p:cNvPr id="36866" name="Picture 2" descr="Resultado de imagen de companys"/>
          <p:cNvPicPr>
            <a:picLocks noChangeAspect="1" noChangeArrowheads="1"/>
          </p:cNvPicPr>
          <p:nvPr/>
        </p:nvPicPr>
        <p:blipFill>
          <a:blip r:embed="rId2" cstate="print"/>
          <a:srcRect/>
          <a:stretch>
            <a:fillRect/>
          </a:stretch>
        </p:blipFill>
        <p:spPr bwMode="auto">
          <a:xfrm>
            <a:off x="3755261" y="1988840"/>
            <a:ext cx="5388739" cy="3031629"/>
          </a:xfrm>
          <a:prstGeom prst="rect">
            <a:avLst/>
          </a:prstGeom>
          <a:noFill/>
        </p:spPr>
      </p:pic>
      <p:sp>
        <p:nvSpPr>
          <p:cNvPr id="4" name="3 CuadroTexto"/>
          <p:cNvSpPr txBox="1"/>
          <p:nvPr/>
        </p:nvSpPr>
        <p:spPr>
          <a:xfrm>
            <a:off x="0" y="2060848"/>
            <a:ext cx="3707904" cy="3046988"/>
          </a:xfrm>
          <a:prstGeom prst="rect">
            <a:avLst/>
          </a:prstGeom>
          <a:noFill/>
        </p:spPr>
        <p:txBody>
          <a:bodyPr wrap="square" rtlCol="0">
            <a:spAutoFit/>
          </a:bodyPr>
          <a:lstStyle/>
          <a:p>
            <a:pPr algn="ctr"/>
            <a:r>
              <a:rPr lang="es-ES" sz="2400" dirty="0" smtClean="0"/>
              <a:t>También en Cataluña la huelga fue controlada con facilidad. Murieron varias personas, se suspendió la autonomía y el Gobierno (Generalidad) fue encarcelado. </a:t>
            </a:r>
            <a:r>
              <a:rPr lang="es-ES" sz="2400" dirty="0" err="1" smtClean="0"/>
              <a:t>Companys</a:t>
            </a:r>
            <a:r>
              <a:rPr lang="es-ES" sz="2400" dirty="0" smtClean="0"/>
              <a:t> es el del medio.</a:t>
            </a:r>
            <a:endParaRPr lang="es-ES" sz="2400" dirty="0"/>
          </a:p>
        </p:txBody>
      </p:sp>
      <p:sp>
        <p:nvSpPr>
          <p:cNvPr id="5" name="4 CuadroTexto"/>
          <p:cNvSpPr txBox="1"/>
          <p:nvPr/>
        </p:nvSpPr>
        <p:spPr>
          <a:xfrm>
            <a:off x="0" y="5229200"/>
            <a:ext cx="9144000" cy="1323439"/>
          </a:xfrm>
          <a:prstGeom prst="rect">
            <a:avLst/>
          </a:prstGeom>
          <a:noFill/>
        </p:spPr>
        <p:txBody>
          <a:bodyPr wrap="square" rtlCol="0">
            <a:spAutoFit/>
          </a:bodyPr>
          <a:lstStyle/>
          <a:p>
            <a:pPr algn="just"/>
            <a:r>
              <a:rPr lang="es-ES" sz="2000" dirty="0" smtClean="0"/>
              <a:t>Pocos meses antes, la Generalidad había tenido un enfrentamiento con el Gobierno central debido a un tema de competencias cuando los catalanes intentaron reactivar por su cuenta la reforma agraria. Fue precisamente por esto por lo que la CEDA dejó de apoyar al Gobierno radical de entonces y exigió su entrada en un nuevo gobierno.</a:t>
            </a:r>
            <a:endParaRPr lang="es-E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554545"/>
          </a:xfrm>
          <a:prstGeom prst="rect">
            <a:avLst/>
          </a:prstGeom>
          <a:noFill/>
        </p:spPr>
        <p:txBody>
          <a:bodyPr wrap="square" rtlCol="0">
            <a:spAutoFit/>
          </a:bodyPr>
          <a:lstStyle/>
          <a:p>
            <a:pPr algn="ctr"/>
            <a:r>
              <a:rPr lang="es-ES" sz="3200" dirty="0" smtClean="0"/>
              <a:t>En </a:t>
            </a:r>
            <a:r>
              <a:rPr lang="es-ES" sz="3200" dirty="0" smtClean="0">
                <a:solidFill>
                  <a:srgbClr val="FF0000"/>
                </a:solidFill>
              </a:rPr>
              <a:t>Asturias</a:t>
            </a:r>
            <a:r>
              <a:rPr lang="es-ES" sz="3200" dirty="0" smtClean="0"/>
              <a:t> la situación es mucho más grave al contar la UGT con el </a:t>
            </a:r>
            <a:r>
              <a:rPr lang="es-ES" sz="3200" dirty="0" smtClean="0">
                <a:solidFill>
                  <a:srgbClr val="FF0000"/>
                </a:solidFill>
              </a:rPr>
              <a:t>apoyo anarquista y comunista</a:t>
            </a:r>
            <a:r>
              <a:rPr lang="es-ES" sz="3200" dirty="0" smtClean="0"/>
              <a:t>. Se habla de la Revolución de Asturias que degeneró en la muerte de entre 1500 y 2000 personas y decenas de miles de encarcelados.</a:t>
            </a:r>
          </a:p>
        </p:txBody>
      </p:sp>
      <p:pic>
        <p:nvPicPr>
          <p:cNvPr id="37890" name="Picture 2" descr="Resultado de imagen de teniente coronel yague asturias"/>
          <p:cNvPicPr>
            <a:picLocks noChangeAspect="1" noChangeArrowheads="1"/>
          </p:cNvPicPr>
          <p:nvPr/>
        </p:nvPicPr>
        <p:blipFill>
          <a:blip r:embed="rId2" cstate="print"/>
          <a:srcRect/>
          <a:stretch>
            <a:fillRect/>
          </a:stretch>
        </p:blipFill>
        <p:spPr bwMode="auto">
          <a:xfrm>
            <a:off x="1115616" y="2492896"/>
            <a:ext cx="6976509" cy="3011811"/>
          </a:xfrm>
          <a:prstGeom prst="rect">
            <a:avLst/>
          </a:prstGeom>
          <a:noFill/>
        </p:spPr>
      </p:pic>
      <p:sp>
        <p:nvSpPr>
          <p:cNvPr id="4" name="3 CuadroTexto"/>
          <p:cNvSpPr txBox="1"/>
          <p:nvPr/>
        </p:nvSpPr>
        <p:spPr>
          <a:xfrm>
            <a:off x="0" y="5657671"/>
            <a:ext cx="9144000" cy="1200329"/>
          </a:xfrm>
          <a:prstGeom prst="rect">
            <a:avLst/>
          </a:prstGeom>
          <a:noFill/>
        </p:spPr>
        <p:txBody>
          <a:bodyPr wrap="square" rtlCol="0">
            <a:spAutoFit/>
          </a:bodyPr>
          <a:lstStyle/>
          <a:p>
            <a:pPr algn="ctr"/>
            <a:r>
              <a:rPr lang="es-ES" sz="2400" dirty="0" smtClean="0"/>
              <a:t>El Gobierno puso al general Franco al frente de las operaciones en Madrid. Este colocó en Asturias al teniente coronel Yagüe (centro de la imagen) que destacó por su contundencia junto al general López Ochoa.</a:t>
            </a:r>
            <a:endParaRPr lang="es-E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547664" y="2132856"/>
            <a:ext cx="5819775" cy="3429000"/>
          </a:xfrm>
          <a:prstGeom prst="rect">
            <a:avLst/>
          </a:prstGeom>
          <a:noFill/>
          <a:ln w="9525">
            <a:noFill/>
            <a:miter lim="800000"/>
            <a:headEnd/>
            <a:tailEnd/>
          </a:ln>
        </p:spPr>
      </p:pic>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Aunque la Revolución del 34 no puede ser considerada la causa de la Guerra Civil, sí es cierto que hizo que parte de la derecha viera en el </a:t>
            </a:r>
            <a:r>
              <a:rPr lang="es-ES" sz="3200" dirty="0" smtClean="0">
                <a:solidFill>
                  <a:srgbClr val="FF0000"/>
                </a:solidFill>
              </a:rPr>
              <a:t>Ejército</a:t>
            </a:r>
            <a:r>
              <a:rPr lang="es-ES" sz="3200" dirty="0" smtClean="0"/>
              <a:t> la solución contra la radicalidad republicana.</a:t>
            </a:r>
          </a:p>
        </p:txBody>
      </p:sp>
      <p:sp>
        <p:nvSpPr>
          <p:cNvPr id="4" name="3 CuadroTexto"/>
          <p:cNvSpPr txBox="1"/>
          <p:nvPr/>
        </p:nvSpPr>
        <p:spPr>
          <a:xfrm>
            <a:off x="0" y="5657671"/>
            <a:ext cx="9144000" cy="1200329"/>
          </a:xfrm>
          <a:prstGeom prst="rect">
            <a:avLst/>
          </a:prstGeom>
          <a:noFill/>
        </p:spPr>
        <p:txBody>
          <a:bodyPr wrap="square" rtlCol="0">
            <a:spAutoFit/>
          </a:bodyPr>
          <a:lstStyle/>
          <a:p>
            <a:pPr algn="ctr"/>
            <a:r>
              <a:rPr lang="es-ES" sz="2400" dirty="0" smtClean="0"/>
              <a:t>Franco (izquierda), el “salvador de la República”, será nombrado en 1935 jefe del Estado Mayor Central del Ejército por el entonces ministro de la Guerra, Gil Robles (derecha).</a:t>
            </a:r>
            <a:endParaRPr lang="es-E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440120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endParaRPr lang="es-ES" sz="2000" dirty="0" smtClean="0">
              <a:solidFill>
                <a:srgbClr val="002060"/>
              </a:solidFill>
              <a:latin typeface="Arial Black" pitchFamily="34" charset="0"/>
            </a:endParaRPr>
          </a:p>
          <a:p>
            <a:pPr marL="725488" indent="-363538" algn="just">
              <a:buFont typeface="Wingdings" pitchFamily="2" charset="2"/>
              <a:buChar char="v"/>
            </a:pPr>
            <a:r>
              <a:rPr lang="es-ES" sz="3200" dirty="0" smtClean="0">
                <a:solidFill>
                  <a:srgbClr val="002060"/>
                </a:solidFill>
                <a:latin typeface="Arial Black" pitchFamily="34" charset="0"/>
              </a:rPr>
              <a:t>Restauración Borbónica</a:t>
            </a:r>
            <a:r>
              <a:rPr lang="es-ES" sz="2000" dirty="0" smtClean="0">
                <a:solidFill>
                  <a:srgbClr val="002060"/>
                </a:solidFill>
                <a:latin typeface="Arial Black" pitchFamily="34" charset="0"/>
              </a:rPr>
              <a:t> (1875-1931).</a:t>
            </a:r>
          </a:p>
          <a:p>
            <a:pPr marL="725488" indent="-363538" algn="just">
              <a:buFont typeface="Wingdings" pitchFamily="2" charset="2"/>
              <a:buChar char="v"/>
            </a:pPr>
            <a:r>
              <a:rPr lang="es-ES" sz="3200" dirty="0" smtClean="0">
                <a:solidFill>
                  <a:srgbClr val="002060"/>
                </a:solidFill>
                <a:latin typeface="Arial Black" pitchFamily="34" charset="0"/>
              </a:rPr>
              <a:t>Segunda República </a:t>
            </a:r>
            <a:r>
              <a:rPr lang="es-ES" sz="2000" dirty="0" smtClean="0">
                <a:solidFill>
                  <a:srgbClr val="002060"/>
                </a:solidFill>
                <a:latin typeface="Arial Black" pitchFamily="34" charset="0"/>
              </a:rPr>
              <a:t>(</a:t>
            </a:r>
            <a:r>
              <a:rPr lang="es-ES" sz="2000" dirty="0" smtClean="0">
                <a:solidFill>
                  <a:srgbClr val="002060"/>
                </a:solidFill>
                <a:latin typeface="Arial Black" pitchFamily="34" charset="0"/>
              </a:rPr>
              <a:t>1931-1939).</a:t>
            </a:r>
            <a:endParaRPr lang="es-ES" sz="2000" dirty="0" smtClean="0">
              <a:solidFill>
                <a:srgbClr val="002060"/>
              </a:solidFill>
              <a:latin typeface="Arial Black" pitchFamily="34" charset="0"/>
            </a:endParaRPr>
          </a:p>
          <a:p>
            <a:pPr marL="1182688" lvl="1" indent="-363538" algn="just">
              <a:buFont typeface="Wingdings" pitchFamily="2" charset="2"/>
              <a:buChar char="§"/>
            </a:pPr>
            <a:r>
              <a:rPr lang="es-ES" sz="2000" dirty="0" smtClean="0">
                <a:solidFill>
                  <a:srgbClr val="002060"/>
                </a:solidFill>
                <a:latin typeface="Arial Black" pitchFamily="34" charset="0"/>
              </a:rPr>
              <a:t>Bienio Reformista (1931-1933).</a:t>
            </a:r>
          </a:p>
          <a:p>
            <a:pPr marL="1182688" lvl="1" indent="-363538" algn="just">
              <a:buFont typeface="Wingdings" pitchFamily="2" charset="2"/>
              <a:buChar char="§"/>
            </a:pPr>
            <a:r>
              <a:rPr lang="es-ES" sz="2000" dirty="0" smtClean="0">
                <a:solidFill>
                  <a:srgbClr val="FF0000"/>
                </a:solidFill>
                <a:latin typeface="Arial Black" pitchFamily="34" charset="0"/>
              </a:rPr>
              <a:t>Bienio Radical – </a:t>
            </a:r>
            <a:r>
              <a:rPr lang="es-ES" sz="2000" dirty="0" err="1" smtClean="0">
                <a:solidFill>
                  <a:srgbClr val="FF0000"/>
                </a:solidFill>
                <a:latin typeface="Arial Black" pitchFamily="34" charset="0"/>
              </a:rPr>
              <a:t>Cedista</a:t>
            </a:r>
            <a:r>
              <a:rPr lang="es-ES" sz="2000" dirty="0" smtClean="0">
                <a:solidFill>
                  <a:srgbClr val="FF0000"/>
                </a:solidFill>
                <a:latin typeface="Arial Black" pitchFamily="34" charset="0"/>
              </a:rPr>
              <a:t> (1933-1936).</a:t>
            </a:r>
          </a:p>
          <a:p>
            <a:pPr marL="1182688" lvl="1" indent="-363538" algn="just">
              <a:buFont typeface="Wingdings" pitchFamily="2" charset="2"/>
              <a:buChar char="§"/>
            </a:pPr>
            <a:r>
              <a:rPr lang="es-ES" sz="2000" dirty="0" smtClean="0">
                <a:solidFill>
                  <a:srgbClr val="FF0000"/>
                </a:solidFill>
                <a:latin typeface="Arial Black" pitchFamily="34" charset="0"/>
              </a:rPr>
              <a:t>Frente Popular (1936-1939).</a:t>
            </a:r>
          </a:p>
          <a:p>
            <a:pPr marL="725488" indent="-363538" algn="just">
              <a:buFont typeface="Wingdings" pitchFamily="2" charset="2"/>
              <a:buChar char="v"/>
            </a:pPr>
            <a:r>
              <a:rPr lang="es-ES" sz="3200" dirty="0" smtClean="0">
                <a:solidFill>
                  <a:srgbClr val="002060"/>
                </a:solidFill>
                <a:latin typeface="Arial Black" pitchFamily="34" charset="0"/>
              </a:rPr>
              <a:t>Guerra Civil </a:t>
            </a:r>
            <a:r>
              <a:rPr lang="es-ES" sz="2000" dirty="0" smtClean="0">
                <a:solidFill>
                  <a:srgbClr val="002060"/>
                </a:solidFill>
                <a:latin typeface="Arial Black" pitchFamily="34" charset="0"/>
              </a:rPr>
              <a:t>(1936-1939).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El fracaso revolucionario </a:t>
            </a:r>
            <a:r>
              <a:rPr lang="es-ES" sz="3600" dirty="0" smtClean="0">
                <a:solidFill>
                  <a:srgbClr val="FF0000"/>
                </a:solidFill>
              </a:rPr>
              <a:t>afianzó la posición de la CEDA</a:t>
            </a:r>
            <a:r>
              <a:rPr lang="es-ES" sz="3600" dirty="0" smtClean="0"/>
              <a:t>. Además, en 1935 el </a:t>
            </a:r>
            <a:r>
              <a:rPr lang="es-ES" sz="3600" dirty="0" smtClean="0">
                <a:solidFill>
                  <a:srgbClr val="FF0000"/>
                </a:solidFill>
              </a:rPr>
              <a:t>Partido Radical </a:t>
            </a:r>
            <a:r>
              <a:rPr lang="es-ES" sz="3600" dirty="0" smtClean="0"/>
              <a:t>se veía salpicado por el caso de corrupción del </a:t>
            </a:r>
            <a:r>
              <a:rPr lang="es-ES" sz="3600" dirty="0" smtClean="0">
                <a:solidFill>
                  <a:srgbClr val="FF0000"/>
                </a:solidFill>
              </a:rPr>
              <a:t>estraperlo</a:t>
            </a:r>
            <a:r>
              <a:rPr lang="es-ES" sz="3600" dirty="0" smtClean="0"/>
              <a:t> y el </a:t>
            </a:r>
            <a:r>
              <a:rPr lang="es-ES" sz="3600" dirty="0" smtClean="0">
                <a:solidFill>
                  <a:srgbClr val="FF0000"/>
                </a:solidFill>
              </a:rPr>
              <a:t>asunto Nombela</a:t>
            </a:r>
            <a:r>
              <a:rPr lang="es-ES" sz="3600" dirty="0" smtClean="0"/>
              <a:t>.</a:t>
            </a:r>
          </a:p>
        </p:txBody>
      </p:sp>
      <p:pic>
        <p:nvPicPr>
          <p:cNvPr id="38914" name="Picture 2" descr="Resultado de imagen de straperlo"/>
          <p:cNvPicPr>
            <a:picLocks noChangeAspect="1" noChangeArrowheads="1"/>
          </p:cNvPicPr>
          <p:nvPr/>
        </p:nvPicPr>
        <p:blipFill>
          <a:blip r:embed="rId2" cstate="print"/>
          <a:srcRect/>
          <a:stretch>
            <a:fillRect/>
          </a:stretch>
        </p:blipFill>
        <p:spPr bwMode="auto">
          <a:xfrm>
            <a:off x="4914900" y="2924944"/>
            <a:ext cx="4229100" cy="3028950"/>
          </a:xfrm>
          <a:prstGeom prst="rect">
            <a:avLst/>
          </a:prstGeom>
          <a:noFill/>
        </p:spPr>
      </p:pic>
      <p:sp>
        <p:nvSpPr>
          <p:cNvPr id="4" name="3 CuadroTexto"/>
          <p:cNvSpPr txBox="1"/>
          <p:nvPr/>
        </p:nvSpPr>
        <p:spPr>
          <a:xfrm>
            <a:off x="0" y="2364462"/>
            <a:ext cx="4932040" cy="4493538"/>
          </a:xfrm>
          <a:prstGeom prst="rect">
            <a:avLst/>
          </a:prstGeom>
          <a:noFill/>
        </p:spPr>
        <p:txBody>
          <a:bodyPr wrap="square" rtlCol="0">
            <a:spAutoFit/>
          </a:bodyPr>
          <a:lstStyle/>
          <a:p>
            <a:pPr algn="ctr"/>
            <a:r>
              <a:rPr lang="es-ES" sz="2200" dirty="0" smtClean="0"/>
              <a:t>El </a:t>
            </a:r>
            <a:r>
              <a:rPr lang="es-ES" sz="2200" dirty="0" smtClean="0">
                <a:solidFill>
                  <a:srgbClr val="FF0000"/>
                </a:solidFill>
              </a:rPr>
              <a:t>caso del estraperlo </a:t>
            </a:r>
            <a:r>
              <a:rPr lang="es-ES" sz="2200" dirty="0" smtClean="0"/>
              <a:t>fue un delito de cohecho (favores de cargos públicos a cambios de dinero) cometido por miembros del Partido Radical, entre ellos el propio </a:t>
            </a:r>
            <a:r>
              <a:rPr lang="es-ES" sz="2200" dirty="0" err="1" smtClean="0"/>
              <a:t>Lerroux</a:t>
            </a:r>
            <a:r>
              <a:rPr lang="es-ES" sz="2200" dirty="0" smtClean="0"/>
              <a:t>. Estaba relacionado con unas ruletas, llamadas </a:t>
            </a:r>
            <a:r>
              <a:rPr lang="es-ES" sz="2200" dirty="0" err="1" smtClean="0"/>
              <a:t>Straperlo</a:t>
            </a:r>
            <a:r>
              <a:rPr lang="es-ES" sz="2200" dirty="0" smtClean="0"/>
              <a:t> (derecha), que se estaban instalando en los casinos. Los radicales facilitaban los permisos para su colocación. El problema es que se demostró que estaban trucadas y fueron clausuradas. Fue entonces cuando el empresario que había pagado los sobornos denunció a los políticos.</a:t>
            </a:r>
            <a:endParaRPr lang="es-ES"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5364088" y="476672"/>
            <a:ext cx="3779912" cy="4918630"/>
          </a:xfrm>
          <a:prstGeom prst="rect">
            <a:avLst/>
          </a:prstGeom>
          <a:noFill/>
          <a:ln w="9525">
            <a:noFill/>
            <a:miter lim="800000"/>
            <a:headEnd/>
            <a:tailEnd/>
          </a:ln>
        </p:spPr>
      </p:pic>
      <p:sp>
        <p:nvSpPr>
          <p:cNvPr id="4" name="3 CuadroTexto"/>
          <p:cNvSpPr txBox="1"/>
          <p:nvPr/>
        </p:nvSpPr>
        <p:spPr>
          <a:xfrm>
            <a:off x="0" y="476672"/>
            <a:ext cx="5364088" cy="6001643"/>
          </a:xfrm>
          <a:prstGeom prst="rect">
            <a:avLst/>
          </a:prstGeom>
          <a:noFill/>
        </p:spPr>
        <p:txBody>
          <a:bodyPr wrap="square" rtlCol="0">
            <a:spAutoFit/>
          </a:bodyPr>
          <a:lstStyle/>
          <a:p>
            <a:pPr algn="ctr"/>
            <a:r>
              <a:rPr lang="es-ES" sz="2400" dirty="0" smtClean="0"/>
              <a:t>El caso del estraperlo se cerró con la salida de </a:t>
            </a:r>
            <a:r>
              <a:rPr lang="es-ES" sz="2400" dirty="0" err="1" smtClean="0"/>
              <a:t>Lerroux</a:t>
            </a:r>
            <a:r>
              <a:rPr lang="es-ES" sz="2400" dirty="0" smtClean="0"/>
              <a:t> de la presidencia y su sustitución por el independiente Joaquín </a:t>
            </a:r>
            <a:r>
              <a:rPr lang="es-ES" sz="2400" dirty="0" err="1" smtClean="0"/>
              <a:t>Chapaprieta</a:t>
            </a:r>
            <a:r>
              <a:rPr lang="es-ES" sz="2400" dirty="0" smtClean="0"/>
              <a:t>. Mantuvo la coalición entre radicales y </a:t>
            </a:r>
            <a:r>
              <a:rPr lang="es-ES" sz="2400" dirty="0" err="1" smtClean="0"/>
              <a:t>cedistas</a:t>
            </a:r>
            <a:r>
              <a:rPr lang="es-ES" sz="2400" dirty="0" smtClean="0"/>
              <a:t> con </a:t>
            </a:r>
            <a:r>
              <a:rPr lang="es-ES" sz="2400" dirty="0" err="1" smtClean="0"/>
              <a:t>Lerroux</a:t>
            </a:r>
            <a:r>
              <a:rPr lang="es-ES" sz="2400" dirty="0" smtClean="0"/>
              <a:t> en el Ministerio de Estado. Sin embargo, la puntilla a la coalición llegó a las pocas semanas al estallar otro caso de corrupción. Fue destapado por el funcionario Antonio </a:t>
            </a:r>
            <a:r>
              <a:rPr lang="es-ES" sz="2400" dirty="0" smtClean="0">
                <a:solidFill>
                  <a:srgbClr val="FF0000"/>
                </a:solidFill>
              </a:rPr>
              <a:t>Nombela</a:t>
            </a:r>
            <a:r>
              <a:rPr lang="es-ES" sz="2400" dirty="0" smtClean="0"/>
              <a:t> (derecha) y consistió en el pago de una indemnización injustificada a un empresario catalán que dicho funcionario se negó a pagar. El caso llegó finalmente a las Cortes e implicaba directamente a </a:t>
            </a:r>
            <a:r>
              <a:rPr lang="es-ES" sz="2400" dirty="0" err="1" smtClean="0"/>
              <a:t>Lerroux</a:t>
            </a:r>
            <a:r>
              <a:rPr lang="es-ES" sz="2400" dirty="0" smtClean="0"/>
              <a:t>.</a:t>
            </a:r>
            <a:endParaRPr lang="es-ES" sz="2400" dirty="0"/>
          </a:p>
        </p:txBody>
      </p:sp>
      <p:sp>
        <p:nvSpPr>
          <p:cNvPr id="5" name="4 CuadroTexto"/>
          <p:cNvSpPr txBox="1"/>
          <p:nvPr/>
        </p:nvSpPr>
        <p:spPr>
          <a:xfrm>
            <a:off x="5364088" y="5589240"/>
            <a:ext cx="3779912" cy="769441"/>
          </a:xfrm>
          <a:prstGeom prst="rect">
            <a:avLst/>
          </a:prstGeom>
          <a:noFill/>
        </p:spPr>
        <p:txBody>
          <a:bodyPr wrap="square" rtlCol="0">
            <a:spAutoFit/>
          </a:bodyPr>
          <a:lstStyle/>
          <a:p>
            <a:pPr algn="ctr"/>
            <a:r>
              <a:rPr lang="es-ES" sz="2200" dirty="0" smtClean="0"/>
              <a:t>Nombela era Inspector General de Colonias</a:t>
            </a:r>
            <a:endParaRPr lang="es-ES"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solidFill>
                  <a:srgbClr val="FF0000"/>
                </a:solidFill>
              </a:rPr>
              <a:t>Alcalá-Zamora </a:t>
            </a:r>
            <a:r>
              <a:rPr lang="es-ES" sz="3500" dirty="0" smtClean="0"/>
              <a:t>se niega a entregarle el poder a la CEDA e intenta que se forme un gobierno carente de apoyos parlamentarios. Finalmente </a:t>
            </a:r>
            <a:r>
              <a:rPr lang="es-ES" sz="3500" dirty="0" smtClean="0">
                <a:solidFill>
                  <a:srgbClr val="FF0000"/>
                </a:solidFill>
              </a:rPr>
              <a:t>decide convocar elecciones</a:t>
            </a:r>
            <a:r>
              <a:rPr lang="es-ES" sz="3500" dirty="0" smtClean="0"/>
              <a:t> para febrero de 1936.</a:t>
            </a:r>
          </a:p>
        </p:txBody>
      </p:sp>
      <p:pic>
        <p:nvPicPr>
          <p:cNvPr id="40962" name="Picture 2" descr="Portela1935.jpg"/>
          <p:cNvPicPr>
            <a:picLocks noChangeAspect="1" noChangeArrowheads="1"/>
          </p:cNvPicPr>
          <p:nvPr/>
        </p:nvPicPr>
        <p:blipFill>
          <a:blip r:embed="rId2" cstate="print"/>
          <a:srcRect/>
          <a:stretch>
            <a:fillRect/>
          </a:stretch>
        </p:blipFill>
        <p:spPr bwMode="auto">
          <a:xfrm>
            <a:off x="5819043" y="2564904"/>
            <a:ext cx="3324957" cy="4005064"/>
          </a:xfrm>
          <a:prstGeom prst="rect">
            <a:avLst/>
          </a:prstGeom>
          <a:noFill/>
        </p:spPr>
      </p:pic>
      <p:sp>
        <p:nvSpPr>
          <p:cNvPr id="4" name="3 CuadroTexto"/>
          <p:cNvSpPr txBox="1"/>
          <p:nvPr/>
        </p:nvSpPr>
        <p:spPr>
          <a:xfrm>
            <a:off x="0" y="2780928"/>
            <a:ext cx="5796136" cy="3785652"/>
          </a:xfrm>
          <a:prstGeom prst="rect">
            <a:avLst/>
          </a:prstGeom>
          <a:noFill/>
        </p:spPr>
        <p:txBody>
          <a:bodyPr wrap="square" rtlCol="0">
            <a:spAutoFit/>
          </a:bodyPr>
          <a:lstStyle/>
          <a:p>
            <a:pPr algn="ctr"/>
            <a:r>
              <a:rPr lang="es-ES" sz="2400" dirty="0" smtClean="0"/>
              <a:t>Alcalá-Zamora se niega a entregarle el gobierno a la CEDA dada su dudosa fidelidad a la República. Recurre entonces a una persona de su confianza, el independiente Manuel </a:t>
            </a:r>
            <a:r>
              <a:rPr lang="es-ES" sz="2400" dirty="0" err="1" smtClean="0"/>
              <a:t>Portela</a:t>
            </a:r>
            <a:r>
              <a:rPr lang="es-ES" sz="2400" dirty="0" smtClean="0"/>
              <a:t> </a:t>
            </a:r>
            <a:r>
              <a:rPr lang="es-ES" sz="2400" smtClean="0"/>
              <a:t>(derecha). </a:t>
            </a:r>
            <a:r>
              <a:rPr lang="es-ES" sz="2400" dirty="0" smtClean="0"/>
              <a:t>Intentó apoyarse en los republicanos de Alcalá-Zamora, en otros partidos de centro muy minoritarios e incluso en algunos militares. Sus dos gobiernos duraron apenas dos meses en total.</a:t>
            </a:r>
            <a:endParaRPr lang="es-E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El Frente Popular y el nuevo gobierno.</a:t>
            </a:r>
            <a:endParaRPr lang="es-ES" sz="4800" dirty="0"/>
          </a:p>
        </p:txBody>
      </p:sp>
      <p:sp>
        <p:nvSpPr>
          <p:cNvPr id="3" name="2 Rectángulo"/>
          <p:cNvSpPr/>
          <p:nvPr/>
        </p:nvSpPr>
        <p:spPr>
          <a:xfrm>
            <a:off x="0" y="1841242"/>
            <a:ext cx="9144000" cy="5016758"/>
          </a:xfrm>
          <a:prstGeom prst="rect">
            <a:avLst/>
          </a:prstGeom>
        </p:spPr>
        <p:txBody>
          <a:bodyPr wrap="square">
            <a:spAutoFit/>
          </a:bodyPr>
          <a:lstStyle/>
          <a:p>
            <a:pPr marL="361950" lvl="0" indent="-361950" algn="just">
              <a:buFont typeface="Arial" pitchFamily="34" charset="0"/>
              <a:buChar char="•"/>
            </a:pPr>
            <a:r>
              <a:rPr lang="es-ES" sz="4000" dirty="0" smtClean="0">
                <a:latin typeface="Times New Roman" pitchFamily="18" charset="0"/>
                <a:cs typeface="Times New Roman" pitchFamily="18" charset="0"/>
              </a:rPr>
              <a:t>Las dos Españas.</a:t>
            </a:r>
          </a:p>
          <a:p>
            <a:pPr marL="361950" lvl="0" indent="-361950" algn="just">
              <a:buFont typeface="Arial" pitchFamily="34" charset="0"/>
              <a:buChar char="•"/>
            </a:pPr>
            <a:r>
              <a:rPr lang="es-ES" sz="4000" dirty="0" smtClean="0">
                <a:latin typeface="Times New Roman" pitchFamily="18" charset="0"/>
                <a:cs typeface="Times New Roman" pitchFamily="18" charset="0"/>
              </a:rPr>
              <a:t>La reorganización de la izquierda y la desunión derechista.</a:t>
            </a:r>
            <a:endParaRPr lang="es-ES" sz="4000" dirty="0">
              <a:latin typeface="Times New Roman" pitchFamily="18" charset="0"/>
              <a:cs typeface="Times New Roman" pitchFamily="18" charset="0"/>
            </a:endParaRPr>
          </a:p>
          <a:p>
            <a:pPr marL="361950" lvl="0" indent="-361950" algn="just">
              <a:buFont typeface="Arial" pitchFamily="34" charset="0"/>
              <a:buChar char="•"/>
            </a:pPr>
            <a:r>
              <a:rPr lang="es-ES" sz="4000" dirty="0" smtClean="0">
                <a:latin typeface="Times New Roman" pitchFamily="18" charset="0"/>
                <a:cs typeface="Times New Roman" pitchFamily="18" charset="0"/>
              </a:rPr>
              <a:t>La victoria electoral de la izquierda.</a:t>
            </a:r>
          </a:p>
          <a:p>
            <a:pPr marL="361950" lvl="0" indent="-361950" algn="just">
              <a:buFont typeface="Arial" pitchFamily="34" charset="0"/>
              <a:buChar char="•"/>
            </a:pPr>
            <a:r>
              <a:rPr lang="es-ES" sz="4000" dirty="0" smtClean="0">
                <a:latin typeface="Times New Roman" pitchFamily="18" charset="0"/>
                <a:cs typeface="Times New Roman" pitchFamily="18" charset="0"/>
              </a:rPr>
              <a:t>La debilidad del gobierno y la aceleración de las reformas.</a:t>
            </a:r>
          </a:p>
          <a:p>
            <a:pPr marL="361950" lvl="0" indent="-361950" algn="just">
              <a:buFont typeface="Arial" pitchFamily="34" charset="0"/>
              <a:buChar char="•"/>
            </a:pPr>
            <a:r>
              <a:rPr lang="es-ES" sz="4000" dirty="0" smtClean="0">
                <a:latin typeface="Times New Roman" pitchFamily="18" charset="0"/>
                <a:cs typeface="Times New Roman" pitchFamily="18" charset="0"/>
              </a:rPr>
              <a:t>Crisis republicana: radicalización y violencia social.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69551"/>
          </a:xfrm>
          <a:prstGeom prst="rect">
            <a:avLst/>
          </a:prstGeom>
          <a:noFill/>
        </p:spPr>
        <p:txBody>
          <a:bodyPr wrap="square" rtlCol="0">
            <a:spAutoFit/>
          </a:bodyPr>
          <a:lstStyle/>
          <a:p>
            <a:pPr algn="ctr"/>
            <a:r>
              <a:rPr lang="es-ES" sz="3500" dirty="0" smtClean="0"/>
              <a:t>Al empezar 1936 la </a:t>
            </a:r>
            <a:r>
              <a:rPr lang="es-ES" sz="3500" dirty="0" smtClean="0">
                <a:solidFill>
                  <a:srgbClr val="FF0000"/>
                </a:solidFill>
              </a:rPr>
              <a:t>fractura</a:t>
            </a:r>
            <a:r>
              <a:rPr lang="es-ES" sz="3500" dirty="0" smtClean="0"/>
              <a:t> en una España de derechas y otra de izquierda era evidente.</a:t>
            </a:r>
          </a:p>
        </p:txBody>
      </p:sp>
      <p:pic>
        <p:nvPicPr>
          <p:cNvPr id="1026" name="Picture 2" descr="Imagen relacionada"/>
          <p:cNvPicPr>
            <a:picLocks noChangeAspect="1" noChangeArrowheads="1"/>
          </p:cNvPicPr>
          <p:nvPr/>
        </p:nvPicPr>
        <p:blipFill>
          <a:blip r:embed="rId2" cstate="print"/>
          <a:srcRect/>
          <a:stretch>
            <a:fillRect/>
          </a:stretch>
        </p:blipFill>
        <p:spPr bwMode="auto">
          <a:xfrm>
            <a:off x="1835696" y="1268760"/>
            <a:ext cx="5544616" cy="3754549"/>
          </a:xfrm>
          <a:prstGeom prst="rect">
            <a:avLst/>
          </a:prstGeom>
          <a:noFill/>
        </p:spPr>
      </p:pic>
      <p:sp>
        <p:nvSpPr>
          <p:cNvPr id="4" name="3 CuadroTexto"/>
          <p:cNvSpPr txBox="1"/>
          <p:nvPr/>
        </p:nvSpPr>
        <p:spPr>
          <a:xfrm>
            <a:off x="0" y="5072896"/>
            <a:ext cx="9144000" cy="1785104"/>
          </a:xfrm>
          <a:prstGeom prst="rect">
            <a:avLst/>
          </a:prstGeom>
          <a:noFill/>
        </p:spPr>
        <p:txBody>
          <a:bodyPr wrap="square" rtlCol="0">
            <a:spAutoFit/>
          </a:bodyPr>
          <a:lstStyle/>
          <a:p>
            <a:pPr algn="ctr"/>
            <a:r>
              <a:rPr lang="es-ES" sz="2200" dirty="0" smtClean="0"/>
              <a:t>En realidad, podemos hablar de más Españas, la de “izquierdas”, la de “derechas”, la “no España” de los nacionalistas y de los anarquistas. La división no es tan clara, ya que, por ejemplo, el PNV terminará posicionándose con la izquierda y es difícil catalogar a los anarquistas. Pese a todo, en 1936 se conforman dos bloques irreconciliables.</a:t>
            </a:r>
            <a:endParaRPr lang="es-ES" sz="2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246769"/>
          </a:xfrm>
          <a:prstGeom prst="rect">
            <a:avLst/>
          </a:prstGeom>
          <a:noFill/>
        </p:spPr>
        <p:txBody>
          <a:bodyPr wrap="square" rtlCol="0">
            <a:spAutoFit/>
          </a:bodyPr>
          <a:lstStyle/>
          <a:p>
            <a:pPr algn="ctr"/>
            <a:r>
              <a:rPr lang="es-ES" sz="3500" dirty="0" smtClean="0"/>
              <a:t>La </a:t>
            </a:r>
            <a:r>
              <a:rPr lang="es-ES" sz="3500" dirty="0" smtClean="0">
                <a:solidFill>
                  <a:srgbClr val="FF0000"/>
                </a:solidFill>
              </a:rPr>
              <a:t>izquierda</a:t>
            </a:r>
            <a:r>
              <a:rPr lang="es-ES" sz="3500" dirty="0" smtClean="0"/>
              <a:t> aprovecha el Bienio Radical-</a:t>
            </a:r>
            <a:r>
              <a:rPr lang="es-ES" sz="3500" dirty="0" err="1" smtClean="0"/>
              <a:t>Cedista</a:t>
            </a:r>
            <a:r>
              <a:rPr lang="es-ES" sz="3500" dirty="0" smtClean="0"/>
              <a:t> para </a:t>
            </a:r>
            <a:r>
              <a:rPr lang="es-ES" sz="3500" dirty="0" smtClean="0">
                <a:solidFill>
                  <a:srgbClr val="FF0000"/>
                </a:solidFill>
              </a:rPr>
              <a:t>reorganizarse</a:t>
            </a:r>
            <a:r>
              <a:rPr lang="es-ES" sz="3500" dirty="0" smtClean="0"/>
              <a:t>. Nacen ahora la Unión Republicana de Martínez Barrio y la Izquierda Republicana de Azaña.</a:t>
            </a:r>
          </a:p>
        </p:txBody>
      </p:sp>
      <p:pic>
        <p:nvPicPr>
          <p:cNvPr id="43010" name="Picture 2" descr="Resultado de imagen de martinez barrio"/>
          <p:cNvPicPr>
            <a:picLocks noChangeAspect="1" noChangeArrowheads="1"/>
          </p:cNvPicPr>
          <p:nvPr/>
        </p:nvPicPr>
        <p:blipFill>
          <a:blip r:embed="rId2" cstate="print"/>
          <a:srcRect/>
          <a:stretch>
            <a:fillRect/>
          </a:stretch>
        </p:blipFill>
        <p:spPr bwMode="auto">
          <a:xfrm>
            <a:off x="6588224" y="2334275"/>
            <a:ext cx="2555776" cy="4523725"/>
          </a:xfrm>
          <a:prstGeom prst="rect">
            <a:avLst/>
          </a:prstGeom>
          <a:noFill/>
        </p:spPr>
      </p:pic>
      <p:sp>
        <p:nvSpPr>
          <p:cNvPr id="4" name="3 CuadroTexto"/>
          <p:cNvSpPr txBox="1"/>
          <p:nvPr/>
        </p:nvSpPr>
        <p:spPr>
          <a:xfrm>
            <a:off x="0" y="2780928"/>
            <a:ext cx="6588224" cy="2677656"/>
          </a:xfrm>
          <a:prstGeom prst="rect">
            <a:avLst/>
          </a:prstGeom>
          <a:noFill/>
        </p:spPr>
        <p:txBody>
          <a:bodyPr wrap="square" rtlCol="0">
            <a:spAutoFit/>
          </a:bodyPr>
          <a:lstStyle/>
          <a:p>
            <a:pPr algn="ctr"/>
            <a:r>
              <a:rPr lang="es-ES" sz="2400" dirty="0" smtClean="0"/>
              <a:t>A los pocos meses de llegar al poder el Partido Radical, un grupo de diputados encabezado por Martínez Barrio, número dos del partido, se separaron al no aceptar el acercamiento a la CEDA.  Fundó entonces el Partido Radical Demócrata y pronto se fusionó con el Partido Republicano Radical Socialista Félix </a:t>
            </a:r>
            <a:r>
              <a:rPr lang="es-ES" sz="2400" dirty="0" err="1" smtClean="0"/>
              <a:t>Gordón</a:t>
            </a:r>
            <a:r>
              <a:rPr lang="es-ES" sz="2400" dirty="0" smtClean="0"/>
              <a:t> </a:t>
            </a:r>
            <a:r>
              <a:rPr lang="es-ES" sz="2400" dirty="0" err="1" smtClean="0"/>
              <a:t>Ordás</a:t>
            </a:r>
            <a:r>
              <a:rPr lang="es-ES" sz="2400" dirty="0" smtClean="0"/>
              <a:t>.</a:t>
            </a:r>
            <a:endParaRPr lang="es-E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upload.wikimedia.org/wikipedia/commons/0/04/Manuel_Aza%C3%B1a%2C_1933.jpg"/>
          <p:cNvPicPr>
            <a:picLocks noChangeAspect="1" noChangeArrowheads="1"/>
          </p:cNvPicPr>
          <p:nvPr/>
        </p:nvPicPr>
        <p:blipFill>
          <a:blip r:embed="rId2" cstate="print"/>
          <a:srcRect/>
          <a:stretch>
            <a:fillRect/>
          </a:stretch>
        </p:blipFill>
        <p:spPr bwMode="auto">
          <a:xfrm>
            <a:off x="0" y="836712"/>
            <a:ext cx="4410075" cy="5410200"/>
          </a:xfrm>
          <a:prstGeom prst="rect">
            <a:avLst/>
          </a:prstGeom>
          <a:noFill/>
        </p:spPr>
      </p:pic>
      <p:sp>
        <p:nvSpPr>
          <p:cNvPr id="3" name="2 CuadroTexto"/>
          <p:cNvSpPr txBox="1"/>
          <p:nvPr/>
        </p:nvSpPr>
        <p:spPr>
          <a:xfrm>
            <a:off x="4427984" y="1412776"/>
            <a:ext cx="4716016" cy="3785652"/>
          </a:xfrm>
          <a:prstGeom prst="rect">
            <a:avLst/>
          </a:prstGeom>
          <a:noFill/>
        </p:spPr>
        <p:txBody>
          <a:bodyPr wrap="square" rtlCol="0">
            <a:spAutoFit/>
          </a:bodyPr>
          <a:lstStyle/>
          <a:p>
            <a:pPr algn="ctr"/>
            <a:r>
              <a:rPr lang="es-ES" sz="2400" dirty="0" smtClean="0"/>
              <a:t>Por su parte, Azaña pasa a dirigir la </a:t>
            </a:r>
            <a:r>
              <a:rPr lang="es-ES" sz="2400" dirty="0" smtClean="0">
                <a:solidFill>
                  <a:srgbClr val="FF0000"/>
                </a:solidFill>
              </a:rPr>
              <a:t>Izquierda Republicana </a:t>
            </a:r>
            <a:r>
              <a:rPr lang="es-ES" sz="2400" dirty="0" smtClean="0"/>
              <a:t>nacida como fusión de su Acción Republicana, el Partido Republicano Radical Socialista Independiente de Marcelino Domingo y Álvaro de Albornoz (a su vez escisión del Partido Republicano Radical Socialista) y el ORGA de Casares Quiroga.</a:t>
            </a:r>
            <a:endParaRPr lang="es-E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3046988"/>
          </a:xfrm>
          <a:prstGeom prst="rect">
            <a:avLst/>
          </a:prstGeom>
          <a:noFill/>
        </p:spPr>
        <p:txBody>
          <a:bodyPr wrap="square" rtlCol="0">
            <a:spAutoFit/>
          </a:bodyPr>
          <a:lstStyle/>
          <a:p>
            <a:pPr algn="ctr"/>
            <a:r>
              <a:rPr lang="es-ES" sz="3200" dirty="0" smtClean="0"/>
              <a:t>En las </a:t>
            </a:r>
            <a:r>
              <a:rPr lang="es-ES" sz="3200" dirty="0" smtClean="0">
                <a:solidFill>
                  <a:srgbClr val="FF0000"/>
                </a:solidFill>
              </a:rPr>
              <a:t>elecciones del 36 </a:t>
            </a:r>
            <a:r>
              <a:rPr lang="es-ES" sz="3200" dirty="0" smtClean="0"/>
              <a:t>la </a:t>
            </a:r>
            <a:r>
              <a:rPr lang="es-ES" sz="3200" dirty="0" smtClean="0">
                <a:solidFill>
                  <a:srgbClr val="FF0000"/>
                </a:solidFill>
              </a:rPr>
              <a:t>derecha</a:t>
            </a:r>
            <a:r>
              <a:rPr lang="es-ES" sz="3200" dirty="0" smtClean="0"/>
              <a:t> se presenta </a:t>
            </a:r>
            <a:r>
              <a:rPr lang="es-ES" sz="3200" dirty="0" smtClean="0">
                <a:solidFill>
                  <a:srgbClr val="FF0000"/>
                </a:solidFill>
              </a:rPr>
              <a:t>desunida</a:t>
            </a:r>
            <a:r>
              <a:rPr lang="es-ES" sz="3200" dirty="0" smtClean="0"/>
              <a:t>, mientras que la izquierda conforma una gran coalición, el </a:t>
            </a:r>
            <a:r>
              <a:rPr lang="es-ES" sz="3200" dirty="0" smtClean="0">
                <a:solidFill>
                  <a:srgbClr val="FF0000"/>
                </a:solidFill>
              </a:rPr>
              <a:t>Frente Popular</a:t>
            </a:r>
            <a:r>
              <a:rPr lang="es-ES" sz="3200" dirty="0" smtClean="0"/>
              <a:t>, que englobaba a la Unión Republicana, Izquierda Republicana, el PSOE, el PCE (Partido Comunista de España), ERC y el POUM (Partido Obrero de Unificación Marxista).</a:t>
            </a:r>
          </a:p>
        </p:txBody>
      </p:sp>
      <p:pic>
        <p:nvPicPr>
          <p:cNvPr id="45058" name="Picture 2" descr="Resultado de imagen de frente popular 1936"/>
          <p:cNvPicPr>
            <a:picLocks noChangeAspect="1" noChangeArrowheads="1"/>
          </p:cNvPicPr>
          <p:nvPr/>
        </p:nvPicPr>
        <p:blipFill>
          <a:blip r:embed="rId2" cstate="print"/>
          <a:srcRect/>
          <a:stretch>
            <a:fillRect/>
          </a:stretch>
        </p:blipFill>
        <p:spPr bwMode="auto">
          <a:xfrm>
            <a:off x="4562475" y="3501008"/>
            <a:ext cx="4581525" cy="2857500"/>
          </a:xfrm>
          <a:prstGeom prst="rect">
            <a:avLst/>
          </a:prstGeom>
          <a:noFill/>
        </p:spPr>
      </p:pic>
      <p:sp>
        <p:nvSpPr>
          <p:cNvPr id="4" name="3 CuadroTexto"/>
          <p:cNvSpPr txBox="1"/>
          <p:nvPr/>
        </p:nvSpPr>
        <p:spPr>
          <a:xfrm>
            <a:off x="0" y="3356992"/>
            <a:ext cx="4499992" cy="3046988"/>
          </a:xfrm>
          <a:prstGeom prst="rect">
            <a:avLst/>
          </a:prstGeom>
          <a:noFill/>
        </p:spPr>
        <p:txBody>
          <a:bodyPr wrap="square" rtlCol="0">
            <a:spAutoFit/>
          </a:bodyPr>
          <a:lstStyle/>
          <a:p>
            <a:pPr algn="ctr"/>
            <a:r>
              <a:rPr lang="es-ES" sz="2400" dirty="0" smtClean="0"/>
              <a:t>Los comunistas entraron en la coalición al permitirlo la URSS. Incluso contaron con el beneplácito de la CNT (y la inclusión del Partido Sindicalista). En cuanto al POUM, era otro partido marxista nacido en 1935 como oposición al estalinismo.</a:t>
            </a:r>
            <a:endParaRPr lang="es-E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ómo se liquidó 'el 155' de la II República?"/>
          <p:cNvPicPr>
            <a:picLocks noChangeAspect="1" noChangeArrowheads="1"/>
          </p:cNvPicPr>
          <p:nvPr/>
        </p:nvPicPr>
        <p:blipFill>
          <a:blip r:embed="rId2" cstate="print"/>
          <a:srcRect/>
          <a:stretch>
            <a:fillRect/>
          </a:stretch>
        </p:blipFill>
        <p:spPr bwMode="auto">
          <a:xfrm>
            <a:off x="4569192" y="0"/>
            <a:ext cx="4574808" cy="6858000"/>
          </a:xfrm>
          <a:prstGeom prst="rect">
            <a:avLst/>
          </a:prstGeom>
          <a:noFill/>
        </p:spPr>
      </p:pic>
      <p:sp>
        <p:nvSpPr>
          <p:cNvPr id="3" name="2 CuadroTexto"/>
          <p:cNvSpPr txBox="1"/>
          <p:nvPr/>
        </p:nvSpPr>
        <p:spPr>
          <a:xfrm>
            <a:off x="0" y="692696"/>
            <a:ext cx="4572000" cy="5509200"/>
          </a:xfrm>
          <a:prstGeom prst="rect">
            <a:avLst/>
          </a:prstGeom>
          <a:noFill/>
        </p:spPr>
        <p:txBody>
          <a:bodyPr wrap="square" rtlCol="0">
            <a:spAutoFit/>
          </a:bodyPr>
          <a:lstStyle/>
          <a:p>
            <a:pPr algn="ctr"/>
            <a:r>
              <a:rPr lang="es-ES" sz="3200" dirty="0" smtClean="0"/>
              <a:t>En Cataluña y Valencia se conformará otra alianza de izquierdas, los denominados </a:t>
            </a:r>
            <a:r>
              <a:rPr lang="es-ES" sz="3200" dirty="0" smtClean="0">
                <a:solidFill>
                  <a:srgbClr val="FF0000"/>
                </a:solidFill>
              </a:rPr>
              <a:t>Frentes de Izquierdas</a:t>
            </a:r>
            <a:r>
              <a:rPr lang="es-ES" sz="3200" dirty="0" smtClean="0"/>
              <a:t>. Surgieron ante la iniciativa del Frente Popular y de hecho lo apoyaban. El catalán incluía a los nacionalistas y partidos comunistas (POUM y el futuro PSUC).</a:t>
            </a:r>
            <a:endParaRPr lang="es-ES"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Resultado de imagen de resultados elecciones 1936"/>
          <p:cNvPicPr>
            <a:picLocks noChangeAspect="1" noChangeArrowheads="1"/>
          </p:cNvPicPr>
          <p:nvPr/>
        </p:nvPicPr>
        <p:blipFill>
          <a:blip r:embed="rId2" cstate="print"/>
          <a:srcRect/>
          <a:stretch>
            <a:fillRect/>
          </a:stretch>
        </p:blipFill>
        <p:spPr bwMode="auto">
          <a:xfrm>
            <a:off x="4391025" y="2962275"/>
            <a:ext cx="4752975" cy="3895725"/>
          </a:xfrm>
          <a:prstGeom prst="rect">
            <a:avLst/>
          </a:prstGeom>
          <a:noFill/>
        </p:spPr>
      </p:pic>
      <p:pic>
        <p:nvPicPr>
          <p:cNvPr id="46083" name="Picture 3"/>
          <p:cNvPicPr>
            <a:picLocks noChangeAspect="1" noChangeArrowheads="1"/>
          </p:cNvPicPr>
          <p:nvPr/>
        </p:nvPicPr>
        <p:blipFill>
          <a:blip r:embed="rId3" cstate="print"/>
          <a:srcRect/>
          <a:stretch>
            <a:fillRect/>
          </a:stretch>
        </p:blipFill>
        <p:spPr bwMode="auto">
          <a:xfrm>
            <a:off x="0" y="1844824"/>
            <a:ext cx="4917331" cy="2422187"/>
          </a:xfrm>
          <a:prstGeom prst="rect">
            <a:avLst/>
          </a:prstGeom>
          <a:noFill/>
          <a:ln w="9525">
            <a:noFill/>
            <a:miter lim="800000"/>
            <a:headEnd/>
            <a:tailEnd/>
          </a:ln>
        </p:spPr>
      </p:pic>
      <p:sp>
        <p:nvSpPr>
          <p:cNvPr id="4" name="3 CuadroTexto"/>
          <p:cNvSpPr txBox="1"/>
          <p:nvPr/>
        </p:nvSpPr>
        <p:spPr>
          <a:xfrm>
            <a:off x="0" y="0"/>
            <a:ext cx="9144000" cy="1754326"/>
          </a:xfrm>
          <a:prstGeom prst="rect">
            <a:avLst/>
          </a:prstGeom>
          <a:noFill/>
        </p:spPr>
        <p:txBody>
          <a:bodyPr wrap="square" rtlCol="0">
            <a:spAutoFit/>
          </a:bodyPr>
          <a:lstStyle/>
          <a:p>
            <a:pPr algn="ctr"/>
            <a:r>
              <a:rPr lang="es-ES" sz="3600" dirty="0" smtClean="0"/>
              <a:t>La </a:t>
            </a:r>
            <a:r>
              <a:rPr lang="es-ES" sz="3600" dirty="0" smtClean="0">
                <a:solidFill>
                  <a:srgbClr val="FF0000"/>
                </a:solidFill>
              </a:rPr>
              <a:t>ajustada victoria del Frente</a:t>
            </a:r>
            <a:r>
              <a:rPr lang="es-ES" sz="3600" dirty="0" smtClean="0"/>
              <a:t>, su derrota en el interior y el </a:t>
            </a:r>
            <a:r>
              <a:rPr lang="es-ES" sz="3600" dirty="0" smtClean="0">
                <a:solidFill>
                  <a:srgbClr val="FF0000"/>
                </a:solidFill>
              </a:rPr>
              <a:t>hundimiento centrista </a:t>
            </a:r>
            <a:r>
              <a:rPr lang="es-ES" sz="3600" dirty="0" smtClean="0"/>
              <a:t>presagiaban el desastre.</a:t>
            </a:r>
          </a:p>
        </p:txBody>
      </p:sp>
      <p:pic>
        <p:nvPicPr>
          <p:cNvPr id="46087" name="Picture 7" descr="Resultado de imagen de resultados elecciones 1936 mapa"/>
          <p:cNvPicPr>
            <a:picLocks noChangeAspect="1" noChangeArrowheads="1"/>
          </p:cNvPicPr>
          <p:nvPr/>
        </p:nvPicPr>
        <p:blipFill>
          <a:blip r:embed="rId4" cstate="print"/>
          <a:srcRect/>
          <a:stretch>
            <a:fillRect/>
          </a:stretch>
        </p:blipFill>
        <p:spPr bwMode="auto">
          <a:xfrm>
            <a:off x="1" y="4077072"/>
            <a:ext cx="4154394" cy="27809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8914" name="Picture 2" descr="Resultado de imagen"/>
          <p:cNvPicPr>
            <a:picLocks noChangeAspect="1" noChangeArrowheads="1"/>
          </p:cNvPicPr>
          <p:nvPr/>
        </p:nvPicPr>
        <p:blipFill>
          <a:blip r:embed="rId2" cstate="print"/>
          <a:srcRect/>
          <a:stretch>
            <a:fillRect/>
          </a:stretch>
        </p:blipFill>
        <p:spPr bwMode="auto">
          <a:xfrm>
            <a:off x="0" y="764704"/>
            <a:ext cx="9144000" cy="547551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Los gobiernos de izquierdas </a:t>
            </a:r>
            <a:r>
              <a:rPr lang="es-ES" sz="4000" dirty="0" smtClean="0">
                <a:solidFill>
                  <a:srgbClr val="FF0000"/>
                </a:solidFill>
              </a:rPr>
              <a:t>actúan con presura y desunidos </a:t>
            </a:r>
            <a:r>
              <a:rPr lang="es-ES" sz="4000" dirty="0" smtClean="0"/>
              <a:t>al no alcanzarse un pacto entre republicanos y socialistas.</a:t>
            </a:r>
          </a:p>
        </p:txBody>
      </p:sp>
      <p:pic>
        <p:nvPicPr>
          <p:cNvPr id="47106" name="Picture 2" descr="Resultado de imagen de casares quiroga 1936"/>
          <p:cNvPicPr>
            <a:picLocks noChangeAspect="1" noChangeArrowheads="1"/>
          </p:cNvPicPr>
          <p:nvPr/>
        </p:nvPicPr>
        <p:blipFill>
          <a:blip r:embed="rId2" cstate="print"/>
          <a:srcRect/>
          <a:stretch>
            <a:fillRect/>
          </a:stretch>
        </p:blipFill>
        <p:spPr bwMode="auto">
          <a:xfrm>
            <a:off x="6012160" y="1987987"/>
            <a:ext cx="3131840" cy="4870013"/>
          </a:xfrm>
          <a:prstGeom prst="rect">
            <a:avLst/>
          </a:prstGeom>
          <a:noFill/>
        </p:spPr>
      </p:pic>
      <p:sp>
        <p:nvSpPr>
          <p:cNvPr id="4" name="3 CuadroTexto"/>
          <p:cNvSpPr txBox="1"/>
          <p:nvPr/>
        </p:nvSpPr>
        <p:spPr>
          <a:xfrm>
            <a:off x="0" y="2780928"/>
            <a:ext cx="6012160" cy="2677656"/>
          </a:xfrm>
          <a:prstGeom prst="rect">
            <a:avLst/>
          </a:prstGeom>
          <a:noFill/>
        </p:spPr>
        <p:txBody>
          <a:bodyPr wrap="square" rtlCol="0">
            <a:spAutoFit/>
          </a:bodyPr>
          <a:lstStyle/>
          <a:p>
            <a:pPr algn="ctr"/>
            <a:r>
              <a:rPr lang="es-ES" sz="2800" dirty="0" smtClean="0"/>
              <a:t>Los gobiernos se formaron con los apoyos básicos de Izquierda Republicana y Unión Republicana, pero sin el PSOE estaban en minoría. En julio de 1936 el Gobierno estaba presidido por Casares Quiroga (derecha).</a:t>
            </a:r>
            <a:endParaRPr lang="es-E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700808"/>
            <a:ext cx="9144000" cy="4401205"/>
          </a:xfrm>
          <a:prstGeom prst="rect">
            <a:avLst/>
          </a:prstGeom>
          <a:solidFill>
            <a:schemeClr val="accent2">
              <a:lumMod val="20000"/>
              <a:lumOff val="80000"/>
            </a:schemeClr>
          </a:solidFill>
          <a:ln>
            <a:solidFill>
              <a:schemeClr val="tx1"/>
            </a:solidFill>
          </a:ln>
        </p:spPr>
        <p:txBody>
          <a:bodyPr wrap="square" rtlCol="0">
            <a:spAutoFit/>
          </a:bodyPr>
          <a:lstStyle/>
          <a:p>
            <a:pPr marL="269875" indent="-269875" algn="just">
              <a:buFont typeface="Wingdings" pitchFamily="2" charset="2"/>
              <a:buChar char="§"/>
            </a:pPr>
            <a:r>
              <a:rPr lang="es-ES" sz="2800" dirty="0" smtClean="0"/>
              <a:t>Organización estatal: se abandona la idea de reforma. De hecho se gira a la izquierda al sustituir a Alcalá-Zamora por Azaña en la presidencia de la República.</a:t>
            </a:r>
          </a:p>
          <a:p>
            <a:pPr marL="269875" indent="-269875" algn="just">
              <a:buFont typeface="Wingdings" pitchFamily="2" charset="2"/>
              <a:buChar char="§"/>
            </a:pPr>
            <a:r>
              <a:rPr lang="es-ES" sz="2800" dirty="0" smtClean="0"/>
              <a:t>Política agraria: se acelera. Sindicatos y campesinos se lanzan a la ocupación de tierras.</a:t>
            </a:r>
          </a:p>
          <a:p>
            <a:pPr marL="269875" indent="-269875" algn="just">
              <a:buFont typeface="Wingdings" pitchFamily="2" charset="2"/>
              <a:buChar char="§"/>
            </a:pPr>
            <a:r>
              <a:rPr lang="es-ES" sz="2800" dirty="0" smtClean="0"/>
              <a:t>Política territorial: se aceleran los trámites para la aprobación de los estatutos de autonomía vasco y gallego. Se restablece la Generalidad y a los alcaldes cesados.</a:t>
            </a:r>
          </a:p>
          <a:p>
            <a:pPr marL="269875" indent="-269875" algn="just">
              <a:buFont typeface="Wingdings" pitchFamily="2" charset="2"/>
              <a:buChar char="§"/>
            </a:pPr>
            <a:r>
              <a:rPr lang="es-ES" sz="2800" dirty="0" smtClean="0"/>
              <a:t>Política militar: se amnistió a los presos del 34 y se apartó de Madrid a los militares sospechosos.</a:t>
            </a:r>
          </a:p>
        </p:txBody>
      </p:sp>
      <p:sp>
        <p:nvSpPr>
          <p:cNvPr id="3" name="2 CuadroTexto"/>
          <p:cNvSpPr txBox="1"/>
          <p:nvPr/>
        </p:nvSpPr>
        <p:spPr>
          <a:xfrm>
            <a:off x="0" y="0"/>
            <a:ext cx="9144000" cy="707886"/>
          </a:xfrm>
          <a:prstGeom prst="rect">
            <a:avLst/>
          </a:prstGeom>
          <a:noFill/>
        </p:spPr>
        <p:txBody>
          <a:bodyPr wrap="square" rtlCol="0">
            <a:spAutoFit/>
          </a:bodyPr>
          <a:lstStyle/>
          <a:p>
            <a:pPr algn="ctr"/>
            <a:r>
              <a:rPr lang="es-ES" sz="4000" dirty="0" smtClean="0">
                <a:solidFill>
                  <a:srgbClr val="FF0000"/>
                </a:solidFill>
              </a:rPr>
              <a:t>Medidas</a:t>
            </a:r>
            <a:r>
              <a:rPr lang="es-ES" sz="4000" dirty="0" smtClean="0"/>
              <a:t> tomadas por el Frente Popular.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Mientras, la </a:t>
            </a:r>
            <a:r>
              <a:rPr lang="es-ES" sz="3600" dirty="0" smtClean="0">
                <a:solidFill>
                  <a:srgbClr val="FF0000"/>
                </a:solidFill>
              </a:rPr>
              <a:t>violencia se adueña de las calles</a:t>
            </a:r>
            <a:r>
              <a:rPr lang="es-ES" sz="3600" dirty="0" smtClean="0"/>
              <a:t>. Anarquistas, socialistas y comunistas defienden la revolución y los </a:t>
            </a:r>
            <a:r>
              <a:rPr lang="es-ES" sz="3600" dirty="0" err="1" smtClean="0"/>
              <a:t>cedistas</a:t>
            </a:r>
            <a:r>
              <a:rPr lang="es-ES" sz="3600" dirty="0" smtClean="0"/>
              <a:t> se aproximan cada vez más a los falangistas. Todo ello en medio de una </a:t>
            </a:r>
            <a:r>
              <a:rPr lang="es-ES" sz="3600" dirty="0" smtClean="0">
                <a:solidFill>
                  <a:srgbClr val="FF0000"/>
                </a:solidFill>
              </a:rPr>
              <a:t>intensificación de la crisis económica</a:t>
            </a:r>
            <a:r>
              <a:rPr lang="es-ES" sz="3600" dirty="0" smtClean="0"/>
              <a:t>.</a:t>
            </a:r>
          </a:p>
        </p:txBody>
      </p:sp>
      <p:pic>
        <p:nvPicPr>
          <p:cNvPr id="48130" name="Picture 2" descr="http://www.hispanidad.info/huelg2rep.jpg"/>
          <p:cNvPicPr>
            <a:picLocks noChangeAspect="1" noChangeArrowheads="1"/>
          </p:cNvPicPr>
          <p:nvPr/>
        </p:nvPicPr>
        <p:blipFill>
          <a:blip r:embed="rId2" cstate="print"/>
          <a:srcRect/>
          <a:stretch>
            <a:fillRect/>
          </a:stretch>
        </p:blipFill>
        <p:spPr bwMode="auto">
          <a:xfrm>
            <a:off x="5436096" y="2811583"/>
            <a:ext cx="3707904" cy="4046417"/>
          </a:xfrm>
          <a:prstGeom prst="rect">
            <a:avLst/>
          </a:prstGeom>
          <a:noFill/>
        </p:spPr>
      </p:pic>
      <p:sp>
        <p:nvSpPr>
          <p:cNvPr id="4" name="3 CuadroTexto"/>
          <p:cNvSpPr txBox="1"/>
          <p:nvPr/>
        </p:nvSpPr>
        <p:spPr>
          <a:xfrm>
            <a:off x="0" y="3212976"/>
            <a:ext cx="5436096" cy="3416320"/>
          </a:xfrm>
          <a:prstGeom prst="rect">
            <a:avLst/>
          </a:prstGeom>
          <a:noFill/>
        </p:spPr>
        <p:txBody>
          <a:bodyPr wrap="square" rtlCol="0">
            <a:spAutoFit/>
          </a:bodyPr>
          <a:lstStyle/>
          <a:p>
            <a:pPr algn="ctr"/>
            <a:r>
              <a:rPr lang="es-ES" sz="2400" dirty="0" smtClean="0"/>
              <a:t>Tras un 1935 relativamente tranquilo, las huelgas se disparan (los datos de 1936 se refieren solo a los de medio año). Los sindicatos aprovechan su posición de fuerza para tratar de acelerar los cambios. Además, 1936 se presentaba complicado ante el auge de la crisis económica (inflación, desempleo, cierre de empresas, evasión de capitales…).</a:t>
            </a:r>
            <a:endParaRPr lang="es-E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 El camino hacia la guerra civil.</a:t>
            </a:r>
            <a:endParaRPr lang="es-ES" sz="4800" dirty="0"/>
          </a:p>
        </p:txBody>
      </p:sp>
      <p:sp>
        <p:nvSpPr>
          <p:cNvPr id="3" name="2 Rectángulo"/>
          <p:cNvSpPr/>
          <p:nvPr/>
        </p:nvSpPr>
        <p:spPr>
          <a:xfrm>
            <a:off x="0" y="2636912"/>
            <a:ext cx="9144000" cy="1323439"/>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Preparativos y asesinatos de Castillo y Calvo </a:t>
            </a:r>
            <a:r>
              <a:rPr lang="es-ES" sz="4000" dirty="0" err="1" smtClean="0">
                <a:latin typeface="Times New Roman" pitchFamily="18" charset="0"/>
                <a:cs typeface="Times New Roman" pitchFamily="18" charset="0"/>
              </a:rPr>
              <a:t>Sotelo</a:t>
            </a:r>
            <a:r>
              <a:rPr lang="es-ES" sz="4000" dirty="0" smtClean="0">
                <a:latin typeface="Times New Roman" pitchFamily="18" charset="0"/>
                <a:cs typeface="Times New Roman" pitchFamily="18" charset="0"/>
              </a:rPr>
              <a:t>.</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Crecían los </a:t>
            </a:r>
            <a:r>
              <a:rPr lang="es-ES" sz="3600" dirty="0" smtClean="0">
                <a:solidFill>
                  <a:srgbClr val="FF0000"/>
                </a:solidFill>
              </a:rPr>
              <a:t>rumores de un golpe de Estado  </a:t>
            </a:r>
            <a:r>
              <a:rPr lang="es-ES" sz="3600" dirty="0" smtClean="0"/>
              <a:t>militar inminente. El Gobierno intenta evitarlo con el </a:t>
            </a:r>
            <a:r>
              <a:rPr lang="es-ES" sz="3600" dirty="0" smtClean="0">
                <a:solidFill>
                  <a:srgbClr val="FF0000"/>
                </a:solidFill>
              </a:rPr>
              <a:t>alejamiento de Madrid de los generales sospechosos</a:t>
            </a:r>
            <a:r>
              <a:rPr lang="es-ES" sz="3600" dirty="0" smtClean="0"/>
              <a:t>. En marzo estos se reúnen para planificarlo con el general Mola al frente.</a:t>
            </a:r>
          </a:p>
        </p:txBody>
      </p:sp>
      <p:pic>
        <p:nvPicPr>
          <p:cNvPr id="49154" name="Picture 2" descr="http://2.bp.blogspot.com/-UUrRDnC9zUQ/TzmA7mr5vjI/AAAAAAAAAcQ/9KYO-Q9HIuA/s1600/Guerra+civil+plan+inicial+de+Mola.jpg"/>
          <p:cNvPicPr>
            <a:picLocks noChangeAspect="1" noChangeArrowheads="1"/>
          </p:cNvPicPr>
          <p:nvPr/>
        </p:nvPicPr>
        <p:blipFill>
          <a:blip r:embed="rId2" cstate="print"/>
          <a:srcRect/>
          <a:stretch>
            <a:fillRect/>
          </a:stretch>
        </p:blipFill>
        <p:spPr bwMode="auto">
          <a:xfrm>
            <a:off x="3841263" y="2924944"/>
            <a:ext cx="5302737" cy="3717032"/>
          </a:xfrm>
          <a:prstGeom prst="rect">
            <a:avLst/>
          </a:prstGeom>
          <a:noFill/>
        </p:spPr>
      </p:pic>
      <p:sp>
        <p:nvSpPr>
          <p:cNvPr id="4" name="3 CuadroTexto"/>
          <p:cNvSpPr txBox="1"/>
          <p:nvPr/>
        </p:nvSpPr>
        <p:spPr>
          <a:xfrm>
            <a:off x="0" y="3573016"/>
            <a:ext cx="3779912" cy="1569660"/>
          </a:xfrm>
          <a:prstGeom prst="rect">
            <a:avLst/>
          </a:prstGeom>
          <a:noFill/>
        </p:spPr>
        <p:txBody>
          <a:bodyPr wrap="square" rtlCol="0">
            <a:spAutoFit/>
          </a:bodyPr>
          <a:lstStyle/>
          <a:p>
            <a:pPr algn="ctr"/>
            <a:r>
              <a:rPr lang="es-ES" sz="2400" dirty="0" smtClean="0"/>
              <a:t>Los planes de Mola incluían un levantamiento múltiple para avanzar hacia Madrid desde varios frentes.</a:t>
            </a:r>
            <a:endParaRPr lang="es-E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785378"/>
          </a:xfrm>
          <a:prstGeom prst="rect">
            <a:avLst/>
          </a:prstGeom>
          <a:noFill/>
        </p:spPr>
        <p:txBody>
          <a:bodyPr wrap="square" rtlCol="0">
            <a:spAutoFit/>
          </a:bodyPr>
          <a:lstStyle/>
          <a:p>
            <a:pPr algn="ctr"/>
            <a:r>
              <a:rPr lang="es-ES" sz="3500" dirty="0" smtClean="0"/>
              <a:t>La violencia alcanza su punto álgido en julio del 36. El 12 es </a:t>
            </a:r>
            <a:r>
              <a:rPr lang="es-ES" sz="3500" dirty="0" smtClean="0">
                <a:solidFill>
                  <a:srgbClr val="FF0000"/>
                </a:solidFill>
              </a:rPr>
              <a:t>asesinado el teniente Castillo</a:t>
            </a:r>
            <a:r>
              <a:rPr lang="es-ES" sz="3500" dirty="0" smtClean="0"/>
              <a:t>, guardia de asalto instructor de las milicias socialistas. Al día siguiente, en represalia, es asesinado el político de derechas </a:t>
            </a:r>
            <a:r>
              <a:rPr lang="es-ES" sz="3500" dirty="0" smtClean="0">
                <a:solidFill>
                  <a:srgbClr val="FF0000"/>
                </a:solidFill>
              </a:rPr>
              <a:t>José Calvo </a:t>
            </a:r>
            <a:r>
              <a:rPr lang="es-ES" sz="3500" dirty="0" err="1" smtClean="0">
                <a:solidFill>
                  <a:srgbClr val="FF0000"/>
                </a:solidFill>
              </a:rPr>
              <a:t>Sotelo</a:t>
            </a:r>
            <a:r>
              <a:rPr lang="es-ES" sz="3500" dirty="0" smtClean="0"/>
              <a:t>.</a:t>
            </a:r>
          </a:p>
        </p:txBody>
      </p:sp>
      <p:pic>
        <p:nvPicPr>
          <p:cNvPr id="3" name="Picture 2" descr="https://upload.wikimedia.org/wikipedia/commons/b/bf/Jos%C3%A9_Calvo_Sotelo_hablando_en_un_mitin_en_el_front%C3%B3n_Urumea_%282_de_5%29_-_Fondo_Car-Kutxa_Fototeka.jpg"/>
          <p:cNvPicPr>
            <a:picLocks noChangeAspect="1" noChangeArrowheads="1"/>
          </p:cNvPicPr>
          <p:nvPr/>
        </p:nvPicPr>
        <p:blipFill>
          <a:blip r:embed="rId2" cstate="print"/>
          <a:srcRect/>
          <a:stretch>
            <a:fillRect/>
          </a:stretch>
        </p:blipFill>
        <p:spPr bwMode="auto">
          <a:xfrm>
            <a:off x="6446389" y="2780928"/>
            <a:ext cx="2697611" cy="4077072"/>
          </a:xfrm>
          <a:prstGeom prst="rect">
            <a:avLst/>
          </a:prstGeom>
          <a:noFill/>
        </p:spPr>
      </p:pic>
      <p:sp>
        <p:nvSpPr>
          <p:cNvPr id="4" name="3 CuadroTexto"/>
          <p:cNvSpPr txBox="1"/>
          <p:nvPr/>
        </p:nvSpPr>
        <p:spPr>
          <a:xfrm>
            <a:off x="0" y="3573016"/>
            <a:ext cx="6444208" cy="2677656"/>
          </a:xfrm>
          <a:prstGeom prst="rect">
            <a:avLst/>
          </a:prstGeom>
          <a:noFill/>
        </p:spPr>
        <p:txBody>
          <a:bodyPr wrap="square" rtlCol="0">
            <a:spAutoFit/>
          </a:bodyPr>
          <a:lstStyle/>
          <a:p>
            <a:pPr algn="ctr"/>
            <a:r>
              <a:rPr lang="es-ES" sz="2400" dirty="0" smtClean="0"/>
              <a:t>Calvo </a:t>
            </a:r>
            <a:r>
              <a:rPr lang="es-ES" sz="2400" dirty="0" err="1" smtClean="0"/>
              <a:t>Sotelo</a:t>
            </a:r>
            <a:r>
              <a:rPr lang="es-ES" sz="2400" dirty="0" smtClean="0"/>
              <a:t> había sido ministro de Economía con Primo de Rivera y vivía exiliado. Regresó al país en 1933 y en 1934 fundó el Bloque Nacional, un partido de extrema derecha que pretendía conformar una gran coalición de derechas. Sin embargo, solo logró atraer a Renovación Española y a los tradicionalistas.</a:t>
            </a:r>
            <a:endParaRPr lang="es-E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Los últimos generales deciden entonces unirse a la intentona golpista, incluido Franco.</a:t>
            </a:r>
          </a:p>
        </p:txBody>
      </p:sp>
      <p:pic>
        <p:nvPicPr>
          <p:cNvPr id="50180" name="Picture 4" descr="Resultado de imagen de franco canarias 1936"/>
          <p:cNvPicPr>
            <a:picLocks noChangeAspect="1" noChangeArrowheads="1"/>
          </p:cNvPicPr>
          <p:nvPr/>
        </p:nvPicPr>
        <p:blipFill>
          <a:blip r:embed="rId2" cstate="print"/>
          <a:srcRect/>
          <a:stretch>
            <a:fillRect/>
          </a:stretch>
        </p:blipFill>
        <p:spPr bwMode="auto">
          <a:xfrm>
            <a:off x="5244218" y="1772816"/>
            <a:ext cx="3899782" cy="4399757"/>
          </a:xfrm>
          <a:prstGeom prst="rect">
            <a:avLst/>
          </a:prstGeom>
          <a:noFill/>
        </p:spPr>
      </p:pic>
      <p:sp>
        <p:nvSpPr>
          <p:cNvPr id="5" name="4 CuadroTexto"/>
          <p:cNvSpPr txBox="1"/>
          <p:nvPr/>
        </p:nvSpPr>
        <p:spPr>
          <a:xfrm>
            <a:off x="0" y="1988840"/>
            <a:ext cx="5220072" cy="3785652"/>
          </a:xfrm>
          <a:prstGeom prst="rect">
            <a:avLst/>
          </a:prstGeom>
          <a:noFill/>
        </p:spPr>
        <p:txBody>
          <a:bodyPr wrap="square" rtlCol="0">
            <a:spAutoFit/>
          </a:bodyPr>
          <a:lstStyle/>
          <a:p>
            <a:pPr algn="ctr"/>
            <a:r>
              <a:rPr lang="es-ES" sz="2400" dirty="0" smtClean="0"/>
              <a:t>Franco fue ascendido a Jefe del Estado Mayor tras el éxito represor en Asturias. La llegada al poder del Frente Popular provocó el envío de Franco a Canarias como comandante militar. Fue uno de los generales alejados de Madrid ante el miedo a un golpe de Estado. Pese a lo que la gente piensa, fue uno de los últimos generales en sumarse a la conspiración contra la República.</a:t>
            </a:r>
            <a:endParaRPr lang="es-E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458058"/>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ANEXO: la Edad de Plata de la cultura española</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Sería imperdonable abandonar este período sin antes mencionar uno de los períodos más brillantes de la producción cultural española: la </a:t>
            </a:r>
            <a:r>
              <a:rPr lang="es-ES" sz="3600" dirty="0" smtClean="0">
                <a:solidFill>
                  <a:srgbClr val="FF0000"/>
                </a:solidFill>
              </a:rPr>
              <a:t>Edad de Plata</a:t>
            </a:r>
            <a:r>
              <a:rPr lang="es-ES" sz="3600" dirty="0" smtClean="0"/>
              <a:t>.</a:t>
            </a:r>
          </a:p>
        </p:txBody>
      </p:sp>
      <p:pic>
        <p:nvPicPr>
          <p:cNvPr id="1026" name="Picture 2" descr="HISTORIA DE ESPAÑA. XXXIX. LA EDAD DE PLATA DE LA CULTURA ESPAÑOLA ..."/>
          <p:cNvPicPr>
            <a:picLocks noChangeAspect="1" noChangeArrowheads="1"/>
          </p:cNvPicPr>
          <p:nvPr/>
        </p:nvPicPr>
        <p:blipFill>
          <a:blip r:embed="rId2" cstate="print"/>
          <a:srcRect/>
          <a:stretch>
            <a:fillRect/>
          </a:stretch>
        </p:blipFill>
        <p:spPr bwMode="auto">
          <a:xfrm>
            <a:off x="5799776" y="2276872"/>
            <a:ext cx="3344223" cy="4581128"/>
          </a:xfrm>
          <a:prstGeom prst="rect">
            <a:avLst/>
          </a:prstGeom>
          <a:noFill/>
        </p:spPr>
      </p:pic>
      <p:sp>
        <p:nvSpPr>
          <p:cNvPr id="4" name="3 CuadroTexto"/>
          <p:cNvSpPr txBox="1"/>
          <p:nvPr/>
        </p:nvSpPr>
        <p:spPr>
          <a:xfrm>
            <a:off x="0" y="2420888"/>
            <a:ext cx="5796136" cy="4154984"/>
          </a:xfrm>
          <a:prstGeom prst="rect">
            <a:avLst/>
          </a:prstGeom>
          <a:noFill/>
        </p:spPr>
        <p:txBody>
          <a:bodyPr wrap="square" rtlCol="0">
            <a:spAutoFit/>
          </a:bodyPr>
          <a:lstStyle/>
          <a:p>
            <a:pPr algn="ctr"/>
            <a:r>
              <a:rPr lang="es-ES" sz="2400" dirty="0" smtClean="0"/>
              <a:t>La magna obra Historia de España de la editorial Espasa Calpe, dirigida primero por Menéndez Pidal y después por </a:t>
            </a:r>
            <a:r>
              <a:rPr lang="es-ES" sz="2400" dirty="0" err="1" smtClean="0"/>
              <a:t>Jover</a:t>
            </a:r>
            <a:r>
              <a:rPr lang="es-ES" sz="2400" dirty="0" smtClean="0"/>
              <a:t> Zamora, fijó las fechas de la Edad de Plata de la cultura española entre 1898 y 1936. El término fue acuñado por el propio </a:t>
            </a:r>
            <a:r>
              <a:rPr lang="es-ES" sz="2400" dirty="0" err="1" smtClean="0"/>
              <a:t>Jover</a:t>
            </a:r>
            <a:r>
              <a:rPr lang="es-ES" sz="2400" dirty="0" smtClean="0"/>
              <a:t> Zamora en 1963, aunque este incluía también la Restauración y, de hecho, muchos historiadores incluyen además el Sexenio. Es por ello que podríamos abarcar con este término desde 1868 hasta 1936.</a:t>
            </a:r>
            <a:endParaRPr lang="es-E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4254344" y="1700808"/>
            <a:ext cx="4889656" cy="5157192"/>
          </a:xfrm>
          <a:prstGeom prst="rect">
            <a:avLst/>
          </a:prstGeom>
          <a:noFill/>
          <a:ln w="9525">
            <a:noFill/>
            <a:miter lim="800000"/>
            <a:headEnd/>
            <a:tailEnd/>
          </a:ln>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Una prueba de esa brillantez es que cinco personajes asociados a este período recibieron el Premio Nobel.</a:t>
            </a:r>
          </a:p>
        </p:txBody>
      </p:sp>
      <p:sp>
        <p:nvSpPr>
          <p:cNvPr id="4" name="3 CuadroTexto"/>
          <p:cNvSpPr txBox="1"/>
          <p:nvPr/>
        </p:nvSpPr>
        <p:spPr>
          <a:xfrm>
            <a:off x="0" y="1988840"/>
            <a:ext cx="4283968" cy="4524315"/>
          </a:xfrm>
          <a:prstGeom prst="rect">
            <a:avLst/>
          </a:prstGeom>
          <a:noFill/>
        </p:spPr>
        <p:txBody>
          <a:bodyPr wrap="square" rtlCol="0">
            <a:spAutoFit/>
          </a:bodyPr>
          <a:lstStyle/>
          <a:p>
            <a:pPr algn="ctr"/>
            <a:r>
              <a:rPr lang="es-ES" sz="3200" dirty="0" smtClean="0"/>
              <a:t>Cuatro literatos, Echegaray de la generación del 68, Benavente de la del 98, Juan Ramón Jiménez de la del 14 y Vicente Aleixandre de la del 27, además del científico (médico) Ramón y Cajal.</a:t>
            </a:r>
            <a:endParaRPr lang="es-E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8073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El gobierno radical </a:t>
            </a:r>
            <a:r>
              <a:rPr lang="es-ES" sz="4800" dirty="0" err="1" smtClean="0">
                <a:solidFill>
                  <a:srgbClr val="FF0000"/>
                </a:solidFill>
                <a:latin typeface="Arial Black" pitchFamily="34" charset="0"/>
              </a:rPr>
              <a:t>cedista</a:t>
            </a:r>
            <a:r>
              <a:rPr lang="es-ES" sz="4800" dirty="0" smtClean="0">
                <a:solidFill>
                  <a:srgbClr val="FF0000"/>
                </a:solidFill>
                <a:latin typeface="Arial Black" pitchFamily="34" charset="0"/>
              </a:rPr>
              <a:t> (1933-1935). La Revolución de Asturias. El Frente Popular, las elecciones de 1936 y el nuevo gobierno.</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708434"/>
          </a:xfrm>
          <a:prstGeom prst="rect">
            <a:avLst/>
          </a:prstGeom>
          <a:noFill/>
        </p:spPr>
        <p:txBody>
          <a:bodyPr wrap="square" rtlCol="0">
            <a:spAutoFit/>
          </a:bodyPr>
          <a:lstStyle/>
          <a:p>
            <a:pPr algn="ctr"/>
            <a:r>
              <a:rPr lang="es-ES" sz="3400" dirty="0" smtClean="0"/>
              <a:t>No se trata de una corriente cultural sino de un simple periodo donde </a:t>
            </a:r>
            <a:r>
              <a:rPr lang="es-ES" sz="3400" dirty="0" smtClean="0">
                <a:solidFill>
                  <a:srgbClr val="FF0000"/>
                </a:solidFill>
              </a:rPr>
              <a:t>se suceden oleadas de grandes literatos, artistas, pensadores y científicos</a:t>
            </a:r>
            <a:r>
              <a:rPr lang="es-ES" sz="3400" dirty="0" smtClean="0"/>
              <a:t>. Y es de plata porque el oro ya estaba cogido, pero de algún modo había que dignificar a este grupo.</a:t>
            </a:r>
          </a:p>
        </p:txBody>
      </p:sp>
      <p:pic>
        <p:nvPicPr>
          <p:cNvPr id="3" name="Picture 2" descr="HISTORIA DE ESPAÑA. XXXIX. LA EDAD DE PLATA DE LA CULTURA ESPAÑOLA ..."/>
          <p:cNvPicPr>
            <a:picLocks noChangeAspect="1" noChangeArrowheads="1"/>
          </p:cNvPicPr>
          <p:nvPr/>
        </p:nvPicPr>
        <p:blipFill>
          <a:blip r:embed="rId2" cstate="print"/>
          <a:srcRect/>
          <a:stretch>
            <a:fillRect/>
          </a:stretch>
        </p:blipFill>
        <p:spPr bwMode="auto">
          <a:xfrm>
            <a:off x="6156176" y="2765092"/>
            <a:ext cx="2987823" cy="4092908"/>
          </a:xfrm>
          <a:prstGeom prst="rect">
            <a:avLst/>
          </a:prstGeom>
          <a:noFill/>
        </p:spPr>
      </p:pic>
      <p:sp>
        <p:nvSpPr>
          <p:cNvPr id="4" name="3 CuadroTexto"/>
          <p:cNvSpPr txBox="1"/>
          <p:nvPr/>
        </p:nvSpPr>
        <p:spPr>
          <a:xfrm>
            <a:off x="0" y="3284984"/>
            <a:ext cx="6084168" cy="2677656"/>
          </a:xfrm>
          <a:prstGeom prst="rect">
            <a:avLst/>
          </a:prstGeom>
          <a:noFill/>
        </p:spPr>
        <p:txBody>
          <a:bodyPr wrap="square" rtlCol="0">
            <a:spAutoFit/>
          </a:bodyPr>
          <a:lstStyle/>
          <a:p>
            <a:pPr algn="ctr"/>
            <a:r>
              <a:rPr lang="es-ES" sz="2800" dirty="0" smtClean="0"/>
              <a:t>Suele aludirse como rasgo común a su </a:t>
            </a:r>
            <a:r>
              <a:rPr lang="es-ES" sz="2800" dirty="0" smtClean="0">
                <a:solidFill>
                  <a:srgbClr val="FF0000"/>
                </a:solidFill>
              </a:rPr>
              <a:t>componente crítico </a:t>
            </a:r>
            <a:r>
              <a:rPr lang="es-ES" sz="2800" dirty="0" smtClean="0"/>
              <a:t>con una sociedad, la española, atrasada. Por esa razón se asocia su inicio a </a:t>
            </a:r>
            <a:r>
              <a:rPr lang="es-ES" sz="2800" dirty="0" smtClean="0">
                <a:solidFill>
                  <a:srgbClr val="FF0000"/>
                </a:solidFill>
              </a:rPr>
              <a:t>1898</a:t>
            </a:r>
            <a:r>
              <a:rPr lang="es-ES" sz="2800" dirty="0" smtClean="0"/>
              <a:t>, pero ese mismo componente crítico ya existía, por ejemplo, en los escritores realistas.</a:t>
            </a:r>
            <a:endParaRPr lang="es-E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t>Otro rasgo común es su asociación con una </a:t>
            </a:r>
            <a:r>
              <a:rPr lang="es-ES" sz="3400" dirty="0" smtClean="0">
                <a:solidFill>
                  <a:srgbClr val="FF0000"/>
                </a:solidFill>
              </a:rPr>
              <a:t>intelectualidad de izquierdas</a:t>
            </a:r>
            <a:r>
              <a:rPr lang="es-ES" sz="3400" dirty="0" smtClean="0"/>
              <a:t>, esencialmente </a:t>
            </a:r>
            <a:r>
              <a:rPr lang="es-ES" sz="3400" dirty="0" smtClean="0">
                <a:solidFill>
                  <a:srgbClr val="FF0000"/>
                </a:solidFill>
              </a:rPr>
              <a:t>republicana</a:t>
            </a:r>
            <a:r>
              <a:rPr lang="es-ES" sz="3400" dirty="0" smtClean="0"/>
              <a:t>. De nuevo es una visión simplista que sirve para poner el límite temporal en </a:t>
            </a:r>
            <a:r>
              <a:rPr lang="es-ES" sz="3400" dirty="0" smtClean="0">
                <a:solidFill>
                  <a:srgbClr val="FF0000"/>
                </a:solidFill>
              </a:rPr>
              <a:t>1936</a:t>
            </a:r>
            <a:r>
              <a:rPr lang="es-ES" sz="3400" dirty="0" smtClean="0"/>
              <a:t>.</a:t>
            </a:r>
          </a:p>
        </p:txBody>
      </p:sp>
      <p:pic>
        <p:nvPicPr>
          <p:cNvPr id="64515" name="Picture 3"/>
          <p:cNvPicPr>
            <a:picLocks noChangeAspect="1" noChangeArrowheads="1"/>
          </p:cNvPicPr>
          <p:nvPr/>
        </p:nvPicPr>
        <p:blipFill>
          <a:blip r:embed="rId2" cstate="print"/>
          <a:srcRect/>
          <a:stretch>
            <a:fillRect/>
          </a:stretch>
        </p:blipFill>
        <p:spPr bwMode="auto">
          <a:xfrm>
            <a:off x="0" y="2276872"/>
            <a:ext cx="2457855" cy="3384376"/>
          </a:xfrm>
          <a:prstGeom prst="rect">
            <a:avLst/>
          </a:prstGeom>
          <a:noFill/>
          <a:ln w="9525">
            <a:noFill/>
            <a:miter lim="800000"/>
            <a:headEnd/>
            <a:tailEnd/>
          </a:ln>
        </p:spPr>
      </p:pic>
      <p:pic>
        <p:nvPicPr>
          <p:cNvPr id="64517" name="Picture 5" descr="La venganza de don Mendo - Editorial Renacimiento"/>
          <p:cNvPicPr>
            <a:picLocks noChangeAspect="1" noChangeArrowheads="1"/>
          </p:cNvPicPr>
          <p:nvPr/>
        </p:nvPicPr>
        <p:blipFill>
          <a:blip r:embed="rId3" cstate="print"/>
          <a:srcRect/>
          <a:stretch>
            <a:fillRect/>
          </a:stretch>
        </p:blipFill>
        <p:spPr bwMode="auto">
          <a:xfrm>
            <a:off x="7106187" y="4005064"/>
            <a:ext cx="2037811" cy="2852936"/>
          </a:xfrm>
          <a:prstGeom prst="rect">
            <a:avLst/>
          </a:prstGeom>
          <a:noFill/>
        </p:spPr>
      </p:pic>
      <p:sp>
        <p:nvSpPr>
          <p:cNvPr id="6" name="5 CuadroTexto"/>
          <p:cNvSpPr txBox="1"/>
          <p:nvPr/>
        </p:nvSpPr>
        <p:spPr>
          <a:xfrm>
            <a:off x="2483768" y="2060848"/>
            <a:ext cx="6660232" cy="2308324"/>
          </a:xfrm>
          <a:prstGeom prst="rect">
            <a:avLst/>
          </a:prstGeom>
          <a:noFill/>
        </p:spPr>
        <p:txBody>
          <a:bodyPr wrap="square" rtlCol="0">
            <a:spAutoFit/>
          </a:bodyPr>
          <a:lstStyle/>
          <a:p>
            <a:pPr algn="just"/>
            <a:r>
              <a:rPr lang="es-ES" sz="2400" dirty="0" smtClean="0"/>
              <a:t>Dos ejemplos. Ramiro de Maeztu (izquierda) era un librepensador. Durante el siglo XIX mantenía ideas de izquierdas que después </a:t>
            </a:r>
            <a:r>
              <a:rPr lang="es-ES" sz="2400" dirty="0" err="1" smtClean="0"/>
              <a:t>evolucionarion</a:t>
            </a:r>
            <a:r>
              <a:rPr lang="es-ES" sz="2400" dirty="0" smtClean="0"/>
              <a:t> hacia un socialismo posibilista (</a:t>
            </a:r>
            <a:r>
              <a:rPr lang="es-ES" sz="2400" dirty="0" err="1" smtClean="0"/>
              <a:t>fabianismo</a:t>
            </a:r>
            <a:r>
              <a:rPr lang="es-ES" sz="2400" dirty="0" smtClean="0"/>
              <a:t>) y finalmente se volvería monárquico y conservador presentándose por Renovación Española. Acabó</a:t>
            </a:r>
            <a:endParaRPr lang="es-ES" sz="2400" dirty="0"/>
          </a:p>
        </p:txBody>
      </p:sp>
      <p:sp>
        <p:nvSpPr>
          <p:cNvPr id="7" name="6 CuadroTexto"/>
          <p:cNvSpPr txBox="1"/>
          <p:nvPr/>
        </p:nvSpPr>
        <p:spPr>
          <a:xfrm>
            <a:off x="2483768" y="4221088"/>
            <a:ext cx="4608512" cy="1569660"/>
          </a:xfrm>
          <a:prstGeom prst="rect">
            <a:avLst/>
          </a:prstGeom>
          <a:noFill/>
        </p:spPr>
        <p:txBody>
          <a:bodyPr wrap="square" rtlCol="0">
            <a:spAutoFit/>
          </a:bodyPr>
          <a:lstStyle/>
          <a:p>
            <a:pPr algn="just"/>
            <a:r>
              <a:rPr lang="es-ES" sz="2400" dirty="0" smtClean="0"/>
              <a:t>asesinado en Madrid por un grupo de anarquistas.</a:t>
            </a:r>
          </a:p>
          <a:p>
            <a:pPr algn="just"/>
            <a:r>
              <a:rPr lang="es-ES" sz="2400" spc="-10" dirty="0" smtClean="0"/>
              <a:t>La misma suerte corrió Muñoz Seca, el autor de la famosa obra de</a:t>
            </a:r>
            <a:endParaRPr lang="es-ES" sz="2400" spc="-10" dirty="0"/>
          </a:p>
        </p:txBody>
      </p:sp>
      <p:sp>
        <p:nvSpPr>
          <p:cNvPr id="8" name="7 CuadroTexto"/>
          <p:cNvSpPr txBox="1"/>
          <p:nvPr/>
        </p:nvSpPr>
        <p:spPr>
          <a:xfrm>
            <a:off x="0" y="5657671"/>
            <a:ext cx="7092280" cy="1200329"/>
          </a:xfrm>
          <a:prstGeom prst="rect">
            <a:avLst/>
          </a:prstGeom>
          <a:noFill/>
        </p:spPr>
        <p:txBody>
          <a:bodyPr wrap="square" rtlCol="0">
            <a:spAutoFit/>
          </a:bodyPr>
          <a:lstStyle/>
          <a:p>
            <a:pPr algn="just"/>
            <a:r>
              <a:rPr lang="es-ES" sz="2400" dirty="0" smtClean="0"/>
              <a:t>teatro </a:t>
            </a:r>
            <a:r>
              <a:rPr lang="es-ES" sz="2400" i="1" dirty="0" smtClean="0"/>
              <a:t>La Venganza de Don Mendo</a:t>
            </a:r>
            <a:r>
              <a:rPr lang="es-ES" sz="2400" dirty="0" smtClean="0"/>
              <a:t> (derecha). Fue asesinado por anarquistas en Barcelona debido a su catolicismo y simpatías monárquicas.</a:t>
            </a:r>
            <a:endParaRPr lang="es-E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38773"/>
          </a:xfrm>
          <a:prstGeom prst="rect">
            <a:avLst/>
          </a:prstGeom>
          <a:noFill/>
        </p:spPr>
        <p:txBody>
          <a:bodyPr wrap="square" rtlCol="0">
            <a:spAutoFit/>
          </a:bodyPr>
          <a:lstStyle/>
          <a:p>
            <a:pPr algn="ctr"/>
            <a:r>
              <a:rPr lang="es-ES" sz="3400" dirty="0" smtClean="0"/>
              <a:t>El término hace referencia ante todo a </a:t>
            </a:r>
            <a:r>
              <a:rPr lang="es-ES" sz="3400" dirty="0" smtClean="0">
                <a:solidFill>
                  <a:srgbClr val="FF0000"/>
                </a:solidFill>
              </a:rPr>
              <a:t>tres generaciones de escritores</a:t>
            </a:r>
            <a:r>
              <a:rPr lang="es-ES" sz="3400" dirty="0" smtClean="0"/>
              <a:t>: 98, 14 y 27.</a:t>
            </a:r>
          </a:p>
        </p:txBody>
      </p:sp>
      <p:pic>
        <p:nvPicPr>
          <p:cNvPr id="66562" name="Picture 2" descr="Estampas madrileñas de la generación del 98 | Todoliteratura"/>
          <p:cNvPicPr>
            <a:picLocks noChangeAspect="1" noChangeArrowheads="1"/>
          </p:cNvPicPr>
          <p:nvPr/>
        </p:nvPicPr>
        <p:blipFill>
          <a:blip r:embed="rId2" cstate="print"/>
          <a:srcRect/>
          <a:stretch>
            <a:fillRect/>
          </a:stretch>
        </p:blipFill>
        <p:spPr bwMode="auto">
          <a:xfrm>
            <a:off x="0" y="1196752"/>
            <a:ext cx="4431261" cy="2952328"/>
          </a:xfrm>
          <a:prstGeom prst="rect">
            <a:avLst/>
          </a:prstGeom>
          <a:noFill/>
        </p:spPr>
      </p:pic>
      <p:pic>
        <p:nvPicPr>
          <p:cNvPr id="66564" name="Picture 4" descr="Novecentismo y Generación del 14"/>
          <p:cNvPicPr>
            <a:picLocks noChangeAspect="1" noChangeArrowheads="1"/>
          </p:cNvPicPr>
          <p:nvPr/>
        </p:nvPicPr>
        <p:blipFill>
          <a:blip r:embed="rId3" cstate="print"/>
          <a:srcRect/>
          <a:stretch>
            <a:fillRect/>
          </a:stretch>
        </p:blipFill>
        <p:spPr bwMode="auto">
          <a:xfrm>
            <a:off x="4636208" y="1124745"/>
            <a:ext cx="4507791" cy="3384376"/>
          </a:xfrm>
          <a:prstGeom prst="rect">
            <a:avLst/>
          </a:prstGeom>
          <a:noFill/>
        </p:spPr>
      </p:pic>
      <p:pic>
        <p:nvPicPr>
          <p:cNvPr id="66566" name="Picture 6" descr="Generación del 27: características, etapas y autores - Lifeder"/>
          <p:cNvPicPr>
            <a:picLocks noChangeAspect="1" noChangeArrowheads="1"/>
          </p:cNvPicPr>
          <p:nvPr/>
        </p:nvPicPr>
        <p:blipFill>
          <a:blip r:embed="rId4" cstate="print"/>
          <a:srcRect/>
          <a:stretch>
            <a:fillRect/>
          </a:stretch>
        </p:blipFill>
        <p:spPr bwMode="auto">
          <a:xfrm>
            <a:off x="3995936" y="4098380"/>
            <a:ext cx="5148063" cy="2759620"/>
          </a:xfrm>
          <a:prstGeom prst="rect">
            <a:avLst/>
          </a:prstGeom>
          <a:noFill/>
        </p:spPr>
      </p:pic>
      <p:sp>
        <p:nvSpPr>
          <p:cNvPr id="6" name="5 CuadroTexto"/>
          <p:cNvSpPr txBox="1"/>
          <p:nvPr/>
        </p:nvSpPr>
        <p:spPr>
          <a:xfrm>
            <a:off x="0" y="4869160"/>
            <a:ext cx="3995936" cy="1323439"/>
          </a:xfrm>
          <a:prstGeom prst="rect">
            <a:avLst/>
          </a:prstGeom>
          <a:noFill/>
        </p:spPr>
        <p:txBody>
          <a:bodyPr wrap="square" rtlCol="0">
            <a:spAutoFit/>
          </a:bodyPr>
          <a:lstStyle/>
          <a:p>
            <a:pPr algn="ctr"/>
            <a:r>
              <a:rPr lang="es-ES" sz="4000" dirty="0" smtClean="0"/>
              <a:t>¿Adivinas cuál es cada una?</a:t>
            </a:r>
            <a:endParaRPr lang="es-ES" sz="4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cstate="print"/>
          <a:srcRect/>
          <a:stretch>
            <a:fillRect/>
          </a:stretch>
        </p:blipFill>
        <p:spPr bwMode="auto">
          <a:xfrm>
            <a:off x="6160173" y="2060848"/>
            <a:ext cx="2983828" cy="4797152"/>
          </a:xfrm>
          <a:prstGeom prst="rect">
            <a:avLst/>
          </a:prstGeom>
          <a:noFill/>
          <a:ln w="9525">
            <a:noFill/>
            <a:miter lim="800000"/>
            <a:headEnd/>
            <a:tailEnd/>
          </a:ln>
        </p:spPr>
      </p:pic>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t>Faltan nombres importantes pero es que además se pueden incluir a </a:t>
            </a:r>
            <a:r>
              <a:rPr lang="es-ES" sz="3400" dirty="0" smtClean="0">
                <a:solidFill>
                  <a:srgbClr val="FF0000"/>
                </a:solidFill>
              </a:rPr>
              <a:t>escritores anteriores </a:t>
            </a:r>
            <a:r>
              <a:rPr lang="es-ES" sz="3400" dirty="0" smtClean="0"/>
              <a:t>de gran talla como son Galdós, Clarín, Joaquín Costa, Emilia Pardo Bazán, Echegaray, Blasco Ibáñez…</a:t>
            </a:r>
          </a:p>
        </p:txBody>
      </p:sp>
      <p:pic>
        <p:nvPicPr>
          <p:cNvPr id="67586" name="Picture 2" descr="Episodios Nacionales eBook: Galdós, Benito Pérez: Amazon.es ..."/>
          <p:cNvPicPr>
            <a:picLocks noChangeAspect="1" noChangeArrowheads="1"/>
          </p:cNvPicPr>
          <p:nvPr/>
        </p:nvPicPr>
        <p:blipFill>
          <a:blip r:embed="rId3" cstate="print"/>
          <a:srcRect/>
          <a:stretch>
            <a:fillRect/>
          </a:stretch>
        </p:blipFill>
        <p:spPr bwMode="auto">
          <a:xfrm>
            <a:off x="0" y="2165006"/>
            <a:ext cx="3059832" cy="4692994"/>
          </a:xfrm>
          <a:prstGeom prst="rect">
            <a:avLst/>
          </a:prstGeom>
          <a:noFill/>
        </p:spPr>
      </p:pic>
      <p:sp>
        <p:nvSpPr>
          <p:cNvPr id="5" name="4 CuadroTexto"/>
          <p:cNvSpPr txBox="1"/>
          <p:nvPr/>
        </p:nvSpPr>
        <p:spPr>
          <a:xfrm>
            <a:off x="3059832" y="2204864"/>
            <a:ext cx="3168352" cy="4493538"/>
          </a:xfrm>
          <a:prstGeom prst="rect">
            <a:avLst/>
          </a:prstGeom>
          <a:noFill/>
        </p:spPr>
        <p:txBody>
          <a:bodyPr wrap="square" rtlCol="0">
            <a:spAutoFit/>
          </a:bodyPr>
          <a:lstStyle/>
          <a:p>
            <a:pPr algn="ctr"/>
            <a:r>
              <a:rPr lang="es-ES" sz="2200" dirty="0" smtClean="0"/>
              <a:t>Estos escritores pertenecen a la corriente </a:t>
            </a:r>
            <a:r>
              <a:rPr lang="es-ES" sz="2200" dirty="0" smtClean="0">
                <a:solidFill>
                  <a:srgbClr val="FF0000"/>
                </a:solidFill>
              </a:rPr>
              <a:t>realista y naturalista </a:t>
            </a:r>
            <a:r>
              <a:rPr lang="es-ES" sz="2200" dirty="0" smtClean="0"/>
              <a:t>de finales del XIX. Un ejemplo destacable son los Episodios Nacionales de Galdós, una impresionante colección de 46 novelas históricas sobre el siglo XIX que empezó a escribir durante el Sexenio y acabó en 1912 con su muerte.</a:t>
            </a:r>
            <a:endParaRPr lang="es-ES"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61993"/>
          </a:xfrm>
          <a:prstGeom prst="rect">
            <a:avLst/>
          </a:prstGeom>
          <a:noFill/>
        </p:spPr>
        <p:txBody>
          <a:bodyPr wrap="square" rtlCol="0">
            <a:spAutoFit/>
          </a:bodyPr>
          <a:lstStyle/>
          <a:p>
            <a:pPr algn="ctr"/>
            <a:r>
              <a:rPr lang="es-ES" sz="3400" dirty="0" smtClean="0"/>
              <a:t>Sin embargo, la Edad de Plata no se agota solo en escritores más o menos relacionados con la literatura. </a:t>
            </a:r>
            <a:r>
              <a:rPr lang="es-ES" sz="3400" dirty="0" smtClean="0">
                <a:solidFill>
                  <a:srgbClr val="FF0000"/>
                </a:solidFill>
              </a:rPr>
              <a:t>Afectó al arte en general y a la ciencia</a:t>
            </a:r>
            <a:r>
              <a:rPr lang="es-ES" sz="3400" dirty="0" smtClean="0"/>
              <a:t>.</a:t>
            </a:r>
          </a:p>
        </p:txBody>
      </p:sp>
      <p:pic>
        <p:nvPicPr>
          <p:cNvPr id="68611" name="Picture 3"/>
          <p:cNvPicPr>
            <a:picLocks noChangeAspect="1" noChangeArrowheads="1"/>
          </p:cNvPicPr>
          <p:nvPr/>
        </p:nvPicPr>
        <p:blipFill>
          <a:blip r:embed="rId2" cstate="print"/>
          <a:srcRect/>
          <a:stretch>
            <a:fillRect/>
          </a:stretch>
        </p:blipFill>
        <p:spPr bwMode="auto">
          <a:xfrm>
            <a:off x="1547664" y="1988840"/>
            <a:ext cx="6096000" cy="3429000"/>
          </a:xfrm>
          <a:prstGeom prst="rect">
            <a:avLst/>
          </a:prstGeom>
          <a:noFill/>
          <a:ln w="9525">
            <a:noFill/>
            <a:miter lim="800000"/>
            <a:headEnd/>
            <a:tailEnd/>
          </a:ln>
        </p:spPr>
      </p:pic>
      <p:sp>
        <p:nvSpPr>
          <p:cNvPr id="5" name="4 CuadroTexto"/>
          <p:cNvSpPr txBox="1"/>
          <p:nvPr/>
        </p:nvSpPr>
        <p:spPr>
          <a:xfrm>
            <a:off x="0" y="5657671"/>
            <a:ext cx="9144000" cy="830997"/>
          </a:xfrm>
          <a:prstGeom prst="rect">
            <a:avLst/>
          </a:prstGeom>
          <a:noFill/>
        </p:spPr>
        <p:txBody>
          <a:bodyPr wrap="square" rtlCol="0">
            <a:spAutoFit/>
          </a:bodyPr>
          <a:lstStyle/>
          <a:p>
            <a:pPr algn="ctr"/>
            <a:r>
              <a:rPr lang="es-ES" sz="2400" dirty="0" smtClean="0"/>
              <a:t>Esta icónica e inquietante imagen pertenece </a:t>
            </a:r>
            <a:r>
              <a:rPr lang="es-ES" sz="2400" i="1" dirty="0" smtClean="0"/>
              <a:t>Un Perro Andaluz</a:t>
            </a:r>
            <a:r>
              <a:rPr lang="es-ES" sz="2400" dirty="0" smtClean="0"/>
              <a:t>, un cortometraje de Luis Buñuel filmado en 1929 dentro del surrealismo. </a:t>
            </a:r>
            <a:endParaRPr lang="es-E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61993"/>
          </a:xfrm>
          <a:prstGeom prst="rect">
            <a:avLst/>
          </a:prstGeom>
          <a:noFill/>
        </p:spPr>
        <p:txBody>
          <a:bodyPr wrap="square" rtlCol="0">
            <a:spAutoFit/>
          </a:bodyPr>
          <a:lstStyle/>
          <a:p>
            <a:pPr algn="ctr"/>
            <a:r>
              <a:rPr lang="es-ES" sz="3400" dirty="0" smtClean="0"/>
              <a:t>Sin embargo, la Edad de Plata no se agota solo en escritores más o menos relacionados con la literatura. </a:t>
            </a:r>
            <a:r>
              <a:rPr lang="es-ES" sz="3400" dirty="0" smtClean="0">
                <a:solidFill>
                  <a:srgbClr val="FF0000"/>
                </a:solidFill>
              </a:rPr>
              <a:t>Afectó al arte en general y a la ciencia</a:t>
            </a:r>
            <a:r>
              <a:rPr lang="es-ES" sz="3400" dirty="0" smtClean="0"/>
              <a:t>.</a:t>
            </a:r>
          </a:p>
        </p:txBody>
      </p:sp>
      <p:pic>
        <p:nvPicPr>
          <p:cNvPr id="68611" name="Picture 3"/>
          <p:cNvPicPr>
            <a:picLocks noChangeAspect="1" noChangeArrowheads="1"/>
          </p:cNvPicPr>
          <p:nvPr/>
        </p:nvPicPr>
        <p:blipFill>
          <a:blip r:embed="rId2" cstate="print"/>
          <a:srcRect/>
          <a:stretch>
            <a:fillRect/>
          </a:stretch>
        </p:blipFill>
        <p:spPr bwMode="auto">
          <a:xfrm>
            <a:off x="1547664" y="1988840"/>
            <a:ext cx="6096000" cy="3429000"/>
          </a:xfrm>
          <a:prstGeom prst="rect">
            <a:avLst/>
          </a:prstGeom>
          <a:noFill/>
          <a:ln w="9525">
            <a:noFill/>
            <a:miter lim="800000"/>
            <a:headEnd/>
            <a:tailEnd/>
          </a:ln>
        </p:spPr>
      </p:pic>
      <p:sp>
        <p:nvSpPr>
          <p:cNvPr id="5" name="4 CuadroTexto"/>
          <p:cNvSpPr txBox="1"/>
          <p:nvPr/>
        </p:nvSpPr>
        <p:spPr>
          <a:xfrm>
            <a:off x="0" y="5657671"/>
            <a:ext cx="9144000" cy="830997"/>
          </a:xfrm>
          <a:prstGeom prst="rect">
            <a:avLst/>
          </a:prstGeom>
          <a:noFill/>
        </p:spPr>
        <p:txBody>
          <a:bodyPr wrap="square" rtlCol="0">
            <a:spAutoFit/>
          </a:bodyPr>
          <a:lstStyle/>
          <a:p>
            <a:pPr algn="ctr"/>
            <a:r>
              <a:rPr lang="es-ES" sz="2400" dirty="0" smtClean="0"/>
              <a:t>Esta icónica e inquietante imagen pertenece </a:t>
            </a:r>
            <a:r>
              <a:rPr lang="es-ES" sz="2400" i="1" dirty="0" smtClean="0"/>
              <a:t>Un Perro Andaluz</a:t>
            </a:r>
            <a:r>
              <a:rPr lang="es-ES" sz="2400" dirty="0" smtClean="0"/>
              <a:t>, un cortometraje de Luis </a:t>
            </a:r>
            <a:r>
              <a:rPr lang="es-ES" sz="2400" dirty="0" smtClean="0">
                <a:solidFill>
                  <a:srgbClr val="FF0000"/>
                </a:solidFill>
              </a:rPr>
              <a:t>Buñuel</a:t>
            </a:r>
            <a:r>
              <a:rPr lang="es-ES" sz="2400" dirty="0" smtClean="0"/>
              <a:t> filmado en 1929 dentro del surrealismo. </a:t>
            </a:r>
            <a:endParaRPr lang="es-E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La ONU califica el Guernica como una protesta artística contra ..."/>
          <p:cNvPicPr>
            <a:picLocks noChangeAspect="1" noChangeArrowheads="1"/>
          </p:cNvPicPr>
          <p:nvPr/>
        </p:nvPicPr>
        <p:blipFill>
          <a:blip r:embed="rId2" cstate="print"/>
          <a:srcRect/>
          <a:stretch>
            <a:fillRect/>
          </a:stretch>
        </p:blipFill>
        <p:spPr bwMode="auto">
          <a:xfrm>
            <a:off x="0" y="836713"/>
            <a:ext cx="5580112" cy="3087062"/>
          </a:xfrm>
          <a:prstGeom prst="rect">
            <a:avLst/>
          </a:prstGeom>
          <a:noFill/>
        </p:spPr>
      </p:pic>
      <p:sp>
        <p:nvSpPr>
          <p:cNvPr id="3" name="2 CuadroTexto"/>
          <p:cNvSpPr txBox="1"/>
          <p:nvPr/>
        </p:nvSpPr>
        <p:spPr>
          <a:xfrm>
            <a:off x="0" y="0"/>
            <a:ext cx="9144000" cy="615553"/>
          </a:xfrm>
          <a:prstGeom prst="rect">
            <a:avLst/>
          </a:prstGeom>
          <a:noFill/>
        </p:spPr>
        <p:txBody>
          <a:bodyPr wrap="square" rtlCol="0">
            <a:spAutoFit/>
          </a:bodyPr>
          <a:lstStyle/>
          <a:p>
            <a:pPr algn="ctr"/>
            <a:r>
              <a:rPr lang="es-ES" sz="3400" dirty="0" smtClean="0"/>
              <a:t>¿Y quién no reconoce estas pinturas?</a:t>
            </a:r>
          </a:p>
        </p:txBody>
      </p:sp>
      <p:pic>
        <p:nvPicPr>
          <p:cNvPr id="69636" name="Picture 4" descr="La persistencia de la memoria, de Salvador Dalí - Cultura Genial"/>
          <p:cNvPicPr>
            <a:picLocks noChangeAspect="1" noChangeArrowheads="1"/>
          </p:cNvPicPr>
          <p:nvPr/>
        </p:nvPicPr>
        <p:blipFill>
          <a:blip r:embed="rId3" cstate="print"/>
          <a:srcRect/>
          <a:stretch>
            <a:fillRect/>
          </a:stretch>
        </p:blipFill>
        <p:spPr bwMode="auto">
          <a:xfrm>
            <a:off x="5288948" y="3933056"/>
            <a:ext cx="3855051" cy="2924944"/>
          </a:xfrm>
          <a:prstGeom prst="rect">
            <a:avLst/>
          </a:prstGeom>
          <a:noFill/>
        </p:spPr>
      </p:pic>
      <p:pic>
        <p:nvPicPr>
          <p:cNvPr id="69638" name="Picture 6" descr="joan miro"/>
          <p:cNvPicPr>
            <a:picLocks noChangeAspect="1" noChangeArrowheads="1"/>
          </p:cNvPicPr>
          <p:nvPr/>
        </p:nvPicPr>
        <p:blipFill>
          <a:blip r:embed="rId4" cstate="print"/>
          <a:srcRect/>
          <a:stretch>
            <a:fillRect/>
          </a:stretch>
        </p:blipFill>
        <p:spPr bwMode="auto">
          <a:xfrm>
            <a:off x="0" y="3924091"/>
            <a:ext cx="5220071" cy="2933909"/>
          </a:xfrm>
          <a:prstGeom prst="rect">
            <a:avLst/>
          </a:prstGeom>
          <a:noFill/>
        </p:spPr>
      </p:pic>
      <p:sp>
        <p:nvSpPr>
          <p:cNvPr id="6" name="5 CuadroTexto"/>
          <p:cNvSpPr txBox="1"/>
          <p:nvPr/>
        </p:nvSpPr>
        <p:spPr>
          <a:xfrm>
            <a:off x="5580112" y="1268760"/>
            <a:ext cx="3563888" cy="1938992"/>
          </a:xfrm>
          <a:prstGeom prst="rect">
            <a:avLst/>
          </a:prstGeom>
          <a:noFill/>
        </p:spPr>
        <p:txBody>
          <a:bodyPr wrap="square" rtlCol="0">
            <a:spAutoFit/>
          </a:bodyPr>
          <a:lstStyle/>
          <a:p>
            <a:pPr algn="ctr"/>
            <a:r>
              <a:rPr lang="es-ES" sz="2400" i="1" dirty="0" smtClean="0"/>
              <a:t>El Guernica </a:t>
            </a:r>
            <a:r>
              <a:rPr lang="es-ES" sz="2400" dirty="0" smtClean="0"/>
              <a:t>de </a:t>
            </a:r>
            <a:r>
              <a:rPr lang="es-ES" sz="2400" dirty="0" smtClean="0">
                <a:solidFill>
                  <a:srgbClr val="FF0000"/>
                </a:solidFill>
              </a:rPr>
              <a:t>Picasso</a:t>
            </a:r>
            <a:r>
              <a:rPr lang="es-ES" sz="2400" dirty="0" smtClean="0"/>
              <a:t> (1937), el </a:t>
            </a:r>
            <a:r>
              <a:rPr lang="es-ES" sz="2400" i="1" dirty="0" smtClean="0"/>
              <a:t>Carnaval del Arlequín</a:t>
            </a:r>
            <a:r>
              <a:rPr lang="es-ES" sz="2400" dirty="0" smtClean="0"/>
              <a:t> de </a:t>
            </a:r>
            <a:r>
              <a:rPr lang="es-ES" sz="2400" dirty="0" smtClean="0">
                <a:solidFill>
                  <a:srgbClr val="FF0000"/>
                </a:solidFill>
              </a:rPr>
              <a:t>Miró</a:t>
            </a:r>
            <a:r>
              <a:rPr lang="es-ES" sz="2400" dirty="0" smtClean="0"/>
              <a:t> (1925) o </a:t>
            </a:r>
            <a:r>
              <a:rPr lang="es-ES" sz="2400" i="1" dirty="0" smtClean="0"/>
              <a:t>La Persistencia de la Memoria </a:t>
            </a:r>
            <a:r>
              <a:rPr lang="es-ES" sz="2400" dirty="0" smtClean="0"/>
              <a:t>de </a:t>
            </a:r>
            <a:r>
              <a:rPr lang="es-ES" sz="2400" dirty="0" smtClean="0">
                <a:solidFill>
                  <a:srgbClr val="FF0000"/>
                </a:solidFill>
              </a:rPr>
              <a:t>Dalí</a:t>
            </a:r>
            <a:r>
              <a:rPr lang="es-ES" sz="2400" dirty="0" smtClean="0"/>
              <a:t> (1934).</a:t>
            </a:r>
            <a:endParaRPr lang="es-E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La etapa final de la Sagrada Familia tropieza con Barcelona ..."/>
          <p:cNvPicPr>
            <a:picLocks noChangeAspect="1" noChangeArrowheads="1"/>
          </p:cNvPicPr>
          <p:nvPr/>
        </p:nvPicPr>
        <p:blipFill>
          <a:blip r:embed="rId2" cstate="print"/>
          <a:srcRect/>
          <a:stretch>
            <a:fillRect/>
          </a:stretch>
        </p:blipFill>
        <p:spPr bwMode="auto">
          <a:xfrm>
            <a:off x="3563888" y="1787150"/>
            <a:ext cx="5364087" cy="5070850"/>
          </a:xfrm>
          <a:prstGeom prst="rect">
            <a:avLst/>
          </a:prstGeom>
          <a:noFill/>
        </p:spPr>
      </p:pic>
      <p:sp>
        <p:nvSpPr>
          <p:cNvPr id="3" name="2 CuadroTexto"/>
          <p:cNvSpPr txBox="1"/>
          <p:nvPr/>
        </p:nvSpPr>
        <p:spPr>
          <a:xfrm>
            <a:off x="0" y="0"/>
            <a:ext cx="9144000" cy="1661993"/>
          </a:xfrm>
          <a:prstGeom prst="rect">
            <a:avLst/>
          </a:prstGeom>
          <a:noFill/>
        </p:spPr>
        <p:txBody>
          <a:bodyPr wrap="square" rtlCol="0">
            <a:spAutoFit/>
          </a:bodyPr>
          <a:lstStyle/>
          <a:p>
            <a:pPr algn="ctr"/>
            <a:r>
              <a:rPr lang="es-ES" sz="3400" dirty="0" smtClean="0"/>
              <a:t>O estas obras arquitectónicas de </a:t>
            </a:r>
            <a:r>
              <a:rPr lang="es-ES" sz="3400" dirty="0" smtClean="0">
                <a:solidFill>
                  <a:srgbClr val="FF0000"/>
                </a:solidFill>
              </a:rPr>
              <a:t>Gaudí</a:t>
            </a:r>
            <a:r>
              <a:rPr lang="es-ES" sz="3400" dirty="0" smtClean="0"/>
              <a:t>. El modernismo dio un aire diferente a la arquitectura española, sobre todo en Barcelona.</a:t>
            </a:r>
          </a:p>
        </p:txBody>
      </p:sp>
      <p:pic>
        <p:nvPicPr>
          <p:cNvPr id="76804" name="Picture 4" descr="El Palacio episcopal de Gaudí en Astorga"/>
          <p:cNvPicPr>
            <a:picLocks noChangeAspect="1" noChangeArrowheads="1"/>
          </p:cNvPicPr>
          <p:nvPr/>
        </p:nvPicPr>
        <p:blipFill>
          <a:blip r:embed="rId3" cstate="print"/>
          <a:srcRect/>
          <a:stretch>
            <a:fillRect/>
          </a:stretch>
        </p:blipFill>
        <p:spPr bwMode="auto">
          <a:xfrm>
            <a:off x="179512" y="4530079"/>
            <a:ext cx="3491880" cy="2327921"/>
          </a:xfrm>
          <a:prstGeom prst="rect">
            <a:avLst/>
          </a:prstGeom>
          <a:noFill/>
        </p:spPr>
      </p:pic>
      <p:pic>
        <p:nvPicPr>
          <p:cNvPr id="76806" name="Picture 6" descr="Arte magistral: Casa Botines, de Gaudí"/>
          <p:cNvPicPr>
            <a:picLocks noChangeAspect="1" noChangeArrowheads="1"/>
          </p:cNvPicPr>
          <p:nvPr/>
        </p:nvPicPr>
        <p:blipFill>
          <a:blip r:embed="rId4" cstate="print"/>
          <a:srcRect/>
          <a:stretch>
            <a:fillRect/>
          </a:stretch>
        </p:blipFill>
        <p:spPr bwMode="auto">
          <a:xfrm>
            <a:off x="179512" y="1772817"/>
            <a:ext cx="3491880" cy="2734997"/>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omposer: Manuel de Falla | CLAMOR • Fundación Juan March"/>
          <p:cNvPicPr>
            <a:picLocks noChangeAspect="1" noChangeArrowheads="1"/>
          </p:cNvPicPr>
          <p:nvPr/>
        </p:nvPicPr>
        <p:blipFill>
          <a:blip r:embed="rId2" cstate="print"/>
          <a:srcRect/>
          <a:stretch>
            <a:fillRect/>
          </a:stretch>
        </p:blipFill>
        <p:spPr bwMode="auto">
          <a:xfrm>
            <a:off x="2123728" y="2603308"/>
            <a:ext cx="4909260" cy="4254692"/>
          </a:xfrm>
          <a:prstGeom prst="rect">
            <a:avLst/>
          </a:prstGeom>
          <a:noFill/>
        </p:spPr>
      </p:pic>
      <p:sp>
        <p:nvSpPr>
          <p:cNvPr id="3" name="2 CuadroTexto"/>
          <p:cNvSpPr txBox="1"/>
          <p:nvPr/>
        </p:nvSpPr>
        <p:spPr>
          <a:xfrm>
            <a:off x="0" y="0"/>
            <a:ext cx="9144000" cy="2554545"/>
          </a:xfrm>
          <a:prstGeom prst="rect">
            <a:avLst/>
          </a:prstGeom>
          <a:noFill/>
        </p:spPr>
        <p:txBody>
          <a:bodyPr wrap="square" rtlCol="0">
            <a:spAutoFit/>
          </a:bodyPr>
          <a:lstStyle/>
          <a:p>
            <a:pPr algn="ctr"/>
            <a:r>
              <a:rPr lang="es-ES" sz="4000" dirty="0" smtClean="0"/>
              <a:t>Tampoco faltan grandes nombres en el terreno musical como Isaac </a:t>
            </a:r>
            <a:r>
              <a:rPr lang="es-ES" sz="4000" dirty="0" err="1" smtClean="0"/>
              <a:t>Albéniz</a:t>
            </a:r>
            <a:r>
              <a:rPr lang="es-ES" sz="4000" dirty="0" smtClean="0"/>
              <a:t>, Enrique Granados, Joaquín </a:t>
            </a:r>
            <a:r>
              <a:rPr lang="es-ES" sz="4000" dirty="0" err="1" smtClean="0"/>
              <a:t>Turina</a:t>
            </a:r>
            <a:r>
              <a:rPr lang="es-ES" sz="4000" dirty="0" smtClean="0"/>
              <a:t>, </a:t>
            </a:r>
            <a:r>
              <a:rPr lang="es-ES" sz="4000" dirty="0" err="1" smtClean="0"/>
              <a:t>Guridi</a:t>
            </a:r>
            <a:r>
              <a:rPr lang="es-ES" sz="4000" dirty="0" smtClean="0"/>
              <a:t> y, sobre todo, </a:t>
            </a:r>
            <a:r>
              <a:rPr lang="es-ES" sz="4000" dirty="0" smtClean="0">
                <a:solidFill>
                  <a:srgbClr val="FF0000"/>
                </a:solidFill>
              </a:rPr>
              <a:t>Manuel de Falla</a:t>
            </a:r>
            <a:r>
              <a:rPr lang="es-ES" sz="4000" dirty="0" smtClean="0"/>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ibujo de Ramón y Cajal, extraído de “La retina de los Mamíferos ..."/>
          <p:cNvPicPr>
            <a:picLocks noChangeAspect="1" noChangeArrowheads="1"/>
          </p:cNvPicPr>
          <p:nvPr/>
        </p:nvPicPr>
        <p:blipFill>
          <a:blip r:embed="rId2" cstate="print"/>
          <a:srcRect/>
          <a:stretch>
            <a:fillRect/>
          </a:stretch>
        </p:blipFill>
        <p:spPr bwMode="auto">
          <a:xfrm>
            <a:off x="5634588" y="1628800"/>
            <a:ext cx="3509412" cy="5229200"/>
          </a:xfrm>
          <a:prstGeom prst="rect">
            <a:avLst/>
          </a:prstGeom>
          <a:noFill/>
        </p:spPr>
      </p:pic>
      <p:pic>
        <p:nvPicPr>
          <p:cNvPr id="71684" name="Picture 4" descr="Ramón y Cajal: de necesitar un laboratorio a lograr uno con su nombre"/>
          <p:cNvPicPr>
            <a:picLocks noChangeAspect="1" noChangeArrowheads="1"/>
          </p:cNvPicPr>
          <p:nvPr/>
        </p:nvPicPr>
        <p:blipFill>
          <a:blip r:embed="rId3" cstate="print"/>
          <a:srcRect/>
          <a:stretch>
            <a:fillRect/>
          </a:stretch>
        </p:blipFill>
        <p:spPr bwMode="auto">
          <a:xfrm>
            <a:off x="0" y="1628800"/>
            <a:ext cx="5652120" cy="3179318"/>
          </a:xfrm>
          <a:prstGeom prst="rect">
            <a:avLst/>
          </a:prstGeom>
          <a:noFill/>
        </p:spPr>
      </p:pic>
      <p:sp>
        <p:nvSpPr>
          <p:cNvPr id="4" name="3 CuadroTexto"/>
          <p:cNvSpPr txBox="1"/>
          <p:nvPr/>
        </p:nvSpPr>
        <p:spPr>
          <a:xfrm>
            <a:off x="0" y="0"/>
            <a:ext cx="9144000" cy="1661993"/>
          </a:xfrm>
          <a:prstGeom prst="rect">
            <a:avLst/>
          </a:prstGeom>
          <a:noFill/>
        </p:spPr>
        <p:txBody>
          <a:bodyPr wrap="square" rtlCol="0">
            <a:spAutoFit/>
          </a:bodyPr>
          <a:lstStyle/>
          <a:p>
            <a:pPr algn="ctr"/>
            <a:r>
              <a:rPr lang="es-ES" sz="3400" dirty="0" smtClean="0"/>
              <a:t>Lo de la derecha no es un cuadro de Miró, sino la descripción que </a:t>
            </a:r>
            <a:r>
              <a:rPr lang="es-ES" sz="3400" dirty="0" smtClean="0">
                <a:solidFill>
                  <a:srgbClr val="FF0000"/>
                </a:solidFill>
              </a:rPr>
              <a:t>Ramón y Cajal </a:t>
            </a:r>
            <a:r>
              <a:rPr lang="es-ES" sz="3400" dirty="0" smtClean="0"/>
              <a:t>hizo de las sinapsis neuronales en el sistema nervioso.</a:t>
            </a:r>
          </a:p>
        </p:txBody>
      </p:sp>
      <p:sp>
        <p:nvSpPr>
          <p:cNvPr id="5" name="4 CuadroTexto"/>
          <p:cNvSpPr txBox="1"/>
          <p:nvPr/>
        </p:nvSpPr>
        <p:spPr>
          <a:xfrm>
            <a:off x="0" y="5301208"/>
            <a:ext cx="5580112" cy="830997"/>
          </a:xfrm>
          <a:prstGeom prst="rect">
            <a:avLst/>
          </a:prstGeom>
          <a:noFill/>
        </p:spPr>
        <p:txBody>
          <a:bodyPr wrap="square" rtlCol="0">
            <a:spAutoFit/>
          </a:bodyPr>
          <a:lstStyle/>
          <a:p>
            <a:pPr algn="ctr"/>
            <a:r>
              <a:rPr lang="es-ES" sz="2400" dirty="0" smtClean="0"/>
              <a:t>Sus descubrimientos en este terreno le valieron el Nobel de Medicina en 1905.</a:t>
            </a:r>
            <a:endParaRPr lang="es-E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esultado de imagen"/>
          <p:cNvPicPr>
            <a:picLocks noChangeAspect="1" noChangeArrowheads="1"/>
          </p:cNvPicPr>
          <p:nvPr/>
        </p:nvPicPr>
        <p:blipFill>
          <a:blip r:embed="rId2" cstate="print"/>
          <a:srcRect/>
          <a:stretch>
            <a:fillRect/>
          </a:stretch>
        </p:blipFill>
        <p:spPr bwMode="auto">
          <a:xfrm>
            <a:off x="0" y="764704"/>
            <a:ext cx="9144000" cy="547551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Marcelino Menéndez Pelayo, por Kaulak.jpg"/>
          <p:cNvPicPr>
            <a:picLocks noChangeAspect="1" noChangeArrowheads="1"/>
          </p:cNvPicPr>
          <p:nvPr/>
        </p:nvPicPr>
        <p:blipFill>
          <a:blip r:embed="rId2" cstate="print"/>
          <a:srcRect/>
          <a:stretch>
            <a:fillRect/>
          </a:stretch>
        </p:blipFill>
        <p:spPr bwMode="auto">
          <a:xfrm>
            <a:off x="5124450" y="1052736"/>
            <a:ext cx="4019550" cy="5057775"/>
          </a:xfrm>
          <a:prstGeom prst="rect">
            <a:avLst/>
          </a:prstGeom>
          <a:noFill/>
        </p:spPr>
      </p:pic>
      <p:sp>
        <p:nvSpPr>
          <p:cNvPr id="3" name="2 CuadroTexto"/>
          <p:cNvSpPr txBox="1"/>
          <p:nvPr/>
        </p:nvSpPr>
        <p:spPr>
          <a:xfrm>
            <a:off x="0" y="1916832"/>
            <a:ext cx="5076056" cy="3754874"/>
          </a:xfrm>
          <a:prstGeom prst="rect">
            <a:avLst/>
          </a:prstGeom>
          <a:noFill/>
        </p:spPr>
        <p:txBody>
          <a:bodyPr wrap="square" rtlCol="0">
            <a:spAutoFit/>
          </a:bodyPr>
          <a:lstStyle/>
          <a:p>
            <a:pPr algn="ctr"/>
            <a:r>
              <a:rPr lang="es-ES" sz="3400" dirty="0" smtClean="0"/>
              <a:t>Y se podría seguir hablando de grandes filólogos e historiadores: Menéndez Pelayo (imagen), Menéndez Pidal, Sánchez Albornoz, Américo Castro, Madariaga…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lara Campoamor: una vida de lucha por los derechos de la mujer"/>
          <p:cNvPicPr>
            <a:picLocks noChangeAspect="1" noChangeArrowheads="1"/>
          </p:cNvPicPr>
          <p:nvPr/>
        </p:nvPicPr>
        <p:blipFill>
          <a:blip r:embed="rId2" cstate="print"/>
          <a:srcRect/>
          <a:stretch>
            <a:fillRect/>
          </a:stretch>
        </p:blipFill>
        <p:spPr bwMode="auto">
          <a:xfrm>
            <a:off x="4964762" y="0"/>
            <a:ext cx="4179237" cy="6858000"/>
          </a:xfrm>
          <a:prstGeom prst="rect">
            <a:avLst/>
          </a:prstGeom>
          <a:noFill/>
        </p:spPr>
      </p:pic>
      <p:sp>
        <p:nvSpPr>
          <p:cNvPr id="3" name="2 CuadroTexto"/>
          <p:cNvSpPr txBox="1"/>
          <p:nvPr/>
        </p:nvSpPr>
        <p:spPr>
          <a:xfrm>
            <a:off x="0" y="1556792"/>
            <a:ext cx="4932040" cy="4278094"/>
          </a:xfrm>
          <a:prstGeom prst="rect">
            <a:avLst/>
          </a:prstGeom>
          <a:noFill/>
        </p:spPr>
        <p:txBody>
          <a:bodyPr wrap="square" rtlCol="0">
            <a:spAutoFit/>
          </a:bodyPr>
          <a:lstStyle/>
          <a:p>
            <a:pPr algn="ctr"/>
            <a:r>
              <a:rPr lang="es-ES" sz="3400" dirty="0" smtClean="0"/>
              <a:t>E igualmente injusto sería olvidarnos de ellas: Emilia Pardo Bazán, Concha Espina, Clara Campoamor (derecha), Victoria Kent, Rosa </a:t>
            </a:r>
            <a:r>
              <a:rPr lang="es-ES" sz="3400" dirty="0" err="1" smtClean="0"/>
              <a:t>Chacel</a:t>
            </a:r>
            <a:r>
              <a:rPr lang="es-ES" sz="3400" dirty="0" smtClean="0"/>
              <a:t>, María Zambrano, Federica </a:t>
            </a:r>
            <a:r>
              <a:rPr lang="es-ES" sz="3400" dirty="0" err="1" smtClean="0"/>
              <a:t>Montseny</a:t>
            </a:r>
            <a:r>
              <a:rPr lang="es-ES" sz="3400" dirty="0" smtClean="0"/>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Álvaro López Núñez, el leonés defensor de los desfavorecidos ..."/>
          <p:cNvPicPr>
            <a:picLocks noChangeAspect="1" noChangeArrowheads="1"/>
          </p:cNvPicPr>
          <p:nvPr/>
        </p:nvPicPr>
        <p:blipFill>
          <a:blip r:embed="rId2" cstate="print"/>
          <a:srcRect/>
          <a:stretch>
            <a:fillRect/>
          </a:stretch>
        </p:blipFill>
        <p:spPr bwMode="auto">
          <a:xfrm>
            <a:off x="4894449" y="1628800"/>
            <a:ext cx="4249552" cy="5229200"/>
          </a:xfrm>
          <a:prstGeom prst="rect">
            <a:avLst/>
          </a:prstGeom>
          <a:noFill/>
        </p:spPr>
      </p:pic>
      <p:sp>
        <p:nvSpPr>
          <p:cNvPr id="3" name="2 CuadroTexto"/>
          <p:cNvSpPr txBox="1"/>
          <p:nvPr/>
        </p:nvSpPr>
        <p:spPr>
          <a:xfrm>
            <a:off x="0" y="0"/>
            <a:ext cx="9144000" cy="1661993"/>
          </a:xfrm>
          <a:prstGeom prst="rect">
            <a:avLst/>
          </a:prstGeom>
          <a:noFill/>
        </p:spPr>
        <p:txBody>
          <a:bodyPr wrap="square" rtlCol="0">
            <a:spAutoFit/>
          </a:bodyPr>
          <a:lstStyle/>
          <a:p>
            <a:pPr algn="ctr"/>
            <a:r>
              <a:rPr lang="es-ES" sz="3400" dirty="0" smtClean="0"/>
              <a:t>Y ya que estamos en León, no olvidemos a Álvaro López Núñez, periodista y escritor cronológicamente asociado a la generación del 98.</a:t>
            </a:r>
          </a:p>
        </p:txBody>
      </p:sp>
      <p:sp>
        <p:nvSpPr>
          <p:cNvPr id="4" name="3 CuadroTexto"/>
          <p:cNvSpPr txBox="1"/>
          <p:nvPr/>
        </p:nvSpPr>
        <p:spPr>
          <a:xfrm>
            <a:off x="0" y="1772816"/>
            <a:ext cx="4860032" cy="4893647"/>
          </a:xfrm>
          <a:prstGeom prst="rect">
            <a:avLst/>
          </a:prstGeom>
          <a:noFill/>
        </p:spPr>
        <p:txBody>
          <a:bodyPr wrap="square" rtlCol="0">
            <a:spAutoFit/>
          </a:bodyPr>
          <a:lstStyle/>
          <a:p>
            <a:pPr algn="ctr"/>
            <a:r>
              <a:rPr lang="es-ES" sz="2400" dirty="0" smtClean="0"/>
              <a:t>Católico y de ideas conservadoras (democristianas), es un buen ejemplo de la estupidez humana del pasado y del presente. Destacó por ser miembro del Instituto de Reformas Sociales y ocuparía cargos importantes durante la Restauración y la dictadura de Primo de Rivera. Acabó asesinado en Madrid por milicianos en 1936. Y ahora, más de 70 años después piden que se elimine el nombre de su calle por ¿franquista?</a:t>
            </a:r>
            <a:endParaRPr lang="es-E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15553"/>
          </a:xfrm>
          <a:prstGeom prst="rect">
            <a:avLst/>
          </a:prstGeom>
          <a:noFill/>
        </p:spPr>
        <p:txBody>
          <a:bodyPr wrap="square" rtlCol="0">
            <a:spAutoFit/>
          </a:bodyPr>
          <a:lstStyle/>
          <a:p>
            <a:pPr algn="ctr"/>
            <a:r>
              <a:rPr lang="es-ES" sz="3400" dirty="0" smtClean="0"/>
              <a:t>¿De dónde procede esta enorme riqueza cultural?</a:t>
            </a:r>
          </a:p>
        </p:txBody>
      </p:sp>
      <p:pic>
        <p:nvPicPr>
          <p:cNvPr id="77826" name="Picture 2" descr="Francisco Giner de los Ríos - Wikipedia, la enciclopedia libre"/>
          <p:cNvPicPr>
            <a:picLocks noChangeAspect="1" noChangeArrowheads="1"/>
          </p:cNvPicPr>
          <p:nvPr/>
        </p:nvPicPr>
        <p:blipFill>
          <a:blip r:embed="rId2" cstate="print"/>
          <a:srcRect/>
          <a:stretch>
            <a:fillRect/>
          </a:stretch>
        </p:blipFill>
        <p:spPr bwMode="auto">
          <a:xfrm>
            <a:off x="0" y="744432"/>
            <a:ext cx="4572000" cy="6113568"/>
          </a:xfrm>
          <a:prstGeom prst="rect">
            <a:avLst/>
          </a:prstGeom>
          <a:noFill/>
        </p:spPr>
      </p:pic>
      <p:sp>
        <p:nvSpPr>
          <p:cNvPr id="4" name="3 CuadroTexto"/>
          <p:cNvSpPr txBox="1"/>
          <p:nvPr/>
        </p:nvSpPr>
        <p:spPr>
          <a:xfrm>
            <a:off x="4644008" y="1484784"/>
            <a:ext cx="4499992" cy="4278094"/>
          </a:xfrm>
          <a:prstGeom prst="rect">
            <a:avLst/>
          </a:prstGeom>
          <a:noFill/>
        </p:spPr>
        <p:txBody>
          <a:bodyPr wrap="square" rtlCol="0">
            <a:spAutoFit/>
          </a:bodyPr>
          <a:lstStyle/>
          <a:p>
            <a:pPr algn="ctr"/>
            <a:r>
              <a:rPr lang="es-ES" sz="3400" dirty="0" smtClean="0"/>
              <a:t>Obviamente no proviene de una fuente única, pero sí que tuvo un papel destacado la </a:t>
            </a:r>
            <a:r>
              <a:rPr lang="es-ES" sz="3400" dirty="0" smtClean="0">
                <a:solidFill>
                  <a:srgbClr val="FF0000"/>
                </a:solidFill>
              </a:rPr>
              <a:t>Institución de Libre Enseñanza </a:t>
            </a:r>
            <a:r>
              <a:rPr lang="es-ES" sz="3400" dirty="0" smtClean="0"/>
              <a:t>fundada por Francisco Giner de los Ríos en 1876 en Madrid.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4283968" y="2329873"/>
            <a:ext cx="4860032" cy="4528127"/>
          </a:xfrm>
          <a:prstGeom prst="rect">
            <a:avLst/>
          </a:prstGeom>
          <a:noFill/>
          <a:ln w="9525">
            <a:noFill/>
            <a:miter lim="800000"/>
            <a:headEnd/>
            <a:tailEnd/>
          </a:ln>
        </p:spPr>
      </p:pic>
      <p:sp>
        <p:nvSpPr>
          <p:cNvPr id="3" name="2 CuadroTexto"/>
          <p:cNvSpPr txBox="1"/>
          <p:nvPr/>
        </p:nvSpPr>
        <p:spPr>
          <a:xfrm>
            <a:off x="0" y="0"/>
            <a:ext cx="9144000" cy="2185214"/>
          </a:xfrm>
          <a:prstGeom prst="rect">
            <a:avLst/>
          </a:prstGeom>
          <a:noFill/>
        </p:spPr>
        <p:txBody>
          <a:bodyPr wrap="square" rtlCol="0">
            <a:spAutoFit/>
          </a:bodyPr>
          <a:lstStyle/>
          <a:p>
            <a:pPr algn="ctr"/>
            <a:r>
              <a:rPr lang="es-ES" sz="3400" dirty="0" smtClean="0"/>
              <a:t>Creada por profesores universitarios de izquierdas (</a:t>
            </a:r>
            <a:r>
              <a:rPr lang="es-ES" sz="3400" dirty="0" err="1" smtClean="0"/>
              <a:t>Gíner</a:t>
            </a:r>
            <a:r>
              <a:rPr lang="es-ES" sz="3400" dirty="0" smtClean="0"/>
              <a:t> de los Ríos era socialista), se dedicó a la </a:t>
            </a:r>
            <a:r>
              <a:rPr lang="es-ES" sz="3400" dirty="0" smtClean="0">
                <a:solidFill>
                  <a:srgbClr val="FF0000"/>
                </a:solidFill>
              </a:rPr>
              <a:t>enseñanza y la difusión cultural </a:t>
            </a:r>
            <a:r>
              <a:rPr lang="es-ES" sz="3400" dirty="0" smtClean="0"/>
              <a:t>aplicando las novedosas ideas pedagógicas del </a:t>
            </a:r>
            <a:r>
              <a:rPr lang="es-ES" sz="3400" dirty="0" smtClean="0">
                <a:solidFill>
                  <a:srgbClr val="FF0000"/>
                </a:solidFill>
              </a:rPr>
              <a:t>krausismo</a:t>
            </a:r>
            <a:r>
              <a:rPr lang="es-ES" sz="3400" dirty="0" smtClean="0"/>
              <a:t>.</a:t>
            </a:r>
          </a:p>
        </p:txBody>
      </p:sp>
      <p:sp>
        <p:nvSpPr>
          <p:cNvPr id="4" name="3 CuadroTexto"/>
          <p:cNvSpPr txBox="1"/>
          <p:nvPr/>
        </p:nvSpPr>
        <p:spPr>
          <a:xfrm>
            <a:off x="0" y="2852936"/>
            <a:ext cx="4283968" cy="3416320"/>
          </a:xfrm>
          <a:prstGeom prst="rect">
            <a:avLst/>
          </a:prstGeom>
          <a:noFill/>
        </p:spPr>
        <p:txBody>
          <a:bodyPr wrap="square" rtlCol="0">
            <a:spAutoFit/>
          </a:bodyPr>
          <a:lstStyle/>
          <a:p>
            <a:pPr algn="ctr"/>
            <a:r>
              <a:rPr lang="es-ES" sz="2400" dirty="0" smtClean="0"/>
              <a:t>Esta institución difundía en España ideas pedagógicas actuales. Frente a la escuela memorística defendían la formación integral del alumno, la iniciativa personal, la libertad de pensamiento, el contacto con la naturaleza, la enseñanza práctica…</a:t>
            </a:r>
            <a:endParaRPr lang="es-E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t>Su labor institucional iría mucho más allá y de la misma </a:t>
            </a:r>
            <a:r>
              <a:rPr lang="es-ES" sz="3400" dirty="0" smtClean="0">
                <a:solidFill>
                  <a:srgbClr val="FF0000"/>
                </a:solidFill>
              </a:rPr>
              <a:t>nacerían otras instituciones </a:t>
            </a:r>
            <a:r>
              <a:rPr lang="es-ES" sz="3400" dirty="0" smtClean="0"/>
              <a:t>con ideas similares por las que pasaron esta pléyade de intelectuales, escritores, artistas, científicos…</a:t>
            </a:r>
          </a:p>
        </p:txBody>
      </p:sp>
      <p:pic>
        <p:nvPicPr>
          <p:cNvPr id="79874" name="Picture 2" descr="Dali, Lorca and Bunuel | Federico garcia lorca, García lorca, Dalí"/>
          <p:cNvPicPr>
            <a:picLocks noChangeAspect="1" noChangeArrowheads="1"/>
          </p:cNvPicPr>
          <p:nvPr/>
        </p:nvPicPr>
        <p:blipFill>
          <a:blip r:embed="rId2" cstate="print"/>
          <a:srcRect/>
          <a:stretch>
            <a:fillRect/>
          </a:stretch>
        </p:blipFill>
        <p:spPr bwMode="auto">
          <a:xfrm>
            <a:off x="1619672" y="2348880"/>
            <a:ext cx="5648325" cy="3228975"/>
          </a:xfrm>
          <a:prstGeom prst="rect">
            <a:avLst/>
          </a:prstGeom>
          <a:noFill/>
        </p:spPr>
      </p:pic>
      <p:sp>
        <p:nvSpPr>
          <p:cNvPr id="4" name="3 CuadroTexto"/>
          <p:cNvSpPr txBox="1"/>
          <p:nvPr/>
        </p:nvSpPr>
        <p:spPr>
          <a:xfrm>
            <a:off x="0" y="5661248"/>
            <a:ext cx="9144000" cy="830997"/>
          </a:xfrm>
          <a:prstGeom prst="rect">
            <a:avLst/>
          </a:prstGeom>
          <a:noFill/>
        </p:spPr>
        <p:txBody>
          <a:bodyPr wrap="square" rtlCol="0">
            <a:spAutoFit/>
          </a:bodyPr>
          <a:lstStyle/>
          <a:p>
            <a:pPr algn="ctr"/>
            <a:r>
              <a:rPr lang="es-ES" sz="2400" dirty="0" smtClean="0"/>
              <a:t>Por ejemplo, en 1910 se fundó la Residencia de Estudiantes donde se conocieron tres genios del 27: Buñuel, Lorca y Dalí (imagen).</a:t>
            </a:r>
            <a:endParaRPr lang="es-E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38773"/>
          </a:xfrm>
          <a:prstGeom prst="rect">
            <a:avLst/>
          </a:prstGeom>
          <a:noFill/>
        </p:spPr>
        <p:txBody>
          <a:bodyPr wrap="square" rtlCol="0">
            <a:spAutoFit/>
          </a:bodyPr>
          <a:lstStyle/>
          <a:p>
            <a:pPr algn="ctr"/>
            <a:r>
              <a:rPr lang="es-ES" sz="3400" dirty="0" smtClean="0"/>
              <a:t>Entre las iniciativas que propusieron se encuentran también las </a:t>
            </a:r>
            <a:r>
              <a:rPr lang="es-ES" sz="3400" dirty="0" smtClean="0">
                <a:solidFill>
                  <a:srgbClr val="FF0000"/>
                </a:solidFill>
              </a:rPr>
              <a:t>Misiones Pedagógicas </a:t>
            </a:r>
            <a:r>
              <a:rPr lang="es-ES" sz="3400" dirty="0" smtClean="0"/>
              <a:t>(1931).</a:t>
            </a:r>
          </a:p>
        </p:txBody>
      </p:sp>
      <p:pic>
        <p:nvPicPr>
          <p:cNvPr id="80898" name="Picture 2"/>
          <p:cNvPicPr>
            <a:picLocks noChangeAspect="1" noChangeArrowheads="1"/>
          </p:cNvPicPr>
          <p:nvPr/>
        </p:nvPicPr>
        <p:blipFill>
          <a:blip r:embed="rId2" cstate="print"/>
          <a:srcRect/>
          <a:stretch>
            <a:fillRect/>
          </a:stretch>
        </p:blipFill>
        <p:spPr bwMode="auto">
          <a:xfrm>
            <a:off x="2051720" y="1412776"/>
            <a:ext cx="5076056" cy="3733016"/>
          </a:xfrm>
          <a:prstGeom prst="rect">
            <a:avLst/>
          </a:prstGeom>
          <a:noFill/>
          <a:ln w="9525">
            <a:noFill/>
            <a:miter lim="800000"/>
            <a:headEnd/>
            <a:tailEnd/>
          </a:ln>
        </p:spPr>
      </p:pic>
      <p:sp>
        <p:nvSpPr>
          <p:cNvPr id="4" name="3 CuadroTexto"/>
          <p:cNvSpPr txBox="1"/>
          <p:nvPr/>
        </p:nvSpPr>
        <p:spPr>
          <a:xfrm>
            <a:off x="0" y="5445224"/>
            <a:ext cx="9144000" cy="1200329"/>
          </a:xfrm>
          <a:prstGeom prst="rect">
            <a:avLst/>
          </a:prstGeom>
          <a:noFill/>
        </p:spPr>
        <p:txBody>
          <a:bodyPr wrap="square" rtlCol="0">
            <a:spAutoFit/>
          </a:bodyPr>
          <a:lstStyle/>
          <a:p>
            <a:pPr algn="ctr"/>
            <a:r>
              <a:rPr lang="es-ES" sz="2400" dirty="0" smtClean="0"/>
              <a:t>Con el objetivo de difundir la cultural se crearon en su seno el Coro del Pueblo (imagen), se ofrecían representaciones teatrales en los pueblos, se hacían exposiciones o se instalaban bibliotecas. </a:t>
            </a:r>
            <a:endParaRPr lang="es-E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 Basculación hacia la derecha</a:t>
            </a:r>
            <a:endParaRPr lang="es-ES" sz="4800" dirty="0"/>
          </a:p>
        </p:txBody>
      </p:sp>
      <p:sp>
        <p:nvSpPr>
          <p:cNvPr id="3" name="2 Rectángulo"/>
          <p:cNvSpPr/>
          <p:nvPr/>
        </p:nvSpPr>
        <p:spPr>
          <a:xfrm>
            <a:off x="0" y="2060848"/>
            <a:ext cx="9144000" cy="1938992"/>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La reorganización de la derecha: la CEDA y los sectores conservadores.</a:t>
            </a:r>
          </a:p>
          <a:p>
            <a:pPr marL="268288" lvl="0" indent="-268288" algn="just">
              <a:buFont typeface="Arial" pitchFamily="34" charset="0"/>
              <a:buChar char="•"/>
            </a:pPr>
            <a:r>
              <a:rPr lang="es-ES" sz="4000" dirty="0" smtClean="0">
                <a:latin typeface="Times New Roman" pitchFamily="18" charset="0"/>
                <a:cs typeface="Times New Roman" pitchFamily="18" charset="0"/>
              </a:rPr>
              <a:t>El desgaste del Gobierno de Azaña.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Los </a:t>
            </a:r>
            <a:r>
              <a:rPr lang="es-ES" sz="3600" dirty="0" smtClean="0">
                <a:solidFill>
                  <a:srgbClr val="FF0000"/>
                </a:solidFill>
              </a:rPr>
              <a:t>sectores conservadores </a:t>
            </a:r>
            <a:r>
              <a:rPr lang="es-ES" sz="3600" dirty="0" smtClean="0"/>
              <a:t>del país, e incluso </a:t>
            </a:r>
            <a:r>
              <a:rPr lang="es-ES" sz="3600" dirty="0" smtClean="0">
                <a:solidFill>
                  <a:srgbClr val="FF0000"/>
                </a:solidFill>
              </a:rPr>
              <a:t>parte de los republicanos</a:t>
            </a:r>
            <a:r>
              <a:rPr lang="es-ES" sz="3600" dirty="0" smtClean="0"/>
              <a:t>, no tardaron en </a:t>
            </a:r>
            <a:r>
              <a:rPr lang="es-ES" sz="3600" dirty="0" smtClean="0">
                <a:solidFill>
                  <a:srgbClr val="FF0000"/>
                </a:solidFill>
              </a:rPr>
              <a:t>oponerse a la República </a:t>
            </a:r>
            <a:r>
              <a:rPr lang="es-ES" sz="3600" dirty="0" smtClean="0"/>
              <a:t>debido a sus propuestas reformistas y su política laicista.</a:t>
            </a:r>
            <a:endParaRPr lang="es-ES" sz="3600" dirty="0"/>
          </a:p>
        </p:txBody>
      </p:sp>
      <p:sp>
        <p:nvSpPr>
          <p:cNvPr id="7" name="6 CuadroTexto"/>
          <p:cNvSpPr txBox="1"/>
          <p:nvPr/>
        </p:nvSpPr>
        <p:spPr>
          <a:xfrm>
            <a:off x="0" y="3573016"/>
            <a:ext cx="4427984" cy="1569660"/>
          </a:xfrm>
          <a:prstGeom prst="rect">
            <a:avLst/>
          </a:prstGeom>
          <a:noFill/>
        </p:spPr>
        <p:txBody>
          <a:bodyPr wrap="square" rtlCol="0">
            <a:spAutoFit/>
          </a:bodyPr>
          <a:lstStyle/>
          <a:p>
            <a:pPr algn="ctr"/>
            <a:r>
              <a:rPr lang="es-ES" sz="2400" dirty="0" smtClean="0"/>
              <a:t>La quema de conventos en ciudades como Madrid (imagen) se produjo al mes de la proclamación de la República.</a:t>
            </a:r>
            <a:endParaRPr lang="es-ES" sz="2400" dirty="0"/>
          </a:p>
        </p:txBody>
      </p:sp>
      <p:pic>
        <p:nvPicPr>
          <p:cNvPr id="4100" name="Picture 4" descr="Resultado de imagen de quema conventos 1931"/>
          <p:cNvPicPr>
            <a:picLocks noChangeAspect="1" noChangeArrowheads="1"/>
          </p:cNvPicPr>
          <p:nvPr/>
        </p:nvPicPr>
        <p:blipFill>
          <a:blip r:embed="rId2" cstate="print"/>
          <a:srcRect/>
          <a:stretch>
            <a:fillRect/>
          </a:stretch>
        </p:blipFill>
        <p:spPr bwMode="auto">
          <a:xfrm>
            <a:off x="4438650" y="2564904"/>
            <a:ext cx="4705350" cy="38957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La </a:t>
            </a:r>
            <a:r>
              <a:rPr lang="es-ES" sz="3600" dirty="0" smtClean="0">
                <a:solidFill>
                  <a:srgbClr val="FF0000"/>
                </a:solidFill>
              </a:rPr>
              <a:t>CEDA</a:t>
            </a:r>
            <a:r>
              <a:rPr lang="es-ES" sz="3600" dirty="0" smtClean="0"/>
              <a:t> (Confederación de Derechas Autónomas) de </a:t>
            </a:r>
            <a:r>
              <a:rPr lang="es-ES" sz="3600" dirty="0" smtClean="0">
                <a:solidFill>
                  <a:srgbClr val="FF0000"/>
                </a:solidFill>
              </a:rPr>
              <a:t>Gil</a:t>
            </a:r>
            <a:r>
              <a:rPr lang="es-ES" sz="3600" dirty="0" smtClean="0"/>
              <a:t> </a:t>
            </a:r>
            <a:r>
              <a:rPr lang="es-ES" sz="3600" dirty="0" smtClean="0">
                <a:solidFill>
                  <a:srgbClr val="FF0000"/>
                </a:solidFill>
              </a:rPr>
              <a:t>Robles</a:t>
            </a:r>
            <a:r>
              <a:rPr lang="es-ES" sz="3600" dirty="0" smtClean="0"/>
              <a:t> se convirtió en el principal aglutinador de este sentir al defender la religión, la familia, el orden y la propiedad.</a:t>
            </a:r>
            <a:endParaRPr lang="es-ES" sz="3600" dirty="0"/>
          </a:p>
        </p:txBody>
      </p:sp>
      <p:pic>
        <p:nvPicPr>
          <p:cNvPr id="21506" name="Picture 2" descr="Resultado de imagen de cartel electoral ceda"/>
          <p:cNvPicPr>
            <a:picLocks noChangeAspect="1" noChangeArrowheads="1"/>
          </p:cNvPicPr>
          <p:nvPr/>
        </p:nvPicPr>
        <p:blipFill>
          <a:blip r:embed="rId2" cstate="print"/>
          <a:srcRect/>
          <a:stretch>
            <a:fillRect/>
          </a:stretch>
        </p:blipFill>
        <p:spPr bwMode="auto">
          <a:xfrm>
            <a:off x="5399584" y="2494849"/>
            <a:ext cx="3744416" cy="4363151"/>
          </a:xfrm>
          <a:prstGeom prst="rect">
            <a:avLst/>
          </a:prstGeom>
          <a:noFill/>
        </p:spPr>
      </p:pic>
      <p:sp>
        <p:nvSpPr>
          <p:cNvPr id="6" name="5 CuadroTexto"/>
          <p:cNvSpPr txBox="1"/>
          <p:nvPr/>
        </p:nvSpPr>
        <p:spPr>
          <a:xfrm>
            <a:off x="0" y="3573016"/>
            <a:ext cx="5364088" cy="2308324"/>
          </a:xfrm>
          <a:prstGeom prst="rect">
            <a:avLst/>
          </a:prstGeom>
          <a:noFill/>
        </p:spPr>
        <p:txBody>
          <a:bodyPr wrap="square" rtlCol="0">
            <a:spAutoFit/>
          </a:bodyPr>
          <a:lstStyle/>
          <a:p>
            <a:pPr algn="ctr"/>
            <a:r>
              <a:rPr lang="es-ES" sz="2400" dirty="0" smtClean="0"/>
              <a:t>La CEDA no era un partido sino una coalición de partidos. Su base era Acción Popular creada un par de años antes. En su seno se integraron organizaciones políticas conservadoras y católicas. Su líder era José Mª Gil-Robles (derecha).</a:t>
            </a:r>
            <a:endParaRPr lang="es-ES" sz="2400"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4594</TotalTime>
  <Words>4230</Words>
  <Application>Microsoft Office PowerPoint</Application>
  <PresentationFormat>Presentación en pantalla (4:3)</PresentationFormat>
  <Paragraphs>155</Paragraphs>
  <Slides>66</Slides>
  <Notes>0</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404</cp:revision>
  <dcterms:created xsi:type="dcterms:W3CDTF">2017-11-01T17:49:51Z</dcterms:created>
  <dcterms:modified xsi:type="dcterms:W3CDTF">2020-08-21T15:46:53Z</dcterms:modified>
</cp:coreProperties>
</file>