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535" r:id="rId2"/>
    <p:sldId id="536" r:id="rId3"/>
    <p:sldId id="537" r:id="rId4"/>
    <p:sldId id="426" r:id="rId5"/>
    <p:sldId id="256" r:id="rId6"/>
    <p:sldId id="257" r:id="rId7"/>
    <p:sldId id="569" r:id="rId8"/>
    <p:sldId id="500" r:id="rId9"/>
    <p:sldId id="530" r:id="rId10"/>
    <p:sldId id="570" r:id="rId11"/>
    <p:sldId id="501" r:id="rId12"/>
    <p:sldId id="502" r:id="rId13"/>
    <p:sldId id="538" r:id="rId14"/>
    <p:sldId id="539" r:id="rId15"/>
    <p:sldId id="541" r:id="rId16"/>
    <p:sldId id="540" r:id="rId17"/>
    <p:sldId id="542" r:id="rId18"/>
    <p:sldId id="543" r:id="rId19"/>
    <p:sldId id="544" r:id="rId20"/>
    <p:sldId id="398" r:id="rId21"/>
    <p:sldId id="571" r:id="rId22"/>
    <p:sldId id="503" r:id="rId23"/>
    <p:sldId id="504" r:id="rId24"/>
    <p:sldId id="505" r:id="rId25"/>
    <p:sldId id="545" r:id="rId26"/>
    <p:sldId id="546" r:id="rId27"/>
    <p:sldId id="548" r:id="rId28"/>
    <p:sldId id="547" r:id="rId29"/>
    <p:sldId id="572" r:id="rId30"/>
    <p:sldId id="506" r:id="rId31"/>
    <p:sldId id="507" r:id="rId32"/>
    <p:sldId id="508" r:id="rId33"/>
    <p:sldId id="554" r:id="rId34"/>
    <p:sldId id="510" r:id="rId35"/>
    <p:sldId id="553" r:id="rId36"/>
    <p:sldId id="549" r:id="rId37"/>
    <p:sldId id="550" r:id="rId38"/>
    <p:sldId id="551" r:id="rId39"/>
    <p:sldId id="552" r:id="rId40"/>
    <p:sldId id="573" r:id="rId41"/>
    <p:sldId id="509" r:id="rId42"/>
    <p:sldId id="512" r:id="rId43"/>
    <p:sldId id="513" r:id="rId44"/>
    <p:sldId id="532" r:id="rId45"/>
    <p:sldId id="514" r:id="rId46"/>
    <p:sldId id="515" r:id="rId47"/>
    <p:sldId id="516" r:id="rId48"/>
    <p:sldId id="533" r:id="rId49"/>
    <p:sldId id="466" r:id="rId50"/>
    <p:sldId id="574" r:id="rId51"/>
    <p:sldId id="517" r:id="rId52"/>
    <p:sldId id="556" r:id="rId53"/>
    <p:sldId id="557" r:id="rId54"/>
    <p:sldId id="518" r:id="rId55"/>
    <p:sldId id="558" r:id="rId56"/>
    <p:sldId id="559" r:id="rId57"/>
    <p:sldId id="519" r:id="rId58"/>
    <p:sldId id="520" r:id="rId59"/>
    <p:sldId id="563" r:id="rId60"/>
    <p:sldId id="564" r:id="rId61"/>
    <p:sldId id="560" r:id="rId62"/>
    <p:sldId id="565" r:id="rId63"/>
    <p:sldId id="566" r:id="rId64"/>
    <p:sldId id="567" r:id="rId65"/>
    <p:sldId id="521" r:id="rId66"/>
    <p:sldId id="522" r:id="rId67"/>
    <p:sldId id="523" r:id="rId68"/>
    <p:sldId id="524" r:id="rId69"/>
    <p:sldId id="568" r:id="rId70"/>
    <p:sldId id="575" r:id="rId71"/>
    <p:sldId id="527" r:id="rId72"/>
    <p:sldId id="525" r:id="rId73"/>
    <p:sldId id="534" r:id="rId74"/>
    <p:sldId id="528" r:id="rId75"/>
    <p:sldId id="526" r:id="rId76"/>
    <p:sldId id="347" r:id="rId77"/>
    <p:sldId id="529" r:id="rId7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3A2"/>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24/08/2020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24/08/2020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jpeg"/></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600164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spc="-10" dirty="0" smtClean="0">
                <a:solidFill>
                  <a:schemeClr val="tx2">
                    <a:lumMod val="75000"/>
                  </a:schemeClr>
                </a:solidFill>
                <a:latin typeface="Arial Black" pitchFamily="34" charset="0"/>
              </a:rPr>
              <a:t>Explica las alternativas políticas que se proponían tras la muerte de Franco y quiénes defendían cada una de ellas.</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Describe las actuaciones impulsadas por el Presidente del Gobierno Adolfo Suárez para la reforma política del régimen franquista: Ley para la Reforma política de 1976, Ley de amnistía de 1977, etc.</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Explica el proceso de elaboración de la Constitución de 1978, y sus características esenciales.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498413"/>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6000" dirty="0" smtClean="0">
                <a:solidFill>
                  <a:srgbClr val="FF0000"/>
                </a:solidFill>
                <a:latin typeface="Arial Black" pitchFamily="34" charset="0"/>
              </a:rPr>
              <a:t>Opciones políticas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El presidente del Gobierno </a:t>
            </a:r>
            <a:r>
              <a:rPr lang="es-ES" sz="3600" dirty="0" smtClean="0">
                <a:solidFill>
                  <a:srgbClr val="FF0000"/>
                </a:solidFill>
                <a:latin typeface="Times New Roman" pitchFamily="18" charset="0"/>
                <a:cs typeface="Times New Roman" pitchFamily="18" charset="0"/>
              </a:rPr>
              <a:t>Arias Navarro </a:t>
            </a:r>
            <a:r>
              <a:rPr lang="es-ES" sz="3600" dirty="0" smtClean="0">
                <a:latin typeface="Times New Roman" pitchFamily="18" charset="0"/>
                <a:cs typeface="Times New Roman" pitchFamily="18" charset="0"/>
              </a:rPr>
              <a:t>se había mostrado partidario de un cierto </a:t>
            </a:r>
            <a:r>
              <a:rPr lang="es-ES" sz="3600" dirty="0" smtClean="0">
                <a:solidFill>
                  <a:srgbClr val="FF0000"/>
                </a:solidFill>
                <a:latin typeface="Times New Roman" pitchFamily="18" charset="0"/>
                <a:cs typeface="Times New Roman" pitchFamily="18" charset="0"/>
              </a:rPr>
              <a:t>aperturismo</a:t>
            </a:r>
            <a:r>
              <a:rPr lang="es-ES" sz="3600" dirty="0" smtClean="0">
                <a:latin typeface="Times New Roman" pitchFamily="18" charset="0"/>
                <a:cs typeface="Times New Roman" pitchFamily="18" charset="0"/>
              </a:rPr>
              <a:t> (espíritu del 12 de abril) pero pronto </a:t>
            </a:r>
            <a:r>
              <a:rPr lang="es-ES" sz="3600" dirty="0" smtClean="0">
                <a:solidFill>
                  <a:srgbClr val="FF0000"/>
                </a:solidFill>
                <a:latin typeface="Times New Roman" pitchFamily="18" charset="0"/>
                <a:cs typeface="Times New Roman" pitchFamily="18" charset="0"/>
              </a:rPr>
              <a:t>se alineó con los sectores inmovilistas </a:t>
            </a:r>
            <a:r>
              <a:rPr lang="es-ES" sz="3600" dirty="0" smtClean="0">
                <a:latin typeface="Times New Roman" pitchFamily="18" charset="0"/>
                <a:cs typeface="Times New Roman" pitchFamily="18" charset="0"/>
              </a:rPr>
              <a:t>que conformaban el denominado </a:t>
            </a:r>
            <a:r>
              <a:rPr lang="es-ES" sz="3600" dirty="0" smtClean="0">
                <a:solidFill>
                  <a:srgbClr val="FF0000"/>
                </a:solidFill>
                <a:latin typeface="Times New Roman" pitchFamily="18" charset="0"/>
                <a:cs typeface="Times New Roman" pitchFamily="18" charset="0"/>
              </a:rPr>
              <a:t>búnker</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31746" name="Picture 2" descr="Coleccionismo de Revistas y Periódicos: antiguo diario EL ALCAZAR 20 DE NOVIEMBRE DE 1979 - Foto 1 - 42378799"/>
          <p:cNvPicPr>
            <a:picLocks noChangeAspect="1" noChangeArrowheads="1"/>
          </p:cNvPicPr>
          <p:nvPr/>
        </p:nvPicPr>
        <p:blipFill>
          <a:blip r:embed="rId2" cstate="print"/>
          <a:srcRect/>
          <a:stretch>
            <a:fillRect/>
          </a:stretch>
        </p:blipFill>
        <p:spPr bwMode="auto">
          <a:xfrm>
            <a:off x="0" y="3014192"/>
            <a:ext cx="2882855" cy="3843808"/>
          </a:xfrm>
          <a:prstGeom prst="rect">
            <a:avLst/>
          </a:prstGeom>
          <a:noFill/>
        </p:spPr>
      </p:pic>
      <p:pic>
        <p:nvPicPr>
          <p:cNvPr id="31749" name="Picture 5"/>
          <p:cNvPicPr>
            <a:picLocks noChangeAspect="1" noChangeArrowheads="1"/>
          </p:cNvPicPr>
          <p:nvPr/>
        </p:nvPicPr>
        <p:blipFill>
          <a:blip r:embed="rId3" cstate="print"/>
          <a:srcRect/>
          <a:stretch>
            <a:fillRect/>
          </a:stretch>
        </p:blipFill>
        <p:spPr bwMode="auto">
          <a:xfrm>
            <a:off x="5860336" y="3356992"/>
            <a:ext cx="3283664" cy="2924944"/>
          </a:xfrm>
          <a:prstGeom prst="rect">
            <a:avLst/>
          </a:prstGeom>
          <a:noFill/>
          <a:ln w="9525">
            <a:noFill/>
            <a:miter lim="800000"/>
            <a:headEnd/>
            <a:tailEnd/>
          </a:ln>
        </p:spPr>
      </p:pic>
      <p:sp>
        <p:nvSpPr>
          <p:cNvPr id="6" name="5 CuadroTexto"/>
          <p:cNvSpPr txBox="1"/>
          <p:nvPr/>
        </p:nvSpPr>
        <p:spPr>
          <a:xfrm>
            <a:off x="2843808" y="3068960"/>
            <a:ext cx="3024336" cy="3416320"/>
          </a:xfrm>
          <a:prstGeom prst="rect">
            <a:avLst/>
          </a:prstGeom>
          <a:noFill/>
        </p:spPr>
        <p:txBody>
          <a:bodyPr wrap="square" rtlCol="0">
            <a:spAutoFit/>
          </a:bodyPr>
          <a:lstStyle/>
          <a:p>
            <a:pPr algn="ctr"/>
            <a:r>
              <a:rPr lang="es-ES" sz="2400" dirty="0" smtClean="0"/>
              <a:t>El búnker era la extrema derecha partidaria de conservar lo existente. Su cabeza más visible era el </a:t>
            </a:r>
            <a:r>
              <a:rPr lang="es-ES" sz="2400" dirty="0" err="1" smtClean="0"/>
              <a:t>exministro</a:t>
            </a:r>
            <a:r>
              <a:rPr lang="es-ES" sz="2400" dirty="0" smtClean="0"/>
              <a:t> Girón Velasco, y el diario </a:t>
            </a:r>
            <a:r>
              <a:rPr lang="es-ES" sz="2400" i="1" dirty="0" smtClean="0"/>
              <a:t>El Alcázar </a:t>
            </a:r>
            <a:r>
              <a:rPr lang="es-ES" sz="2400" dirty="0" smtClean="0"/>
              <a:t>era su principal voz.</a:t>
            </a:r>
            <a:endParaRPr lang="es-E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200329"/>
          </a:xfrm>
          <a:prstGeom prst="rect">
            <a:avLst/>
          </a:prstGeom>
        </p:spPr>
        <p:txBody>
          <a:bodyPr wrap="square">
            <a:spAutoFit/>
          </a:bodyPr>
          <a:lstStyle/>
          <a:p>
            <a:pPr algn="ctr"/>
            <a:r>
              <a:rPr lang="es-ES" sz="3600" dirty="0" smtClean="0">
                <a:latin typeface="Times New Roman" pitchFamily="18" charset="0"/>
                <a:cs typeface="Times New Roman" pitchFamily="18" charset="0"/>
              </a:rPr>
              <a:t>Frente a los inmovilistas aparecieron </a:t>
            </a:r>
            <a:r>
              <a:rPr lang="es-ES" sz="3600" dirty="0" smtClean="0">
                <a:solidFill>
                  <a:srgbClr val="FF0000"/>
                </a:solidFill>
                <a:latin typeface="Times New Roman" pitchFamily="18" charset="0"/>
                <a:cs typeface="Times New Roman" pitchFamily="18" charset="0"/>
              </a:rPr>
              <a:t>dos visiones reformistas</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sp>
        <p:nvSpPr>
          <p:cNvPr id="3" name="2 Rectángulo"/>
          <p:cNvSpPr/>
          <p:nvPr/>
        </p:nvSpPr>
        <p:spPr>
          <a:xfrm>
            <a:off x="2555776" y="1340768"/>
            <a:ext cx="6588224" cy="1656184"/>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smtClean="0">
                <a:solidFill>
                  <a:srgbClr val="0070C0"/>
                </a:solidFill>
              </a:rPr>
              <a:t>1) </a:t>
            </a:r>
            <a:r>
              <a:rPr lang="es-ES" sz="2400" dirty="0" smtClean="0">
                <a:solidFill>
                  <a:srgbClr val="FF0000"/>
                </a:solidFill>
              </a:rPr>
              <a:t>Dentro del régimen </a:t>
            </a:r>
            <a:r>
              <a:rPr lang="es-ES" sz="2400" dirty="0" smtClean="0">
                <a:solidFill>
                  <a:srgbClr val="0070C0"/>
                </a:solidFill>
              </a:rPr>
              <a:t>personas como Torcuato Fernández Miranda defendían una reforma de las leyes franquistas para evolucionar hacia la democracia.</a:t>
            </a:r>
            <a:endParaRPr lang="es-ES_tradnl" sz="2400" dirty="0">
              <a:solidFill>
                <a:srgbClr val="0070C0"/>
              </a:solidFill>
            </a:endParaRPr>
          </a:p>
        </p:txBody>
      </p:sp>
      <p:sp>
        <p:nvSpPr>
          <p:cNvPr id="5" name="4 Rectángulo"/>
          <p:cNvSpPr/>
          <p:nvPr/>
        </p:nvSpPr>
        <p:spPr>
          <a:xfrm>
            <a:off x="0" y="4509120"/>
            <a:ext cx="4716016" cy="2160240"/>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400" dirty="0" smtClean="0">
                <a:solidFill>
                  <a:srgbClr val="0070C0"/>
                </a:solidFill>
              </a:rPr>
              <a:t>2) </a:t>
            </a:r>
            <a:r>
              <a:rPr lang="es-ES" sz="2400" dirty="0" smtClean="0">
                <a:solidFill>
                  <a:srgbClr val="FF0000"/>
                </a:solidFill>
              </a:rPr>
              <a:t>Fuera del régimen </a:t>
            </a:r>
            <a:r>
              <a:rPr lang="es-ES" sz="2400" dirty="0" smtClean="0">
                <a:solidFill>
                  <a:srgbClr val="0070C0"/>
                </a:solidFill>
              </a:rPr>
              <a:t>la oposición se había unido a partir de las coaliciones formadas por PSOE y PCE para formar la </a:t>
            </a:r>
            <a:r>
              <a:rPr lang="es-ES" sz="2400" dirty="0" err="1" smtClean="0">
                <a:solidFill>
                  <a:srgbClr val="0070C0"/>
                </a:solidFill>
              </a:rPr>
              <a:t>Platajunta</a:t>
            </a:r>
            <a:r>
              <a:rPr lang="es-ES" sz="2400" dirty="0" smtClean="0">
                <a:solidFill>
                  <a:srgbClr val="0070C0"/>
                </a:solidFill>
              </a:rPr>
              <a:t> o Coordinación Democrática en 1976.</a:t>
            </a:r>
          </a:p>
        </p:txBody>
      </p:sp>
      <p:pic>
        <p:nvPicPr>
          <p:cNvPr id="30722" name="Picture 2" descr="Resultado de imagen de torcuato fernandez miranda 1977"/>
          <p:cNvPicPr>
            <a:picLocks noChangeAspect="1" noChangeArrowheads="1"/>
          </p:cNvPicPr>
          <p:nvPr/>
        </p:nvPicPr>
        <p:blipFill>
          <a:blip r:embed="rId2" cstate="print"/>
          <a:srcRect/>
          <a:stretch>
            <a:fillRect/>
          </a:stretch>
        </p:blipFill>
        <p:spPr bwMode="auto">
          <a:xfrm>
            <a:off x="0" y="764704"/>
            <a:ext cx="2381250" cy="3514726"/>
          </a:xfrm>
          <a:prstGeom prst="rect">
            <a:avLst/>
          </a:prstGeom>
          <a:noFill/>
        </p:spPr>
      </p:pic>
      <p:pic>
        <p:nvPicPr>
          <p:cNvPr id="30724" name="Picture 4" descr="Imagen relacionada"/>
          <p:cNvPicPr>
            <a:picLocks noChangeAspect="1" noChangeArrowheads="1"/>
          </p:cNvPicPr>
          <p:nvPr/>
        </p:nvPicPr>
        <p:blipFill>
          <a:blip r:embed="rId3" cstate="print"/>
          <a:srcRect/>
          <a:stretch>
            <a:fillRect/>
          </a:stretch>
        </p:blipFill>
        <p:spPr bwMode="auto">
          <a:xfrm>
            <a:off x="4860032" y="3140968"/>
            <a:ext cx="4283968" cy="2855979"/>
          </a:xfrm>
          <a:prstGeom prst="rect">
            <a:avLst/>
          </a:prstGeom>
          <a:noFill/>
        </p:spPr>
      </p:pic>
      <p:sp>
        <p:nvSpPr>
          <p:cNvPr id="7" name="6 Elipse"/>
          <p:cNvSpPr/>
          <p:nvPr/>
        </p:nvSpPr>
        <p:spPr>
          <a:xfrm>
            <a:off x="5580112" y="3789040"/>
            <a:ext cx="864096"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4860032" y="6027003"/>
            <a:ext cx="4283968" cy="830997"/>
          </a:xfrm>
          <a:prstGeom prst="rect">
            <a:avLst/>
          </a:prstGeom>
          <a:noFill/>
        </p:spPr>
        <p:txBody>
          <a:bodyPr wrap="square" rtlCol="0">
            <a:spAutoFit/>
          </a:bodyPr>
          <a:lstStyle/>
          <a:p>
            <a:pPr algn="ctr"/>
            <a:r>
              <a:rPr lang="es-ES" sz="2400" dirty="0" smtClean="0"/>
              <a:t>Felipe González (PSOE) y Santiago Carrillo (PCE).</a:t>
            </a:r>
            <a:endParaRPr lang="es-E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Entre la muerte de Franco y las elecciones democráticas de junio de 1977 cristalizan una serie de opciones políticas.</a:t>
            </a:r>
            <a:endParaRPr lang="es-ES" sz="3600" dirty="0">
              <a:latin typeface="Times New Roman" pitchFamily="18" charset="0"/>
              <a:cs typeface="Times New Roman" pitchFamily="18" charset="0"/>
            </a:endParaRPr>
          </a:p>
        </p:txBody>
      </p:sp>
      <p:sp>
        <p:nvSpPr>
          <p:cNvPr id="3" name="2 Rectángulo"/>
          <p:cNvSpPr/>
          <p:nvPr/>
        </p:nvSpPr>
        <p:spPr>
          <a:xfrm>
            <a:off x="2843808" y="1988840"/>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Extrema derecha</a:t>
            </a:r>
            <a:endParaRPr lang="es-ES_tradnl" sz="3200" dirty="0">
              <a:solidFill>
                <a:srgbClr val="0070C0"/>
              </a:solidFill>
            </a:endParaRPr>
          </a:p>
        </p:txBody>
      </p:sp>
      <p:sp>
        <p:nvSpPr>
          <p:cNvPr id="4" name="3 Rectángulo"/>
          <p:cNvSpPr/>
          <p:nvPr/>
        </p:nvSpPr>
        <p:spPr>
          <a:xfrm>
            <a:off x="2843808" y="2780928"/>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Derecha</a:t>
            </a:r>
            <a:endParaRPr lang="es-ES_tradnl" sz="3200" dirty="0">
              <a:solidFill>
                <a:srgbClr val="0070C0"/>
              </a:solidFill>
            </a:endParaRPr>
          </a:p>
        </p:txBody>
      </p:sp>
      <p:sp>
        <p:nvSpPr>
          <p:cNvPr id="5" name="4 Rectángulo"/>
          <p:cNvSpPr/>
          <p:nvPr/>
        </p:nvSpPr>
        <p:spPr>
          <a:xfrm>
            <a:off x="2843808" y="3573016"/>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Centro</a:t>
            </a:r>
            <a:endParaRPr lang="es-ES_tradnl" sz="3200" dirty="0">
              <a:solidFill>
                <a:srgbClr val="0070C0"/>
              </a:solidFill>
            </a:endParaRPr>
          </a:p>
        </p:txBody>
      </p:sp>
      <p:sp>
        <p:nvSpPr>
          <p:cNvPr id="6" name="5 Rectángulo"/>
          <p:cNvSpPr/>
          <p:nvPr/>
        </p:nvSpPr>
        <p:spPr>
          <a:xfrm>
            <a:off x="2843808" y="4365104"/>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Izquierda</a:t>
            </a:r>
            <a:endParaRPr lang="es-ES_tradnl" sz="3200" dirty="0">
              <a:solidFill>
                <a:srgbClr val="0070C0"/>
              </a:solidFill>
            </a:endParaRPr>
          </a:p>
        </p:txBody>
      </p:sp>
      <p:sp>
        <p:nvSpPr>
          <p:cNvPr id="7" name="6 Rectángulo"/>
          <p:cNvSpPr/>
          <p:nvPr/>
        </p:nvSpPr>
        <p:spPr>
          <a:xfrm>
            <a:off x="2843808" y="5157192"/>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Nacionalistas</a:t>
            </a:r>
            <a:endParaRPr lang="es-ES_tradnl" sz="3200" dirty="0">
              <a:solidFill>
                <a:srgbClr val="0070C0"/>
              </a:solidFill>
            </a:endParaRPr>
          </a:p>
        </p:txBody>
      </p:sp>
      <p:sp>
        <p:nvSpPr>
          <p:cNvPr id="8" name="7 Rectángulo"/>
          <p:cNvSpPr/>
          <p:nvPr/>
        </p:nvSpPr>
        <p:spPr>
          <a:xfrm>
            <a:off x="2843808" y="5949280"/>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Otros</a:t>
            </a:r>
            <a:endParaRPr lang="es-ES_tradnl" sz="3200"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35696" y="0"/>
            <a:ext cx="5472608" cy="764704"/>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solidFill>
                  <a:srgbClr val="0070C0"/>
                </a:solidFill>
              </a:rPr>
              <a:t>Extrema derecha</a:t>
            </a:r>
            <a:endParaRPr lang="es-ES_tradnl" sz="5400" dirty="0">
              <a:solidFill>
                <a:srgbClr val="0070C0"/>
              </a:solidFill>
            </a:endParaRPr>
          </a:p>
        </p:txBody>
      </p:sp>
      <p:pic>
        <p:nvPicPr>
          <p:cNvPr id="58370" name="Picture 2"/>
          <p:cNvPicPr>
            <a:picLocks noChangeAspect="1" noChangeArrowheads="1"/>
          </p:cNvPicPr>
          <p:nvPr/>
        </p:nvPicPr>
        <p:blipFill>
          <a:blip r:embed="rId2" cstate="print"/>
          <a:srcRect/>
          <a:stretch>
            <a:fillRect/>
          </a:stretch>
        </p:blipFill>
        <p:spPr bwMode="auto">
          <a:xfrm>
            <a:off x="4211960" y="4222678"/>
            <a:ext cx="4637421" cy="2635321"/>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1187624" y="4293096"/>
            <a:ext cx="1923678" cy="2564904"/>
          </a:xfrm>
          <a:prstGeom prst="rect">
            <a:avLst/>
          </a:prstGeom>
          <a:noFill/>
          <a:ln w="9525">
            <a:noFill/>
            <a:miter lim="800000"/>
            <a:headEnd/>
            <a:tailEnd/>
          </a:ln>
        </p:spPr>
      </p:pic>
      <p:graphicFrame>
        <p:nvGraphicFramePr>
          <p:cNvPr id="12" name="11 Tabla"/>
          <p:cNvGraphicFramePr>
            <a:graphicFrameLocks noGrp="1"/>
          </p:cNvGraphicFramePr>
          <p:nvPr/>
        </p:nvGraphicFramePr>
        <p:xfrm>
          <a:off x="0" y="908720"/>
          <a:ext cx="9144000" cy="3405376"/>
        </p:xfrm>
        <a:graphic>
          <a:graphicData uri="http://schemas.openxmlformats.org/drawingml/2006/table">
            <a:tbl>
              <a:tblPr firstRow="1" bandRow="1">
                <a:tableStyleId>{5C22544A-7EE6-4342-B048-85BDC9FD1C3A}</a:tableStyleId>
              </a:tblPr>
              <a:tblGrid>
                <a:gridCol w="2339752"/>
                <a:gridCol w="6804248"/>
              </a:tblGrid>
              <a:tr h="144016">
                <a:tc>
                  <a:txBody>
                    <a:bodyPr/>
                    <a:lstStyle/>
                    <a:p>
                      <a:endParaRPr lang="es-ES" sz="100" dirty="0"/>
                    </a:p>
                  </a:txBody>
                  <a:tcPr/>
                </a:tc>
                <a:tc>
                  <a:txBody>
                    <a:bodyPr/>
                    <a:lstStyle/>
                    <a:p>
                      <a:endParaRPr lang="es-ES" sz="100" dirty="0"/>
                    </a:p>
                  </a:txBody>
                  <a:tcPr/>
                </a:tc>
              </a:tr>
              <a:tr h="370840">
                <a:tc>
                  <a:txBody>
                    <a:bodyPr/>
                    <a:lstStyle/>
                    <a:p>
                      <a:r>
                        <a:rPr lang="es-ES" sz="2400" dirty="0" smtClean="0"/>
                        <a:t>Origen</a:t>
                      </a:r>
                      <a:endParaRPr lang="es-ES" sz="2400" dirty="0"/>
                    </a:p>
                  </a:txBody>
                  <a:tcPr anchor="ctr"/>
                </a:tc>
                <a:tc>
                  <a:txBody>
                    <a:bodyPr/>
                    <a:lstStyle/>
                    <a:p>
                      <a:pPr algn="just"/>
                      <a:r>
                        <a:rPr lang="es-ES" sz="2200" dirty="0" smtClean="0"/>
                        <a:t>Muchos del búnker.</a:t>
                      </a:r>
                      <a:endParaRPr lang="es-ES" sz="2200" dirty="0"/>
                    </a:p>
                  </a:txBody>
                  <a:tcPr anchor="ctr"/>
                </a:tc>
              </a:tr>
              <a:tr h="370840">
                <a:tc>
                  <a:txBody>
                    <a:bodyPr/>
                    <a:lstStyle/>
                    <a:p>
                      <a:r>
                        <a:rPr lang="es-ES" sz="2400" dirty="0" smtClean="0"/>
                        <a:t>Personajes, órganos, difusión</a:t>
                      </a:r>
                      <a:endParaRPr lang="es-ES" sz="2400" dirty="0"/>
                    </a:p>
                  </a:txBody>
                  <a:tcPr anchor="ctr"/>
                </a:tc>
                <a:tc>
                  <a:txBody>
                    <a:bodyPr/>
                    <a:lstStyle/>
                    <a:p>
                      <a:pPr algn="just"/>
                      <a:r>
                        <a:rPr lang="es-ES" sz="2200" dirty="0" smtClean="0"/>
                        <a:t>Girón de Velasco, Blas </a:t>
                      </a:r>
                      <a:r>
                        <a:rPr lang="es-ES" sz="2200" dirty="0" err="1" smtClean="0"/>
                        <a:t>Piñar</a:t>
                      </a:r>
                      <a:r>
                        <a:rPr lang="es-ES" sz="2200" dirty="0" smtClean="0"/>
                        <a:t> (imagen), diario </a:t>
                      </a:r>
                      <a:r>
                        <a:rPr lang="es-ES" sz="2200" i="1" dirty="0" smtClean="0"/>
                        <a:t>El Alcázar</a:t>
                      </a:r>
                      <a:r>
                        <a:rPr lang="es-ES" sz="2200" dirty="0" smtClean="0"/>
                        <a:t>.</a:t>
                      </a:r>
                      <a:endParaRPr lang="es-ES" sz="2200" dirty="0"/>
                    </a:p>
                  </a:txBody>
                  <a:tcPr anchor="ctr"/>
                </a:tc>
              </a:tr>
              <a:tr h="370840">
                <a:tc>
                  <a:txBody>
                    <a:bodyPr/>
                    <a:lstStyle/>
                    <a:p>
                      <a:r>
                        <a:rPr lang="es-ES" sz="2400" dirty="0" smtClean="0"/>
                        <a:t>Situación</a:t>
                      </a:r>
                      <a:endParaRPr lang="es-ES" sz="2400" dirty="0"/>
                    </a:p>
                  </a:txBody>
                  <a:tcPr anchor="ctr"/>
                </a:tc>
                <a:tc>
                  <a:txBody>
                    <a:bodyPr/>
                    <a:lstStyle/>
                    <a:p>
                      <a:pPr algn="just"/>
                      <a:r>
                        <a:rPr lang="es-ES" sz="2200" dirty="0" smtClean="0">
                          <a:solidFill>
                            <a:schemeClr val="tx1"/>
                          </a:solidFill>
                        </a:rPr>
                        <a:t>Varios partidos desunidos (Alianza Nacional, Comunión Tradicionalista, FE JONS, Fuerza Nueva…).</a:t>
                      </a:r>
                      <a:endParaRPr lang="es-ES" sz="2200" dirty="0"/>
                    </a:p>
                  </a:txBody>
                  <a:tcPr anchor="ctr"/>
                </a:tc>
              </a:tr>
              <a:tr h="370840">
                <a:tc>
                  <a:txBody>
                    <a:bodyPr/>
                    <a:lstStyle/>
                    <a:p>
                      <a:r>
                        <a:rPr lang="es-ES" sz="2400" dirty="0" smtClean="0"/>
                        <a:t>Ideas</a:t>
                      </a:r>
                      <a:endParaRPr lang="es-ES" sz="2400" dirty="0"/>
                    </a:p>
                  </a:txBody>
                  <a:tcPr anchor="ctr"/>
                </a:tc>
                <a:tc>
                  <a:txBody>
                    <a:bodyPr/>
                    <a:lstStyle/>
                    <a:p>
                      <a:pPr algn="just"/>
                      <a:r>
                        <a:rPr lang="es-ES" sz="2200" dirty="0" smtClean="0"/>
                        <a:t>Mantenimiento de los</a:t>
                      </a:r>
                      <a:r>
                        <a:rPr lang="es-ES" sz="2200" baseline="0" dirty="0" smtClean="0"/>
                        <a:t> principios del régimen dictatorial.</a:t>
                      </a:r>
                      <a:endParaRPr lang="es-ES" sz="2200" dirty="0"/>
                    </a:p>
                  </a:txBody>
                  <a:tcPr anchor="ctr"/>
                </a:tc>
              </a:tr>
              <a:tr h="370840">
                <a:tc>
                  <a:txBody>
                    <a:bodyPr/>
                    <a:lstStyle/>
                    <a:p>
                      <a:r>
                        <a:rPr lang="es-ES" sz="2400" dirty="0" smtClean="0"/>
                        <a:t>Resultados</a:t>
                      </a:r>
                      <a:endParaRPr lang="es-ES" sz="2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200" dirty="0" smtClean="0">
                          <a:solidFill>
                            <a:schemeClr val="tx1"/>
                          </a:solidFill>
                        </a:rPr>
                        <a:t>En 1979, la Unión Nacional de Blas </a:t>
                      </a:r>
                      <a:r>
                        <a:rPr lang="es-ES" sz="2200" dirty="0" err="1" smtClean="0">
                          <a:solidFill>
                            <a:schemeClr val="tx1"/>
                          </a:solidFill>
                        </a:rPr>
                        <a:t>Piñar</a:t>
                      </a:r>
                      <a:r>
                        <a:rPr lang="es-ES" sz="2200" dirty="0" smtClean="0">
                          <a:solidFill>
                            <a:schemeClr val="tx1"/>
                          </a:solidFill>
                        </a:rPr>
                        <a:t> logra un </a:t>
                      </a:r>
                      <a:r>
                        <a:rPr lang="es-ES" sz="2200" baseline="0" dirty="0" smtClean="0">
                          <a:solidFill>
                            <a:schemeClr val="tx1"/>
                          </a:solidFill>
                        </a:rPr>
                        <a:t> </a:t>
                      </a:r>
                      <a:r>
                        <a:rPr lang="es-ES" sz="2200" dirty="0" smtClean="0">
                          <a:solidFill>
                            <a:schemeClr val="tx1"/>
                          </a:solidFill>
                        </a:rPr>
                        <a:t>diputado (el propio Blas </a:t>
                      </a:r>
                      <a:r>
                        <a:rPr lang="es-ES" sz="2200" dirty="0" err="1" smtClean="0">
                          <a:solidFill>
                            <a:schemeClr val="tx1"/>
                          </a:solidFill>
                        </a:rPr>
                        <a:t>Piñar</a:t>
                      </a:r>
                      <a:r>
                        <a:rPr lang="es-ES" sz="2200" dirty="0" smtClean="0">
                          <a:solidFill>
                            <a:schemeClr val="tx1"/>
                          </a:solidFill>
                        </a:rPr>
                        <a:t>).</a:t>
                      </a:r>
                      <a:endParaRPr lang="es-ES_tradnl" sz="2200" dirty="0" smtClean="0">
                        <a:solidFill>
                          <a:schemeClr val="tx1"/>
                        </a:solidFill>
                      </a:endParaRPr>
                    </a:p>
                  </a:txBody>
                  <a:tcPr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274800" y="3861048"/>
            <a:ext cx="3869199" cy="2996952"/>
          </a:xfrm>
          <a:prstGeom prst="rect">
            <a:avLst/>
          </a:prstGeom>
          <a:noFill/>
          <a:ln w="9525">
            <a:noFill/>
            <a:miter lim="800000"/>
            <a:headEnd/>
            <a:tailEnd/>
          </a:ln>
        </p:spPr>
      </p:pic>
      <p:sp>
        <p:nvSpPr>
          <p:cNvPr id="3" name="2 Rectángulo"/>
          <p:cNvSpPr/>
          <p:nvPr/>
        </p:nvSpPr>
        <p:spPr>
          <a:xfrm>
            <a:off x="1835696" y="0"/>
            <a:ext cx="5472608" cy="764704"/>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solidFill>
                  <a:srgbClr val="0070C0"/>
                </a:solidFill>
              </a:rPr>
              <a:t>Derecha</a:t>
            </a:r>
            <a:endParaRPr lang="es-ES_tradnl" sz="5400" dirty="0">
              <a:solidFill>
                <a:srgbClr val="0070C0"/>
              </a:solidFill>
            </a:endParaRPr>
          </a:p>
        </p:txBody>
      </p:sp>
      <p:graphicFrame>
        <p:nvGraphicFramePr>
          <p:cNvPr id="12" name="11 Tabla"/>
          <p:cNvGraphicFramePr>
            <a:graphicFrameLocks noGrp="1"/>
          </p:cNvGraphicFramePr>
          <p:nvPr/>
        </p:nvGraphicFramePr>
        <p:xfrm>
          <a:off x="0" y="908720"/>
          <a:ext cx="9144000" cy="3100576"/>
        </p:xfrm>
        <a:graphic>
          <a:graphicData uri="http://schemas.openxmlformats.org/drawingml/2006/table">
            <a:tbl>
              <a:tblPr firstRow="1" bandRow="1">
                <a:tableStyleId>{5C22544A-7EE6-4342-B048-85BDC9FD1C3A}</a:tableStyleId>
              </a:tblPr>
              <a:tblGrid>
                <a:gridCol w="2339752"/>
                <a:gridCol w="6804248"/>
              </a:tblGrid>
              <a:tr h="144016">
                <a:tc>
                  <a:txBody>
                    <a:bodyPr/>
                    <a:lstStyle/>
                    <a:p>
                      <a:endParaRPr lang="es-ES" sz="100" dirty="0"/>
                    </a:p>
                  </a:txBody>
                  <a:tcPr/>
                </a:tc>
                <a:tc>
                  <a:txBody>
                    <a:bodyPr/>
                    <a:lstStyle/>
                    <a:p>
                      <a:endParaRPr lang="es-ES" sz="100" dirty="0"/>
                    </a:p>
                  </a:txBody>
                  <a:tcPr/>
                </a:tc>
              </a:tr>
              <a:tr h="370840">
                <a:tc>
                  <a:txBody>
                    <a:bodyPr/>
                    <a:lstStyle/>
                    <a:p>
                      <a:r>
                        <a:rPr lang="es-ES" sz="2400" dirty="0" smtClean="0"/>
                        <a:t>Origen</a:t>
                      </a:r>
                      <a:endParaRPr lang="es-ES" sz="2400" dirty="0"/>
                    </a:p>
                  </a:txBody>
                  <a:tcPr anchor="ctr"/>
                </a:tc>
                <a:tc>
                  <a:txBody>
                    <a:bodyPr/>
                    <a:lstStyle/>
                    <a:p>
                      <a:pPr algn="just"/>
                      <a:r>
                        <a:rPr lang="es-ES" sz="2200" dirty="0" smtClean="0"/>
                        <a:t>Del sector</a:t>
                      </a:r>
                      <a:r>
                        <a:rPr lang="es-ES" sz="2200" baseline="0" dirty="0" smtClean="0"/>
                        <a:t> reformista del régimen franquista.</a:t>
                      </a:r>
                      <a:endParaRPr lang="es-ES" sz="2200" dirty="0"/>
                    </a:p>
                  </a:txBody>
                  <a:tcPr anchor="ctr"/>
                </a:tc>
              </a:tr>
              <a:tr h="370840">
                <a:tc>
                  <a:txBody>
                    <a:bodyPr/>
                    <a:lstStyle/>
                    <a:p>
                      <a:r>
                        <a:rPr lang="es-ES" sz="2400" dirty="0" smtClean="0"/>
                        <a:t>Personajes, órganos</a:t>
                      </a:r>
                      <a:endParaRPr lang="es-ES" sz="2400" dirty="0"/>
                    </a:p>
                  </a:txBody>
                  <a:tcPr anchor="ctr"/>
                </a:tc>
                <a:tc>
                  <a:txBody>
                    <a:bodyPr/>
                    <a:lstStyle/>
                    <a:p>
                      <a:pPr algn="just"/>
                      <a:r>
                        <a:rPr lang="es-ES" sz="2200" dirty="0" smtClean="0"/>
                        <a:t>Fraga. Reforma Democrática</a:t>
                      </a:r>
                      <a:r>
                        <a:rPr lang="es-ES" sz="2200" baseline="0" dirty="0" smtClean="0"/>
                        <a:t> de la que nace en 1976 Alianza Popular.</a:t>
                      </a:r>
                      <a:endParaRPr lang="es-ES" sz="2200" dirty="0"/>
                    </a:p>
                  </a:txBody>
                  <a:tcPr anchor="ctr"/>
                </a:tc>
              </a:tr>
              <a:tr h="370840">
                <a:tc>
                  <a:txBody>
                    <a:bodyPr/>
                    <a:lstStyle/>
                    <a:p>
                      <a:r>
                        <a:rPr lang="es-ES" sz="2400" dirty="0" smtClean="0"/>
                        <a:t>Situación</a:t>
                      </a:r>
                      <a:endParaRPr lang="es-ES" sz="2400" dirty="0"/>
                    </a:p>
                  </a:txBody>
                  <a:tcPr anchor="ctr"/>
                </a:tc>
                <a:tc>
                  <a:txBody>
                    <a:bodyPr/>
                    <a:lstStyle/>
                    <a:p>
                      <a:pPr algn="just"/>
                      <a:r>
                        <a:rPr lang="es-ES" sz="2200" dirty="0" smtClean="0">
                          <a:solidFill>
                            <a:schemeClr val="tx1"/>
                          </a:solidFill>
                        </a:rPr>
                        <a:t>Coalición</a:t>
                      </a:r>
                      <a:r>
                        <a:rPr lang="es-ES" sz="2200" baseline="0" dirty="0" smtClean="0">
                          <a:solidFill>
                            <a:schemeClr val="tx1"/>
                          </a:solidFill>
                        </a:rPr>
                        <a:t> de fuerzas.</a:t>
                      </a:r>
                      <a:endParaRPr lang="es-ES" sz="2200" dirty="0"/>
                    </a:p>
                  </a:txBody>
                  <a:tcPr anchor="ctr"/>
                </a:tc>
              </a:tr>
              <a:tr h="370840">
                <a:tc>
                  <a:txBody>
                    <a:bodyPr/>
                    <a:lstStyle/>
                    <a:p>
                      <a:r>
                        <a:rPr lang="es-ES" sz="2400" dirty="0" smtClean="0"/>
                        <a:t>Ideas</a:t>
                      </a:r>
                      <a:endParaRPr lang="es-ES" sz="2400" dirty="0"/>
                    </a:p>
                  </a:txBody>
                  <a:tcPr anchor="ctr"/>
                </a:tc>
                <a:tc>
                  <a:txBody>
                    <a:bodyPr/>
                    <a:lstStyle/>
                    <a:p>
                      <a:pPr algn="just"/>
                      <a:r>
                        <a:rPr lang="es-ES" sz="2200" dirty="0" smtClean="0"/>
                        <a:t>Democracia con centralismo</a:t>
                      </a:r>
                      <a:r>
                        <a:rPr lang="es-ES" sz="2200" baseline="0" dirty="0" smtClean="0"/>
                        <a:t> y freno a la izquierda. Democristianos.</a:t>
                      </a:r>
                      <a:endParaRPr lang="es-ES" sz="2200" dirty="0"/>
                    </a:p>
                  </a:txBody>
                  <a:tcPr anchor="ctr"/>
                </a:tc>
              </a:tr>
              <a:tr h="370840">
                <a:tc>
                  <a:txBody>
                    <a:bodyPr/>
                    <a:lstStyle/>
                    <a:p>
                      <a:r>
                        <a:rPr lang="es-ES" sz="2400" dirty="0" smtClean="0"/>
                        <a:t>Resultados</a:t>
                      </a:r>
                      <a:endParaRPr lang="es-ES" sz="2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200" dirty="0" smtClean="0">
                          <a:solidFill>
                            <a:schemeClr val="tx1"/>
                          </a:solidFill>
                        </a:rPr>
                        <a:t>En 1977</a:t>
                      </a:r>
                      <a:r>
                        <a:rPr lang="es-ES" sz="2200" baseline="0" dirty="0" smtClean="0">
                          <a:solidFill>
                            <a:schemeClr val="tx1"/>
                          </a:solidFill>
                        </a:rPr>
                        <a:t> se convierten en la 4ª fuerza política nacional.</a:t>
                      </a:r>
                      <a:endParaRPr lang="es-ES_tradnl" sz="2200" dirty="0" smtClean="0">
                        <a:solidFill>
                          <a:schemeClr val="tx1"/>
                        </a:solidFill>
                      </a:endParaRPr>
                    </a:p>
                  </a:txBody>
                  <a:tcPr anchor="ctr"/>
                </a:tc>
              </a:tr>
            </a:tbl>
          </a:graphicData>
        </a:graphic>
      </p:graphicFrame>
      <p:sp>
        <p:nvSpPr>
          <p:cNvPr id="8" name="7 CuadroTexto"/>
          <p:cNvSpPr txBox="1"/>
          <p:nvPr/>
        </p:nvSpPr>
        <p:spPr>
          <a:xfrm>
            <a:off x="0" y="4077072"/>
            <a:ext cx="5292080" cy="2923877"/>
          </a:xfrm>
          <a:prstGeom prst="rect">
            <a:avLst/>
          </a:prstGeom>
          <a:noFill/>
        </p:spPr>
        <p:txBody>
          <a:bodyPr wrap="square" rtlCol="0">
            <a:spAutoFit/>
          </a:bodyPr>
          <a:lstStyle/>
          <a:p>
            <a:pPr algn="ctr"/>
            <a:r>
              <a:rPr lang="es-ES" sz="2250" dirty="0" smtClean="0"/>
              <a:t>Fraga fue ministro durante el franquismo de Información y Turismo (famoso por su Ley de Prensa aperturista, la atracción de turistas y por bañarse en la playa de Palomares en Almería para demostrar que no había radiación). Fue ministro del Interior con los sucesos de Vitoria. Fundó AP que se convertiría en el PP en 1989.</a:t>
            </a:r>
            <a:endParaRPr lang="es-ES" sz="22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5699996" y="4149080"/>
            <a:ext cx="3444004" cy="2708920"/>
          </a:xfrm>
          <a:prstGeom prst="rect">
            <a:avLst/>
          </a:prstGeom>
          <a:noFill/>
          <a:ln w="9525">
            <a:noFill/>
            <a:miter lim="800000"/>
            <a:headEnd/>
            <a:tailEnd/>
          </a:ln>
        </p:spPr>
      </p:pic>
      <p:sp>
        <p:nvSpPr>
          <p:cNvPr id="3" name="2 Rectángulo"/>
          <p:cNvSpPr/>
          <p:nvPr/>
        </p:nvSpPr>
        <p:spPr>
          <a:xfrm>
            <a:off x="1835696" y="0"/>
            <a:ext cx="5472608" cy="764704"/>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solidFill>
                  <a:srgbClr val="0070C0"/>
                </a:solidFill>
              </a:rPr>
              <a:t>Centro</a:t>
            </a:r>
            <a:endParaRPr lang="es-ES_tradnl" sz="5400" dirty="0">
              <a:solidFill>
                <a:srgbClr val="0070C0"/>
              </a:solidFill>
            </a:endParaRPr>
          </a:p>
        </p:txBody>
      </p:sp>
      <p:graphicFrame>
        <p:nvGraphicFramePr>
          <p:cNvPr id="12" name="11 Tabla"/>
          <p:cNvGraphicFramePr>
            <a:graphicFrameLocks noGrp="1"/>
          </p:cNvGraphicFramePr>
          <p:nvPr/>
        </p:nvGraphicFramePr>
        <p:xfrm>
          <a:off x="0" y="908720"/>
          <a:ext cx="9144000" cy="3405376"/>
        </p:xfrm>
        <a:graphic>
          <a:graphicData uri="http://schemas.openxmlformats.org/drawingml/2006/table">
            <a:tbl>
              <a:tblPr firstRow="1" bandRow="1">
                <a:tableStyleId>{5C22544A-7EE6-4342-B048-85BDC9FD1C3A}</a:tableStyleId>
              </a:tblPr>
              <a:tblGrid>
                <a:gridCol w="2339752"/>
                <a:gridCol w="6804248"/>
              </a:tblGrid>
              <a:tr h="144016">
                <a:tc>
                  <a:txBody>
                    <a:bodyPr/>
                    <a:lstStyle/>
                    <a:p>
                      <a:endParaRPr lang="es-ES" sz="100" dirty="0"/>
                    </a:p>
                  </a:txBody>
                  <a:tcPr/>
                </a:tc>
                <a:tc>
                  <a:txBody>
                    <a:bodyPr/>
                    <a:lstStyle/>
                    <a:p>
                      <a:endParaRPr lang="es-ES" sz="100" dirty="0"/>
                    </a:p>
                  </a:txBody>
                  <a:tcPr/>
                </a:tc>
              </a:tr>
              <a:tr h="370840">
                <a:tc>
                  <a:txBody>
                    <a:bodyPr/>
                    <a:lstStyle/>
                    <a:p>
                      <a:r>
                        <a:rPr lang="es-ES" sz="2400" dirty="0" smtClean="0"/>
                        <a:t>Origen</a:t>
                      </a:r>
                      <a:endParaRPr lang="es-ES" sz="2400" dirty="0"/>
                    </a:p>
                  </a:txBody>
                  <a:tcPr anchor="ctr"/>
                </a:tc>
                <a:tc>
                  <a:txBody>
                    <a:bodyPr/>
                    <a:lstStyle/>
                    <a:p>
                      <a:pPr algn="just"/>
                      <a:r>
                        <a:rPr lang="es-ES" sz="2200" dirty="0" smtClean="0"/>
                        <a:t>Del sector</a:t>
                      </a:r>
                      <a:r>
                        <a:rPr lang="es-ES" sz="2200" baseline="0" dirty="0" smtClean="0"/>
                        <a:t> reformista del régimen franquista de ideas democristianas.</a:t>
                      </a:r>
                      <a:endParaRPr lang="es-ES" sz="2200" dirty="0"/>
                    </a:p>
                  </a:txBody>
                  <a:tcPr anchor="ctr"/>
                </a:tc>
              </a:tr>
              <a:tr h="370840">
                <a:tc>
                  <a:txBody>
                    <a:bodyPr/>
                    <a:lstStyle/>
                    <a:p>
                      <a:r>
                        <a:rPr lang="es-ES" sz="2400" dirty="0" smtClean="0"/>
                        <a:t>Personajes, órganos</a:t>
                      </a:r>
                      <a:endParaRPr lang="es-ES" sz="2400" dirty="0"/>
                    </a:p>
                  </a:txBody>
                  <a:tcPr anchor="ctr"/>
                </a:tc>
                <a:tc>
                  <a:txBody>
                    <a:bodyPr/>
                    <a:lstStyle/>
                    <a:p>
                      <a:pPr algn="just"/>
                      <a:r>
                        <a:rPr lang="es-ES" sz="2200" dirty="0" smtClean="0"/>
                        <a:t>Adolfo Suárez</a:t>
                      </a:r>
                      <a:r>
                        <a:rPr lang="es-ES" sz="2200" baseline="0" dirty="0" smtClean="0"/>
                        <a:t>, Leopoldo Calvo-</a:t>
                      </a:r>
                      <a:r>
                        <a:rPr lang="es-ES" sz="2200" baseline="0" dirty="0" err="1" smtClean="0"/>
                        <a:t>Sotelo</a:t>
                      </a:r>
                      <a:r>
                        <a:rPr lang="es-ES" sz="2200" baseline="0" dirty="0" smtClean="0"/>
                        <a:t>. UCD.</a:t>
                      </a:r>
                      <a:endParaRPr lang="es-ES" sz="2200" dirty="0"/>
                    </a:p>
                  </a:txBody>
                  <a:tcPr anchor="ctr"/>
                </a:tc>
              </a:tr>
              <a:tr h="370840">
                <a:tc>
                  <a:txBody>
                    <a:bodyPr/>
                    <a:lstStyle/>
                    <a:p>
                      <a:r>
                        <a:rPr lang="es-ES" sz="2400" dirty="0" smtClean="0"/>
                        <a:t>Situación</a:t>
                      </a:r>
                      <a:endParaRPr lang="es-ES" sz="2400" dirty="0"/>
                    </a:p>
                  </a:txBody>
                  <a:tcPr anchor="ctr"/>
                </a:tc>
                <a:tc>
                  <a:txBody>
                    <a:bodyPr/>
                    <a:lstStyle/>
                    <a:p>
                      <a:pPr algn="just"/>
                      <a:r>
                        <a:rPr lang="es-ES" sz="2200" dirty="0" smtClean="0">
                          <a:solidFill>
                            <a:schemeClr val="tx1"/>
                          </a:solidFill>
                        </a:rPr>
                        <a:t>Coalición</a:t>
                      </a:r>
                      <a:r>
                        <a:rPr lang="es-ES" sz="2200" baseline="0" dirty="0" smtClean="0">
                          <a:solidFill>
                            <a:schemeClr val="tx1"/>
                          </a:solidFill>
                        </a:rPr>
                        <a:t> de fuerzas.</a:t>
                      </a:r>
                      <a:endParaRPr lang="es-ES" sz="2200" dirty="0"/>
                    </a:p>
                  </a:txBody>
                  <a:tcPr anchor="ctr"/>
                </a:tc>
              </a:tr>
              <a:tr h="370840">
                <a:tc>
                  <a:txBody>
                    <a:bodyPr/>
                    <a:lstStyle/>
                    <a:p>
                      <a:r>
                        <a:rPr lang="es-ES" sz="2400" dirty="0" smtClean="0"/>
                        <a:t>Ideas</a:t>
                      </a:r>
                      <a:endParaRPr lang="es-ES" sz="2400" dirty="0"/>
                    </a:p>
                  </a:txBody>
                  <a:tcPr anchor="ctr"/>
                </a:tc>
                <a:tc>
                  <a:txBody>
                    <a:bodyPr/>
                    <a:lstStyle/>
                    <a:p>
                      <a:pPr algn="just"/>
                      <a:r>
                        <a:rPr lang="es-ES" sz="2200" dirty="0" smtClean="0"/>
                        <a:t>Democracia descentralizada</a:t>
                      </a:r>
                      <a:r>
                        <a:rPr lang="es-ES" sz="2200" baseline="0" dirty="0" smtClean="0"/>
                        <a:t> desde el anterior régimen. Socialdemocracia y eurocomunismo.</a:t>
                      </a:r>
                      <a:endParaRPr lang="es-ES" sz="2200" dirty="0"/>
                    </a:p>
                  </a:txBody>
                  <a:tcPr anchor="ctr"/>
                </a:tc>
              </a:tr>
              <a:tr h="370840">
                <a:tc>
                  <a:txBody>
                    <a:bodyPr/>
                    <a:lstStyle/>
                    <a:p>
                      <a:r>
                        <a:rPr lang="es-ES" sz="2400" dirty="0" smtClean="0"/>
                        <a:t>Resultados</a:t>
                      </a:r>
                      <a:endParaRPr lang="es-ES" sz="2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200" dirty="0" smtClean="0">
                          <a:solidFill>
                            <a:schemeClr val="tx1"/>
                          </a:solidFill>
                        </a:rPr>
                        <a:t>Vence las elecciones generales de 1977 y 1979</a:t>
                      </a:r>
                      <a:r>
                        <a:rPr lang="es-ES" sz="2200" baseline="0" dirty="0" smtClean="0">
                          <a:solidFill>
                            <a:schemeClr val="tx1"/>
                          </a:solidFill>
                        </a:rPr>
                        <a:t>.</a:t>
                      </a:r>
                      <a:endParaRPr lang="es-ES_tradnl" sz="2200" dirty="0" smtClean="0">
                        <a:solidFill>
                          <a:schemeClr val="tx1"/>
                        </a:solidFill>
                      </a:endParaRPr>
                    </a:p>
                  </a:txBody>
                  <a:tcPr anchor="ctr"/>
                </a:tc>
              </a:tr>
            </a:tbl>
          </a:graphicData>
        </a:graphic>
      </p:graphicFrame>
      <p:sp>
        <p:nvSpPr>
          <p:cNvPr id="8" name="7 CuadroTexto"/>
          <p:cNvSpPr txBox="1"/>
          <p:nvPr/>
        </p:nvSpPr>
        <p:spPr>
          <a:xfrm>
            <a:off x="0" y="4288066"/>
            <a:ext cx="5724128" cy="2569934"/>
          </a:xfrm>
          <a:prstGeom prst="rect">
            <a:avLst/>
          </a:prstGeom>
          <a:noFill/>
        </p:spPr>
        <p:txBody>
          <a:bodyPr wrap="square" rtlCol="0">
            <a:spAutoFit/>
          </a:bodyPr>
          <a:lstStyle/>
          <a:p>
            <a:pPr algn="ctr"/>
            <a:r>
              <a:rPr lang="es-ES" sz="2300" dirty="0" smtClean="0"/>
              <a:t>Calvo-</a:t>
            </a:r>
            <a:r>
              <a:rPr lang="es-ES" sz="2300" dirty="0" err="1" smtClean="0"/>
              <a:t>Sotelo</a:t>
            </a:r>
            <a:r>
              <a:rPr lang="es-ES" sz="2300" dirty="0" smtClean="0"/>
              <a:t> sería el segundo presidente de nuestra democracia. Más vinculado a su carrera laboral privada como ingeniero e industrial que al franquismo, ocuparía varios cargos incluidos los de ministro. En 1980 se convertía en vicepresidente y sería el elegido para suceder a Suárez en 1981.</a:t>
            </a:r>
            <a:endParaRPr lang="es-ES" sz="2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antiago Carrillo 003.jpg"/>
          <p:cNvPicPr>
            <a:picLocks noChangeAspect="1" noChangeArrowheads="1"/>
          </p:cNvPicPr>
          <p:nvPr/>
        </p:nvPicPr>
        <p:blipFill>
          <a:blip r:embed="rId2" cstate="print"/>
          <a:srcRect/>
          <a:stretch>
            <a:fillRect/>
          </a:stretch>
        </p:blipFill>
        <p:spPr bwMode="auto">
          <a:xfrm>
            <a:off x="6444208" y="3360541"/>
            <a:ext cx="2699792" cy="3497459"/>
          </a:xfrm>
          <a:prstGeom prst="rect">
            <a:avLst/>
          </a:prstGeom>
          <a:noFill/>
        </p:spPr>
      </p:pic>
      <p:sp>
        <p:nvSpPr>
          <p:cNvPr id="3" name="2 Rectángulo"/>
          <p:cNvSpPr/>
          <p:nvPr/>
        </p:nvSpPr>
        <p:spPr>
          <a:xfrm>
            <a:off x="1835696" y="0"/>
            <a:ext cx="5472608" cy="764704"/>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solidFill>
                  <a:srgbClr val="0070C0"/>
                </a:solidFill>
              </a:rPr>
              <a:t>Izquierda</a:t>
            </a:r>
            <a:endParaRPr lang="es-ES_tradnl" sz="5400" dirty="0">
              <a:solidFill>
                <a:srgbClr val="0070C0"/>
              </a:solidFill>
            </a:endParaRPr>
          </a:p>
        </p:txBody>
      </p:sp>
      <p:graphicFrame>
        <p:nvGraphicFramePr>
          <p:cNvPr id="12" name="11 Tabla"/>
          <p:cNvGraphicFramePr>
            <a:graphicFrameLocks noGrp="1"/>
          </p:cNvGraphicFramePr>
          <p:nvPr/>
        </p:nvGraphicFramePr>
        <p:xfrm>
          <a:off x="0" y="908720"/>
          <a:ext cx="9144000" cy="2795776"/>
        </p:xfrm>
        <a:graphic>
          <a:graphicData uri="http://schemas.openxmlformats.org/drawingml/2006/table">
            <a:tbl>
              <a:tblPr firstRow="1" bandRow="1">
                <a:tableStyleId>{5C22544A-7EE6-4342-B048-85BDC9FD1C3A}</a:tableStyleId>
              </a:tblPr>
              <a:tblGrid>
                <a:gridCol w="2339752"/>
                <a:gridCol w="6804248"/>
              </a:tblGrid>
              <a:tr h="144016">
                <a:tc>
                  <a:txBody>
                    <a:bodyPr/>
                    <a:lstStyle/>
                    <a:p>
                      <a:endParaRPr lang="es-ES" sz="100" dirty="0"/>
                    </a:p>
                  </a:txBody>
                  <a:tcPr/>
                </a:tc>
                <a:tc>
                  <a:txBody>
                    <a:bodyPr/>
                    <a:lstStyle/>
                    <a:p>
                      <a:endParaRPr lang="es-ES" sz="100" dirty="0"/>
                    </a:p>
                  </a:txBody>
                  <a:tcPr/>
                </a:tc>
              </a:tr>
              <a:tr h="370840">
                <a:tc>
                  <a:txBody>
                    <a:bodyPr/>
                    <a:lstStyle/>
                    <a:p>
                      <a:r>
                        <a:rPr lang="es-ES" sz="2400" dirty="0" smtClean="0"/>
                        <a:t>Origen</a:t>
                      </a:r>
                      <a:endParaRPr lang="es-ES" sz="2400" dirty="0"/>
                    </a:p>
                  </a:txBody>
                  <a:tcPr anchor="ctr"/>
                </a:tc>
                <a:tc>
                  <a:txBody>
                    <a:bodyPr/>
                    <a:lstStyle/>
                    <a:p>
                      <a:pPr algn="just"/>
                      <a:r>
                        <a:rPr lang="es-ES" sz="2200" dirty="0" smtClean="0"/>
                        <a:t>Oposición democrática.</a:t>
                      </a:r>
                      <a:endParaRPr lang="es-ES" sz="2200" dirty="0"/>
                    </a:p>
                  </a:txBody>
                  <a:tcPr anchor="ctr"/>
                </a:tc>
              </a:tr>
              <a:tr h="370840">
                <a:tc>
                  <a:txBody>
                    <a:bodyPr/>
                    <a:lstStyle/>
                    <a:p>
                      <a:r>
                        <a:rPr lang="es-ES" sz="2400" dirty="0" smtClean="0"/>
                        <a:t>Personajes, órganos</a:t>
                      </a:r>
                      <a:endParaRPr lang="es-ES" sz="2400" dirty="0"/>
                    </a:p>
                  </a:txBody>
                  <a:tcPr anchor="ctr"/>
                </a:tc>
                <a:tc>
                  <a:txBody>
                    <a:bodyPr/>
                    <a:lstStyle/>
                    <a:p>
                      <a:pPr algn="just"/>
                      <a:r>
                        <a:rPr lang="es-ES" sz="2200" dirty="0" smtClean="0"/>
                        <a:t>Felipe González del PSOE</a:t>
                      </a:r>
                      <a:r>
                        <a:rPr lang="es-ES" sz="2200" baseline="0" dirty="0" smtClean="0"/>
                        <a:t> y Santiago Carrillo del PCE. Se unen en la </a:t>
                      </a:r>
                      <a:r>
                        <a:rPr lang="es-ES" sz="2200" baseline="0" dirty="0" err="1" smtClean="0"/>
                        <a:t>Platajunta</a:t>
                      </a:r>
                      <a:r>
                        <a:rPr lang="es-ES" sz="2200" baseline="0" dirty="0" smtClean="0"/>
                        <a:t> en 1976. PSP de Tierno Galván.</a:t>
                      </a:r>
                      <a:endParaRPr lang="es-ES" sz="2200" dirty="0"/>
                    </a:p>
                  </a:txBody>
                  <a:tcPr anchor="ctr"/>
                </a:tc>
              </a:tr>
              <a:tr h="370840">
                <a:tc>
                  <a:txBody>
                    <a:bodyPr/>
                    <a:lstStyle/>
                    <a:p>
                      <a:r>
                        <a:rPr lang="es-ES" sz="2400" dirty="0" smtClean="0"/>
                        <a:t>Situación</a:t>
                      </a:r>
                      <a:endParaRPr lang="es-ES" sz="2400" dirty="0"/>
                    </a:p>
                  </a:txBody>
                  <a:tcPr anchor="ctr"/>
                </a:tc>
                <a:tc>
                  <a:txBody>
                    <a:bodyPr/>
                    <a:lstStyle/>
                    <a:p>
                      <a:pPr algn="just"/>
                      <a:r>
                        <a:rPr lang="es-ES" sz="2200" dirty="0" smtClean="0">
                          <a:solidFill>
                            <a:schemeClr val="tx1"/>
                          </a:solidFill>
                        </a:rPr>
                        <a:t>Clandestinos hasta</a:t>
                      </a:r>
                      <a:r>
                        <a:rPr lang="es-ES" sz="2200" baseline="0" dirty="0" smtClean="0">
                          <a:solidFill>
                            <a:schemeClr val="tx1"/>
                          </a:solidFill>
                        </a:rPr>
                        <a:t> ser l</a:t>
                      </a:r>
                      <a:r>
                        <a:rPr lang="es-ES" sz="2200" dirty="0" smtClean="0">
                          <a:solidFill>
                            <a:schemeClr val="tx1"/>
                          </a:solidFill>
                        </a:rPr>
                        <a:t>egalizados</a:t>
                      </a:r>
                      <a:r>
                        <a:rPr lang="es-ES" sz="2200" baseline="0" dirty="0" smtClean="0">
                          <a:solidFill>
                            <a:schemeClr val="tx1"/>
                          </a:solidFill>
                        </a:rPr>
                        <a:t> en 1976.</a:t>
                      </a:r>
                      <a:endParaRPr lang="es-ES" sz="2200" dirty="0"/>
                    </a:p>
                  </a:txBody>
                  <a:tcPr anchor="ctr"/>
                </a:tc>
              </a:tr>
              <a:tr h="370840">
                <a:tc>
                  <a:txBody>
                    <a:bodyPr/>
                    <a:lstStyle/>
                    <a:p>
                      <a:r>
                        <a:rPr lang="es-ES" sz="2400" dirty="0" smtClean="0"/>
                        <a:t>Ideas</a:t>
                      </a:r>
                      <a:endParaRPr lang="es-ES" sz="2400" dirty="0"/>
                    </a:p>
                  </a:txBody>
                  <a:tcPr anchor="ctr"/>
                </a:tc>
                <a:tc>
                  <a:txBody>
                    <a:bodyPr/>
                    <a:lstStyle/>
                    <a:p>
                      <a:pPr algn="just"/>
                      <a:r>
                        <a:rPr lang="es-ES" sz="2200" baseline="0" dirty="0" smtClean="0"/>
                        <a:t>Rupturistas. Democracia.</a:t>
                      </a:r>
                      <a:endParaRPr lang="es-ES" sz="2200" dirty="0"/>
                    </a:p>
                  </a:txBody>
                  <a:tcPr anchor="ctr"/>
                </a:tc>
              </a:tr>
              <a:tr h="370840">
                <a:tc>
                  <a:txBody>
                    <a:bodyPr/>
                    <a:lstStyle/>
                    <a:p>
                      <a:r>
                        <a:rPr lang="es-ES" sz="2400" dirty="0" smtClean="0"/>
                        <a:t>Resultados</a:t>
                      </a:r>
                      <a:endParaRPr lang="es-ES" sz="2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200" dirty="0" smtClean="0">
                          <a:solidFill>
                            <a:schemeClr val="tx1"/>
                          </a:solidFill>
                        </a:rPr>
                        <a:t>2ª y 3ª fuerzas</a:t>
                      </a:r>
                      <a:r>
                        <a:rPr lang="es-ES" sz="2200" baseline="0" dirty="0" smtClean="0">
                          <a:solidFill>
                            <a:schemeClr val="tx1"/>
                          </a:solidFill>
                        </a:rPr>
                        <a:t> en 1977. El PSOE vencerá en 1982.</a:t>
                      </a:r>
                      <a:endParaRPr lang="es-ES_tradnl" sz="2200" dirty="0" smtClean="0">
                        <a:solidFill>
                          <a:schemeClr val="tx1"/>
                        </a:solidFill>
                      </a:endParaRPr>
                    </a:p>
                  </a:txBody>
                  <a:tcPr anchor="ctr"/>
                </a:tc>
              </a:tr>
            </a:tbl>
          </a:graphicData>
        </a:graphic>
      </p:graphicFrame>
      <p:sp>
        <p:nvSpPr>
          <p:cNvPr id="8" name="7 CuadroTexto"/>
          <p:cNvSpPr txBox="1"/>
          <p:nvPr/>
        </p:nvSpPr>
        <p:spPr>
          <a:xfrm>
            <a:off x="0" y="3717032"/>
            <a:ext cx="6444208" cy="2923877"/>
          </a:xfrm>
          <a:prstGeom prst="rect">
            <a:avLst/>
          </a:prstGeom>
          <a:noFill/>
        </p:spPr>
        <p:txBody>
          <a:bodyPr wrap="square" rtlCol="0">
            <a:spAutoFit/>
          </a:bodyPr>
          <a:lstStyle/>
          <a:p>
            <a:pPr algn="ctr"/>
            <a:r>
              <a:rPr lang="es-ES" sz="2300" dirty="0" smtClean="0"/>
              <a:t>Periodista militante del PSOE durante la República que en 1936 se pasaría al PCE. Se le vincula con la matanza de </a:t>
            </a:r>
            <a:r>
              <a:rPr lang="es-ES" sz="2300" dirty="0" err="1" smtClean="0"/>
              <a:t>Paracuellos</a:t>
            </a:r>
            <a:r>
              <a:rPr lang="es-ES" sz="2300" dirty="0" smtClean="0"/>
              <a:t> de Jarama. En el exilio representa a una facción moderada del PCE y finalmente acerca al partido al eurocomunismo  en los 60. En 1976 logra la legalización del partido liderando una visión posibilista que incluso acepta la monarquía en aras de la reconciliación.</a:t>
            </a:r>
            <a:endParaRPr lang="es-ES" sz="2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35696" y="0"/>
            <a:ext cx="5472608" cy="764704"/>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solidFill>
                  <a:srgbClr val="0070C0"/>
                </a:solidFill>
              </a:rPr>
              <a:t>Nacionalistas</a:t>
            </a:r>
            <a:endParaRPr lang="es-ES_tradnl" sz="5400" dirty="0">
              <a:solidFill>
                <a:srgbClr val="0070C0"/>
              </a:solidFill>
            </a:endParaRPr>
          </a:p>
        </p:txBody>
      </p:sp>
      <p:graphicFrame>
        <p:nvGraphicFramePr>
          <p:cNvPr id="12" name="11 Tabla"/>
          <p:cNvGraphicFramePr>
            <a:graphicFrameLocks noGrp="1"/>
          </p:cNvGraphicFramePr>
          <p:nvPr/>
        </p:nvGraphicFramePr>
        <p:xfrm>
          <a:off x="0" y="908720"/>
          <a:ext cx="9144000" cy="3100576"/>
        </p:xfrm>
        <a:graphic>
          <a:graphicData uri="http://schemas.openxmlformats.org/drawingml/2006/table">
            <a:tbl>
              <a:tblPr firstRow="1" bandRow="1">
                <a:tableStyleId>{5C22544A-7EE6-4342-B048-85BDC9FD1C3A}</a:tableStyleId>
              </a:tblPr>
              <a:tblGrid>
                <a:gridCol w="2339752"/>
                <a:gridCol w="6804248"/>
              </a:tblGrid>
              <a:tr h="144016">
                <a:tc>
                  <a:txBody>
                    <a:bodyPr/>
                    <a:lstStyle/>
                    <a:p>
                      <a:endParaRPr lang="es-ES" sz="100" dirty="0"/>
                    </a:p>
                  </a:txBody>
                  <a:tcPr/>
                </a:tc>
                <a:tc>
                  <a:txBody>
                    <a:bodyPr/>
                    <a:lstStyle/>
                    <a:p>
                      <a:endParaRPr lang="es-ES" sz="100" dirty="0"/>
                    </a:p>
                  </a:txBody>
                  <a:tcPr/>
                </a:tc>
              </a:tr>
              <a:tr h="370840">
                <a:tc>
                  <a:txBody>
                    <a:bodyPr/>
                    <a:lstStyle/>
                    <a:p>
                      <a:r>
                        <a:rPr lang="es-ES" sz="2400" dirty="0" smtClean="0"/>
                        <a:t>Origen</a:t>
                      </a:r>
                      <a:endParaRPr lang="es-ES" sz="2400" dirty="0"/>
                    </a:p>
                  </a:txBody>
                  <a:tcPr anchor="ctr"/>
                </a:tc>
                <a:tc>
                  <a:txBody>
                    <a:bodyPr/>
                    <a:lstStyle/>
                    <a:p>
                      <a:pPr algn="just"/>
                      <a:r>
                        <a:rPr lang="es-ES" sz="2200" dirty="0" smtClean="0"/>
                        <a:t>Oposición</a:t>
                      </a:r>
                      <a:r>
                        <a:rPr lang="es-ES" sz="2200" baseline="0" dirty="0" smtClean="0"/>
                        <a:t> democrática (en su mayoría)</a:t>
                      </a:r>
                      <a:r>
                        <a:rPr lang="es-ES" sz="2200" dirty="0" smtClean="0"/>
                        <a:t>.</a:t>
                      </a:r>
                      <a:endParaRPr lang="es-ES" sz="2200" dirty="0"/>
                    </a:p>
                  </a:txBody>
                  <a:tcPr anchor="ctr"/>
                </a:tc>
              </a:tr>
              <a:tr h="370840">
                <a:tc>
                  <a:txBody>
                    <a:bodyPr/>
                    <a:lstStyle/>
                    <a:p>
                      <a:r>
                        <a:rPr lang="es-ES" sz="2400" dirty="0" smtClean="0"/>
                        <a:t>Personajes, órganos</a:t>
                      </a:r>
                      <a:endParaRPr lang="es-ES" sz="2400" dirty="0"/>
                    </a:p>
                  </a:txBody>
                  <a:tcPr anchor="ctr"/>
                </a:tc>
                <a:tc>
                  <a:txBody>
                    <a:bodyPr/>
                    <a:lstStyle/>
                    <a:p>
                      <a:pPr algn="just"/>
                      <a:r>
                        <a:rPr lang="es-ES" sz="2200" dirty="0" smtClean="0"/>
                        <a:t>Jordi</a:t>
                      </a:r>
                      <a:r>
                        <a:rPr lang="es-ES" sz="2200" baseline="0" dirty="0" smtClean="0"/>
                        <a:t> Pujol, Josep </a:t>
                      </a:r>
                      <a:r>
                        <a:rPr lang="es-ES" sz="2200" baseline="0" dirty="0" err="1" smtClean="0"/>
                        <a:t>Tarradellas</a:t>
                      </a:r>
                      <a:r>
                        <a:rPr lang="es-ES" sz="2200" baseline="0" dirty="0" smtClean="0"/>
                        <a:t>. Pacto Democrático por Cataluña, origen del PSC y de CIU. PNV y ERC.</a:t>
                      </a:r>
                      <a:endParaRPr lang="es-ES" sz="2200" dirty="0"/>
                    </a:p>
                  </a:txBody>
                  <a:tcPr anchor="ctr"/>
                </a:tc>
              </a:tr>
              <a:tr h="370840">
                <a:tc>
                  <a:txBody>
                    <a:bodyPr/>
                    <a:lstStyle/>
                    <a:p>
                      <a:r>
                        <a:rPr lang="es-ES" sz="2400" dirty="0" smtClean="0"/>
                        <a:t>Situación</a:t>
                      </a:r>
                      <a:endParaRPr lang="es-ES" sz="2400" dirty="0"/>
                    </a:p>
                  </a:txBody>
                  <a:tcPr anchor="ctr"/>
                </a:tc>
                <a:tc>
                  <a:txBody>
                    <a:bodyPr/>
                    <a:lstStyle/>
                    <a:p>
                      <a:pPr algn="just"/>
                      <a:r>
                        <a:rPr lang="es-ES" sz="2200" dirty="0" smtClean="0">
                          <a:solidFill>
                            <a:schemeClr val="tx1"/>
                          </a:solidFill>
                        </a:rPr>
                        <a:t>Clandestinos hasta</a:t>
                      </a:r>
                      <a:r>
                        <a:rPr lang="es-ES" sz="2200" baseline="0" dirty="0" smtClean="0">
                          <a:solidFill>
                            <a:schemeClr val="tx1"/>
                          </a:solidFill>
                        </a:rPr>
                        <a:t> ser l</a:t>
                      </a:r>
                      <a:r>
                        <a:rPr lang="es-ES" sz="2200" dirty="0" smtClean="0">
                          <a:solidFill>
                            <a:schemeClr val="tx1"/>
                          </a:solidFill>
                        </a:rPr>
                        <a:t>egalizados</a:t>
                      </a:r>
                      <a:r>
                        <a:rPr lang="es-ES" sz="2200" baseline="0" dirty="0" smtClean="0">
                          <a:solidFill>
                            <a:schemeClr val="tx1"/>
                          </a:solidFill>
                        </a:rPr>
                        <a:t> en 1976.</a:t>
                      </a:r>
                      <a:endParaRPr lang="es-ES" sz="2200" dirty="0"/>
                    </a:p>
                  </a:txBody>
                  <a:tcPr anchor="ctr"/>
                </a:tc>
              </a:tr>
              <a:tr h="370840">
                <a:tc>
                  <a:txBody>
                    <a:bodyPr/>
                    <a:lstStyle/>
                    <a:p>
                      <a:r>
                        <a:rPr lang="es-ES" sz="2400" dirty="0" smtClean="0"/>
                        <a:t>Ideas</a:t>
                      </a:r>
                      <a:endParaRPr lang="es-ES" sz="2400" dirty="0"/>
                    </a:p>
                  </a:txBody>
                  <a:tcPr anchor="ctr"/>
                </a:tc>
                <a:tc>
                  <a:txBody>
                    <a:bodyPr/>
                    <a:lstStyle/>
                    <a:p>
                      <a:pPr algn="just"/>
                      <a:r>
                        <a:rPr lang="es-ES" sz="2200" baseline="0" dirty="0" smtClean="0"/>
                        <a:t>Inciden sobre todo en la creación de las autonomías.</a:t>
                      </a:r>
                      <a:endParaRPr lang="es-ES" sz="2200" dirty="0"/>
                    </a:p>
                  </a:txBody>
                  <a:tcPr anchor="ctr"/>
                </a:tc>
              </a:tr>
              <a:tr h="370840">
                <a:tc>
                  <a:txBody>
                    <a:bodyPr/>
                    <a:lstStyle/>
                    <a:p>
                      <a:r>
                        <a:rPr lang="es-ES" sz="2400" dirty="0" smtClean="0"/>
                        <a:t>Resultados</a:t>
                      </a:r>
                      <a:endParaRPr lang="es-ES" sz="2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200" dirty="0" smtClean="0">
                          <a:solidFill>
                            <a:schemeClr val="tx1"/>
                          </a:solidFill>
                        </a:rPr>
                        <a:t>En 1977 Pujol</a:t>
                      </a:r>
                      <a:r>
                        <a:rPr lang="es-ES" sz="2200" baseline="0" dirty="0" smtClean="0">
                          <a:solidFill>
                            <a:schemeClr val="tx1"/>
                          </a:solidFill>
                        </a:rPr>
                        <a:t> vence en dos provincias catalanas y el PNV en otras dos.</a:t>
                      </a:r>
                      <a:endParaRPr lang="es-ES_tradnl" sz="2200" dirty="0" smtClean="0">
                        <a:solidFill>
                          <a:schemeClr val="tx1"/>
                        </a:solidFill>
                      </a:endParaRPr>
                    </a:p>
                  </a:txBody>
                  <a:tcPr anchor="ctr"/>
                </a:tc>
              </a:tr>
            </a:tbl>
          </a:graphicData>
        </a:graphic>
      </p:graphicFrame>
      <p:sp>
        <p:nvSpPr>
          <p:cNvPr id="8" name="7 CuadroTexto"/>
          <p:cNvSpPr txBox="1"/>
          <p:nvPr/>
        </p:nvSpPr>
        <p:spPr>
          <a:xfrm>
            <a:off x="0" y="4288066"/>
            <a:ext cx="6876256" cy="2569934"/>
          </a:xfrm>
          <a:prstGeom prst="rect">
            <a:avLst/>
          </a:prstGeom>
          <a:noFill/>
        </p:spPr>
        <p:txBody>
          <a:bodyPr wrap="square" rtlCol="0">
            <a:spAutoFit/>
          </a:bodyPr>
          <a:lstStyle/>
          <a:p>
            <a:pPr algn="ctr"/>
            <a:r>
              <a:rPr lang="es-ES" sz="2300" dirty="0" smtClean="0"/>
              <a:t>Médico vinculado con negocios en farmacéuticas. Formó parte de la oposición nacionalista antifranquista desde los 60. Dirige Pacto Democrático por Cataluña en 1976 y en 1978 funda CIU para vencer las primeras elecciones catalanas y convertirse en presidente de la Generalidad hasta 2003. Afianza la autonomía catalana con el incremento de competencias. </a:t>
            </a:r>
            <a:endParaRPr lang="es-ES" sz="2300" dirty="0"/>
          </a:p>
        </p:txBody>
      </p:sp>
      <p:pic>
        <p:nvPicPr>
          <p:cNvPr id="63490" name="Picture 2" descr="Jordi Pujol - Fotografia oficial.jpg"/>
          <p:cNvPicPr>
            <a:picLocks noChangeAspect="1" noChangeArrowheads="1"/>
          </p:cNvPicPr>
          <p:nvPr/>
        </p:nvPicPr>
        <p:blipFill>
          <a:blip r:embed="rId2" cstate="print"/>
          <a:srcRect/>
          <a:stretch>
            <a:fillRect/>
          </a:stretch>
        </p:blipFill>
        <p:spPr bwMode="auto">
          <a:xfrm>
            <a:off x="6876256" y="3992395"/>
            <a:ext cx="2267744" cy="286560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35696" y="0"/>
            <a:ext cx="5472608" cy="764704"/>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solidFill>
                  <a:srgbClr val="0070C0"/>
                </a:solidFill>
              </a:rPr>
              <a:t>Otros</a:t>
            </a:r>
            <a:endParaRPr lang="es-ES_tradnl" sz="5400" dirty="0">
              <a:solidFill>
                <a:srgbClr val="0070C0"/>
              </a:solidFill>
            </a:endParaRPr>
          </a:p>
        </p:txBody>
      </p:sp>
      <p:graphicFrame>
        <p:nvGraphicFramePr>
          <p:cNvPr id="12" name="11 Tabla"/>
          <p:cNvGraphicFramePr>
            <a:graphicFrameLocks noGrp="1"/>
          </p:cNvGraphicFramePr>
          <p:nvPr/>
        </p:nvGraphicFramePr>
        <p:xfrm>
          <a:off x="0" y="908720"/>
          <a:ext cx="9144000" cy="2795776"/>
        </p:xfrm>
        <a:graphic>
          <a:graphicData uri="http://schemas.openxmlformats.org/drawingml/2006/table">
            <a:tbl>
              <a:tblPr firstRow="1" bandRow="1">
                <a:tableStyleId>{5C22544A-7EE6-4342-B048-85BDC9FD1C3A}</a:tableStyleId>
              </a:tblPr>
              <a:tblGrid>
                <a:gridCol w="2339752"/>
                <a:gridCol w="6804248"/>
              </a:tblGrid>
              <a:tr h="144016">
                <a:tc>
                  <a:txBody>
                    <a:bodyPr/>
                    <a:lstStyle/>
                    <a:p>
                      <a:endParaRPr lang="es-ES" sz="100" dirty="0"/>
                    </a:p>
                  </a:txBody>
                  <a:tcPr/>
                </a:tc>
                <a:tc>
                  <a:txBody>
                    <a:bodyPr/>
                    <a:lstStyle/>
                    <a:p>
                      <a:endParaRPr lang="es-ES" sz="100" dirty="0"/>
                    </a:p>
                  </a:txBody>
                  <a:tcPr/>
                </a:tc>
              </a:tr>
              <a:tr h="370840">
                <a:tc>
                  <a:txBody>
                    <a:bodyPr/>
                    <a:lstStyle/>
                    <a:p>
                      <a:r>
                        <a:rPr lang="es-ES" sz="2400" dirty="0" smtClean="0"/>
                        <a:t>Origen</a:t>
                      </a:r>
                      <a:endParaRPr lang="es-ES" sz="2400" dirty="0"/>
                    </a:p>
                  </a:txBody>
                  <a:tcPr anchor="ctr"/>
                </a:tc>
                <a:tc>
                  <a:txBody>
                    <a:bodyPr/>
                    <a:lstStyle/>
                    <a:p>
                      <a:pPr algn="just"/>
                      <a:r>
                        <a:rPr lang="es-ES" sz="2200" dirty="0" smtClean="0"/>
                        <a:t>Diversos.</a:t>
                      </a:r>
                      <a:endParaRPr lang="es-ES" sz="2200" dirty="0"/>
                    </a:p>
                  </a:txBody>
                  <a:tcPr anchor="ctr"/>
                </a:tc>
              </a:tr>
              <a:tr h="370840">
                <a:tc>
                  <a:txBody>
                    <a:bodyPr/>
                    <a:lstStyle/>
                    <a:p>
                      <a:r>
                        <a:rPr lang="es-ES" sz="2400" dirty="0" smtClean="0"/>
                        <a:t>Personajes, órganos</a:t>
                      </a:r>
                      <a:endParaRPr lang="es-ES" sz="2400" dirty="0"/>
                    </a:p>
                  </a:txBody>
                  <a:tcPr anchor="ctr"/>
                </a:tc>
                <a:tc>
                  <a:txBody>
                    <a:bodyPr/>
                    <a:lstStyle/>
                    <a:p>
                      <a:pPr algn="just"/>
                      <a:r>
                        <a:rPr lang="es-ES" sz="2200" dirty="0" smtClean="0"/>
                        <a:t>Gil Robles (Federación Popular</a:t>
                      </a:r>
                      <a:r>
                        <a:rPr lang="es-ES" sz="2200" baseline="0" dirty="0" smtClean="0"/>
                        <a:t> Democrática), Marcelino Camacho (CCOO), Nicolás Redondo (UGT), CNT…</a:t>
                      </a:r>
                      <a:endParaRPr lang="es-ES" sz="2200" dirty="0"/>
                    </a:p>
                  </a:txBody>
                  <a:tcPr anchor="ctr"/>
                </a:tc>
              </a:tr>
              <a:tr h="370840">
                <a:tc>
                  <a:txBody>
                    <a:bodyPr/>
                    <a:lstStyle/>
                    <a:p>
                      <a:r>
                        <a:rPr lang="es-ES" sz="2400" dirty="0" smtClean="0"/>
                        <a:t>Situación</a:t>
                      </a:r>
                      <a:endParaRPr lang="es-ES" sz="2400" dirty="0"/>
                    </a:p>
                  </a:txBody>
                  <a:tcPr anchor="ctr"/>
                </a:tc>
                <a:tc>
                  <a:txBody>
                    <a:bodyPr/>
                    <a:lstStyle/>
                    <a:p>
                      <a:pPr algn="just"/>
                      <a:r>
                        <a:rPr lang="es-ES" sz="2200" dirty="0" smtClean="0">
                          <a:solidFill>
                            <a:schemeClr val="tx1"/>
                          </a:solidFill>
                        </a:rPr>
                        <a:t>Clandestinos hasta</a:t>
                      </a:r>
                      <a:r>
                        <a:rPr lang="es-ES" sz="2200" baseline="0" dirty="0" smtClean="0">
                          <a:solidFill>
                            <a:schemeClr val="tx1"/>
                          </a:solidFill>
                        </a:rPr>
                        <a:t> ser l</a:t>
                      </a:r>
                      <a:r>
                        <a:rPr lang="es-ES" sz="2200" dirty="0" smtClean="0">
                          <a:solidFill>
                            <a:schemeClr val="tx1"/>
                          </a:solidFill>
                        </a:rPr>
                        <a:t>egalizados</a:t>
                      </a:r>
                      <a:r>
                        <a:rPr lang="es-ES" sz="2200" baseline="0" dirty="0" smtClean="0">
                          <a:solidFill>
                            <a:schemeClr val="tx1"/>
                          </a:solidFill>
                        </a:rPr>
                        <a:t> en 1976.</a:t>
                      </a:r>
                      <a:endParaRPr lang="es-ES" sz="2200" dirty="0"/>
                    </a:p>
                  </a:txBody>
                  <a:tcPr anchor="ctr"/>
                </a:tc>
              </a:tr>
              <a:tr h="370840">
                <a:tc>
                  <a:txBody>
                    <a:bodyPr/>
                    <a:lstStyle/>
                    <a:p>
                      <a:r>
                        <a:rPr lang="es-ES" sz="2400" dirty="0" smtClean="0"/>
                        <a:t>Ideas</a:t>
                      </a:r>
                      <a:endParaRPr lang="es-ES" sz="2400" dirty="0"/>
                    </a:p>
                  </a:txBody>
                  <a:tcPr anchor="ctr"/>
                </a:tc>
                <a:tc>
                  <a:txBody>
                    <a:bodyPr/>
                    <a:lstStyle/>
                    <a:p>
                      <a:pPr algn="just"/>
                      <a:r>
                        <a:rPr lang="es-ES" sz="2200" baseline="0" dirty="0" smtClean="0"/>
                        <a:t>Democracia (la mayoría).</a:t>
                      </a:r>
                      <a:endParaRPr lang="es-ES" sz="2200" dirty="0"/>
                    </a:p>
                  </a:txBody>
                  <a:tcPr anchor="ctr"/>
                </a:tc>
              </a:tr>
              <a:tr h="370840">
                <a:tc>
                  <a:txBody>
                    <a:bodyPr/>
                    <a:lstStyle/>
                    <a:p>
                      <a:r>
                        <a:rPr lang="es-ES" sz="2400" dirty="0" smtClean="0"/>
                        <a:t>Resultados</a:t>
                      </a:r>
                      <a:endParaRPr lang="es-ES" sz="2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200" dirty="0" smtClean="0">
                          <a:solidFill>
                            <a:schemeClr val="tx1"/>
                          </a:solidFill>
                        </a:rPr>
                        <a:t>Pobres. CCOO</a:t>
                      </a:r>
                      <a:r>
                        <a:rPr lang="es-ES" sz="2200" baseline="0" dirty="0" smtClean="0">
                          <a:solidFill>
                            <a:schemeClr val="tx1"/>
                          </a:solidFill>
                        </a:rPr>
                        <a:t> y UGT son sindicatos.</a:t>
                      </a:r>
                      <a:endParaRPr lang="es-ES_tradnl" sz="2200" dirty="0" smtClean="0">
                        <a:solidFill>
                          <a:schemeClr val="tx1"/>
                        </a:solidFill>
                      </a:endParaRPr>
                    </a:p>
                  </a:txBody>
                  <a:tcPr anchor="ctr"/>
                </a:tc>
              </a:tr>
            </a:tbl>
          </a:graphicData>
        </a:graphic>
      </p:graphicFrame>
      <p:sp>
        <p:nvSpPr>
          <p:cNvPr id="8" name="7 CuadroTexto"/>
          <p:cNvSpPr txBox="1"/>
          <p:nvPr/>
        </p:nvSpPr>
        <p:spPr>
          <a:xfrm>
            <a:off x="0" y="3933056"/>
            <a:ext cx="6876256" cy="2569934"/>
          </a:xfrm>
          <a:prstGeom prst="rect">
            <a:avLst/>
          </a:prstGeom>
          <a:noFill/>
        </p:spPr>
        <p:txBody>
          <a:bodyPr wrap="square" rtlCol="0">
            <a:spAutoFit/>
          </a:bodyPr>
          <a:lstStyle/>
          <a:p>
            <a:pPr algn="ctr"/>
            <a:r>
              <a:rPr lang="es-ES" sz="2300" dirty="0" smtClean="0"/>
              <a:t>Marcelino Camacho fue miembro del PCE y de la UGT. Luchó en la guerra con los republicanos, huyó al exilio, estuvo preso en Argelia y una vez en España trabajaría como obrero formando parte de CCOO para infiltrarse en el sindicato vertical. Estaría en la cárcel (proceso 1001). Con la Transición pasa a dirigir CCOO estando a la vez afiliado al PCE. Dirigió CCOO hasta 1987.</a:t>
            </a:r>
            <a:endParaRPr lang="es-ES" sz="2300" dirty="0"/>
          </a:p>
        </p:txBody>
      </p:sp>
      <p:pic>
        <p:nvPicPr>
          <p:cNvPr id="64514" name="Picture 2" descr="Marcelino Camacho001.jpg"/>
          <p:cNvPicPr>
            <a:picLocks noChangeAspect="1" noChangeArrowheads="1"/>
          </p:cNvPicPr>
          <p:nvPr/>
        </p:nvPicPr>
        <p:blipFill>
          <a:blip r:embed="rId2" cstate="print"/>
          <a:srcRect/>
          <a:stretch>
            <a:fillRect/>
          </a:stretch>
        </p:blipFill>
        <p:spPr bwMode="auto">
          <a:xfrm>
            <a:off x="6905625" y="3676650"/>
            <a:ext cx="2238375" cy="31813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304698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Juan Carlos I.</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Adolfo Suárez.</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Felipe González.</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Ley para la Reforma política.</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Estado de las autonomías.</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ETA.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2031325"/>
          </a:xfrm>
          <a:prstGeom prst="rect">
            <a:avLst/>
          </a:prstGeom>
        </p:spPr>
        <p:txBody>
          <a:bodyPr wrap="square">
            <a:spAutoFit/>
          </a:bodyPr>
          <a:lstStyle/>
          <a:p>
            <a:pPr algn="ctr"/>
            <a:r>
              <a:rPr lang="es-ES" sz="4200" b="1" dirty="0" smtClean="0">
                <a:latin typeface="Arial Black" pitchFamily="34" charset="0"/>
              </a:rPr>
              <a:t>El rey Juan Carlos y el Gobierno de Suárez. Opciones políticas y elecciones del 77.</a:t>
            </a:r>
            <a:endParaRPr lang="es-ES" sz="4200" dirty="0">
              <a:latin typeface="Arial Black" pitchFamily="34" charset="0"/>
            </a:endParaRPr>
          </a:p>
        </p:txBody>
      </p:sp>
      <p:sp>
        <p:nvSpPr>
          <p:cNvPr id="3" name="2 Rectángulo"/>
          <p:cNvSpPr/>
          <p:nvPr/>
        </p:nvSpPr>
        <p:spPr>
          <a:xfrm>
            <a:off x="0" y="1916832"/>
            <a:ext cx="9144000" cy="5016758"/>
          </a:xfrm>
          <a:prstGeom prst="rect">
            <a:avLst/>
          </a:prstGeom>
        </p:spPr>
        <p:txBody>
          <a:bodyPr wrap="square">
            <a:spAutoFit/>
          </a:bodyPr>
          <a:lstStyle/>
          <a:p>
            <a:pPr marL="361950" lvl="0" indent="-361950">
              <a:buFont typeface="Arial" pitchFamily="34" charset="0"/>
              <a:buChar char="•"/>
            </a:pPr>
            <a:r>
              <a:rPr lang="es-ES" sz="4000" dirty="0" smtClean="0">
                <a:latin typeface="Times New Roman" pitchFamily="18" charset="0"/>
                <a:cs typeface="Times New Roman" pitchFamily="18" charset="0"/>
              </a:rPr>
              <a:t>La figura del rey Juan Carlos.</a:t>
            </a:r>
          </a:p>
          <a:p>
            <a:pPr marL="361950" indent="-361950">
              <a:buFont typeface="Arial" pitchFamily="34" charset="0"/>
              <a:buChar char="•"/>
            </a:pPr>
            <a:r>
              <a:rPr lang="es-ES" sz="4000" dirty="0" smtClean="0">
                <a:latin typeface="Times New Roman" pitchFamily="18" charset="0"/>
                <a:cs typeface="Times New Roman" pitchFamily="18" charset="0"/>
              </a:rPr>
              <a:t>Medidas del primer Gobierno de Suárez.</a:t>
            </a:r>
          </a:p>
          <a:p>
            <a:pPr marL="361950" lvl="0" indent="-361950" algn="just">
              <a:buFont typeface="Arial" pitchFamily="34" charset="0"/>
              <a:buChar char="•"/>
            </a:pPr>
            <a:r>
              <a:rPr lang="es-ES" sz="4000" dirty="0" smtClean="0">
                <a:latin typeface="Times New Roman" pitchFamily="18" charset="0"/>
                <a:cs typeface="Times New Roman" pitchFamily="18" charset="0"/>
              </a:rPr>
              <a:t>La UCD.</a:t>
            </a:r>
          </a:p>
          <a:p>
            <a:pPr marL="361950" lvl="0" indent="-361950" algn="just">
              <a:buFont typeface="Arial" pitchFamily="34" charset="0"/>
              <a:buChar char="•"/>
            </a:pPr>
            <a:r>
              <a:rPr lang="es-ES" sz="4000" dirty="0" smtClean="0">
                <a:latin typeface="Times New Roman" pitchFamily="18" charset="0"/>
                <a:cs typeface="Times New Roman" pitchFamily="18" charset="0"/>
              </a:rPr>
              <a:t>Partidos de derechas: AP y falangistas.</a:t>
            </a:r>
          </a:p>
          <a:p>
            <a:pPr marL="361950" lvl="0" indent="-361950" algn="just">
              <a:buFont typeface="Arial" pitchFamily="34" charset="0"/>
              <a:buChar char="•"/>
            </a:pPr>
            <a:r>
              <a:rPr lang="es-ES" sz="4000" dirty="0" smtClean="0">
                <a:latin typeface="Times New Roman" pitchFamily="18" charset="0"/>
                <a:cs typeface="Times New Roman" pitchFamily="18" charset="0"/>
              </a:rPr>
              <a:t>Partidos de izquierdas: PSOE y PCE.</a:t>
            </a:r>
          </a:p>
          <a:p>
            <a:pPr marL="361950" lvl="0" indent="-361950" algn="just">
              <a:buFont typeface="Arial" pitchFamily="34" charset="0"/>
              <a:buChar char="•"/>
            </a:pPr>
            <a:r>
              <a:rPr lang="es-ES" sz="4000" dirty="0" smtClean="0">
                <a:latin typeface="Times New Roman" pitchFamily="18" charset="0"/>
                <a:cs typeface="Times New Roman" pitchFamily="18" charset="0"/>
              </a:rPr>
              <a:t>Partidos nacionalistas: Pacto Democrático de Cataluña (PSC y CIU) y PNV.</a:t>
            </a:r>
          </a:p>
          <a:p>
            <a:pPr marL="361950" indent="-361950" algn="just">
              <a:buFont typeface="Arial" pitchFamily="34" charset="0"/>
              <a:buChar char="•"/>
            </a:pPr>
            <a:r>
              <a:rPr lang="es-ES" sz="4000" dirty="0" smtClean="0">
                <a:latin typeface="Times New Roman" pitchFamily="18" charset="0"/>
                <a:cs typeface="Times New Roman" pitchFamily="18" charset="0"/>
              </a:rPr>
              <a:t>Los resultados electorales.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498413"/>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6000" dirty="0" smtClean="0">
                <a:solidFill>
                  <a:srgbClr val="FF0000"/>
                </a:solidFill>
                <a:latin typeface="Arial Black" pitchFamily="34" charset="0"/>
              </a:rPr>
              <a:t>Juan Carlos 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A los dos días de morir Franco, </a:t>
            </a:r>
            <a:r>
              <a:rPr lang="es-ES" sz="3600" dirty="0" smtClean="0">
                <a:solidFill>
                  <a:srgbClr val="FF0000"/>
                </a:solidFill>
                <a:latin typeface="Times New Roman" pitchFamily="18" charset="0"/>
                <a:cs typeface="Times New Roman" pitchFamily="18" charset="0"/>
              </a:rPr>
              <a:t>Juan Carlos I </a:t>
            </a:r>
            <a:r>
              <a:rPr lang="es-ES" sz="3600" dirty="0" smtClean="0">
                <a:latin typeface="Times New Roman" pitchFamily="18" charset="0"/>
                <a:cs typeface="Times New Roman" pitchFamily="18" charset="0"/>
              </a:rPr>
              <a:t>juraba ante las Cortes las Leyes Fundamentales convirtiéndose en jefe del Estado.</a:t>
            </a:r>
            <a:endParaRPr lang="es-ES" sz="3600" dirty="0">
              <a:latin typeface="Times New Roman" pitchFamily="18" charset="0"/>
              <a:cs typeface="Times New Roman" pitchFamily="18" charset="0"/>
            </a:endParaRPr>
          </a:p>
        </p:txBody>
      </p:sp>
      <p:pic>
        <p:nvPicPr>
          <p:cNvPr id="28674" name="Picture 2" descr="Resultado de imagen de 22 noviembre juan carlos cortes"/>
          <p:cNvPicPr>
            <a:picLocks noChangeAspect="1" noChangeArrowheads="1"/>
          </p:cNvPicPr>
          <p:nvPr/>
        </p:nvPicPr>
        <p:blipFill>
          <a:blip r:embed="rId2" cstate="print"/>
          <a:srcRect/>
          <a:stretch>
            <a:fillRect/>
          </a:stretch>
        </p:blipFill>
        <p:spPr bwMode="auto">
          <a:xfrm>
            <a:off x="1547664" y="1772816"/>
            <a:ext cx="6264696" cy="3846379"/>
          </a:xfrm>
          <a:prstGeom prst="rect">
            <a:avLst/>
          </a:prstGeom>
          <a:noFill/>
        </p:spPr>
      </p:pic>
      <p:sp>
        <p:nvSpPr>
          <p:cNvPr id="4" name="3 CuadroTexto"/>
          <p:cNvSpPr txBox="1"/>
          <p:nvPr/>
        </p:nvSpPr>
        <p:spPr>
          <a:xfrm>
            <a:off x="0" y="5657671"/>
            <a:ext cx="9144000" cy="1200329"/>
          </a:xfrm>
          <a:prstGeom prst="rect">
            <a:avLst/>
          </a:prstGeom>
          <a:noFill/>
        </p:spPr>
        <p:txBody>
          <a:bodyPr wrap="square" rtlCol="0">
            <a:spAutoFit/>
          </a:bodyPr>
          <a:lstStyle/>
          <a:p>
            <a:pPr algn="ctr"/>
            <a:r>
              <a:rPr lang="es-ES" sz="2400" dirty="0" smtClean="0"/>
              <a:t>Aparentemente, Juan Carlos significaba el continuismo. Juraba las Leyes Fundamentales y mantenía al frente a Arias Navarro. Sin embargo, también </a:t>
            </a:r>
            <a:r>
              <a:rPr lang="es-ES" sz="2400" dirty="0" smtClean="0">
                <a:solidFill>
                  <a:srgbClr val="FF0000"/>
                </a:solidFill>
              </a:rPr>
              <a:t>apelaba a un futuro basado en el consenso</a:t>
            </a:r>
            <a:r>
              <a:rPr lang="es-ES" sz="2400" dirty="0" smtClean="0"/>
              <a:t>.</a:t>
            </a:r>
            <a:endParaRPr lang="es-E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Hijo de D. Juan y nieto de Alfonso XIII, había sido educado en España tras llegar Franco y D. Juan a un acuerdo. En 1969 </a:t>
            </a:r>
            <a:r>
              <a:rPr lang="es-ES" sz="3600" dirty="0" smtClean="0">
                <a:solidFill>
                  <a:srgbClr val="FF0000"/>
                </a:solidFill>
                <a:latin typeface="Times New Roman" pitchFamily="18" charset="0"/>
                <a:cs typeface="Times New Roman" pitchFamily="18" charset="0"/>
              </a:rPr>
              <a:t>Franco le había designado como su sucesor</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27649" name="Picture 1"/>
          <p:cNvPicPr>
            <a:picLocks noChangeAspect="1" noChangeArrowheads="1"/>
          </p:cNvPicPr>
          <p:nvPr/>
        </p:nvPicPr>
        <p:blipFill>
          <a:blip r:embed="rId2" cstate="print"/>
          <a:srcRect/>
          <a:stretch>
            <a:fillRect/>
          </a:stretch>
        </p:blipFill>
        <p:spPr bwMode="auto">
          <a:xfrm>
            <a:off x="0" y="2204817"/>
            <a:ext cx="1907704" cy="4653183"/>
          </a:xfrm>
          <a:prstGeom prst="rect">
            <a:avLst/>
          </a:prstGeom>
          <a:noFill/>
          <a:ln w="9525">
            <a:noFill/>
            <a:miter lim="800000"/>
            <a:headEnd/>
            <a:tailEnd/>
          </a:ln>
        </p:spPr>
      </p:pic>
      <p:sp>
        <p:nvSpPr>
          <p:cNvPr id="4" name="3 CuadroTexto"/>
          <p:cNvSpPr txBox="1"/>
          <p:nvPr/>
        </p:nvSpPr>
        <p:spPr>
          <a:xfrm>
            <a:off x="1907704" y="2492896"/>
            <a:ext cx="3816424" cy="4154984"/>
          </a:xfrm>
          <a:prstGeom prst="rect">
            <a:avLst/>
          </a:prstGeom>
          <a:noFill/>
        </p:spPr>
        <p:txBody>
          <a:bodyPr wrap="square" rtlCol="0">
            <a:spAutoFit/>
          </a:bodyPr>
          <a:lstStyle/>
          <a:p>
            <a:pPr algn="ctr"/>
            <a:r>
              <a:rPr lang="es-ES" sz="2400" dirty="0" smtClean="0"/>
              <a:t>En 1947 D. Juan y Franco se reúnen en el yate Azor y acuerdan que Juan Carlos sea </a:t>
            </a:r>
            <a:r>
              <a:rPr lang="es-ES" sz="2400" dirty="0" smtClean="0">
                <a:solidFill>
                  <a:srgbClr val="FF0000"/>
                </a:solidFill>
              </a:rPr>
              <a:t>educado en España</a:t>
            </a:r>
            <a:r>
              <a:rPr lang="es-ES" sz="2400" dirty="0" smtClean="0"/>
              <a:t>. En 1948 vuelve del exilio. Con 24 años se casaba con Sofía de Grecia y con 31 se convierte en el príncipe de Asturias. Finalmente, se convierte en rey a los 37 años.</a:t>
            </a:r>
            <a:endParaRPr lang="es-ES" sz="2400" dirty="0"/>
          </a:p>
        </p:txBody>
      </p:sp>
      <p:pic>
        <p:nvPicPr>
          <p:cNvPr id="27651" name="Picture 3" descr="Resultado de imagen de juan carlos 1969"/>
          <p:cNvPicPr>
            <a:picLocks noChangeAspect="1" noChangeArrowheads="1"/>
          </p:cNvPicPr>
          <p:nvPr/>
        </p:nvPicPr>
        <p:blipFill>
          <a:blip r:embed="rId3" cstate="print"/>
          <a:srcRect/>
          <a:stretch>
            <a:fillRect/>
          </a:stretch>
        </p:blipFill>
        <p:spPr bwMode="auto">
          <a:xfrm>
            <a:off x="5724128" y="2252405"/>
            <a:ext cx="3419872" cy="460559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El nuevo rey confirma a </a:t>
            </a:r>
            <a:r>
              <a:rPr lang="es-ES" sz="3600" dirty="0" smtClean="0">
                <a:solidFill>
                  <a:srgbClr val="FF0000"/>
                </a:solidFill>
                <a:latin typeface="Times New Roman" pitchFamily="18" charset="0"/>
                <a:cs typeface="Times New Roman" pitchFamily="18" charset="0"/>
              </a:rPr>
              <a:t>Arias Navarro </a:t>
            </a:r>
            <a:r>
              <a:rPr lang="es-ES" sz="3600" dirty="0" smtClean="0">
                <a:latin typeface="Times New Roman" pitchFamily="18" charset="0"/>
                <a:cs typeface="Times New Roman" pitchFamily="18" charset="0"/>
              </a:rPr>
              <a:t>como presidente, pero en 1976 lo destituye y designa, por recomendación de </a:t>
            </a:r>
            <a:r>
              <a:rPr lang="es-ES" sz="3600" dirty="0" smtClean="0">
                <a:solidFill>
                  <a:srgbClr val="FF0000"/>
                </a:solidFill>
                <a:latin typeface="Times New Roman" pitchFamily="18" charset="0"/>
                <a:cs typeface="Times New Roman" pitchFamily="18" charset="0"/>
              </a:rPr>
              <a:t>Fernández Miranda</a:t>
            </a:r>
            <a:r>
              <a:rPr lang="es-ES" sz="3600" dirty="0" smtClean="0">
                <a:latin typeface="Times New Roman" pitchFamily="18" charset="0"/>
                <a:cs typeface="Times New Roman" pitchFamily="18" charset="0"/>
              </a:rPr>
              <a:t>, a Adolfo Suárez para acelerar los cambios.</a:t>
            </a:r>
            <a:endParaRPr lang="es-ES" sz="3600" dirty="0">
              <a:latin typeface="Times New Roman" pitchFamily="18" charset="0"/>
              <a:cs typeface="Times New Roman" pitchFamily="18" charset="0"/>
            </a:endParaRPr>
          </a:p>
        </p:txBody>
      </p:sp>
      <p:pic>
        <p:nvPicPr>
          <p:cNvPr id="26626" name="Picture 2" descr="Resultado de imagen de adolfo suarez 1976"/>
          <p:cNvPicPr>
            <a:picLocks noChangeAspect="1" noChangeArrowheads="1"/>
          </p:cNvPicPr>
          <p:nvPr/>
        </p:nvPicPr>
        <p:blipFill>
          <a:blip r:embed="rId2" cstate="print"/>
          <a:srcRect/>
          <a:stretch>
            <a:fillRect/>
          </a:stretch>
        </p:blipFill>
        <p:spPr bwMode="auto">
          <a:xfrm>
            <a:off x="3733959" y="2564904"/>
            <a:ext cx="5410041" cy="4090790"/>
          </a:xfrm>
          <a:prstGeom prst="rect">
            <a:avLst/>
          </a:prstGeom>
          <a:noFill/>
        </p:spPr>
      </p:pic>
      <p:sp>
        <p:nvSpPr>
          <p:cNvPr id="4" name="3 CuadroTexto"/>
          <p:cNvSpPr txBox="1"/>
          <p:nvPr/>
        </p:nvSpPr>
        <p:spPr>
          <a:xfrm>
            <a:off x="0" y="3356992"/>
            <a:ext cx="3707904" cy="2308324"/>
          </a:xfrm>
          <a:prstGeom prst="rect">
            <a:avLst/>
          </a:prstGeom>
          <a:noFill/>
        </p:spPr>
        <p:txBody>
          <a:bodyPr wrap="square" rtlCol="0">
            <a:spAutoFit/>
          </a:bodyPr>
          <a:lstStyle/>
          <a:p>
            <a:pPr algn="ctr"/>
            <a:r>
              <a:rPr lang="es-ES" sz="2400" dirty="0" smtClean="0"/>
              <a:t>El viraje definitivo de Juan Carlos se produce en 1976 cuando decide nombrar a </a:t>
            </a:r>
            <a:r>
              <a:rPr lang="es-ES" sz="2400" dirty="0" smtClean="0">
                <a:solidFill>
                  <a:srgbClr val="FF0000"/>
                </a:solidFill>
              </a:rPr>
              <a:t>Adolfo Suárez </a:t>
            </a:r>
            <a:r>
              <a:rPr lang="es-ES" sz="2400" dirty="0" smtClean="0"/>
              <a:t>como presidente del Gobierno. Juró el cargo en julio.</a:t>
            </a:r>
            <a:endParaRPr lang="es-E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4617996" y="1"/>
            <a:ext cx="4526004" cy="6858000"/>
          </a:xfrm>
          <a:prstGeom prst="rect">
            <a:avLst/>
          </a:prstGeom>
          <a:noFill/>
          <a:ln w="9525">
            <a:noFill/>
            <a:miter lim="800000"/>
            <a:headEnd/>
            <a:tailEnd/>
          </a:ln>
        </p:spPr>
      </p:pic>
      <p:sp>
        <p:nvSpPr>
          <p:cNvPr id="3" name="2 CuadroTexto"/>
          <p:cNvSpPr txBox="1"/>
          <p:nvPr/>
        </p:nvSpPr>
        <p:spPr>
          <a:xfrm>
            <a:off x="0" y="0"/>
            <a:ext cx="4644008" cy="6894195"/>
          </a:xfrm>
          <a:prstGeom prst="rect">
            <a:avLst/>
          </a:prstGeom>
          <a:noFill/>
        </p:spPr>
        <p:txBody>
          <a:bodyPr wrap="square" rtlCol="0">
            <a:spAutoFit/>
          </a:bodyPr>
          <a:lstStyle/>
          <a:p>
            <a:pPr algn="ctr"/>
            <a:r>
              <a:rPr lang="es-ES" sz="3400" dirty="0" smtClean="0"/>
              <a:t>El nuevo monarca dejabas claras sus intenciones democráticas. En junio de 1976 realizaba su primer </a:t>
            </a:r>
            <a:r>
              <a:rPr lang="es-ES" sz="3400" dirty="0" smtClean="0">
                <a:solidFill>
                  <a:srgbClr val="FF0000"/>
                </a:solidFill>
              </a:rPr>
              <a:t>viaje diplomático a Estados Unidos</a:t>
            </a:r>
            <a:r>
              <a:rPr lang="es-ES" sz="3400" dirty="0" smtClean="0"/>
              <a:t> defendiendo la democratización de España y logrando la legitimización internacional ante los cambios.</a:t>
            </a:r>
            <a:endParaRPr lang="es-ES" sz="3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874520" y="2492896"/>
            <a:ext cx="7781801" cy="4365104"/>
          </a:xfrm>
          <a:prstGeom prst="rect">
            <a:avLst/>
          </a:prstGeom>
          <a:noFill/>
          <a:ln w="9525">
            <a:noFill/>
            <a:miter lim="800000"/>
            <a:headEnd/>
            <a:tailEnd/>
          </a:ln>
        </p:spPr>
      </p:pic>
      <p:sp>
        <p:nvSpPr>
          <p:cNvPr id="3" name="2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El rey jugaría un papel activo y discreto para </a:t>
            </a:r>
            <a:r>
              <a:rPr lang="es-ES" sz="3600" dirty="0" smtClean="0">
                <a:solidFill>
                  <a:srgbClr val="FF0000"/>
                </a:solidFill>
                <a:latin typeface="Times New Roman" pitchFamily="18" charset="0"/>
                <a:cs typeface="Times New Roman" pitchFamily="18" charset="0"/>
              </a:rPr>
              <a:t>apoyar las medidas de Adolfo Suárez </a:t>
            </a:r>
            <a:r>
              <a:rPr lang="es-ES" sz="3600" dirty="0" smtClean="0">
                <a:latin typeface="Times New Roman" pitchFamily="18" charset="0"/>
                <a:cs typeface="Times New Roman" pitchFamily="18" charset="0"/>
              </a:rPr>
              <a:t>y, sobre todo, actuaría como jefe de las Fuerzas Armadas para </a:t>
            </a:r>
            <a:r>
              <a:rPr lang="es-ES" sz="3600" dirty="0" smtClean="0">
                <a:solidFill>
                  <a:srgbClr val="FF0000"/>
                </a:solidFill>
                <a:latin typeface="Times New Roman" pitchFamily="18" charset="0"/>
                <a:cs typeface="Times New Roman" pitchFamily="18" charset="0"/>
              </a:rPr>
              <a:t>asegurar la fidelidad militar</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6 de diciembre del 78, el pueblo ha hablado: Sí a la Constitución ..."/>
          <p:cNvPicPr>
            <a:picLocks noChangeAspect="1" noChangeArrowheads="1"/>
          </p:cNvPicPr>
          <p:nvPr/>
        </p:nvPicPr>
        <p:blipFill>
          <a:blip r:embed="rId2" cstate="print"/>
          <a:srcRect/>
          <a:stretch>
            <a:fillRect/>
          </a:stretch>
        </p:blipFill>
        <p:spPr bwMode="auto">
          <a:xfrm>
            <a:off x="3588437" y="2564904"/>
            <a:ext cx="5555563" cy="3717032"/>
          </a:xfrm>
          <a:prstGeom prst="rect">
            <a:avLst/>
          </a:prstGeom>
          <a:noFill/>
        </p:spPr>
      </p:pic>
      <p:sp>
        <p:nvSpPr>
          <p:cNvPr id="3" name="2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Su </a:t>
            </a:r>
            <a:r>
              <a:rPr lang="es-ES" sz="3600" dirty="0" smtClean="0">
                <a:solidFill>
                  <a:srgbClr val="FF0000"/>
                </a:solidFill>
                <a:latin typeface="Times New Roman" pitchFamily="18" charset="0"/>
                <a:cs typeface="Times New Roman" pitchFamily="18" charset="0"/>
              </a:rPr>
              <a:t>legitimización democrática </a:t>
            </a:r>
            <a:r>
              <a:rPr lang="es-ES" sz="3600" dirty="0" smtClean="0">
                <a:latin typeface="Times New Roman" pitchFamily="18" charset="0"/>
                <a:cs typeface="Times New Roman" pitchFamily="18" charset="0"/>
              </a:rPr>
              <a:t>llegaría con el </a:t>
            </a:r>
            <a:r>
              <a:rPr lang="es-ES" sz="3600" dirty="0" smtClean="0">
                <a:solidFill>
                  <a:srgbClr val="FF0000"/>
                </a:solidFill>
                <a:latin typeface="Times New Roman" pitchFamily="18" charset="0"/>
                <a:cs typeface="Times New Roman" pitchFamily="18" charset="0"/>
              </a:rPr>
              <a:t>referéndum del 6 de diciembre de 1978 </a:t>
            </a:r>
            <a:r>
              <a:rPr lang="es-ES" sz="3600" dirty="0" smtClean="0">
                <a:latin typeface="Times New Roman" pitchFamily="18" charset="0"/>
                <a:cs typeface="Times New Roman" pitchFamily="18" charset="0"/>
              </a:rPr>
              <a:t>para aprobar la Constitución, la cual incluía que España es una monarquía parlamentaria.</a:t>
            </a:r>
            <a:endParaRPr lang="es-ES" sz="3600" dirty="0">
              <a:latin typeface="Times New Roman" pitchFamily="18" charset="0"/>
              <a:cs typeface="Times New Roman" pitchFamily="18" charset="0"/>
            </a:endParaRPr>
          </a:p>
        </p:txBody>
      </p:sp>
      <p:sp>
        <p:nvSpPr>
          <p:cNvPr id="4" name="3 CuadroTexto"/>
          <p:cNvSpPr txBox="1"/>
          <p:nvPr/>
        </p:nvSpPr>
        <p:spPr>
          <a:xfrm>
            <a:off x="0" y="2924944"/>
            <a:ext cx="3707904" cy="3046988"/>
          </a:xfrm>
          <a:prstGeom prst="rect">
            <a:avLst/>
          </a:prstGeom>
          <a:noFill/>
        </p:spPr>
        <p:txBody>
          <a:bodyPr wrap="square" rtlCol="0">
            <a:spAutoFit/>
          </a:bodyPr>
          <a:lstStyle/>
          <a:p>
            <a:pPr algn="ctr"/>
            <a:r>
              <a:rPr lang="es-ES" sz="2400" dirty="0" smtClean="0"/>
              <a:t>La polémica surge porque no se sabe si los españoles hubieran votado sí a la monarquía de no ser que estaba incluida dentro de la Constitución. En aquel momento la prioridad era instaurar una democracia.</a:t>
            </a:r>
            <a:endParaRPr lang="es-E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El 23-F y el inexplicado retraso en emitir el mensaje del rey"/>
          <p:cNvPicPr>
            <a:picLocks noChangeAspect="1" noChangeArrowheads="1"/>
          </p:cNvPicPr>
          <p:nvPr/>
        </p:nvPicPr>
        <p:blipFill>
          <a:blip r:embed="rId2" cstate="print"/>
          <a:srcRect/>
          <a:stretch>
            <a:fillRect/>
          </a:stretch>
        </p:blipFill>
        <p:spPr bwMode="auto">
          <a:xfrm>
            <a:off x="1187624" y="1911770"/>
            <a:ext cx="6850732" cy="4946230"/>
          </a:xfrm>
          <a:prstGeom prst="rect">
            <a:avLst/>
          </a:prstGeom>
          <a:noFill/>
        </p:spPr>
      </p:pic>
      <p:sp>
        <p:nvSpPr>
          <p:cNvPr id="3" name="2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Su figura </a:t>
            </a:r>
            <a:r>
              <a:rPr lang="es-ES" sz="3600" dirty="0" smtClean="0">
                <a:solidFill>
                  <a:srgbClr val="FF0000"/>
                </a:solidFill>
                <a:latin typeface="Times New Roman" pitchFamily="18" charset="0"/>
                <a:cs typeface="Times New Roman" pitchFamily="18" charset="0"/>
              </a:rPr>
              <a:t>se consagró el 23 de febrero de 1981 </a:t>
            </a:r>
            <a:r>
              <a:rPr lang="es-ES" sz="3600" dirty="0" smtClean="0">
                <a:latin typeface="Times New Roman" pitchFamily="18" charset="0"/>
                <a:cs typeface="Times New Roman" pitchFamily="18" charset="0"/>
              </a:rPr>
              <a:t>cuando sus palabras fueron fundamentales para terminar con el intento de golpe de Estado.</a:t>
            </a:r>
            <a:endParaRPr lang="es-ES" sz="36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036749"/>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6000" dirty="0" smtClean="0">
                <a:solidFill>
                  <a:srgbClr val="FF0000"/>
                </a:solidFill>
                <a:latin typeface="Arial Black" pitchFamily="34" charset="0"/>
              </a:rPr>
              <a:t>Adolfo Suárez y sus medidas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44627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endParaRPr lang="es-ES" sz="2000" dirty="0" smtClean="0">
              <a:solidFill>
                <a:srgbClr val="002060"/>
              </a:solidFill>
              <a:latin typeface="Arial Black" pitchFamily="34" charset="0"/>
            </a:endParaRPr>
          </a:p>
          <a:p>
            <a:pPr marL="725488" indent="-363538" algn="just">
              <a:buFont typeface="Wingdings" pitchFamily="2" charset="2"/>
              <a:buChar char="v"/>
            </a:pPr>
            <a:r>
              <a:rPr lang="es-ES" sz="3200" dirty="0" smtClean="0">
                <a:solidFill>
                  <a:srgbClr val="002060"/>
                </a:solidFill>
                <a:latin typeface="Arial Black" pitchFamily="34" charset="0"/>
              </a:rPr>
              <a:t>Restauración Borbónica</a:t>
            </a:r>
            <a:r>
              <a:rPr lang="es-ES" sz="2000" dirty="0" smtClean="0">
                <a:solidFill>
                  <a:srgbClr val="002060"/>
                </a:solidFill>
                <a:latin typeface="Arial Black" pitchFamily="34" charset="0"/>
              </a:rPr>
              <a:t> (1875-1931).</a:t>
            </a:r>
          </a:p>
          <a:p>
            <a:pPr marL="725488" indent="-363538" algn="just">
              <a:buFont typeface="Wingdings" pitchFamily="2" charset="2"/>
              <a:buChar char="v"/>
            </a:pPr>
            <a:r>
              <a:rPr lang="es-ES" sz="3200" dirty="0" smtClean="0">
                <a:solidFill>
                  <a:srgbClr val="002060"/>
                </a:solidFill>
                <a:latin typeface="Arial Black" pitchFamily="34" charset="0"/>
              </a:rPr>
              <a:t>Segunda República </a:t>
            </a:r>
            <a:r>
              <a:rPr lang="es-ES" sz="2000" dirty="0" smtClean="0">
                <a:solidFill>
                  <a:srgbClr val="002060"/>
                </a:solidFill>
                <a:latin typeface="Arial Black" pitchFamily="34" charset="0"/>
              </a:rPr>
              <a:t>(1931-1939).</a:t>
            </a:r>
          </a:p>
          <a:p>
            <a:pPr marL="725488" indent="-363538" algn="just">
              <a:buFont typeface="Wingdings" pitchFamily="2" charset="2"/>
              <a:buChar char="v"/>
            </a:pPr>
            <a:r>
              <a:rPr lang="es-ES" sz="3200" dirty="0" smtClean="0">
                <a:solidFill>
                  <a:srgbClr val="002060"/>
                </a:solidFill>
                <a:latin typeface="Arial Black" pitchFamily="34" charset="0"/>
              </a:rPr>
              <a:t>Guerra Civil </a:t>
            </a:r>
            <a:r>
              <a:rPr lang="es-ES" sz="2000" dirty="0" smtClean="0">
                <a:solidFill>
                  <a:srgbClr val="002060"/>
                </a:solidFill>
                <a:latin typeface="Arial Black" pitchFamily="34" charset="0"/>
              </a:rPr>
              <a:t>(1936-1939).</a:t>
            </a:r>
          </a:p>
          <a:p>
            <a:pPr marL="725488" indent="-363538" algn="just">
              <a:buFont typeface="Wingdings" pitchFamily="2" charset="2"/>
              <a:buChar char="v"/>
            </a:pPr>
            <a:r>
              <a:rPr lang="es-ES" sz="3200" dirty="0" smtClean="0">
                <a:solidFill>
                  <a:srgbClr val="002060"/>
                </a:solidFill>
                <a:latin typeface="Arial Black" pitchFamily="34" charset="0"/>
              </a:rPr>
              <a:t>Franquismo </a:t>
            </a:r>
            <a:r>
              <a:rPr lang="es-ES" sz="2000" dirty="0" smtClean="0">
                <a:solidFill>
                  <a:srgbClr val="002060"/>
                </a:solidFill>
                <a:latin typeface="Arial Black" pitchFamily="34" charset="0"/>
              </a:rPr>
              <a:t>(1939-1975).</a:t>
            </a:r>
          </a:p>
          <a:p>
            <a:pPr marL="725488" indent="-363538" algn="just">
              <a:buFont typeface="Wingdings" pitchFamily="2" charset="2"/>
              <a:buChar char="v"/>
            </a:pPr>
            <a:r>
              <a:rPr lang="es-ES" sz="3200" dirty="0" smtClean="0">
                <a:solidFill>
                  <a:srgbClr val="FF0000"/>
                </a:solidFill>
                <a:latin typeface="Arial Black" pitchFamily="34" charset="0"/>
              </a:rPr>
              <a:t>Transición y democracia </a:t>
            </a:r>
            <a:r>
              <a:rPr lang="es-ES" sz="2000" dirty="0" smtClean="0">
                <a:solidFill>
                  <a:srgbClr val="FF0000"/>
                </a:solidFill>
                <a:latin typeface="Arial Black" pitchFamily="34" charset="0"/>
              </a:rPr>
              <a:t>(1975-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En cuanto a </a:t>
            </a:r>
            <a:r>
              <a:rPr lang="es-ES" sz="3600" dirty="0" smtClean="0">
                <a:solidFill>
                  <a:srgbClr val="FF0000"/>
                </a:solidFill>
                <a:latin typeface="Times New Roman" pitchFamily="18" charset="0"/>
                <a:cs typeface="Times New Roman" pitchFamily="18" charset="0"/>
              </a:rPr>
              <a:t>Suárez</a:t>
            </a:r>
            <a:r>
              <a:rPr lang="es-ES" sz="3600" dirty="0" smtClean="0">
                <a:latin typeface="Times New Roman" pitchFamily="18" charset="0"/>
                <a:cs typeface="Times New Roman" pitchFamily="18" charset="0"/>
              </a:rPr>
              <a:t> era un joven político franquista poco relevante hasta entonces. Se rodeó de ministros jóvenes de talante reformista e implicación limitada en la etapa anterior. </a:t>
            </a:r>
            <a:endParaRPr lang="es-ES" sz="3600" dirty="0">
              <a:latin typeface="Times New Roman" pitchFamily="18" charset="0"/>
              <a:cs typeface="Times New Roman" pitchFamily="18" charset="0"/>
            </a:endParaRPr>
          </a:p>
        </p:txBody>
      </p:sp>
      <p:pic>
        <p:nvPicPr>
          <p:cNvPr id="25602" name="Picture 2" descr="Imagen relacionada"/>
          <p:cNvPicPr>
            <a:picLocks noChangeAspect="1" noChangeArrowheads="1"/>
          </p:cNvPicPr>
          <p:nvPr/>
        </p:nvPicPr>
        <p:blipFill>
          <a:blip r:embed="rId2" cstate="print"/>
          <a:srcRect/>
          <a:stretch>
            <a:fillRect/>
          </a:stretch>
        </p:blipFill>
        <p:spPr bwMode="auto">
          <a:xfrm>
            <a:off x="3707904" y="2492896"/>
            <a:ext cx="5436096" cy="3055694"/>
          </a:xfrm>
          <a:prstGeom prst="rect">
            <a:avLst/>
          </a:prstGeom>
          <a:noFill/>
        </p:spPr>
      </p:pic>
      <p:sp>
        <p:nvSpPr>
          <p:cNvPr id="4" name="3 CuadroTexto"/>
          <p:cNvSpPr txBox="1"/>
          <p:nvPr/>
        </p:nvSpPr>
        <p:spPr>
          <a:xfrm>
            <a:off x="0" y="2564904"/>
            <a:ext cx="3563888" cy="3785652"/>
          </a:xfrm>
          <a:prstGeom prst="rect">
            <a:avLst/>
          </a:prstGeom>
          <a:noFill/>
        </p:spPr>
        <p:txBody>
          <a:bodyPr wrap="square" rtlCol="0">
            <a:spAutoFit/>
          </a:bodyPr>
          <a:lstStyle/>
          <a:p>
            <a:pPr algn="ctr"/>
            <a:r>
              <a:rPr lang="es-ES" sz="2400" dirty="0" smtClean="0"/>
              <a:t>De 43 años, suponía entregarle el poder a una </a:t>
            </a:r>
            <a:r>
              <a:rPr lang="es-ES" sz="2400" dirty="0" smtClean="0">
                <a:solidFill>
                  <a:srgbClr val="FF0000"/>
                </a:solidFill>
              </a:rPr>
              <a:t>nueva generación</a:t>
            </a:r>
            <a:r>
              <a:rPr lang="es-ES" sz="2400" dirty="0" smtClean="0"/>
              <a:t>. Para muchos significaba continuismo y se le vaticinaba un papel irrelevante. Sin embargo, no tardaría en demostrar su importancia para nuestro país.</a:t>
            </a:r>
            <a:endParaRPr lang="es-ES" sz="2400" dirty="0"/>
          </a:p>
        </p:txBody>
      </p:sp>
      <p:sp>
        <p:nvSpPr>
          <p:cNvPr id="5" name="4 CuadroTexto"/>
          <p:cNvSpPr txBox="1"/>
          <p:nvPr/>
        </p:nvSpPr>
        <p:spPr>
          <a:xfrm>
            <a:off x="3707904" y="5657671"/>
            <a:ext cx="5436096" cy="1200329"/>
          </a:xfrm>
          <a:prstGeom prst="rect">
            <a:avLst/>
          </a:prstGeom>
          <a:noFill/>
        </p:spPr>
        <p:txBody>
          <a:bodyPr wrap="square" rtlCol="0">
            <a:spAutoFit/>
          </a:bodyPr>
          <a:lstStyle/>
          <a:p>
            <a:pPr algn="ctr"/>
            <a:r>
              <a:rPr lang="es-ES" sz="2400" dirty="0" smtClean="0"/>
              <a:t>Pese a su edad, ya tenía una dilatada experiencia política como procurador en Cortes, gobernador civil y en TVE.</a:t>
            </a:r>
            <a:endParaRPr lang="es-E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08160"/>
          </a:xfrm>
          <a:prstGeom prst="rect">
            <a:avLst/>
          </a:prstGeom>
        </p:spPr>
        <p:txBody>
          <a:bodyPr wrap="square">
            <a:spAutoFit/>
          </a:bodyPr>
          <a:lstStyle/>
          <a:p>
            <a:pPr algn="ctr"/>
            <a:r>
              <a:rPr lang="es-ES" sz="3500" dirty="0" smtClean="0">
                <a:latin typeface="Times New Roman" pitchFamily="18" charset="0"/>
                <a:cs typeface="Times New Roman" pitchFamily="18" charset="0"/>
              </a:rPr>
              <a:t>Su objetivo inmediato fue reconocer la </a:t>
            </a:r>
            <a:r>
              <a:rPr lang="es-ES" sz="3500" dirty="0" smtClean="0">
                <a:solidFill>
                  <a:srgbClr val="FF0000"/>
                </a:solidFill>
                <a:latin typeface="Times New Roman" pitchFamily="18" charset="0"/>
                <a:cs typeface="Times New Roman" pitchFamily="18" charset="0"/>
              </a:rPr>
              <a:t>soberanía popular </a:t>
            </a:r>
            <a:r>
              <a:rPr lang="es-ES" sz="3500" dirty="0" smtClean="0">
                <a:latin typeface="Times New Roman" pitchFamily="18" charset="0"/>
                <a:cs typeface="Times New Roman" pitchFamily="18" charset="0"/>
              </a:rPr>
              <a:t>y devolver el </a:t>
            </a:r>
            <a:r>
              <a:rPr lang="es-ES" sz="3500" dirty="0" smtClean="0">
                <a:solidFill>
                  <a:srgbClr val="FF0000"/>
                </a:solidFill>
                <a:latin typeface="Times New Roman" pitchFamily="18" charset="0"/>
                <a:cs typeface="Times New Roman" pitchFamily="18" charset="0"/>
              </a:rPr>
              <a:t>pluralismo político </a:t>
            </a:r>
            <a:r>
              <a:rPr lang="es-ES" sz="3500" dirty="0" smtClean="0">
                <a:latin typeface="Times New Roman" pitchFamily="18" charset="0"/>
                <a:cs typeface="Times New Roman" pitchFamily="18" charset="0"/>
              </a:rPr>
              <a:t>al país para convocar </a:t>
            </a:r>
            <a:r>
              <a:rPr lang="es-ES" sz="3500" dirty="0" smtClean="0">
                <a:solidFill>
                  <a:srgbClr val="FF0000"/>
                </a:solidFill>
                <a:latin typeface="Times New Roman" pitchFamily="18" charset="0"/>
                <a:cs typeface="Times New Roman" pitchFamily="18" charset="0"/>
              </a:rPr>
              <a:t>elecciones democráticas</a:t>
            </a:r>
            <a:r>
              <a:rPr lang="es-ES" sz="3500" dirty="0" smtClean="0">
                <a:latin typeface="Times New Roman" pitchFamily="18" charset="0"/>
                <a:cs typeface="Times New Roman" pitchFamily="18" charset="0"/>
              </a:rPr>
              <a:t>.</a:t>
            </a:r>
            <a:endParaRPr lang="es-ES" sz="3500" dirty="0">
              <a:latin typeface="Times New Roman" pitchFamily="18" charset="0"/>
              <a:cs typeface="Times New Roman" pitchFamily="18" charset="0"/>
            </a:endParaRPr>
          </a:p>
        </p:txBody>
      </p:sp>
      <p:sp>
        <p:nvSpPr>
          <p:cNvPr id="4" name="3 Rectángulo"/>
          <p:cNvSpPr/>
          <p:nvPr/>
        </p:nvSpPr>
        <p:spPr>
          <a:xfrm>
            <a:off x="0" y="1918186"/>
            <a:ext cx="9144000" cy="4751174"/>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algn="just"/>
            <a:r>
              <a:rPr lang="es-ES" sz="2100" dirty="0" smtClean="0"/>
              <a:t>Pertenezco, por edad, a una generación de españoles que sólo ha vivido la paz. Pertenezco, por convicción y talante, a una mayoría de ciudadanos que desea hablar un lenguaje moderado, de concordia y conciliación.</a:t>
            </a:r>
          </a:p>
          <a:p>
            <a:pPr algn="just"/>
            <a:r>
              <a:rPr lang="es-ES" sz="2100" dirty="0" smtClean="0"/>
              <a:t>Deseo que el orden y la libertad convivan en el mismo campo, completándose mutuamente. A esa mayoría de españoles nos apremia la urgencia de la justicia social. Sabemos apreciar, o creemos saber apreciar, el esfuerzo por las libertades cívicas y por unos derechos que comienzan en una vida digna, y terminan en la posibilidad de que el pueblo español sea dueño de su propio destino.</a:t>
            </a:r>
          </a:p>
          <a:p>
            <a:pPr algn="just"/>
            <a:r>
              <a:rPr lang="es-ES" sz="2100" dirty="0" smtClean="0"/>
              <a:t>Con esta ilusión les invito hoy a iniciar juntos un camino de futuro. La confianza que me animó a aceptar esta grave responsabilidad radica en el propósito de que la iniciativa del Gobierno sea el reflejo puntual y auténtico de la voluntad popular. Si debiera señalar una aspiración en este momento, creo que podría reducirla a una fórmula ya clásica: gobernar con el consentimiento de los gobernados.</a:t>
            </a:r>
          </a:p>
          <a:p>
            <a:pPr algn="just"/>
            <a:endParaRPr lang="es-ES" sz="1200" dirty="0" smtClean="0"/>
          </a:p>
          <a:p>
            <a:pPr algn="r"/>
            <a:r>
              <a:rPr lang="es-ES" dirty="0" smtClean="0"/>
              <a:t>Adolfo Suárez en su toma de posesión como presidente del Gobierno.</a:t>
            </a:r>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477601"/>
          </a:xfrm>
          <a:prstGeom prst="rect">
            <a:avLst/>
          </a:prstGeom>
        </p:spPr>
        <p:txBody>
          <a:bodyPr wrap="square">
            <a:spAutoFit/>
          </a:bodyPr>
          <a:lstStyle/>
          <a:p>
            <a:pPr algn="ctr"/>
            <a:r>
              <a:rPr lang="es-ES" sz="3100" dirty="0" smtClean="0">
                <a:latin typeface="Times New Roman" pitchFamily="18" charset="0"/>
                <a:cs typeface="Times New Roman" pitchFamily="18" charset="0"/>
              </a:rPr>
              <a:t>A finales de 1976 sacó adelante la aprobación de la </a:t>
            </a:r>
            <a:r>
              <a:rPr lang="es-ES" sz="3100" dirty="0" smtClean="0">
                <a:solidFill>
                  <a:srgbClr val="FF0000"/>
                </a:solidFill>
                <a:latin typeface="Times New Roman" pitchFamily="18" charset="0"/>
                <a:cs typeface="Times New Roman" pitchFamily="18" charset="0"/>
              </a:rPr>
              <a:t>Ley de Reforma Política </a:t>
            </a:r>
            <a:r>
              <a:rPr lang="es-ES" sz="3100" dirty="0" smtClean="0">
                <a:latin typeface="Times New Roman" pitchFamily="18" charset="0"/>
                <a:cs typeface="Times New Roman" pitchFamily="18" charset="0"/>
              </a:rPr>
              <a:t>que modificaba las Cortes franquistas para establecer unas </a:t>
            </a:r>
            <a:r>
              <a:rPr lang="es-ES" sz="3100" dirty="0" smtClean="0">
                <a:solidFill>
                  <a:srgbClr val="FF0000"/>
                </a:solidFill>
                <a:latin typeface="Times New Roman" pitchFamily="18" charset="0"/>
                <a:cs typeface="Times New Roman" pitchFamily="18" charset="0"/>
              </a:rPr>
              <a:t>Cortes bicamerales </a:t>
            </a:r>
            <a:r>
              <a:rPr lang="es-ES" sz="3100" dirty="0" smtClean="0">
                <a:latin typeface="Times New Roman" pitchFamily="18" charset="0"/>
                <a:cs typeface="Times New Roman" pitchFamily="18" charset="0"/>
              </a:rPr>
              <a:t>con un Congreso de los Diputados democrático y un Senado con solo un quinto de miembros de designación real.</a:t>
            </a:r>
            <a:endParaRPr lang="es-ES" sz="3100" dirty="0">
              <a:latin typeface="Times New Roman" pitchFamily="18" charset="0"/>
              <a:cs typeface="Times New Roman" pitchFamily="18" charset="0"/>
            </a:endParaRPr>
          </a:p>
        </p:txBody>
      </p:sp>
      <p:pic>
        <p:nvPicPr>
          <p:cNvPr id="23554" name="Picture 2" descr="Imagen relacionada"/>
          <p:cNvPicPr>
            <a:picLocks noChangeAspect="1" noChangeArrowheads="1"/>
          </p:cNvPicPr>
          <p:nvPr/>
        </p:nvPicPr>
        <p:blipFill>
          <a:blip r:embed="rId2" cstate="print"/>
          <a:srcRect/>
          <a:stretch>
            <a:fillRect/>
          </a:stretch>
        </p:blipFill>
        <p:spPr bwMode="auto">
          <a:xfrm>
            <a:off x="3867150" y="2924944"/>
            <a:ext cx="5276850" cy="3514726"/>
          </a:xfrm>
          <a:prstGeom prst="rect">
            <a:avLst/>
          </a:prstGeom>
          <a:noFill/>
        </p:spPr>
      </p:pic>
      <p:sp>
        <p:nvSpPr>
          <p:cNvPr id="4" name="3 CuadroTexto"/>
          <p:cNvSpPr txBox="1"/>
          <p:nvPr/>
        </p:nvSpPr>
        <p:spPr>
          <a:xfrm>
            <a:off x="0" y="3140968"/>
            <a:ext cx="3851920" cy="3046988"/>
          </a:xfrm>
          <a:prstGeom prst="rect">
            <a:avLst/>
          </a:prstGeom>
          <a:noFill/>
        </p:spPr>
        <p:txBody>
          <a:bodyPr wrap="square" rtlCol="0">
            <a:spAutoFit/>
          </a:bodyPr>
          <a:lstStyle/>
          <a:p>
            <a:pPr algn="ctr"/>
            <a:r>
              <a:rPr lang="es-ES" sz="2400" dirty="0" smtClean="0"/>
              <a:t>La Ley de Reforma Política fue un momento clave de la Transición. </a:t>
            </a:r>
            <a:r>
              <a:rPr lang="es-ES" sz="2400" dirty="0" smtClean="0">
                <a:solidFill>
                  <a:srgbClr val="FF0000"/>
                </a:solidFill>
              </a:rPr>
              <a:t>Significaba que el régimen aceptaba transformarse en una democracia </a:t>
            </a:r>
            <a:r>
              <a:rPr lang="es-ES" sz="2400" dirty="0" smtClean="0"/>
              <a:t>sin necesidad de golpes militares ni revoluciones sociales.</a:t>
            </a:r>
            <a:endParaRPr lang="es-E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4139953" y="-15691"/>
            <a:ext cx="5004048" cy="6873692"/>
          </a:xfrm>
          <a:prstGeom prst="rect">
            <a:avLst/>
          </a:prstGeom>
          <a:noFill/>
          <a:ln w="9525">
            <a:noFill/>
            <a:miter lim="800000"/>
            <a:headEnd/>
            <a:tailEnd/>
          </a:ln>
        </p:spPr>
      </p:pic>
      <p:sp>
        <p:nvSpPr>
          <p:cNvPr id="3" name="2 Rectángulo"/>
          <p:cNvSpPr/>
          <p:nvPr/>
        </p:nvSpPr>
        <p:spPr>
          <a:xfrm>
            <a:off x="0" y="476672"/>
            <a:ext cx="4139952" cy="6001643"/>
          </a:xfrm>
          <a:prstGeom prst="rect">
            <a:avLst/>
          </a:prstGeom>
        </p:spPr>
        <p:txBody>
          <a:bodyPr wrap="square">
            <a:spAutoFit/>
          </a:bodyPr>
          <a:lstStyle/>
          <a:p>
            <a:pPr algn="ctr"/>
            <a:r>
              <a:rPr lang="es-ES" sz="3200" dirty="0" smtClean="0">
                <a:latin typeface="Times New Roman" pitchFamily="18" charset="0"/>
                <a:cs typeface="Times New Roman" pitchFamily="18" charset="0"/>
              </a:rPr>
              <a:t>Para asegurar la legitimidad democrática de la nueva ley, se sometió a </a:t>
            </a:r>
            <a:r>
              <a:rPr lang="es-ES" sz="3200" dirty="0" smtClean="0">
                <a:solidFill>
                  <a:srgbClr val="FF0000"/>
                </a:solidFill>
                <a:latin typeface="Times New Roman" pitchFamily="18" charset="0"/>
                <a:cs typeface="Times New Roman" pitchFamily="18" charset="0"/>
              </a:rPr>
              <a:t>refrendo</a:t>
            </a:r>
            <a:r>
              <a:rPr lang="es-ES" sz="3200" dirty="0" smtClean="0">
                <a:latin typeface="Times New Roman" pitchFamily="18" charset="0"/>
                <a:cs typeface="Times New Roman" pitchFamily="18" charset="0"/>
              </a:rPr>
              <a:t>. Suárez logró un gran éxito al conseguir que casi el 75% (94% de los participantes) votaran afirmativamente. He aquí otro de esos lemas que han pasado a la historia (derecha).</a:t>
            </a:r>
            <a:endParaRPr lang="es-ES" sz="32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062103"/>
          </a:xfrm>
          <a:prstGeom prst="rect">
            <a:avLst/>
          </a:prstGeom>
        </p:spPr>
        <p:txBody>
          <a:bodyPr wrap="square">
            <a:spAutoFit/>
          </a:bodyPr>
          <a:lstStyle/>
          <a:p>
            <a:pPr algn="ctr"/>
            <a:r>
              <a:rPr lang="es-ES" sz="3200" dirty="0" smtClean="0">
                <a:latin typeface="Times New Roman" pitchFamily="18" charset="0"/>
                <a:cs typeface="Times New Roman" pitchFamily="18" charset="0"/>
              </a:rPr>
              <a:t>Durante la primera mitad de 1977, Suárez</a:t>
            </a:r>
            <a:r>
              <a:rPr lang="es-ES" sz="3200" dirty="0" smtClean="0">
                <a:solidFill>
                  <a:srgbClr val="FF0000"/>
                </a:solidFill>
                <a:latin typeface="Times New Roman" pitchFamily="18" charset="0"/>
                <a:cs typeface="Times New Roman" pitchFamily="18" charset="0"/>
              </a:rPr>
              <a:t> desmanteló el Movimiento Nacional</a:t>
            </a:r>
            <a:r>
              <a:rPr lang="es-ES" sz="3200" dirty="0" smtClean="0">
                <a:latin typeface="Times New Roman" pitchFamily="18" charset="0"/>
                <a:cs typeface="Times New Roman" pitchFamily="18" charset="0"/>
              </a:rPr>
              <a:t>, decretó una </a:t>
            </a:r>
            <a:r>
              <a:rPr lang="es-ES" sz="3200" dirty="0" smtClean="0">
                <a:solidFill>
                  <a:srgbClr val="FF0000"/>
                </a:solidFill>
                <a:latin typeface="Times New Roman" pitchFamily="18" charset="0"/>
                <a:cs typeface="Times New Roman" pitchFamily="18" charset="0"/>
              </a:rPr>
              <a:t>amnistía política </a:t>
            </a:r>
            <a:r>
              <a:rPr lang="es-ES" sz="3200" dirty="0" smtClean="0">
                <a:latin typeface="Times New Roman" pitchFamily="18" charset="0"/>
                <a:cs typeface="Times New Roman" pitchFamily="18" charset="0"/>
              </a:rPr>
              <a:t>que </a:t>
            </a:r>
            <a:r>
              <a:rPr lang="es-ES" sz="3200" dirty="0" smtClean="0">
                <a:solidFill>
                  <a:srgbClr val="FF0000"/>
                </a:solidFill>
                <a:latin typeface="Times New Roman" pitchFamily="18" charset="0"/>
                <a:cs typeface="Times New Roman" pitchFamily="18" charset="0"/>
              </a:rPr>
              <a:t>legalizó los partidos políticos</a:t>
            </a:r>
            <a:r>
              <a:rPr lang="es-ES" sz="3200" dirty="0" smtClean="0">
                <a:latin typeface="Times New Roman" pitchFamily="18" charset="0"/>
                <a:cs typeface="Times New Roman" pitchFamily="18" charset="0"/>
              </a:rPr>
              <a:t>, incluido el </a:t>
            </a:r>
            <a:r>
              <a:rPr lang="es-ES" sz="3200" dirty="0" smtClean="0">
                <a:solidFill>
                  <a:srgbClr val="FF0000"/>
                </a:solidFill>
                <a:latin typeface="Times New Roman" pitchFamily="18" charset="0"/>
                <a:cs typeface="Times New Roman" pitchFamily="18" charset="0"/>
              </a:rPr>
              <a:t>PCE</a:t>
            </a:r>
            <a:r>
              <a:rPr lang="es-ES" sz="3200" dirty="0" smtClean="0">
                <a:latin typeface="Times New Roman" pitchFamily="18" charset="0"/>
                <a:cs typeface="Times New Roman" pitchFamily="18" charset="0"/>
              </a:rPr>
              <a:t> y convocó </a:t>
            </a:r>
            <a:r>
              <a:rPr lang="es-ES" sz="3200" dirty="0" smtClean="0">
                <a:solidFill>
                  <a:srgbClr val="FF0000"/>
                </a:solidFill>
                <a:latin typeface="Times New Roman" pitchFamily="18" charset="0"/>
                <a:cs typeface="Times New Roman" pitchFamily="18" charset="0"/>
              </a:rPr>
              <a:t>elecciones para junio de 1977</a:t>
            </a:r>
            <a:r>
              <a:rPr lang="es-ES" sz="3200" dirty="0" smtClean="0">
                <a:latin typeface="Times New Roman" pitchFamily="18" charset="0"/>
                <a:cs typeface="Times New Roman" pitchFamily="18" charset="0"/>
              </a:rPr>
              <a:t>.</a:t>
            </a:r>
            <a:endParaRPr lang="es-ES" sz="3200" dirty="0">
              <a:latin typeface="Times New Roman" pitchFamily="18" charset="0"/>
              <a:cs typeface="Times New Roman" pitchFamily="18" charset="0"/>
            </a:endParaRPr>
          </a:p>
        </p:txBody>
      </p:sp>
      <p:pic>
        <p:nvPicPr>
          <p:cNvPr id="22530" name="Picture 2" descr="Resultado de imagen de legalizacion pce"/>
          <p:cNvPicPr>
            <a:picLocks noChangeAspect="1" noChangeArrowheads="1"/>
          </p:cNvPicPr>
          <p:nvPr/>
        </p:nvPicPr>
        <p:blipFill>
          <a:blip r:embed="rId2" cstate="print"/>
          <a:srcRect/>
          <a:stretch>
            <a:fillRect/>
          </a:stretch>
        </p:blipFill>
        <p:spPr bwMode="auto">
          <a:xfrm>
            <a:off x="5652120" y="2085763"/>
            <a:ext cx="3491880" cy="4772237"/>
          </a:xfrm>
          <a:prstGeom prst="rect">
            <a:avLst/>
          </a:prstGeom>
          <a:noFill/>
        </p:spPr>
      </p:pic>
      <p:sp>
        <p:nvSpPr>
          <p:cNvPr id="4" name="3 CuadroTexto"/>
          <p:cNvSpPr txBox="1"/>
          <p:nvPr/>
        </p:nvSpPr>
        <p:spPr>
          <a:xfrm>
            <a:off x="0" y="3068960"/>
            <a:ext cx="5724128" cy="3416320"/>
          </a:xfrm>
          <a:prstGeom prst="rect">
            <a:avLst/>
          </a:prstGeom>
          <a:noFill/>
        </p:spPr>
        <p:txBody>
          <a:bodyPr wrap="square" rtlCol="0">
            <a:spAutoFit/>
          </a:bodyPr>
          <a:lstStyle/>
          <a:p>
            <a:pPr algn="ctr"/>
            <a:r>
              <a:rPr lang="es-ES" sz="2400" dirty="0" smtClean="0"/>
              <a:t>El otro momento clave fue la legalización de los partidos políticos. Especialmente sensible era el tema de legalizar al PCE. La lucha contra el comunismo había sido un elemento clave durante el franquismo. En plena Semana Santa Adolfo Suárez accedía a la legalización. Pocos antes Carrillo había aceptado anteponer la democracia a la petición de una república.</a:t>
            </a:r>
            <a:endParaRPr lang="es-E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upload.wikimedia.org/wikipedia/commons/5/58/Discurso_de_Santiago_Carrillo_en_la_plaza_de_toros_de_Tolosa_%281936%29_-_Fondo_Car-Kutxa_Fototeka.jpg"/>
          <p:cNvPicPr>
            <a:picLocks noChangeAspect="1" noChangeArrowheads="1"/>
          </p:cNvPicPr>
          <p:nvPr/>
        </p:nvPicPr>
        <p:blipFill>
          <a:blip r:embed="rId2" cstate="print"/>
          <a:srcRect/>
          <a:stretch>
            <a:fillRect/>
          </a:stretch>
        </p:blipFill>
        <p:spPr bwMode="auto">
          <a:xfrm>
            <a:off x="5076056" y="0"/>
            <a:ext cx="3104506" cy="4149080"/>
          </a:xfrm>
          <a:prstGeom prst="rect">
            <a:avLst/>
          </a:prstGeom>
          <a:noFill/>
        </p:spPr>
      </p:pic>
      <p:pic>
        <p:nvPicPr>
          <p:cNvPr id="51204" name="Picture 4" descr="Resultado de imagen de santiago carrillo 1977"/>
          <p:cNvPicPr>
            <a:picLocks noChangeAspect="1" noChangeArrowheads="1"/>
          </p:cNvPicPr>
          <p:nvPr/>
        </p:nvPicPr>
        <p:blipFill>
          <a:blip r:embed="rId3" cstate="print"/>
          <a:srcRect/>
          <a:stretch>
            <a:fillRect/>
          </a:stretch>
        </p:blipFill>
        <p:spPr bwMode="auto">
          <a:xfrm>
            <a:off x="971600" y="0"/>
            <a:ext cx="3137908" cy="4077071"/>
          </a:xfrm>
          <a:prstGeom prst="rect">
            <a:avLst/>
          </a:prstGeom>
          <a:noFill/>
        </p:spPr>
      </p:pic>
      <p:sp>
        <p:nvSpPr>
          <p:cNvPr id="4" name="3 CuadroTexto"/>
          <p:cNvSpPr txBox="1"/>
          <p:nvPr/>
        </p:nvSpPr>
        <p:spPr>
          <a:xfrm>
            <a:off x="0" y="4180344"/>
            <a:ext cx="9144000" cy="2677656"/>
          </a:xfrm>
          <a:prstGeom prst="rect">
            <a:avLst/>
          </a:prstGeom>
          <a:noFill/>
        </p:spPr>
        <p:txBody>
          <a:bodyPr wrap="square" rtlCol="0">
            <a:spAutoFit/>
          </a:bodyPr>
          <a:lstStyle/>
          <a:p>
            <a:pPr algn="ctr"/>
            <a:r>
              <a:rPr lang="es-ES" sz="2400" dirty="0" smtClean="0"/>
              <a:t>Piensa en </a:t>
            </a:r>
            <a:r>
              <a:rPr lang="es-ES" sz="2400" dirty="0" smtClean="0">
                <a:solidFill>
                  <a:srgbClr val="FF0000"/>
                </a:solidFill>
              </a:rPr>
              <a:t>lo que significaba legalizar al PCE de Carrillo</a:t>
            </a:r>
            <a:r>
              <a:rPr lang="es-ES" sz="2400" dirty="0" smtClean="0"/>
              <a:t>. Era un partido asociado a la URSS, aunque formaba parte de la corriente de opinión crítica con la intervención en Checoslovaquia en 1968. Es la antesala del denominado eurocomunismo, postura favorable al juego parlamentario frente a la revolución socialista. El problema es que Carrillo era considerado uno de los principales responsables de la matanza de </a:t>
            </a:r>
            <a:r>
              <a:rPr lang="es-ES" sz="2400" dirty="0" err="1" smtClean="0"/>
              <a:t>Paracuellos</a:t>
            </a:r>
            <a:r>
              <a:rPr lang="es-ES" sz="2400" dirty="0" smtClean="0"/>
              <a:t> del Jarama.</a:t>
            </a:r>
            <a:endParaRPr lang="es-E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03848" y="2611719"/>
            <a:ext cx="5940152" cy="4246281"/>
          </a:xfrm>
          <a:prstGeom prst="rect">
            <a:avLst/>
          </a:prstGeom>
          <a:noFill/>
          <a:ln w="9525">
            <a:noFill/>
            <a:miter lim="800000"/>
            <a:headEnd/>
            <a:tailEnd/>
          </a:ln>
        </p:spPr>
      </p:pic>
      <p:sp>
        <p:nvSpPr>
          <p:cNvPr id="3" name="2 Rectángulo"/>
          <p:cNvSpPr/>
          <p:nvPr/>
        </p:nvSpPr>
        <p:spPr>
          <a:xfrm>
            <a:off x="0" y="0"/>
            <a:ext cx="9144000" cy="2554545"/>
          </a:xfrm>
          <a:prstGeom prst="rect">
            <a:avLst/>
          </a:prstGeom>
        </p:spPr>
        <p:txBody>
          <a:bodyPr wrap="square">
            <a:spAutoFit/>
          </a:bodyPr>
          <a:lstStyle/>
          <a:p>
            <a:pPr algn="ctr"/>
            <a:r>
              <a:rPr lang="es-ES" sz="4000" dirty="0" smtClean="0">
                <a:latin typeface="Times New Roman" pitchFamily="18" charset="0"/>
                <a:cs typeface="Times New Roman" pitchFamily="18" charset="0"/>
              </a:rPr>
              <a:t>La </a:t>
            </a:r>
            <a:r>
              <a:rPr lang="es-ES" sz="4000" dirty="0" smtClean="0">
                <a:solidFill>
                  <a:srgbClr val="FF0000"/>
                </a:solidFill>
                <a:latin typeface="Times New Roman" pitchFamily="18" charset="0"/>
                <a:cs typeface="Times New Roman" pitchFamily="18" charset="0"/>
              </a:rPr>
              <a:t>disolución del Movimiento Nacional </a:t>
            </a:r>
            <a:r>
              <a:rPr lang="es-ES" sz="4000" dirty="0" smtClean="0">
                <a:latin typeface="Times New Roman" pitchFamily="18" charset="0"/>
                <a:cs typeface="Times New Roman" pitchFamily="18" charset="0"/>
              </a:rPr>
              <a:t>se produjo en abril de 1977. Para entonces ya se habían legalizado otros partidos y solo dos días después se legalizaba el PCE.</a:t>
            </a:r>
            <a:endParaRPr lang="es-ES" sz="4000" dirty="0">
              <a:latin typeface="Times New Roman" pitchFamily="18" charset="0"/>
              <a:cs typeface="Times New Roman" pitchFamily="18" charset="0"/>
            </a:endParaRPr>
          </a:p>
        </p:txBody>
      </p:sp>
      <p:sp>
        <p:nvSpPr>
          <p:cNvPr id="4" name="3 CuadroTexto"/>
          <p:cNvSpPr txBox="1"/>
          <p:nvPr/>
        </p:nvSpPr>
        <p:spPr>
          <a:xfrm>
            <a:off x="0" y="3140968"/>
            <a:ext cx="3203848" cy="3046988"/>
          </a:xfrm>
          <a:prstGeom prst="rect">
            <a:avLst/>
          </a:prstGeom>
          <a:noFill/>
        </p:spPr>
        <p:txBody>
          <a:bodyPr wrap="square" rtlCol="0">
            <a:spAutoFit/>
          </a:bodyPr>
          <a:lstStyle/>
          <a:p>
            <a:pPr algn="ctr"/>
            <a:r>
              <a:rPr lang="es-ES" sz="2400" dirty="0" smtClean="0"/>
              <a:t>Así lo veía la revista </a:t>
            </a:r>
            <a:r>
              <a:rPr lang="es-ES" sz="2400" i="1" dirty="0" smtClean="0"/>
              <a:t>La Codorniz </a:t>
            </a:r>
            <a:r>
              <a:rPr lang="es-ES" sz="2400" dirty="0" smtClean="0"/>
              <a:t>unas semanas después del fin del Movimiento. En definitiva, lo que desaparecía era la antigua FE y de las JONS.</a:t>
            </a:r>
            <a:endParaRPr lang="es-E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95936" y="-6085"/>
            <a:ext cx="5148064" cy="6864085"/>
          </a:xfrm>
          <a:prstGeom prst="rect">
            <a:avLst/>
          </a:prstGeom>
          <a:noFill/>
          <a:ln w="9525">
            <a:noFill/>
            <a:miter lim="800000"/>
            <a:headEnd/>
            <a:tailEnd/>
          </a:ln>
        </p:spPr>
      </p:pic>
      <p:sp>
        <p:nvSpPr>
          <p:cNvPr id="3" name="2 Rectángulo"/>
          <p:cNvSpPr/>
          <p:nvPr/>
        </p:nvSpPr>
        <p:spPr>
          <a:xfrm>
            <a:off x="0" y="0"/>
            <a:ext cx="3995936" cy="6863417"/>
          </a:xfrm>
          <a:prstGeom prst="rect">
            <a:avLst/>
          </a:prstGeom>
        </p:spPr>
        <p:txBody>
          <a:bodyPr wrap="square">
            <a:spAutoFit/>
          </a:bodyPr>
          <a:lstStyle/>
          <a:p>
            <a:pPr algn="ctr"/>
            <a:r>
              <a:rPr lang="es-ES" sz="4000" dirty="0" smtClean="0">
                <a:latin typeface="Times New Roman" pitchFamily="18" charset="0"/>
                <a:cs typeface="Times New Roman" pitchFamily="18" charset="0"/>
              </a:rPr>
              <a:t>La </a:t>
            </a:r>
            <a:r>
              <a:rPr lang="es-ES" sz="4000" dirty="0" smtClean="0">
                <a:solidFill>
                  <a:srgbClr val="FF0000"/>
                </a:solidFill>
                <a:latin typeface="Times New Roman" pitchFamily="18" charset="0"/>
                <a:cs typeface="Times New Roman" pitchFamily="18" charset="0"/>
              </a:rPr>
              <a:t>Organización Sindical Española </a:t>
            </a:r>
            <a:r>
              <a:rPr lang="es-ES" sz="4000" dirty="0" smtClean="0">
                <a:latin typeface="Times New Roman" pitchFamily="18" charset="0"/>
                <a:cs typeface="Times New Roman" pitchFamily="18" charset="0"/>
              </a:rPr>
              <a:t>(el sindicato vertical o sindicato único) correría la misma suerte a final de año. Para entonces ya habían sido reconocidos otros sindicatos.</a:t>
            </a:r>
            <a:endParaRPr lang="es-ES" sz="40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iguel Castells «Hay que reivindicar la amnistía» – Izquierda ..."/>
          <p:cNvPicPr>
            <a:picLocks noChangeAspect="1" noChangeArrowheads="1"/>
          </p:cNvPicPr>
          <p:nvPr/>
        </p:nvPicPr>
        <p:blipFill>
          <a:blip r:embed="rId2" cstate="print"/>
          <a:srcRect/>
          <a:stretch>
            <a:fillRect/>
          </a:stretch>
        </p:blipFill>
        <p:spPr bwMode="auto">
          <a:xfrm>
            <a:off x="1403648" y="1340768"/>
            <a:ext cx="6341003" cy="3319119"/>
          </a:xfrm>
          <a:prstGeom prst="rect">
            <a:avLst/>
          </a:prstGeom>
          <a:noFill/>
        </p:spPr>
      </p:pic>
      <p:sp>
        <p:nvSpPr>
          <p:cNvPr id="3" name="2 Rectángulo"/>
          <p:cNvSpPr/>
          <p:nvPr/>
        </p:nvSpPr>
        <p:spPr>
          <a:xfrm>
            <a:off x="0" y="0"/>
            <a:ext cx="9144000" cy="1323439"/>
          </a:xfrm>
          <a:prstGeom prst="rect">
            <a:avLst/>
          </a:prstGeom>
        </p:spPr>
        <p:txBody>
          <a:bodyPr wrap="square">
            <a:spAutoFit/>
          </a:bodyPr>
          <a:lstStyle/>
          <a:p>
            <a:pPr algn="ctr"/>
            <a:r>
              <a:rPr lang="es-ES" sz="4000" dirty="0" smtClean="0">
                <a:latin typeface="Times New Roman" pitchFamily="18" charset="0"/>
                <a:cs typeface="Times New Roman" pitchFamily="18" charset="0"/>
              </a:rPr>
              <a:t>Estas medidas completaban otras que </a:t>
            </a:r>
            <a:r>
              <a:rPr lang="es-ES" sz="4000" dirty="0" smtClean="0">
                <a:solidFill>
                  <a:srgbClr val="FF0000"/>
                </a:solidFill>
                <a:latin typeface="Times New Roman" pitchFamily="18" charset="0"/>
                <a:cs typeface="Times New Roman" pitchFamily="18" charset="0"/>
              </a:rPr>
              <a:t>desmantelaban el franquismo</a:t>
            </a:r>
            <a:r>
              <a:rPr lang="es-ES" sz="4000" dirty="0" smtClean="0">
                <a:latin typeface="Times New Roman" pitchFamily="18" charset="0"/>
                <a:cs typeface="Times New Roman" pitchFamily="18" charset="0"/>
              </a:rPr>
              <a:t>.</a:t>
            </a:r>
            <a:endParaRPr lang="es-ES" sz="4000" dirty="0">
              <a:latin typeface="Times New Roman" pitchFamily="18" charset="0"/>
              <a:cs typeface="Times New Roman" pitchFamily="18" charset="0"/>
            </a:endParaRPr>
          </a:p>
        </p:txBody>
      </p:sp>
      <p:sp>
        <p:nvSpPr>
          <p:cNvPr id="4" name="3 CuadroTexto"/>
          <p:cNvSpPr txBox="1"/>
          <p:nvPr/>
        </p:nvSpPr>
        <p:spPr>
          <a:xfrm>
            <a:off x="0" y="4653136"/>
            <a:ext cx="9144000" cy="1938992"/>
          </a:xfrm>
          <a:prstGeom prst="rect">
            <a:avLst/>
          </a:prstGeom>
          <a:noFill/>
        </p:spPr>
        <p:txBody>
          <a:bodyPr wrap="square" rtlCol="0">
            <a:spAutoFit/>
          </a:bodyPr>
          <a:lstStyle/>
          <a:p>
            <a:pPr algn="ctr"/>
            <a:r>
              <a:rPr lang="es-ES" sz="2400" dirty="0" smtClean="0"/>
              <a:t>La Justicia también cambió. El TOC (Tribunal de Orden Público) también desaparecía en 1977. Este organismo, creado en 1963, juzgaba delitos contra los principios del régimen. Su desaparición corrió pareja a la creación de la actual Audiencia Nacional, aunque no son órganos equivalentes, pero sí nos da una idea del calado de los cambios.</a:t>
            </a:r>
            <a:endParaRPr lang="es-E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1938992"/>
          </a:xfrm>
          <a:prstGeom prst="rect">
            <a:avLst/>
          </a:prstGeom>
        </p:spPr>
        <p:txBody>
          <a:bodyPr wrap="square">
            <a:spAutoFit/>
          </a:bodyPr>
          <a:lstStyle/>
          <a:p>
            <a:pPr algn="ctr"/>
            <a:r>
              <a:rPr lang="es-ES" sz="4000" dirty="0" smtClean="0">
                <a:latin typeface="Times New Roman" pitchFamily="18" charset="0"/>
                <a:cs typeface="Times New Roman" pitchFamily="18" charset="0"/>
              </a:rPr>
              <a:t>Otra medida clave fue la </a:t>
            </a:r>
            <a:r>
              <a:rPr lang="es-ES" sz="4000" dirty="0" smtClean="0">
                <a:solidFill>
                  <a:srgbClr val="FF0000"/>
                </a:solidFill>
                <a:latin typeface="Times New Roman" pitchFamily="18" charset="0"/>
                <a:cs typeface="Times New Roman" pitchFamily="18" charset="0"/>
              </a:rPr>
              <a:t>Ley de Amnistía </a:t>
            </a:r>
            <a:r>
              <a:rPr lang="es-ES" sz="4000" dirty="0" smtClean="0">
                <a:latin typeface="Times New Roman" pitchFamily="18" charset="0"/>
                <a:cs typeface="Times New Roman" pitchFamily="18" charset="0"/>
              </a:rPr>
              <a:t>de 1977 que completaba el proceso iniciado el año anterior.</a:t>
            </a:r>
            <a:endParaRPr lang="es-ES" sz="4000" dirty="0">
              <a:latin typeface="Times New Roman" pitchFamily="18" charset="0"/>
              <a:cs typeface="Times New Roman" pitchFamily="18" charset="0"/>
            </a:endParaRPr>
          </a:p>
        </p:txBody>
      </p:sp>
      <p:pic>
        <p:nvPicPr>
          <p:cNvPr id="72707" name="Picture 3"/>
          <p:cNvPicPr>
            <a:picLocks noChangeAspect="1" noChangeArrowheads="1"/>
          </p:cNvPicPr>
          <p:nvPr/>
        </p:nvPicPr>
        <p:blipFill>
          <a:blip r:embed="rId2" cstate="print"/>
          <a:srcRect/>
          <a:stretch>
            <a:fillRect/>
          </a:stretch>
        </p:blipFill>
        <p:spPr bwMode="auto">
          <a:xfrm>
            <a:off x="3635896" y="2060848"/>
            <a:ext cx="5508104" cy="4041055"/>
          </a:xfrm>
          <a:prstGeom prst="rect">
            <a:avLst/>
          </a:prstGeom>
          <a:noFill/>
          <a:ln w="9525">
            <a:noFill/>
            <a:miter lim="800000"/>
            <a:headEnd/>
            <a:tailEnd/>
          </a:ln>
        </p:spPr>
      </p:pic>
      <p:sp>
        <p:nvSpPr>
          <p:cNvPr id="5" name="4 CuadroTexto"/>
          <p:cNvSpPr txBox="1"/>
          <p:nvPr/>
        </p:nvSpPr>
        <p:spPr>
          <a:xfrm>
            <a:off x="0" y="2132856"/>
            <a:ext cx="3635896" cy="3785652"/>
          </a:xfrm>
          <a:prstGeom prst="rect">
            <a:avLst/>
          </a:prstGeom>
          <a:noFill/>
        </p:spPr>
        <p:txBody>
          <a:bodyPr wrap="square" rtlCol="0">
            <a:spAutoFit/>
          </a:bodyPr>
          <a:lstStyle/>
          <a:p>
            <a:pPr algn="ctr"/>
            <a:r>
              <a:rPr lang="es-ES" sz="2400" dirty="0" smtClean="0"/>
              <a:t>Esta medida liberaba a todos los presos políticos y afectaba incluso a los delitos de terrorismo. Aprobada prácticamente por unanimidad en las Cortes, fue una oportunidad perdida por ETA o el GRAPO para cesar su actividad terrorista.</a:t>
            </a:r>
            <a:endParaRPr lang="es-ES" sz="2400" dirty="0"/>
          </a:p>
        </p:txBody>
      </p:sp>
      <p:sp>
        <p:nvSpPr>
          <p:cNvPr id="6" name="5 CuadroTexto"/>
          <p:cNvSpPr txBox="1"/>
          <p:nvPr/>
        </p:nvSpPr>
        <p:spPr>
          <a:xfrm>
            <a:off x="3635896" y="6027003"/>
            <a:ext cx="5508104" cy="830997"/>
          </a:xfrm>
          <a:prstGeom prst="rect">
            <a:avLst/>
          </a:prstGeom>
          <a:noFill/>
        </p:spPr>
        <p:txBody>
          <a:bodyPr wrap="square" rtlCol="0">
            <a:spAutoFit/>
          </a:bodyPr>
          <a:lstStyle/>
          <a:p>
            <a:pPr algn="ctr"/>
            <a:r>
              <a:rPr lang="es-ES" sz="2400" dirty="0" smtClean="0"/>
              <a:t>El legendario eslogan de la Asamblea de Cataluña creado en 1971.</a:t>
            </a:r>
            <a:endParaRPr lang="es-E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6082" name="Picture 2" descr="Resultado de imagen de cronología transicion"/>
          <p:cNvPicPr>
            <a:picLocks noChangeAspect="1" noChangeArrowheads="1"/>
          </p:cNvPicPr>
          <p:nvPr/>
        </p:nvPicPr>
        <p:blipFill>
          <a:blip r:embed="rId2" cstate="print"/>
          <a:srcRect/>
          <a:stretch>
            <a:fillRect/>
          </a:stretch>
        </p:blipFill>
        <p:spPr bwMode="auto">
          <a:xfrm>
            <a:off x="0" y="-2"/>
            <a:ext cx="9144000" cy="685800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75084"/>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6000" dirty="0" smtClean="0">
                <a:solidFill>
                  <a:srgbClr val="FF0000"/>
                </a:solidFill>
                <a:latin typeface="Arial Black" pitchFamily="34" charset="0"/>
              </a:rPr>
              <a:t>La llegada de la democracia y las opciones políticas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lvl="0" algn="ctr"/>
            <a:r>
              <a:rPr lang="es-ES" sz="3600" dirty="0" smtClean="0">
                <a:latin typeface="Times New Roman" pitchFamily="18" charset="0"/>
                <a:cs typeface="Times New Roman" pitchFamily="18" charset="0"/>
              </a:rPr>
              <a:t>La </a:t>
            </a:r>
            <a:r>
              <a:rPr lang="es-ES" sz="3600" dirty="0" smtClean="0">
                <a:solidFill>
                  <a:srgbClr val="FF0000"/>
                </a:solidFill>
                <a:latin typeface="Times New Roman" pitchFamily="18" charset="0"/>
                <a:cs typeface="Times New Roman" pitchFamily="18" charset="0"/>
              </a:rPr>
              <a:t>UCD</a:t>
            </a:r>
            <a:r>
              <a:rPr lang="es-ES" sz="3600" dirty="0" smtClean="0">
                <a:latin typeface="Times New Roman" pitchFamily="18" charset="0"/>
                <a:cs typeface="Times New Roman" pitchFamily="18" charset="0"/>
              </a:rPr>
              <a:t> (Unión de Centro Democrático) es el partido de centro fundado por Suárez para las elecciones.</a:t>
            </a:r>
            <a:endParaRPr lang="es-ES" sz="3600" dirty="0">
              <a:latin typeface="Times New Roman" pitchFamily="18" charset="0"/>
              <a:cs typeface="Times New Roman" pitchFamily="18" charset="0"/>
            </a:endParaRPr>
          </a:p>
        </p:txBody>
      </p:sp>
      <p:pic>
        <p:nvPicPr>
          <p:cNvPr id="21506" name="Picture 2" descr="Resultado de imagen de ucd 1977"/>
          <p:cNvPicPr>
            <a:picLocks noChangeAspect="1" noChangeArrowheads="1"/>
          </p:cNvPicPr>
          <p:nvPr/>
        </p:nvPicPr>
        <p:blipFill>
          <a:blip r:embed="rId2" cstate="print"/>
          <a:srcRect/>
          <a:stretch>
            <a:fillRect/>
          </a:stretch>
        </p:blipFill>
        <p:spPr bwMode="auto">
          <a:xfrm>
            <a:off x="4429125" y="2420888"/>
            <a:ext cx="4714875" cy="3514726"/>
          </a:xfrm>
          <a:prstGeom prst="rect">
            <a:avLst/>
          </a:prstGeom>
          <a:noFill/>
        </p:spPr>
      </p:pic>
      <p:sp>
        <p:nvSpPr>
          <p:cNvPr id="4" name="3 CuadroTexto"/>
          <p:cNvSpPr txBox="1"/>
          <p:nvPr/>
        </p:nvSpPr>
        <p:spPr>
          <a:xfrm>
            <a:off x="0" y="2420888"/>
            <a:ext cx="4427984" cy="3416320"/>
          </a:xfrm>
          <a:prstGeom prst="rect">
            <a:avLst/>
          </a:prstGeom>
          <a:noFill/>
        </p:spPr>
        <p:txBody>
          <a:bodyPr wrap="square" rtlCol="0">
            <a:spAutoFit/>
          </a:bodyPr>
          <a:lstStyle/>
          <a:p>
            <a:pPr algn="ctr"/>
            <a:r>
              <a:rPr lang="es-ES" sz="2400" dirty="0" smtClean="0"/>
              <a:t>Suárez fundó su propio partido la UCD. Se presentaba como un partido de centro, de consenso entre el régimen franquista y las fuerzas políticas herederas del exilio y de la oposición al franquismo. La UCD era monárquica y defensora de un régimen democrático.</a:t>
            </a:r>
            <a:endParaRPr lang="es-E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lvl="0" algn="ctr"/>
            <a:r>
              <a:rPr lang="es-ES" sz="3600" dirty="0" smtClean="0">
                <a:latin typeface="Times New Roman" pitchFamily="18" charset="0"/>
                <a:cs typeface="Times New Roman" pitchFamily="18" charset="0"/>
              </a:rPr>
              <a:t>A la derecha se crean </a:t>
            </a:r>
            <a:r>
              <a:rPr lang="es-ES" sz="3600" dirty="0" smtClean="0">
                <a:solidFill>
                  <a:srgbClr val="FF0000"/>
                </a:solidFill>
                <a:latin typeface="Times New Roman" pitchFamily="18" charset="0"/>
                <a:cs typeface="Times New Roman" pitchFamily="18" charset="0"/>
              </a:rPr>
              <a:t>AP</a:t>
            </a:r>
            <a:r>
              <a:rPr lang="es-ES" sz="3600" dirty="0" smtClean="0">
                <a:latin typeface="Times New Roman" pitchFamily="18" charset="0"/>
                <a:cs typeface="Times New Roman" pitchFamily="18" charset="0"/>
              </a:rPr>
              <a:t> (Alianza Popular) con el Fraga al frente, ministro franquista de talante reformista que agrupaba a varias </a:t>
            </a:r>
            <a:r>
              <a:rPr lang="es-ES" sz="3600" dirty="0" smtClean="0">
                <a:solidFill>
                  <a:srgbClr val="FF0000"/>
                </a:solidFill>
                <a:latin typeface="Times New Roman" pitchFamily="18" charset="0"/>
                <a:cs typeface="Times New Roman" pitchFamily="18" charset="0"/>
              </a:rPr>
              <a:t>formaciones conservadoras y monárquicas</a:t>
            </a:r>
            <a:r>
              <a:rPr lang="es-ES" sz="3600" dirty="0" smtClean="0">
                <a:latin typeface="Times New Roman" pitchFamily="18" charset="0"/>
                <a:cs typeface="Times New Roman" pitchFamily="18" charset="0"/>
              </a:rPr>
              <a:t>. En la extrema derecha aparecen partidos como la Falange.</a:t>
            </a:r>
            <a:endParaRPr lang="es-ES" sz="3600" dirty="0">
              <a:latin typeface="Times New Roman" pitchFamily="18" charset="0"/>
              <a:cs typeface="Times New Roman" pitchFamily="18" charset="0"/>
            </a:endParaRPr>
          </a:p>
        </p:txBody>
      </p:sp>
      <p:pic>
        <p:nvPicPr>
          <p:cNvPr id="20482" name="Picture 2" descr="Resultado de imagen de alianza popular 1976"/>
          <p:cNvPicPr>
            <a:picLocks noChangeAspect="1" noChangeArrowheads="1"/>
          </p:cNvPicPr>
          <p:nvPr/>
        </p:nvPicPr>
        <p:blipFill>
          <a:blip r:embed="rId2" cstate="print"/>
          <a:srcRect/>
          <a:stretch>
            <a:fillRect/>
          </a:stretch>
        </p:blipFill>
        <p:spPr bwMode="auto">
          <a:xfrm>
            <a:off x="4572000" y="3284984"/>
            <a:ext cx="4572000" cy="3129997"/>
          </a:xfrm>
          <a:prstGeom prst="rect">
            <a:avLst/>
          </a:prstGeom>
          <a:noFill/>
        </p:spPr>
      </p:pic>
      <p:sp>
        <p:nvSpPr>
          <p:cNvPr id="4" name="3 CuadroTexto"/>
          <p:cNvSpPr txBox="1"/>
          <p:nvPr/>
        </p:nvSpPr>
        <p:spPr>
          <a:xfrm>
            <a:off x="0" y="3068960"/>
            <a:ext cx="4572000" cy="3416320"/>
          </a:xfrm>
          <a:prstGeom prst="rect">
            <a:avLst/>
          </a:prstGeom>
          <a:noFill/>
        </p:spPr>
        <p:txBody>
          <a:bodyPr wrap="square" rtlCol="0">
            <a:spAutoFit/>
          </a:bodyPr>
          <a:lstStyle/>
          <a:p>
            <a:pPr algn="ctr"/>
            <a:r>
              <a:rPr lang="es-ES" sz="2400" dirty="0" smtClean="0"/>
              <a:t>Alianza Popular era una coalición de formaciones reformistas que insistían en el orden, de ahí que sea considerada conservadora. Aglutinaba a varios de los ministros de la fase final del franquismo (López Rodó, Licinio de la Fuente, Silva Muñoz, Martínez </a:t>
            </a:r>
            <a:r>
              <a:rPr lang="es-ES" sz="2400" dirty="0" err="1" smtClean="0"/>
              <a:t>Esteruelas</a:t>
            </a:r>
            <a:r>
              <a:rPr lang="es-ES" sz="2400" dirty="0" smtClean="0"/>
              <a:t>…).</a:t>
            </a:r>
            <a:endParaRPr lang="es-E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lvl="0" algn="ctr"/>
            <a:r>
              <a:rPr lang="es-ES" sz="3600" dirty="0" smtClean="0">
                <a:latin typeface="Times New Roman" pitchFamily="18" charset="0"/>
                <a:cs typeface="Times New Roman" pitchFamily="18" charset="0"/>
              </a:rPr>
              <a:t>A la </a:t>
            </a:r>
            <a:r>
              <a:rPr lang="es-ES" sz="3600" dirty="0" smtClean="0">
                <a:solidFill>
                  <a:srgbClr val="FF0000"/>
                </a:solidFill>
                <a:latin typeface="Times New Roman" pitchFamily="18" charset="0"/>
                <a:cs typeface="Times New Roman" pitchFamily="18" charset="0"/>
              </a:rPr>
              <a:t>izquierda</a:t>
            </a:r>
            <a:r>
              <a:rPr lang="es-ES" sz="3600" dirty="0" smtClean="0">
                <a:latin typeface="Times New Roman" pitchFamily="18" charset="0"/>
                <a:cs typeface="Times New Roman" pitchFamily="18" charset="0"/>
              </a:rPr>
              <a:t> aparecen el </a:t>
            </a:r>
            <a:r>
              <a:rPr lang="es-ES" sz="3600" dirty="0" smtClean="0">
                <a:solidFill>
                  <a:srgbClr val="FF0000"/>
                </a:solidFill>
                <a:latin typeface="Times New Roman" pitchFamily="18" charset="0"/>
                <a:cs typeface="Times New Roman" pitchFamily="18" charset="0"/>
              </a:rPr>
              <a:t>PSOE</a:t>
            </a:r>
            <a:r>
              <a:rPr lang="es-ES" sz="3600" dirty="0" smtClean="0">
                <a:latin typeface="Times New Roman" pitchFamily="18" charset="0"/>
                <a:cs typeface="Times New Roman" pitchFamily="18" charset="0"/>
              </a:rPr>
              <a:t>, de ideología </a:t>
            </a:r>
            <a:r>
              <a:rPr lang="es-ES" sz="3600" dirty="0" smtClean="0">
                <a:solidFill>
                  <a:srgbClr val="FF0000"/>
                </a:solidFill>
                <a:latin typeface="Times New Roman" pitchFamily="18" charset="0"/>
                <a:cs typeface="Times New Roman" pitchFamily="18" charset="0"/>
              </a:rPr>
              <a:t>socialdemócrata</a:t>
            </a:r>
            <a:r>
              <a:rPr lang="es-ES" sz="3600" dirty="0" smtClean="0">
                <a:latin typeface="Times New Roman" pitchFamily="18" charset="0"/>
                <a:cs typeface="Times New Roman" pitchFamily="18" charset="0"/>
              </a:rPr>
              <a:t> y el </a:t>
            </a:r>
            <a:r>
              <a:rPr lang="es-ES" sz="3600" dirty="0" smtClean="0">
                <a:solidFill>
                  <a:srgbClr val="FF0000"/>
                </a:solidFill>
                <a:latin typeface="Times New Roman" pitchFamily="18" charset="0"/>
                <a:cs typeface="Times New Roman" pitchFamily="18" charset="0"/>
              </a:rPr>
              <a:t>PCE</a:t>
            </a:r>
            <a:r>
              <a:rPr lang="es-ES" sz="3600" dirty="0" smtClean="0">
                <a:latin typeface="Times New Roman" pitchFamily="18" charset="0"/>
                <a:cs typeface="Times New Roman" pitchFamily="18" charset="0"/>
              </a:rPr>
              <a:t>, seguidor del </a:t>
            </a:r>
            <a:r>
              <a:rPr lang="es-ES" sz="3600" dirty="0" smtClean="0">
                <a:solidFill>
                  <a:srgbClr val="FF0000"/>
                </a:solidFill>
                <a:latin typeface="Times New Roman" pitchFamily="18" charset="0"/>
                <a:cs typeface="Times New Roman" pitchFamily="18" charset="0"/>
              </a:rPr>
              <a:t>eurocomunismo</a:t>
            </a:r>
            <a:r>
              <a:rPr lang="es-ES" sz="3600" dirty="0" smtClean="0">
                <a:latin typeface="Times New Roman" pitchFamily="18" charset="0"/>
                <a:cs typeface="Times New Roman" pitchFamily="18" charset="0"/>
              </a:rPr>
              <a:t>. El fracaso de la </a:t>
            </a:r>
            <a:r>
              <a:rPr lang="es-ES" sz="3600" dirty="0" err="1" smtClean="0">
                <a:latin typeface="Times New Roman" pitchFamily="18" charset="0"/>
                <a:cs typeface="Times New Roman" pitchFamily="18" charset="0"/>
              </a:rPr>
              <a:t>Platajunta</a:t>
            </a:r>
            <a:r>
              <a:rPr lang="es-ES" sz="3600" dirty="0" smtClean="0">
                <a:latin typeface="Times New Roman" pitchFamily="18" charset="0"/>
                <a:cs typeface="Times New Roman" pitchFamily="18" charset="0"/>
              </a:rPr>
              <a:t> hizo que se presentaran </a:t>
            </a:r>
            <a:r>
              <a:rPr lang="es-ES" sz="3600" dirty="0" smtClean="0">
                <a:solidFill>
                  <a:srgbClr val="FF0000"/>
                </a:solidFill>
                <a:latin typeface="Times New Roman" pitchFamily="18" charset="0"/>
                <a:cs typeface="Times New Roman" pitchFamily="18" charset="0"/>
              </a:rPr>
              <a:t>por separado</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19458" name="Picture 2" descr="Resultado de imagen de psoe 1977"/>
          <p:cNvPicPr>
            <a:picLocks noChangeAspect="1" noChangeArrowheads="1"/>
          </p:cNvPicPr>
          <p:nvPr/>
        </p:nvPicPr>
        <p:blipFill>
          <a:blip r:embed="rId2" cstate="print"/>
          <a:srcRect/>
          <a:stretch>
            <a:fillRect/>
          </a:stretch>
        </p:blipFill>
        <p:spPr bwMode="auto">
          <a:xfrm>
            <a:off x="5796137" y="2365774"/>
            <a:ext cx="3347864" cy="4492226"/>
          </a:xfrm>
          <a:prstGeom prst="rect">
            <a:avLst/>
          </a:prstGeom>
          <a:noFill/>
        </p:spPr>
      </p:pic>
      <p:sp>
        <p:nvSpPr>
          <p:cNvPr id="4" name="3 CuadroTexto"/>
          <p:cNvSpPr txBox="1"/>
          <p:nvPr/>
        </p:nvSpPr>
        <p:spPr>
          <a:xfrm>
            <a:off x="0" y="2420888"/>
            <a:ext cx="5796136" cy="4524315"/>
          </a:xfrm>
          <a:prstGeom prst="rect">
            <a:avLst/>
          </a:prstGeom>
          <a:noFill/>
        </p:spPr>
        <p:txBody>
          <a:bodyPr wrap="square" rtlCol="0">
            <a:spAutoFit/>
          </a:bodyPr>
          <a:lstStyle/>
          <a:p>
            <a:pPr algn="ctr"/>
            <a:r>
              <a:rPr lang="es-ES" sz="2400" dirty="0" smtClean="0"/>
              <a:t>El PSOE había quedado en un segundo plano durante el franquismo. En estos años se adopta de facto la vía socialdemócrata, es decir, la participación parlamentaria para buscar un reformismo social. De hecho, en 1979 el PSOE renunciaba al marxismo. En 1974, en el </a:t>
            </a:r>
            <a:r>
              <a:rPr lang="es-ES" sz="2400" dirty="0" smtClean="0">
                <a:solidFill>
                  <a:srgbClr val="FF0000"/>
                </a:solidFill>
              </a:rPr>
              <a:t>Congreso de </a:t>
            </a:r>
            <a:r>
              <a:rPr lang="es-ES" sz="2400" dirty="0" err="1" smtClean="0">
                <a:solidFill>
                  <a:srgbClr val="FF0000"/>
                </a:solidFill>
              </a:rPr>
              <a:t>Suresnes</a:t>
            </a:r>
            <a:r>
              <a:rPr lang="es-ES" sz="2400" dirty="0" smtClean="0"/>
              <a:t>, una nueva generación de políticos se alzaba con el poder en el partido encabezados por Felipe González. Defendían la actuación en el interior del país para frenar el peso del PCE dentro de la izquierda.</a:t>
            </a:r>
            <a:endParaRPr lang="es-E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4638675" y="1268760"/>
            <a:ext cx="4505325" cy="4562475"/>
          </a:xfrm>
          <a:prstGeom prst="rect">
            <a:avLst/>
          </a:prstGeom>
          <a:noFill/>
          <a:ln w="9525">
            <a:noFill/>
            <a:miter lim="800000"/>
            <a:headEnd/>
            <a:tailEnd/>
          </a:ln>
        </p:spPr>
      </p:pic>
      <p:sp>
        <p:nvSpPr>
          <p:cNvPr id="3" name="2 CuadroTexto"/>
          <p:cNvSpPr txBox="1"/>
          <p:nvPr/>
        </p:nvSpPr>
        <p:spPr>
          <a:xfrm>
            <a:off x="0" y="363915"/>
            <a:ext cx="4572000" cy="6494085"/>
          </a:xfrm>
          <a:prstGeom prst="rect">
            <a:avLst/>
          </a:prstGeom>
          <a:noFill/>
        </p:spPr>
        <p:txBody>
          <a:bodyPr wrap="square" rtlCol="0">
            <a:spAutoFit/>
          </a:bodyPr>
          <a:lstStyle/>
          <a:p>
            <a:pPr algn="ctr"/>
            <a:r>
              <a:rPr lang="es-ES" sz="2600" dirty="0" smtClean="0"/>
              <a:t>El PCE seguía por aquel entonces el eurocomunismo, ideología parecida a la socialdemocracia puesto que acepta renunciar a la revolución y es favorable al pluripartidismo. La </a:t>
            </a:r>
            <a:r>
              <a:rPr lang="es-ES" sz="2600" dirty="0" err="1" smtClean="0"/>
              <a:t>Platajunta</a:t>
            </a:r>
            <a:r>
              <a:rPr lang="es-ES" sz="2600" dirty="0" smtClean="0"/>
              <a:t>, el organismo que pretendía unificar a la oposición antifranquista, fracasó finalmente porque pesaron más las siglas de los diferentes partidos que los objetivos comunes, los cuales, por otro lado, se estaban alcanzando gracias a la actitud de Adolfo Suárez.</a:t>
            </a:r>
            <a:endParaRPr lang="es-ES" sz="2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lvl="0" algn="ctr"/>
            <a:r>
              <a:rPr lang="es-ES" sz="3600" dirty="0" smtClean="0">
                <a:latin typeface="Times New Roman" pitchFamily="18" charset="0"/>
                <a:cs typeface="Times New Roman" pitchFamily="18" charset="0"/>
              </a:rPr>
              <a:t>Entre los partidos nacionalistas, destaca el </a:t>
            </a:r>
            <a:r>
              <a:rPr lang="es-ES" sz="3600" dirty="0" smtClean="0">
                <a:solidFill>
                  <a:srgbClr val="FF0000"/>
                </a:solidFill>
                <a:latin typeface="Times New Roman" pitchFamily="18" charset="0"/>
                <a:cs typeface="Times New Roman" pitchFamily="18" charset="0"/>
              </a:rPr>
              <a:t>Pacto Democrático por Cataluña</a:t>
            </a:r>
            <a:r>
              <a:rPr lang="es-ES" sz="3600" dirty="0" smtClean="0">
                <a:latin typeface="Times New Roman" pitchFamily="18" charset="0"/>
                <a:cs typeface="Times New Roman" pitchFamily="18" charset="0"/>
              </a:rPr>
              <a:t> con </a:t>
            </a:r>
            <a:r>
              <a:rPr lang="es-ES" sz="3600" dirty="0" smtClean="0">
                <a:solidFill>
                  <a:srgbClr val="FF0000"/>
                </a:solidFill>
                <a:latin typeface="Times New Roman" pitchFamily="18" charset="0"/>
                <a:cs typeface="Times New Roman" pitchFamily="18" charset="0"/>
              </a:rPr>
              <a:t>Jordi Pujol </a:t>
            </a:r>
            <a:r>
              <a:rPr lang="es-ES" sz="3600" dirty="0" smtClean="0">
                <a:latin typeface="Times New Roman" pitchFamily="18" charset="0"/>
                <a:cs typeface="Times New Roman" pitchFamily="18" charset="0"/>
              </a:rPr>
              <a:t>al frente y del que pronto surgen el PSC (Partido Socialista de Cataluña) que se une al PSOE y CIU (Convergencia y Unión) de centroderecha.</a:t>
            </a:r>
            <a:endParaRPr lang="es-ES" sz="3600" dirty="0">
              <a:latin typeface="Times New Roman" pitchFamily="18" charset="0"/>
              <a:cs typeface="Times New Roman" pitchFamily="18" charset="0"/>
            </a:endParaRPr>
          </a:p>
        </p:txBody>
      </p:sp>
      <p:pic>
        <p:nvPicPr>
          <p:cNvPr id="18434" name="Picture 2" descr="Resultado de imagen de pacto democrático por cataluña"/>
          <p:cNvPicPr>
            <a:picLocks noChangeAspect="1" noChangeArrowheads="1"/>
          </p:cNvPicPr>
          <p:nvPr/>
        </p:nvPicPr>
        <p:blipFill>
          <a:blip r:embed="rId2" cstate="print"/>
          <a:srcRect/>
          <a:stretch>
            <a:fillRect/>
          </a:stretch>
        </p:blipFill>
        <p:spPr bwMode="auto">
          <a:xfrm>
            <a:off x="6372200" y="3035947"/>
            <a:ext cx="2771800" cy="3822053"/>
          </a:xfrm>
          <a:prstGeom prst="rect">
            <a:avLst/>
          </a:prstGeom>
          <a:noFill/>
        </p:spPr>
      </p:pic>
      <p:sp>
        <p:nvSpPr>
          <p:cNvPr id="4" name="3 CuadroTexto"/>
          <p:cNvSpPr txBox="1"/>
          <p:nvPr/>
        </p:nvSpPr>
        <p:spPr>
          <a:xfrm>
            <a:off x="0" y="3789040"/>
            <a:ext cx="6372200" cy="2308324"/>
          </a:xfrm>
          <a:prstGeom prst="rect">
            <a:avLst/>
          </a:prstGeom>
          <a:noFill/>
        </p:spPr>
        <p:txBody>
          <a:bodyPr wrap="square" rtlCol="0">
            <a:spAutoFit/>
          </a:bodyPr>
          <a:lstStyle/>
          <a:p>
            <a:pPr algn="ctr"/>
            <a:r>
              <a:rPr lang="es-ES" sz="2400" dirty="0" smtClean="0"/>
              <a:t>En Cataluña empieza a despuntar la figura de Jordi Pujol. Había sido encarcelado durante la época franquista y fue el fundador de Convergencia Democrática de Cataluña. Durante 23 años sería el presidente de la Generalidad de Cataluña.</a:t>
            </a:r>
            <a:endParaRPr lang="es-E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lvl="0" algn="ctr"/>
            <a:r>
              <a:rPr lang="es-ES" sz="3600" dirty="0" smtClean="0">
                <a:latin typeface="Times New Roman" pitchFamily="18" charset="0"/>
                <a:cs typeface="Times New Roman" pitchFamily="18" charset="0"/>
              </a:rPr>
              <a:t>En el </a:t>
            </a:r>
            <a:r>
              <a:rPr lang="es-ES" sz="3600" dirty="0" smtClean="0">
                <a:solidFill>
                  <a:srgbClr val="FF0000"/>
                </a:solidFill>
                <a:latin typeface="Times New Roman" pitchFamily="18" charset="0"/>
                <a:cs typeface="Times New Roman" pitchFamily="18" charset="0"/>
              </a:rPr>
              <a:t>País Vasco </a:t>
            </a:r>
            <a:r>
              <a:rPr lang="es-ES" sz="3600" dirty="0" smtClean="0">
                <a:latin typeface="Times New Roman" pitchFamily="18" charset="0"/>
                <a:cs typeface="Times New Roman" pitchFamily="18" charset="0"/>
              </a:rPr>
              <a:t>destaca el </a:t>
            </a:r>
            <a:r>
              <a:rPr lang="es-ES" sz="3600" dirty="0" smtClean="0">
                <a:solidFill>
                  <a:srgbClr val="FF0000"/>
                </a:solidFill>
                <a:latin typeface="Times New Roman" pitchFamily="18" charset="0"/>
                <a:cs typeface="Times New Roman" pitchFamily="18" charset="0"/>
              </a:rPr>
              <a:t>PNV</a:t>
            </a:r>
            <a:r>
              <a:rPr lang="es-ES" sz="3600" dirty="0" smtClean="0">
                <a:latin typeface="Times New Roman" pitchFamily="18" charset="0"/>
                <a:cs typeface="Times New Roman" pitchFamily="18" charset="0"/>
              </a:rPr>
              <a:t> de derechas. No faltan otros de menor importancia (Esquerra de Cataluña que incluye a ERC).</a:t>
            </a:r>
            <a:endParaRPr lang="es-ES" sz="3600" dirty="0">
              <a:latin typeface="Times New Roman" pitchFamily="18" charset="0"/>
              <a:cs typeface="Times New Roman" pitchFamily="18" charset="0"/>
            </a:endParaRPr>
          </a:p>
        </p:txBody>
      </p:sp>
      <p:pic>
        <p:nvPicPr>
          <p:cNvPr id="17410" name="Picture 2" descr="Resultado de imagen de carlos garaikoetxea 1980"/>
          <p:cNvPicPr>
            <a:picLocks noChangeAspect="1" noChangeArrowheads="1"/>
          </p:cNvPicPr>
          <p:nvPr/>
        </p:nvPicPr>
        <p:blipFill>
          <a:blip r:embed="rId2" cstate="print"/>
          <a:srcRect/>
          <a:stretch>
            <a:fillRect/>
          </a:stretch>
        </p:blipFill>
        <p:spPr bwMode="auto">
          <a:xfrm>
            <a:off x="611560" y="1916832"/>
            <a:ext cx="7848872" cy="3111517"/>
          </a:xfrm>
          <a:prstGeom prst="rect">
            <a:avLst/>
          </a:prstGeom>
          <a:noFill/>
        </p:spPr>
      </p:pic>
      <p:sp>
        <p:nvSpPr>
          <p:cNvPr id="4" name="3 CuadroTexto"/>
          <p:cNvSpPr txBox="1"/>
          <p:nvPr/>
        </p:nvSpPr>
        <p:spPr>
          <a:xfrm>
            <a:off x="0" y="5288340"/>
            <a:ext cx="9144000" cy="1569660"/>
          </a:xfrm>
          <a:prstGeom prst="rect">
            <a:avLst/>
          </a:prstGeom>
          <a:noFill/>
        </p:spPr>
        <p:txBody>
          <a:bodyPr wrap="square" rtlCol="0">
            <a:spAutoFit/>
          </a:bodyPr>
          <a:lstStyle/>
          <a:p>
            <a:pPr algn="ctr"/>
            <a:r>
              <a:rPr lang="es-ES" sz="2400" dirty="0" smtClean="0"/>
              <a:t>En 1980, el PNV se hace con la presidencia del Gobierno vasco. Dicho presidente es conocido como </a:t>
            </a:r>
            <a:r>
              <a:rPr lang="es-ES" sz="2400" dirty="0" smtClean="0">
                <a:solidFill>
                  <a:srgbClr val="FF0000"/>
                </a:solidFill>
              </a:rPr>
              <a:t>lehendakari</a:t>
            </a:r>
            <a:r>
              <a:rPr lang="es-ES" sz="2400" dirty="0" smtClean="0"/>
              <a:t>. El lehendakari desde 1980 a 1986 fue </a:t>
            </a:r>
            <a:r>
              <a:rPr lang="es-ES" sz="2400" dirty="0" smtClean="0">
                <a:solidFill>
                  <a:srgbClr val="FF0000"/>
                </a:solidFill>
              </a:rPr>
              <a:t>Carlos Garaikoetxea</a:t>
            </a:r>
            <a:r>
              <a:rPr lang="es-ES" sz="2400" dirty="0" smtClean="0"/>
              <a:t>. En 1986 se separa del PNV y funda </a:t>
            </a:r>
            <a:r>
              <a:rPr lang="es-ES" sz="2400" dirty="0" err="1" smtClean="0"/>
              <a:t>Eusko</a:t>
            </a:r>
            <a:r>
              <a:rPr lang="es-ES" sz="2400" dirty="0" smtClean="0"/>
              <a:t> </a:t>
            </a:r>
            <a:r>
              <a:rPr lang="es-ES" sz="2400" dirty="0" err="1" smtClean="0"/>
              <a:t>Alkartasuna</a:t>
            </a:r>
            <a:r>
              <a:rPr lang="es-ES" sz="2400" dirty="0" smtClean="0"/>
              <a:t>.</a:t>
            </a:r>
            <a:endParaRPr lang="es-E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185214"/>
          </a:xfrm>
          <a:prstGeom prst="rect">
            <a:avLst/>
          </a:prstGeom>
        </p:spPr>
        <p:txBody>
          <a:bodyPr wrap="square">
            <a:spAutoFit/>
          </a:bodyPr>
          <a:lstStyle/>
          <a:p>
            <a:pPr lvl="0" algn="ctr"/>
            <a:r>
              <a:rPr lang="es-ES" sz="3400" dirty="0" smtClean="0">
                <a:latin typeface="Times New Roman" pitchFamily="18" charset="0"/>
                <a:cs typeface="Times New Roman" pitchFamily="18" charset="0"/>
              </a:rPr>
              <a:t>En </a:t>
            </a:r>
            <a:r>
              <a:rPr lang="es-ES" sz="3400" dirty="0" smtClean="0">
                <a:solidFill>
                  <a:srgbClr val="FF0000"/>
                </a:solidFill>
                <a:latin typeface="Times New Roman" pitchFamily="18" charset="0"/>
                <a:cs typeface="Times New Roman" pitchFamily="18" charset="0"/>
              </a:rPr>
              <a:t>junio de 1977 </a:t>
            </a:r>
            <a:r>
              <a:rPr lang="es-ES" sz="3400" dirty="0" smtClean="0">
                <a:latin typeface="Times New Roman" pitchFamily="18" charset="0"/>
                <a:cs typeface="Times New Roman" pitchFamily="18" charset="0"/>
              </a:rPr>
              <a:t>vencía por minoría la </a:t>
            </a:r>
            <a:r>
              <a:rPr lang="es-ES" sz="3400" dirty="0" smtClean="0">
                <a:solidFill>
                  <a:srgbClr val="FF0000"/>
                </a:solidFill>
                <a:latin typeface="Times New Roman" pitchFamily="18" charset="0"/>
                <a:cs typeface="Times New Roman" pitchFamily="18" charset="0"/>
              </a:rPr>
              <a:t>UCD</a:t>
            </a:r>
            <a:r>
              <a:rPr lang="es-ES" sz="3400" dirty="0" smtClean="0">
                <a:latin typeface="Times New Roman" pitchFamily="18" charset="0"/>
                <a:cs typeface="Times New Roman" pitchFamily="18" charset="0"/>
              </a:rPr>
              <a:t>, </a:t>
            </a:r>
            <a:r>
              <a:rPr lang="es-ES" sz="3400" dirty="0" smtClean="0">
                <a:solidFill>
                  <a:srgbClr val="FF0000"/>
                </a:solidFill>
                <a:latin typeface="Times New Roman" pitchFamily="18" charset="0"/>
                <a:cs typeface="Times New Roman" pitchFamily="18" charset="0"/>
              </a:rPr>
              <a:t>seguidos por el PSOE </a:t>
            </a:r>
            <a:r>
              <a:rPr lang="es-ES" sz="3400" dirty="0" smtClean="0">
                <a:latin typeface="Times New Roman" pitchFamily="18" charset="0"/>
                <a:cs typeface="Times New Roman" pitchFamily="18" charset="0"/>
              </a:rPr>
              <a:t>y a mucha distancia el PCE, AP y los nacionalistas. </a:t>
            </a:r>
            <a:r>
              <a:rPr lang="es-ES" sz="3400" dirty="0" smtClean="0">
                <a:solidFill>
                  <a:srgbClr val="FF0000"/>
                </a:solidFill>
                <a:latin typeface="Times New Roman" pitchFamily="18" charset="0"/>
                <a:cs typeface="Times New Roman" pitchFamily="18" charset="0"/>
              </a:rPr>
              <a:t>Adolfo Suárez </a:t>
            </a:r>
            <a:r>
              <a:rPr lang="es-ES" sz="3400" dirty="0" smtClean="0">
                <a:latin typeface="Times New Roman" pitchFamily="18" charset="0"/>
                <a:cs typeface="Times New Roman" pitchFamily="18" charset="0"/>
              </a:rPr>
              <a:t>se convertía así en el </a:t>
            </a:r>
            <a:r>
              <a:rPr lang="es-ES" sz="3400" dirty="0" smtClean="0">
                <a:solidFill>
                  <a:srgbClr val="FF0000"/>
                </a:solidFill>
                <a:latin typeface="Times New Roman" pitchFamily="18" charset="0"/>
                <a:cs typeface="Times New Roman" pitchFamily="18" charset="0"/>
              </a:rPr>
              <a:t>primer presidente de la democracia</a:t>
            </a:r>
            <a:r>
              <a:rPr lang="es-ES" sz="3400" dirty="0" smtClean="0">
                <a:latin typeface="Times New Roman" pitchFamily="18" charset="0"/>
                <a:cs typeface="Times New Roman" pitchFamily="18" charset="0"/>
              </a:rPr>
              <a:t>.</a:t>
            </a:r>
            <a:endParaRPr lang="es-ES" sz="3400" dirty="0">
              <a:latin typeface="Times New Roman" pitchFamily="18" charset="0"/>
              <a:cs typeface="Times New Roman" pitchFamily="18" charset="0"/>
            </a:endParaRPr>
          </a:p>
        </p:txBody>
      </p:sp>
      <p:pic>
        <p:nvPicPr>
          <p:cNvPr id="16386" name="Picture 2" descr="Resultado de imagen de resultados elecciones junio 1977"/>
          <p:cNvPicPr>
            <a:picLocks noChangeAspect="1" noChangeArrowheads="1"/>
          </p:cNvPicPr>
          <p:nvPr/>
        </p:nvPicPr>
        <p:blipFill>
          <a:blip r:embed="rId2" cstate="print"/>
          <a:srcRect/>
          <a:stretch>
            <a:fillRect/>
          </a:stretch>
        </p:blipFill>
        <p:spPr bwMode="auto">
          <a:xfrm>
            <a:off x="1907704" y="2298924"/>
            <a:ext cx="5040560" cy="455907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esultado de imagen de resultados elecciones junio 1977 provincias"/>
          <p:cNvPicPr>
            <a:picLocks noChangeAspect="1" noChangeArrowheads="1"/>
          </p:cNvPicPr>
          <p:nvPr/>
        </p:nvPicPr>
        <p:blipFill>
          <a:blip r:embed="rId2" cstate="print"/>
          <a:srcRect/>
          <a:stretch>
            <a:fillRect/>
          </a:stretch>
        </p:blipFill>
        <p:spPr bwMode="auto">
          <a:xfrm>
            <a:off x="683568" y="-1"/>
            <a:ext cx="7848872" cy="4908873"/>
          </a:xfrm>
          <a:prstGeom prst="rect">
            <a:avLst/>
          </a:prstGeom>
          <a:noFill/>
        </p:spPr>
      </p:pic>
      <p:sp>
        <p:nvSpPr>
          <p:cNvPr id="3" name="2 CuadroTexto"/>
          <p:cNvSpPr txBox="1"/>
          <p:nvPr/>
        </p:nvSpPr>
        <p:spPr>
          <a:xfrm>
            <a:off x="0" y="5288340"/>
            <a:ext cx="9144000" cy="1569660"/>
          </a:xfrm>
          <a:prstGeom prst="rect">
            <a:avLst/>
          </a:prstGeom>
          <a:noFill/>
        </p:spPr>
        <p:txBody>
          <a:bodyPr wrap="square" rtlCol="0">
            <a:spAutoFit/>
          </a:bodyPr>
          <a:lstStyle/>
          <a:p>
            <a:pPr algn="ctr"/>
            <a:r>
              <a:rPr lang="es-ES" sz="2400" dirty="0" smtClean="0"/>
              <a:t>UCD ganaba en gran parte de España, pero ya se veían dos cosas interesantes: el peso nacionalista en Cataluña y el País Vasco y el dominio electoral que ha tenido durante toda la democracia el PSOE en Andalucía.</a:t>
            </a:r>
            <a:endParaRPr lang="es-E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2308324"/>
          </a:xfrm>
          <a:prstGeom prst="rect">
            <a:avLst/>
          </a:prstGeom>
        </p:spPr>
        <p:txBody>
          <a:bodyPr wrap="square">
            <a:spAutoFit/>
          </a:bodyPr>
          <a:lstStyle/>
          <a:p>
            <a:pPr algn="ctr"/>
            <a:r>
              <a:rPr lang="es-ES" sz="4800" b="1" dirty="0" smtClean="0">
                <a:latin typeface="Arial Black" pitchFamily="34" charset="0"/>
              </a:rPr>
              <a:t>Dos elementos claves del nuevo sistema. Terrorismo durante la Transición.</a:t>
            </a:r>
            <a:endParaRPr lang="es-ES" sz="4800" dirty="0">
              <a:latin typeface="Arial Black" pitchFamily="34" charset="0"/>
            </a:endParaRPr>
          </a:p>
        </p:txBody>
      </p:sp>
      <p:sp>
        <p:nvSpPr>
          <p:cNvPr id="3" name="2 Rectángulo"/>
          <p:cNvSpPr/>
          <p:nvPr/>
        </p:nvSpPr>
        <p:spPr>
          <a:xfrm>
            <a:off x="0" y="2456795"/>
            <a:ext cx="9144000" cy="3785652"/>
          </a:xfrm>
          <a:prstGeom prst="rect">
            <a:avLst/>
          </a:prstGeom>
        </p:spPr>
        <p:txBody>
          <a:bodyPr wrap="square">
            <a:spAutoFit/>
          </a:bodyPr>
          <a:lstStyle/>
          <a:p>
            <a:pPr marL="361950" lvl="0" indent="-361950" algn="just">
              <a:buFont typeface="Arial" pitchFamily="34" charset="0"/>
              <a:buChar char="•"/>
            </a:pPr>
            <a:r>
              <a:rPr lang="es-ES" sz="4000" dirty="0" smtClean="0">
                <a:latin typeface="Times New Roman" pitchFamily="18" charset="0"/>
                <a:cs typeface="Times New Roman" pitchFamily="18" charset="0"/>
              </a:rPr>
              <a:t>Constitución de 1978: la nueva caracterización de España.</a:t>
            </a:r>
          </a:p>
          <a:p>
            <a:pPr marL="361950" indent="-361950" algn="just">
              <a:buFont typeface="Arial" pitchFamily="34" charset="0"/>
              <a:buChar char="•"/>
            </a:pPr>
            <a:r>
              <a:rPr lang="es-ES" sz="4000" dirty="0" smtClean="0">
                <a:latin typeface="Times New Roman" pitchFamily="18" charset="0"/>
                <a:cs typeface="Times New Roman" pitchFamily="18" charset="0"/>
              </a:rPr>
              <a:t>El Estado de las Autonomías.</a:t>
            </a:r>
          </a:p>
          <a:p>
            <a:pPr marL="361950" indent="-361950" algn="just">
              <a:buFont typeface="Arial" pitchFamily="34" charset="0"/>
              <a:buChar char="•"/>
            </a:pPr>
            <a:r>
              <a:rPr lang="es-ES" sz="4000" dirty="0" smtClean="0">
                <a:latin typeface="Times New Roman" pitchFamily="18" charset="0"/>
                <a:cs typeface="Times New Roman" pitchFamily="18" charset="0"/>
              </a:rPr>
              <a:t>La Transición, un proceso pacífico.</a:t>
            </a:r>
          </a:p>
          <a:p>
            <a:pPr marL="361950" indent="-361950" algn="just">
              <a:buFont typeface="Arial" pitchFamily="34" charset="0"/>
              <a:buChar char="•"/>
            </a:pPr>
            <a:r>
              <a:rPr lang="es-ES" sz="4000" dirty="0" smtClean="0">
                <a:latin typeface="Times New Roman" pitchFamily="18" charset="0"/>
                <a:cs typeface="Times New Roman" pitchFamily="18" charset="0"/>
              </a:rPr>
              <a:t>Los diferentes terrorismos: ETA, extrema derecha, extrema izquierda y otros.</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19997"/>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200" dirty="0" smtClean="0">
                <a:solidFill>
                  <a:srgbClr val="FF0000"/>
                </a:solidFill>
                <a:latin typeface="Arial Black" pitchFamily="34" charset="0"/>
              </a:rPr>
              <a:t>La Transición: alternativas políticas tras la muerte de Franco. Papel del rey y gobierno de Adolfo Suárez. El restablecimiento de la democracia: las elecciones de junio de 1977. La Constitución de 1978. El Estado de las Autonomías. El terrorismo durante la Transición.</a:t>
            </a:r>
            <a:endParaRPr kumimoji="0" lang="es-ES" sz="42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498413"/>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6000" dirty="0" smtClean="0">
                <a:solidFill>
                  <a:srgbClr val="FF0000"/>
                </a:solidFill>
                <a:latin typeface="Arial Black" pitchFamily="34" charset="0"/>
              </a:rPr>
              <a:t>Constitución de 1978</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lvl="0" algn="ctr"/>
            <a:r>
              <a:rPr lang="es-ES" sz="3600" dirty="0" smtClean="0">
                <a:latin typeface="Times New Roman" pitchFamily="18" charset="0"/>
                <a:cs typeface="Times New Roman" pitchFamily="18" charset="0"/>
              </a:rPr>
              <a:t>La </a:t>
            </a:r>
            <a:r>
              <a:rPr lang="es-ES" sz="3600" dirty="0" smtClean="0">
                <a:solidFill>
                  <a:srgbClr val="FF0000"/>
                </a:solidFill>
                <a:latin typeface="Times New Roman" pitchFamily="18" charset="0"/>
                <a:cs typeface="Times New Roman" pitchFamily="18" charset="0"/>
              </a:rPr>
              <a:t>Constitución de 1978</a:t>
            </a:r>
            <a:r>
              <a:rPr lang="es-ES" sz="3600" dirty="0" smtClean="0">
                <a:latin typeface="Times New Roman" pitchFamily="18" charset="0"/>
                <a:cs typeface="Times New Roman" pitchFamily="18" charset="0"/>
              </a:rPr>
              <a:t>. Fue elaborada por </a:t>
            </a:r>
            <a:r>
              <a:rPr lang="es-ES" sz="3600" dirty="0" smtClean="0">
                <a:solidFill>
                  <a:srgbClr val="FF0000"/>
                </a:solidFill>
                <a:latin typeface="Times New Roman" pitchFamily="18" charset="0"/>
                <a:cs typeface="Times New Roman" pitchFamily="18" charset="0"/>
              </a:rPr>
              <a:t>consenso</a:t>
            </a:r>
            <a:r>
              <a:rPr lang="es-ES" sz="3600" dirty="0" smtClean="0">
                <a:latin typeface="Times New Roman" pitchFamily="18" charset="0"/>
                <a:cs typeface="Times New Roman" pitchFamily="18" charset="0"/>
              </a:rPr>
              <a:t> y aprobada con el </a:t>
            </a:r>
            <a:r>
              <a:rPr lang="es-ES" sz="3600" dirty="0" smtClean="0">
                <a:solidFill>
                  <a:srgbClr val="FF0000"/>
                </a:solidFill>
                <a:latin typeface="Times New Roman" pitchFamily="18" charset="0"/>
                <a:cs typeface="Times New Roman" pitchFamily="18" charset="0"/>
              </a:rPr>
              <a:t>voto afirmativo de todos los partidos destacados excepto el PNV</a:t>
            </a:r>
            <a:r>
              <a:rPr lang="es-ES" sz="3600" dirty="0" smtClean="0">
                <a:latin typeface="Times New Roman" pitchFamily="18" charset="0"/>
                <a:cs typeface="Times New Roman" pitchFamily="18" charset="0"/>
              </a:rPr>
              <a:t>, que se abstuvo.</a:t>
            </a:r>
            <a:endParaRPr lang="es-ES" sz="3600" dirty="0">
              <a:latin typeface="Times New Roman" pitchFamily="18" charset="0"/>
              <a:cs typeface="Times New Roman" pitchFamily="18" charset="0"/>
            </a:endParaRPr>
          </a:p>
        </p:txBody>
      </p:sp>
      <p:pic>
        <p:nvPicPr>
          <p:cNvPr id="18433" name="Picture 1"/>
          <p:cNvPicPr>
            <a:picLocks noChangeAspect="1" noChangeArrowheads="1"/>
          </p:cNvPicPr>
          <p:nvPr/>
        </p:nvPicPr>
        <p:blipFill>
          <a:blip r:embed="rId2" cstate="print"/>
          <a:srcRect/>
          <a:stretch>
            <a:fillRect/>
          </a:stretch>
        </p:blipFill>
        <p:spPr bwMode="auto">
          <a:xfrm>
            <a:off x="0" y="2492896"/>
            <a:ext cx="4940573" cy="2380332"/>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srcRect/>
          <a:stretch>
            <a:fillRect/>
          </a:stretch>
        </p:blipFill>
        <p:spPr bwMode="auto">
          <a:xfrm>
            <a:off x="6071175" y="1988840"/>
            <a:ext cx="3072825" cy="3227834"/>
          </a:xfrm>
          <a:prstGeom prst="rect">
            <a:avLst/>
          </a:prstGeom>
          <a:noFill/>
          <a:ln w="9525">
            <a:noFill/>
            <a:miter lim="800000"/>
            <a:headEnd/>
            <a:tailEnd/>
          </a:ln>
        </p:spPr>
      </p:pic>
      <p:sp>
        <p:nvSpPr>
          <p:cNvPr id="7" name="6 CuadroTexto"/>
          <p:cNvSpPr txBox="1"/>
          <p:nvPr/>
        </p:nvSpPr>
        <p:spPr>
          <a:xfrm>
            <a:off x="0" y="5288340"/>
            <a:ext cx="9144000" cy="1569660"/>
          </a:xfrm>
          <a:prstGeom prst="rect">
            <a:avLst/>
          </a:prstGeom>
          <a:noFill/>
        </p:spPr>
        <p:txBody>
          <a:bodyPr wrap="square" rtlCol="0">
            <a:spAutoFit/>
          </a:bodyPr>
          <a:lstStyle/>
          <a:p>
            <a:pPr algn="ctr"/>
            <a:r>
              <a:rPr lang="es-ES" sz="2400" dirty="0" smtClean="0"/>
              <a:t>En realidad hubo algunos votos negativos y abstenciones (y alguna ausencia). Varios diputados de AP votaron en contra, igual que el diputado vasco de EE. Entre las abstenciones hubo diputados de AP, PNV, UCD y el de ERC. De todos modos, había 350 diputados.</a:t>
            </a:r>
            <a:endParaRPr lang="es-E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de padres de la constitucion"/>
          <p:cNvPicPr>
            <a:picLocks noChangeAspect="1" noChangeArrowheads="1"/>
          </p:cNvPicPr>
          <p:nvPr/>
        </p:nvPicPr>
        <p:blipFill>
          <a:blip r:embed="rId2" cstate="print"/>
          <a:srcRect/>
          <a:stretch>
            <a:fillRect/>
          </a:stretch>
        </p:blipFill>
        <p:spPr bwMode="auto">
          <a:xfrm>
            <a:off x="2805731" y="2204864"/>
            <a:ext cx="6338269" cy="3174063"/>
          </a:xfrm>
          <a:prstGeom prst="rect">
            <a:avLst/>
          </a:prstGeom>
          <a:noFill/>
        </p:spPr>
      </p:pic>
      <p:sp>
        <p:nvSpPr>
          <p:cNvPr id="3" name="2 CuadroTexto"/>
          <p:cNvSpPr txBox="1"/>
          <p:nvPr/>
        </p:nvSpPr>
        <p:spPr>
          <a:xfrm>
            <a:off x="0" y="0"/>
            <a:ext cx="9144000" cy="2062103"/>
          </a:xfrm>
          <a:prstGeom prst="rect">
            <a:avLst/>
          </a:prstGeom>
          <a:noFill/>
        </p:spPr>
        <p:txBody>
          <a:bodyPr wrap="square" rtlCol="0">
            <a:spAutoFit/>
          </a:bodyPr>
          <a:lstStyle/>
          <a:p>
            <a:pPr algn="ctr"/>
            <a:r>
              <a:rPr lang="es-ES" sz="3200" dirty="0" smtClean="0"/>
              <a:t>Su redacción corrió a cargo de los denominados “</a:t>
            </a:r>
            <a:r>
              <a:rPr lang="es-ES" sz="3200" dirty="0" smtClean="0">
                <a:solidFill>
                  <a:srgbClr val="FF0000"/>
                </a:solidFill>
              </a:rPr>
              <a:t>siete padres de la Constitución</a:t>
            </a:r>
            <a:r>
              <a:rPr lang="es-ES" sz="3200" dirty="0" smtClean="0"/>
              <a:t>”. Fueron los elegidos por la </a:t>
            </a:r>
            <a:r>
              <a:rPr lang="es-ES" sz="3200" dirty="0" smtClean="0">
                <a:solidFill>
                  <a:srgbClr val="FF0000"/>
                </a:solidFill>
              </a:rPr>
              <a:t>Comisión de Asuntos Constitucionales y Libertades Públicas </a:t>
            </a:r>
            <a:r>
              <a:rPr lang="es-ES" sz="3200" dirty="0" smtClean="0"/>
              <a:t>creada en 1977 tras las elecciones.</a:t>
            </a:r>
            <a:endParaRPr lang="es-ES" sz="3200" dirty="0"/>
          </a:p>
        </p:txBody>
      </p:sp>
      <p:sp>
        <p:nvSpPr>
          <p:cNvPr id="4" name="3 CuadroTexto"/>
          <p:cNvSpPr txBox="1"/>
          <p:nvPr/>
        </p:nvSpPr>
        <p:spPr>
          <a:xfrm>
            <a:off x="0" y="5657671"/>
            <a:ext cx="9144000" cy="1200329"/>
          </a:xfrm>
          <a:prstGeom prst="rect">
            <a:avLst/>
          </a:prstGeom>
          <a:noFill/>
        </p:spPr>
        <p:txBody>
          <a:bodyPr wrap="square" rtlCol="0">
            <a:spAutoFit/>
          </a:bodyPr>
          <a:lstStyle/>
          <a:p>
            <a:pPr algn="ctr"/>
            <a:r>
              <a:rPr lang="es-ES" sz="2400" dirty="0" smtClean="0"/>
              <a:t>De izquierda a derecha empezando por arriba: Cisneros (UCD), Pérez-</a:t>
            </a:r>
            <a:r>
              <a:rPr lang="es-ES" sz="2400" dirty="0" err="1" smtClean="0"/>
              <a:t>Llorca</a:t>
            </a:r>
            <a:r>
              <a:rPr lang="es-ES" sz="2400" dirty="0" smtClean="0"/>
              <a:t> (UCD), Herrero (UCD), Roca (CIU), Fraga (AP), Peces-Barba (PSOE) y Solé Tura (PCE).</a:t>
            </a:r>
            <a:endParaRPr lang="es-ES" sz="2400" dirty="0"/>
          </a:p>
        </p:txBody>
      </p:sp>
      <p:pic>
        <p:nvPicPr>
          <p:cNvPr id="74754" name="Picture 2"/>
          <p:cNvPicPr>
            <a:picLocks noChangeAspect="1" noChangeArrowheads="1"/>
          </p:cNvPicPr>
          <p:nvPr/>
        </p:nvPicPr>
        <p:blipFill>
          <a:blip r:embed="rId3" cstate="print"/>
          <a:srcRect/>
          <a:stretch>
            <a:fillRect/>
          </a:stretch>
        </p:blipFill>
        <p:spPr bwMode="auto">
          <a:xfrm>
            <a:off x="0" y="1988841"/>
            <a:ext cx="2650542" cy="3744416"/>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569660"/>
          </a:xfrm>
          <a:prstGeom prst="rect">
            <a:avLst/>
          </a:prstGeom>
          <a:noFill/>
        </p:spPr>
        <p:txBody>
          <a:bodyPr wrap="square" rtlCol="0">
            <a:spAutoFit/>
          </a:bodyPr>
          <a:lstStyle/>
          <a:p>
            <a:pPr algn="ctr"/>
            <a:r>
              <a:rPr lang="es-ES" sz="4800" dirty="0" smtClean="0">
                <a:solidFill>
                  <a:srgbClr val="FF0000"/>
                </a:solidFill>
              </a:rPr>
              <a:t>Puntos problemáticos</a:t>
            </a:r>
            <a:r>
              <a:rPr lang="es-ES" sz="4800" dirty="0" smtClean="0"/>
              <a:t>. PSOE y AP amenazaron con no apoyarla.</a:t>
            </a:r>
            <a:endParaRPr lang="es-ES" sz="4800" dirty="0"/>
          </a:p>
        </p:txBody>
      </p:sp>
      <p:sp>
        <p:nvSpPr>
          <p:cNvPr id="3" name="2 Rectángulo"/>
          <p:cNvSpPr/>
          <p:nvPr/>
        </p:nvSpPr>
        <p:spPr>
          <a:xfrm>
            <a:off x="1547664" y="1988840"/>
            <a:ext cx="5832648"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Inclusión de la monarquía.</a:t>
            </a:r>
            <a:endParaRPr lang="es-ES_tradnl" sz="3200" dirty="0">
              <a:solidFill>
                <a:srgbClr val="0070C0"/>
              </a:solidFill>
            </a:endParaRPr>
          </a:p>
        </p:txBody>
      </p:sp>
      <p:sp>
        <p:nvSpPr>
          <p:cNvPr id="6" name="5 Rectángulo"/>
          <p:cNvSpPr/>
          <p:nvPr/>
        </p:nvSpPr>
        <p:spPr>
          <a:xfrm>
            <a:off x="1547664" y="2996952"/>
            <a:ext cx="5832648"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Centralismo o descentralización.</a:t>
            </a:r>
            <a:endParaRPr lang="es-ES_tradnl" sz="3200" dirty="0">
              <a:solidFill>
                <a:srgbClr val="0070C0"/>
              </a:solidFill>
            </a:endParaRPr>
          </a:p>
        </p:txBody>
      </p:sp>
      <p:sp>
        <p:nvSpPr>
          <p:cNvPr id="7" name="6 Rectángulo"/>
          <p:cNvSpPr/>
          <p:nvPr/>
        </p:nvSpPr>
        <p:spPr>
          <a:xfrm>
            <a:off x="1547664" y="4077072"/>
            <a:ext cx="5832648"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Tema de las nacionalidades.</a:t>
            </a:r>
            <a:endParaRPr lang="es-ES_tradnl" sz="3200" dirty="0">
              <a:solidFill>
                <a:srgbClr val="0070C0"/>
              </a:solidFill>
            </a:endParaRPr>
          </a:p>
        </p:txBody>
      </p:sp>
      <p:sp>
        <p:nvSpPr>
          <p:cNvPr id="8" name="7 Rectángulo"/>
          <p:cNvSpPr/>
          <p:nvPr/>
        </p:nvSpPr>
        <p:spPr>
          <a:xfrm>
            <a:off x="1547664" y="5157192"/>
            <a:ext cx="5832648"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Tema religioso.</a:t>
            </a:r>
            <a:endParaRPr lang="es-ES_tradnl" sz="3200" dirty="0">
              <a:solidFill>
                <a:srgbClr val="0070C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200329"/>
          </a:xfrm>
          <a:prstGeom prst="rect">
            <a:avLst/>
          </a:prstGeom>
        </p:spPr>
        <p:txBody>
          <a:bodyPr wrap="square">
            <a:spAutoFit/>
          </a:bodyPr>
          <a:lstStyle/>
          <a:p>
            <a:pPr lvl="0" algn="ctr"/>
            <a:r>
              <a:rPr lang="es-ES" sz="3600" dirty="0" smtClean="0">
                <a:latin typeface="Times New Roman" pitchFamily="18" charset="0"/>
                <a:cs typeface="Times New Roman" pitchFamily="18" charset="0"/>
              </a:rPr>
              <a:t>El </a:t>
            </a:r>
            <a:r>
              <a:rPr lang="es-ES" sz="3600" dirty="0" smtClean="0">
                <a:solidFill>
                  <a:srgbClr val="FF0000"/>
                </a:solidFill>
                <a:latin typeface="Times New Roman" pitchFamily="18" charset="0"/>
                <a:cs typeface="Times New Roman" pitchFamily="18" charset="0"/>
              </a:rPr>
              <a:t>6 de diciembre </a:t>
            </a:r>
            <a:r>
              <a:rPr lang="es-ES" sz="3600" dirty="0" smtClean="0">
                <a:latin typeface="Times New Roman" pitchFamily="18" charset="0"/>
                <a:cs typeface="Times New Roman" pitchFamily="18" charset="0"/>
              </a:rPr>
              <a:t>los españoles la ratificaron masivamente en referéndum.</a:t>
            </a:r>
            <a:endParaRPr lang="es-ES" sz="3400" dirty="0">
              <a:latin typeface="Times New Roman" pitchFamily="18" charset="0"/>
              <a:cs typeface="Times New Roman" pitchFamily="18" charset="0"/>
            </a:endParaRPr>
          </a:p>
        </p:txBody>
      </p:sp>
      <p:pic>
        <p:nvPicPr>
          <p:cNvPr id="13315" name="Picture 3"/>
          <p:cNvPicPr>
            <a:picLocks noChangeAspect="1" noChangeArrowheads="1"/>
          </p:cNvPicPr>
          <p:nvPr/>
        </p:nvPicPr>
        <p:blipFill>
          <a:blip r:embed="rId2" cstate="print"/>
          <a:srcRect/>
          <a:stretch>
            <a:fillRect/>
          </a:stretch>
        </p:blipFill>
        <p:spPr bwMode="auto">
          <a:xfrm>
            <a:off x="4229838" y="1196752"/>
            <a:ext cx="4914162" cy="5618030"/>
          </a:xfrm>
          <a:prstGeom prst="rect">
            <a:avLst/>
          </a:prstGeom>
          <a:noFill/>
          <a:ln w="9525">
            <a:noFill/>
            <a:miter lim="800000"/>
            <a:headEnd/>
            <a:tailEnd/>
          </a:ln>
        </p:spPr>
      </p:pic>
      <p:sp>
        <p:nvSpPr>
          <p:cNvPr id="5" name="4 CuadroTexto"/>
          <p:cNvSpPr txBox="1"/>
          <p:nvPr/>
        </p:nvSpPr>
        <p:spPr>
          <a:xfrm>
            <a:off x="0" y="2420888"/>
            <a:ext cx="4139952" cy="3046988"/>
          </a:xfrm>
          <a:prstGeom prst="rect">
            <a:avLst/>
          </a:prstGeom>
          <a:noFill/>
        </p:spPr>
        <p:txBody>
          <a:bodyPr wrap="square" rtlCol="0">
            <a:spAutoFit/>
          </a:bodyPr>
          <a:lstStyle/>
          <a:p>
            <a:pPr algn="ctr"/>
            <a:r>
              <a:rPr lang="es-ES" sz="2400" dirty="0" smtClean="0"/>
              <a:t>La mayor pega es que solo votaron el 67% de los electores. De hecho, en Guipúzcoa y Vizcaya esas cifras descendieron a poco más del 40%. Eso sí, en Cataluña fue uno de los lugares en que tuvo mayor aceptación.</a:t>
            </a:r>
            <a:endParaRPr lang="es-E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1835696" y="1988840"/>
            <a:ext cx="5505450" cy="3609975"/>
          </a:xfrm>
          <a:prstGeom prst="rect">
            <a:avLst/>
          </a:prstGeom>
          <a:noFill/>
          <a:ln w="9525">
            <a:noFill/>
            <a:miter lim="800000"/>
            <a:headEnd/>
            <a:tailEnd/>
          </a:ln>
        </p:spPr>
      </p:pic>
      <p:sp>
        <p:nvSpPr>
          <p:cNvPr id="3" name="2 Rectángulo"/>
          <p:cNvSpPr/>
          <p:nvPr/>
        </p:nvSpPr>
        <p:spPr>
          <a:xfrm>
            <a:off x="0" y="0"/>
            <a:ext cx="9144000" cy="1754326"/>
          </a:xfrm>
          <a:prstGeom prst="rect">
            <a:avLst/>
          </a:prstGeom>
        </p:spPr>
        <p:txBody>
          <a:bodyPr wrap="square">
            <a:spAutoFit/>
          </a:bodyPr>
          <a:lstStyle/>
          <a:p>
            <a:pPr lvl="0" algn="ctr"/>
            <a:r>
              <a:rPr lang="es-ES" sz="3600" dirty="0" smtClean="0">
                <a:latin typeface="Times New Roman" pitchFamily="18" charset="0"/>
                <a:cs typeface="Times New Roman" pitchFamily="18" charset="0"/>
              </a:rPr>
              <a:t>Su gran éxito fue lograr un consenso. El problema es que para ello hubo de redactarla de una forma considerablemente </a:t>
            </a:r>
            <a:r>
              <a:rPr lang="es-ES" sz="3600" dirty="0" smtClean="0">
                <a:solidFill>
                  <a:srgbClr val="FF0000"/>
                </a:solidFill>
                <a:latin typeface="Times New Roman" pitchFamily="18" charset="0"/>
                <a:cs typeface="Times New Roman" pitchFamily="18" charset="0"/>
              </a:rPr>
              <a:t>ambigua</a:t>
            </a:r>
            <a:r>
              <a:rPr lang="es-ES" sz="3600" dirty="0" smtClean="0">
                <a:latin typeface="Times New Roman" pitchFamily="18" charset="0"/>
                <a:cs typeface="Times New Roman" pitchFamily="18" charset="0"/>
              </a:rPr>
              <a:t>.</a:t>
            </a:r>
            <a:endParaRPr lang="es-ES" sz="3400" dirty="0">
              <a:latin typeface="Times New Roman" pitchFamily="18" charset="0"/>
              <a:cs typeface="Times New Roman" pitchFamily="18" charset="0"/>
            </a:endParaRPr>
          </a:p>
        </p:txBody>
      </p:sp>
      <p:sp>
        <p:nvSpPr>
          <p:cNvPr id="4" name="3 CuadroTexto"/>
          <p:cNvSpPr txBox="1"/>
          <p:nvPr/>
        </p:nvSpPr>
        <p:spPr>
          <a:xfrm>
            <a:off x="0" y="5733256"/>
            <a:ext cx="9144000" cy="830997"/>
          </a:xfrm>
          <a:prstGeom prst="rect">
            <a:avLst/>
          </a:prstGeom>
          <a:noFill/>
        </p:spPr>
        <p:txBody>
          <a:bodyPr wrap="square" rtlCol="0">
            <a:spAutoFit/>
          </a:bodyPr>
          <a:lstStyle/>
          <a:p>
            <a:pPr algn="ctr"/>
            <a:r>
              <a:rPr lang="es-ES" sz="2400" dirty="0" smtClean="0"/>
              <a:t>Más de 40 años después seguimos sin saber si España es una nación, una nación de naciones, una nación con diversas nacionalidades…</a:t>
            </a:r>
            <a:endParaRPr lang="es-E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RECEDENTES DE LA CONSTITUCIÓN ESPAÑOLA DE ppt video online descargar"/>
          <p:cNvPicPr>
            <a:picLocks noChangeAspect="1" noChangeArrowheads="1"/>
          </p:cNvPicPr>
          <p:nvPr/>
        </p:nvPicPr>
        <p:blipFill>
          <a:blip r:embed="rId2" cstate="print"/>
          <a:srcRect/>
          <a:stretch>
            <a:fillRect/>
          </a:stretch>
        </p:blipFill>
        <p:spPr bwMode="auto">
          <a:xfrm>
            <a:off x="1235631" y="1844825"/>
            <a:ext cx="6684233" cy="5013176"/>
          </a:xfrm>
          <a:prstGeom prst="rect">
            <a:avLst/>
          </a:prstGeom>
          <a:noFill/>
        </p:spPr>
      </p:pic>
      <p:sp>
        <p:nvSpPr>
          <p:cNvPr id="3" name="2 Rectángulo"/>
          <p:cNvSpPr/>
          <p:nvPr/>
        </p:nvSpPr>
        <p:spPr>
          <a:xfrm>
            <a:off x="0" y="0"/>
            <a:ext cx="9144000" cy="1938992"/>
          </a:xfrm>
          <a:prstGeom prst="rect">
            <a:avLst/>
          </a:prstGeom>
        </p:spPr>
        <p:txBody>
          <a:bodyPr wrap="square">
            <a:spAutoFit/>
          </a:bodyPr>
          <a:lstStyle/>
          <a:p>
            <a:pPr lvl="0" algn="ctr"/>
            <a:r>
              <a:rPr lang="es-ES" sz="4000" dirty="0" smtClean="0">
                <a:latin typeface="Times New Roman" pitchFamily="18" charset="0"/>
                <a:cs typeface="Times New Roman" pitchFamily="18" charset="0"/>
              </a:rPr>
              <a:t>Parte de </a:t>
            </a:r>
            <a:r>
              <a:rPr lang="es-ES" sz="4000" dirty="0" smtClean="0">
                <a:solidFill>
                  <a:srgbClr val="FF0000"/>
                </a:solidFill>
                <a:latin typeface="Times New Roman" pitchFamily="18" charset="0"/>
                <a:cs typeface="Times New Roman" pitchFamily="18" charset="0"/>
              </a:rPr>
              <a:t>multitud de influencias</a:t>
            </a:r>
            <a:r>
              <a:rPr lang="es-ES" sz="4000" dirty="0" smtClean="0">
                <a:latin typeface="Times New Roman" pitchFamily="18" charset="0"/>
                <a:cs typeface="Times New Roman" pitchFamily="18" charset="0"/>
              </a:rPr>
              <a:t>, incluidas nuestras constituciones históricas, especialmente la de 1931.</a:t>
            </a:r>
            <a:endParaRPr lang="es-ES" sz="40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200329"/>
          </a:xfrm>
          <a:prstGeom prst="rect">
            <a:avLst/>
          </a:prstGeom>
        </p:spPr>
        <p:txBody>
          <a:bodyPr wrap="square">
            <a:spAutoFit/>
          </a:bodyPr>
          <a:lstStyle/>
          <a:p>
            <a:pPr lvl="0" algn="ctr"/>
            <a:r>
              <a:rPr lang="es-ES" sz="3600" dirty="0" smtClean="0">
                <a:latin typeface="Times New Roman" pitchFamily="18" charset="0"/>
                <a:cs typeface="Times New Roman" pitchFamily="18" charset="0"/>
              </a:rPr>
              <a:t>Define a España como un </a:t>
            </a:r>
            <a:r>
              <a:rPr lang="es-ES" sz="3600" dirty="0" smtClean="0">
                <a:solidFill>
                  <a:srgbClr val="FF0000"/>
                </a:solidFill>
                <a:latin typeface="Times New Roman" pitchFamily="18" charset="0"/>
                <a:cs typeface="Times New Roman" pitchFamily="18" charset="0"/>
              </a:rPr>
              <a:t>Estado social y democrático</a:t>
            </a:r>
            <a:r>
              <a:rPr lang="es-ES" sz="3600" dirty="0" smtClean="0">
                <a:latin typeface="Times New Roman" pitchFamily="18" charset="0"/>
                <a:cs typeface="Times New Roman" pitchFamily="18" charset="0"/>
              </a:rPr>
              <a:t> </a:t>
            </a:r>
            <a:r>
              <a:rPr lang="es-ES" sz="3600" dirty="0" smtClean="0">
                <a:solidFill>
                  <a:srgbClr val="FF0000"/>
                </a:solidFill>
                <a:latin typeface="Times New Roman" pitchFamily="18" charset="0"/>
                <a:cs typeface="Times New Roman" pitchFamily="18" charset="0"/>
              </a:rPr>
              <a:t>de derecho</a:t>
            </a:r>
            <a:r>
              <a:rPr lang="es-ES" sz="3600" dirty="0" smtClean="0">
                <a:latin typeface="Times New Roman" pitchFamily="18" charset="0"/>
                <a:cs typeface="Times New Roman" pitchFamily="18" charset="0"/>
              </a:rPr>
              <a:t>.</a:t>
            </a:r>
            <a:endParaRPr lang="es-ES" sz="3400" dirty="0">
              <a:latin typeface="Times New Roman" pitchFamily="18" charset="0"/>
              <a:cs typeface="Times New Roman" pitchFamily="18" charset="0"/>
            </a:endParaRPr>
          </a:p>
        </p:txBody>
      </p:sp>
      <p:pic>
        <p:nvPicPr>
          <p:cNvPr id="12290" name="Picture 2" descr="Resultado de imagen de articulo 1 constitucion 1978"/>
          <p:cNvPicPr>
            <a:picLocks noChangeAspect="1" noChangeArrowheads="1"/>
          </p:cNvPicPr>
          <p:nvPr/>
        </p:nvPicPr>
        <p:blipFill>
          <a:blip r:embed="rId2" cstate="print"/>
          <a:srcRect/>
          <a:stretch>
            <a:fillRect/>
          </a:stretch>
        </p:blipFill>
        <p:spPr bwMode="auto">
          <a:xfrm>
            <a:off x="3815408" y="1988840"/>
            <a:ext cx="5328592" cy="4004585"/>
          </a:xfrm>
          <a:prstGeom prst="rect">
            <a:avLst/>
          </a:prstGeom>
          <a:noFill/>
        </p:spPr>
      </p:pic>
      <p:sp>
        <p:nvSpPr>
          <p:cNvPr id="4" name="3 CuadroTexto"/>
          <p:cNvSpPr txBox="1"/>
          <p:nvPr/>
        </p:nvSpPr>
        <p:spPr>
          <a:xfrm>
            <a:off x="0" y="2276872"/>
            <a:ext cx="3995936" cy="3046988"/>
          </a:xfrm>
          <a:prstGeom prst="rect">
            <a:avLst/>
          </a:prstGeom>
          <a:noFill/>
        </p:spPr>
        <p:txBody>
          <a:bodyPr wrap="square" rtlCol="0">
            <a:spAutoFit/>
          </a:bodyPr>
          <a:lstStyle/>
          <a:p>
            <a:pPr algn="ctr"/>
            <a:r>
              <a:rPr lang="es-ES" sz="3200" dirty="0" smtClean="0"/>
              <a:t>Queda claro que esta ley sigue a la del 31. Además de establecer una democracia deja bien explícito su componente social.</a:t>
            </a:r>
            <a:endParaRPr lang="es-ES" sz="3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lvl="0" algn="ctr"/>
            <a:r>
              <a:rPr lang="es-ES" sz="3600" dirty="0" smtClean="0">
                <a:latin typeface="Times New Roman" pitchFamily="18" charset="0"/>
                <a:cs typeface="Times New Roman" pitchFamily="18" charset="0"/>
              </a:rPr>
              <a:t>Reconoce </a:t>
            </a:r>
            <a:r>
              <a:rPr lang="es-ES" sz="3600" dirty="0" smtClean="0">
                <a:solidFill>
                  <a:srgbClr val="FF0000"/>
                </a:solidFill>
                <a:latin typeface="Times New Roman" pitchFamily="18" charset="0"/>
                <a:cs typeface="Times New Roman" pitchFamily="18" charset="0"/>
              </a:rPr>
              <a:t>amplios y novedosos derechos</a:t>
            </a:r>
            <a:r>
              <a:rPr lang="es-ES" sz="3600" dirty="0" smtClean="0">
                <a:latin typeface="Times New Roman" pitchFamily="18" charset="0"/>
                <a:cs typeface="Times New Roman" pitchFamily="18" charset="0"/>
              </a:rPr>
              <a:t>. Entre otros se encuentran la Seguridad Social, los de los inmigrantes, los de los minusválidos, a la vivienda digna, a las pensiones, a una sanidad gratuita, medioambientales…</a:t>
            </a:r>
            <a:endParaRPr lang="es-ES" sz="36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5951929" y="2852936"/>
            <a:ext cx="3192070" cy="4005064"/>
          </a:xfrm>
          <a:prstGeom prst="rect">
            <a:avLst/>
          </a:prstGeom>
          <a:noFill/>
          <a:ln w="9525">
            <a:noFill/>
            <a:miter lim="800000"/>
            <a:headEnd/>
            <a:tailEnd/>
          </a:ln>
        </p:spPr>
      </p:pic>
      <p:sp>
        <p:nvSpPr>
          <p:cNvPr id="5" name="4 CuadroTexto"/>
          <p:cNvSpPr txBox="1"/>
          <p:nvPr/>
        </p:nvSpPr>
        <p:spPr>
          <a:xfrm>
            <a:off x="0" y="3501008"/>
            <a:ext cx="5940152" cy="2677656"/>
          </a:xfrm>
          <a:prstGeom prst="rect">
            <a:avLst/>
          </a:prstGeom>
          <a:noFill/>
        </p:spPr>
        <p:txBody>
          <a:bodyPr wrap="square" rtlCol="0">
            <a:spAutoFit/>
          </a:bodyPr>
          <a:lstStyle/>
          <a:p>
            <a:pPr algn="ctr"/>
            <a:r>
              <a:rPr lang="es-ES" sz="2800" dirty="0" smtClean="0"/>
              <a:t>Otra novedad, tomada de los países nórdicos, fue la creación de la figura del </a:t>
            </a:r>
            <a:r>
              <a:rPr lang="es-ES" sz="2800" dirty="0" smtClean="0">
                <a:solidFill>
                  <a:srgbClr val="FF0000"/>
                </a:solidFill>
              </a:rPr>
              <a:t>Defensor del Pueblo </a:t>
            </a:r>
            <a:r>
              <a:rPr lang="es-ES" sz="2800" dirty="0" smtClean="0"/>
              <a:t>(art. 54) para garantizar estos derecho. El primero Joaquín Ruiz-Giménez (imagen) nombrado en 1982.</a:t>
            </a:r>
            <a:endParaRPr lang="es-ES"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938992"/>
          </a:xfrm>
          <a:prstGeom prst="rect">
            <a:avLst/>
          </a:prstGeom>
        </p:spPr>
        <p:txBody>
          <a:bodyPr wrap="square">
            <a:spAutoFit/>
          </a:bodyPr>
          <a:lstStyle/>
          <a:p>
            <a:pPr lvl="0" algn="ctr"/>
            <a:r>
              <a:rPr lang="es-ES" sz="4000" dirty="0" smtClean="0">
                <a:latin typeface="Times New Roman" pitchFamily="18" charset="0"/>
                <a:cs typeface="Times New Roman" pitchFamily="18" charset="0"/>
              </a:rPr>
              <a:t>El artículo 1 incluye además que el Estado español tiene como forma política la monarquía parlamentaria.</a:t>
            </a:r>
            <a:endParaRPr lang="es-ES" sz="4000" dirty="0">
              <a:latin typeface="Times New Roman" pitchFamily="18" charset="0"/>
              <a:cs typeface="Times New Roman" pitchFamily="18" charset="0"/>
            </a:endParaRPr>
          </a:p>
        </p:txBody>
      </p:sp>
      <p:pic>
        <p:nvPicPr>
          <p:cNvPr id="12290" name="Picture 2" descr="Resultado de imagen de articulo 1 constitucion 1978"/>
          <p:cNvPicPr>
            <a:picLocks noChangeAspect="1" noChangeArrowheads="1"/>
          </p:cNvPicPr>
          <p:nvPr/>
        </p:nvPicPr>
        <p:blipFill>
          <a:blip r:embed="rId2" cstate="print"/>
          <a:srcRect/>
          <a:stretch>
            <a:fillRect/>
          </a:stretch>
        </p:blipFill>
        <p:spPr bwMode="auto">
          <a:xfrm>
            <a:off x="3815408" y="2348880"/>
            <a:ext cx="5328592" cy="4004585"/>
          </a:xfrm>
          <a:prstGeom prst="rect">
            <a:avLst/>
          </a:prstGeom>
          <a:noFill/>
        </p:spPr>
      </p:pic>
      <p:sp>
        <p:nvSpPr>
          <p:cNvPr id="4" name="3 CuadroTexto"/>
          <p:cNvSpPr txBox="1"/>
          <p:nvPr/>
        </p:nvSpPr>
        <p:spPr>
          <a:xfrm>
            <a:off x="0" y="2492896"/>
            <a:ext cx="3851920" cy="3785652"/>
          </a:xfrm>
          <a:prstGeom prst="rect">
            <a:avLst/>
          </a:prstGeom>
          <a:noFill/>
        </p:spPr>
        <p:txBody>
          <a:bodyPr wrap="square" rtlCol="0">
            <a:spAutoFit/>
          </a:bodyPr>
          <a:lstStyle/>
          <a:p>
            <a:pPr algn="ctr"/>
            <a:r>
              <a:rPr lang="es-ES" sz="2400" dirty="0" smtClean="0"/>
              <a:t>Los artículos 56, 62, 63 y 64 delimitan el significado y funciones de la monarquía. Su poder es reducido y  destaca su función simbólica de unidad, siendo el jefe del Estado, el jefe de las Fuerzas Armadas y quien sanciona las leyes, sin olvidar su función de representante del Estado.</a:t>
            </a:r>
            <a:endParaRPr lang="es-E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2308324"/>
          </a:xfrm>
          <a:prstGeom prst="rect">
            <a:avLst/>
          </a:prstGeom>
        </p:spPr>
        <p:txBody>
          <a:bodyPr wrap="square">
            <a:spAutoFit/>
          </a:bodyPr>
          <a:lstStyle/>
          <a:p>
            <a:pPr algn="ctr"/>
            <a:r>
              <a:rPr lang="es-ES" sz="4800" b="1" dirty="0" smtClean="0">
                <a:latin typeface="Arial Black" pitchFamily="34" charset="0"/>
              </a:rPr>
              <a:t>Introducción. La Transición y las posiciones políticas</a:t>
            </a:r>
            <a:r>
              <a:rPr lang="es-ES" sz="4800" dirty="0" smtClean="0">
                <a:latin typeface="Arial Black" pitchFamily="34" charset="0"/>
              </a:rPr>
              <a:t>:</a:t>
            </a:r>
            <a:endParaRPr lang="es-ES" sz="4800" dirty="0">
              <a:latin typeface="Arial Black" pitchFamily="34" charset="0"/>
            </a:endParaRPr>
          </a:p>
        </p:txBody>
      </p:sp>
      <p:sp>
        <p:nvSpPr>
          <p:cNvPr id="3" name="2 Rectángulo"/>
          <p:cNvSpPr/>
          <p:nvPr/>
        </p:nvSpPr>
        <p:spPr>
          <a:xfrm>
            <a:off x="0" y="2636912"/>
            <a:ext cx="9144000" cy="3170099"/>
          </a:xfrm>
          <a:prstGeom prst="rect">
            <a:avLst/>
          </a:prstGeom>
        </p:spPr>
        <p:txBody>
          <a:bodyPr wrap="square">
            <a:spAutoFit/>
          </a:bodyPr>
          <a:lstStyle/>
          <a:p>
            <a:pPr marL="361950" lvl="0" indent="-361950" algn="just">
              <a:buFont typeface="Arial" pitchFamily="34" charset="0"/>
              <a:buChar char="•"/>
            </a:pPr>
            <a:r>
              <a:rPr lang="es-ES" sz="4000" dirty="0" smtClean="0">
                <a:latin typeface="Times New Roman" pitchFamily="18" charset="0"/>
                <a:cs typeface="Times New Roman" pitchFamily="18" charset="0"/>
              </a:rPr>
              <a:t>¿Qué es la Transición?</a:t>
            </a:r>
          </a:p>
          <a:p>
            <a:pPr marL="361950" lvl="0" indent="-361950" algn="just">
              <a:buFont typeface="Arial" pitchFamily="34" charset="0"/>
              <a:buChar char="•"/>
            </a:pPr>
            <a:r>
              <a:rPr lang="es-ES" sz="4000" dirty="0" smtClean="0">
                <a:latin typeface="Times New Roman" pitchFamily="18" charset="0"/>
                <a:cs typeface="Times New Roman" pitchFamily="18" charset="0"/>
              </a:rPr>
              <a:t>Los inmovilistas del búnker: Arias Navarro.</a:t>
            </a:r>
          </a:p>
          <a:p>
            <a:pPr marL="361950" indent="-361950" algn="just">
              <a:buFont typeface="Arial" pitchFamily="34" charset="0"/>
              <a:buChar char="•"/>
            </a:pPr>
            <a:r>
              <a:rPr lang="es-ES" sz="4000" dirty="0" smtClean="0">
                <a:latin typeface="Times New Roman" pitchFamily="18" charset="0"/>
                <a:cs typeface="Times New Roman" pitchFamily="18" charset="0"/>
              </a:rPr>
              <a:t>Los reformistas y la coordinación opositora.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554545"/>
          </a:xfrm>
          <a:prstGeom prst="rect">
            <a:avLst/>
          </a:prstGeom>
        </p:spPr>
        <p:txBody>
          <a:bodyPr wrap="square">
            <a:spAutoFit/>
          </a:bodyPr>
          <a:lstStyle/>
          <a:p>
            <a:pPr lvl="0" algn="ctr"/>
            <a:r>
              <a:rPr lang="es-ES" sz="3200" dirty="0" smtClean="0">
                <a:latin typeface="Times New Roman" pitchFamily="18" charset="0"/>
                <a:cs typeface="Times New Roman" pitchFamily="18" charset="0"/>
              </a:rPr>
              <a:t>Reconoce la </a:t>
            </a:r>
            <a:r>
              <a:rPr lang="es-ES" sz="3200" dirty="0" smtClean="0">
                <a:solidFill>
                  <a:srgbClr val="FF0000"/>
                </a:solidFill>
                <a:latin typeface="Times New Roman" pitchFamily="18" charset="0"/>
                <a:cs typeface="Times New Roman" pitchFamily="18" charset="0"/>
              </a:rPr>
              <a:t>división de poderes</a:t>
            </a:r>
            <a:r>
              <a:rPr lang="es-ES" sz="3200" dirty="0" smtClean="0">
                <a:latin typeface="Times New Roman" pitchFamily="18" charset="0"/>
                <a:cs typeface="Times New Roman" pitchFamily="18" charset="0"/>
              </a:rPr>
              <a:t> con un legislativo en manos de unas</a:t>
            </a:r>
            <a:r>
              <a:rPr lang="es-ES" sz="3200" dirty="0" smtClean="0">
                <a:solidFill>
                  <a:srgbClr val="FF0000"/>
                </a:solidFill>
                <a:latin typeface="Times New Roman" pitchFamily="18" charset="0"/>
                <a:cs typeface="Times New Roman" pitchFamily="18" charset="0"/>
              </a:rPr>
              <a:t> Cortes bicamerales</a:t>
            </a:r>
            <a:r>
              <a:rPr lang="es-ES" sz="3200" dirty="0" smtClean="0">
                <a:latin typeface="Times New Roman" pitchFamily="18" charset="0"/>
                <a:cs typeface="Times New Roman" pitchFamily="18" charset="0"/>
              </a:rPr>
              <a:t> en las que </a:t>
            </a:r>
            <a:r>
              <a:rPr lang="es-ES" sz="3200" dirty="0" smtClean="0">
                <a:solidFill>
                  <a:srgbClr val="FF0000"/>
                </a:solidFill>
                <a:latin typeface="Times New Roman" pitchFamily="18" charset="0"/>
                <a:cs typeface="Times New Roman" pitchFamily="18" charset="0"/>
              </a:rPr>
              <a:t>predomina el Congreso</a:t>
            </a:r>
            <a:r>
              <a:rPr lang="es-ES" sz="3200" dirty="0" smtClean="0">
                <a:latin typeface="Times New Roman" pitchFamily="18" charset="0"/>
                <a:cs typeface="Times New Roman" pitchFamily="18" charset="0"/>
              </a:rPr>
              <a:t>, un </a:t>
            </a:r>
            <a:r>
              <a:rPr lang="es-ES" sz="3200" dirty="0" smtClean="0">
                <a:solidFill>
                  <a:srgbClr val="FF0000"/>
                </a:solidFill>
                <a:latin typeface="Times New Roman" pitchFamily="18" charset="0"/>
                <a:cs typeface="Times New Roman" pitchFamily="18" charset="0"/>
              </a:rPr>
              <a:t>ejecutivo en manos del gobierno </a:t>
            </a:r>
            <a:r>
              <a:rPr lang="es-ES" sz="3200" dirty="0" smtClean="0">
                <a:latin typeface="Times New Roman" pitchFamily="18" charset="0"/>
                <a:cs typeface="Times New Roman" pitchFamily="18" charset="0"/>
              </a:rPr>
              <a:t>y un </a:t>
            </a:r>
            <a:r>
              <a:rPr lang="es-ES" sz="3200" dirty="0" smtClean="0">
                <a:solidFill>
                  <a:srgbClr val="FF0000"/>
                </a:solidFill>
                <a:latin typeface="Times New Roman" pitchFamily="18" charset="0"/>
                <a:cs typeface="Times New Roman" pitchFamily="18" charset="0"/>
              </a:rPr>
              <a:t>judicial independiente</a:t>
            </a:r>
            <a:r>
              <a:rPr lang="es-ES" sz="3200" dirty="0" smtClean="0">
                <a:latin typeface="Times New Roman" pitchFamily="18" charset="0"/>
                <a:cs typeface="Times New Roman" pitchFamily="18" charset="0"/>
              </a:rPr>
              <a:t> que incluye un </a:t>
            </a:r>
            <a:r>
              <a:rPr lang="es-ES" sz="3200" dirty="0" smtClean="0">
                <a:solidFill>
                  <a:srgbClr val="FF0000"/>
                </a:solidFill>
                <a:latin typeface="Times New Roman" pitchFamily="18" charset="0"/>
                <a:cs typeface="Times New Roman" pitchFamily="18" charset="0"/>
              </a:rPr>
              <a:t>Tribunal Constitucional</a:t>
            </a:r>
            <a:r>
              <a:rPr lang="es-ES" sz="3200" dirty="0" smtClean="0">
                <a:latin typeface="Times New Roman" pitchFamily="18" charset="0"/>
                <a:cs typeface="Times New Roman" pitchFamily="18" charset="0"/>
              </a:rPr>
              <a:t>.</a:t>
            </a:r>
            <a:endParaRPr lang="es-ES" sz="32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2" cstate="print"/>
          <a:srcRect/>
          <a:stretch>
            <a:fillRect/>
          </a:stretch>
        </p:blipFill>
        <p:spPr bwMode="auto">
          <a:xfrm>
            <a:off x="2519264" y="2660648"/>
            <a:ext cx="6624736" cy="4197352"/>
          </a:xfrm>
          <a:prstGeom prst="rect">
            <a:avLst/>
          </a:prstGeom>
          <a:noFill/>
          <a:ln w="9525">
            <a:noFill/>
            <a:miter lim="800000"/>
            <a:headEnd/>
            <a:tailEnd/>
          </a:ln>
        </p:spPr>
      </p:pic>
      <p:sp>
        <p:nvSpPr>
          <p:cNvPr id="4" name="3 CuadroTexto"/>
          <p:cNvSpPr txBox="1"/>
          <p:nvPr/>
        </p:nvSpPr>
        <p:spPr>
          <a:xfrm>
            <a:off x="0" y="3356992"/>
            <a:ext cx="2483768" cy="2677656"/>
          </a:xfrm>
          <a:prstGeom prst="rect">
            <a:avLst/>
          </a:prstGeom>
          <a:noFill/>
        </p:spPr>
        <p:txBody>
          <a:bodyPr wrap="square" rtlCol="0">
            <a:spAutoFit/>
          </a:bodyPr>
          <a:lstStyle/>
          <a:p>
            <a:pPr algn="ctr"/>
            <a:r>
              <a:rPr lang="es-ES" sz="2400" dirty="0" smtClean="0"/>
              <a:t>Ante todo se busca un equilibrio entre los poderes, especialmente entre el legislativo y el ejecutivo.</a:t>
            </a:r>
            <a:endParaRPr lang="es-E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Los diputados más ricos y pobres del Congreso"/>
          <p:cNvPicPr>
            <a:picLocks noChangeAspect="1" noChangeArrowheads="1"/>
          </p:cNvPicPr>
          <p:nvPr/>
        </p:nvPicPr>
        <p:blipFill>
          <a:blip r:embed="rId2" cstate="print"/>
          <a:srcRect/>
          <a:stretch>
            <a:fillRect/>
          </a:stretch>
        </p:blipFill>
        <p:spPr bwMode="auto">
          <a:xfrm>
            <a:off x="1331640" y="1772816"/>
            <a:ext cx="6732240" cy="3786885"/>
          </a:xfrm>
          <a:prstGeom prst="rect">
            <a:avLst/>
          </a:prstGeom>
          <a:noFill/>
        </p:spPr>
      </p:pic>
      <p:sp>
        <p:nvSpPr>
          <p:cNvPr id="4" name="3 Rectángulo"/>
          <p:cNvSpPr/>
          <p:nvPr/>
        </p:nvSpPr>
        <p:spPr>
          <a:xfrm>
            <a:off x="0" y="0"/>
            <a:ext cx="9144000" cy="1754326"/>
          </a:xfrm>
          <a:prstGeom prst="rect">
            <a:avLst/>
          </a:prstGeom>
        </p:spPr>
        <p:txBody>
          <a:bodyPr wrap="square">
            <a:spAutoFit/>
          </a:bodyPr>
          <a:lstStyle/>
          <a:p>
            <a:pPr lvl="0" algn="ctr"/>
            <a:r>
              <a:rPr lang="es-ES" sz="3600" dirty="0" smtClean="0">
                <a:latin typeface="Times New Roman" pitchFamily="18" charset="0"/>
                <a:cs typeface="Times New Roman" pitchFamily="18" charset="0"/>
              </a:rPr>
              <a:t>El legislativo están en manos de las </a:t>
            </a:r>
            <a:r>
              <a:rPr lang="es-ES" sz="3600" dirty="0" smtClean="0">
                <a:solidFill>
                  <a:srgbClr val="FF0000"/>
                </a:solidFill>
                <a:latin typeface="Times New Roman" pitchFamily="18" charset="0"/>
                <a:cs typeface="Times New Roman" pitchFamily="18" charset="0"/>
              </a:rPr>
              <a:t>Cortes bicamerales</a:t>
            </a:r>
            <a:r>
              <a:rPr lang="es-ES" sz="3600" dirty="0" smtClean="0">
                <a:latin typeface="Times New Roman" pitchFamily="18" charset="0"/>
                <a:cs typeface="Times New Roman" pitchFamily="18" charset="0"/>
              </a:rPr>
              <a:t> con </a:t>
            </a:r>
            <a:r>
              <a:rPr lang="es-ES" sz="3600" dirty="0" smtClean="0">
                <a:solidFill>
                  <a:srgbClr val="FF0000"/>
                </a:solidFill>
                <a:latin typeface="Times New Roman" pitchFamily="18" charset="0"/>
                <a:cs typeface="Times New Roman" pitchFamily="18" charset="0"/>
              </a:rPr>
              <a:t>predominio del Congreso </a:t>
            </a:r>
            <a:r>
              <a:rPr lang="es-ES" sz="3600" dirty="0" smtClean="0">
                <a:latin typeface="Times New Roman" pitchFamily="18" charset="0"/>
                <a:cs typeface="Times New Roman" pitchFamily="18" charset="0"/>
              </a:rPr>
              <a:t>de los Diputados sobre el Senado.</a:t>
            </a:r>
            <a:endParaRPr lang="es-ES" sz="3600" dirty="0">
              <a:latin typeface="Times New Roman" pitchFamily="18" charset="0"/>
              <a:cs typeface="Times New Roman" pitchFamily="18" charset="0"/>
            </a:endParaRPr>
          </a:p>
        </p:txBody>
      </p:sp>
      <p:sp>
        <p:nvSpPr>
          <p:cNvPr id="5" name="4 CuadroTexto"/>
          <p:cNvSpPr txBox="1"/>
          <p:nvPr/>
        </p:nvSpPr>
        <p:spPr>
          <a:xfrm>
            <a:off x="0" y="5661248"/>
            <a:ext cx="9144000" cy="1200329"/>
          </a:xfrm>
          <a:prstGeom prst="rect">
            <a:avLst/>
          </a:prstGeom>
          <a:noFill/>
        </p:spPr>
        <p:txBody>
          <a:bodyPr wrap="square" rtlCol="0">
            <a:spAutoFit/>
          </a:bodyPr>
          <a:lstStyle/>
          <a:p>
            <a:pPr algn="ctr"/>
            <a:r>
              <a:rPr lang="es-ES" sz="2400" dirty="0" smtClean="0"/>
              <a:t>Tiene funciones muy amplias de control al Gobierno, elección de los miembros del Tribunal Constitucional, aprobación de presupuestos, reforma constitucional, política exterior… </a:t>
            </a:r>
            <a:endParaRPr lang="es-E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C:\Users\Enrique\Desktop\Imagen1.png"/>
          <p:cNvPicPr>
            <a:picLocks noChangeAspect="1" noChangeArrowheads="1"/>
          </p:cNvPicPr>
          <p:nvPr/>
        </p:nvPicPr>
        <p:blipFill>
          <a:blip r:embed="rId2" cstate="print"/>
          <a:srcRect/>
          <a:stretch>
            <a:fillRect/>
          </a:stretch>
        </p:blipFill>
        <p:spPr bwMode="auto">
          <a:xfrm>
            <a:off x="4303713" y="-11113"/>
            <a:ext cx="4840287" cy="6869113"/>
          </a:xfrm>
          <a:prstGeom prst="rect">
            <a:avLst/>
          </a:prstGeom>
          <a:noFill/>
        </p:spPr>
      </p:pic>
      <p:sp>
        <p:nvSpPr>
          <p:cNvPr id="5" name="4 CuadroTexto"/>
          <p:cNvSpPr txBox="1"/>
          <p:nvPr/>
        </p:nvSpPr>
        <p:spPr>
          <a:xfrm>
            <a:off x="0" y="0"/>
            <a:ext cx="4355976" cy="4524315"/>
          </a:xfrm>
          <a:prstGeom prst="rect">
            <a:avLst/>
          </a:prstGeom>
          <a:noFill/>
        </p:spPr>
        <p:txBody>
          <a:bodyPr wrap="square" rtlCol="0">
            <a:spAutoFit/>
          </a:bodyPr>
          <a:lstStyle/>
          <a:p>
            <a:pPr algn="ctr"/>
            <a:r>
              <a:rPr lang="es-ES" sz="3600" dirty="0" smtClean="0"/>
              <a:t>El </a:t>
            </a:r>
            <a:r>
              <a:rPr lang="es-ES" sz="3600" dirty="0" smtClean="0">
                <a:solidFill>
                  <a:srgbClr val="FF0000"/>
                </a:solidFill>
              </a:rPr>
              <a:t>ejecutivo</a:t>
            </a:r>
            <a:r>
              <a:rPr lang="es-ES" sz="3600" dirty="0" smtClean="0"/>
              <a:t> recae en el </a:t>
            </a:r>
            <a:r>
              <a:rPr lang="es-ES" sz="3600" dirty="0" smtClean="0">
                <a:solidFill>
                  <a:srgbClr val="FF0000"/>
                </a:solidFill>
              </a:rPr>
              <a:t>Gobierno</a:t>
            </a:r>
            <a:r>
              <a:rPr lang="es-ES" sz="3600" dirty="0" smtClean="0"/>
              <a:t>. Dirige la política interior y exterior pero además tiene la potestad de disolver el parlamento y plantear leyes de urgencia.</a:t>
            </a:r>
            <a:endParaRPr lang="es-ES" sz="3600" dirty="0"/>
          </a:p>
        </p:txBody>
      </p:sp>
      <p:sp>
        <p:nvSpPr>
          <p:cNvPr id="6" name="5 CuadroTexto"/>
          <p:cNvSpPr txBox="1"/>
          <p:nvPr/>
        </p:nvSpPr>
        <p:spPr>
          <a:xfrm>
            <a:off x="0" y="5229200"/>
            <a:ext cx="4355976" cy="830997"/>
          </a:xfrm>
          <a:prstGeom prst="rect">
            <a:avLst/>
          </a:prstGeom>
          <a:noFill/>
        </p:spPr>
        <p:txBody>
          <a:bodyPr wrap="square" rtlCol="0">
            <a:spAutoFit/>
          </a:bodyPr>
          <a:lstStyle/>
          <a:p>
            <a:pPr algn="ctr"/>
            <a:r>
              <a:rPr lang="es-ES" sz="2400" dirty="0" smtClean="0"/>
              <a:t>En la imagen, el primer Gobierno Suárez de la democracia (1977).</a:t>
            </a:r>
            <a:endParaRPr lang="es-ES"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la justicia ciega – Grupo Global Rosulting"/>
          <p:cNvPicPr>
            <a:picLocks noChangeAspect="1" noChangeArrowheads="1"/>
          </p:cNvPicPr>
          <p:nvPr/>
        </p:nvPicPr>
        <p:blipFill>
          <a:blip r:embed="rId2" cstate="print"/>
          <a:srcRect/>
          <a:stretch>
            <a:fillRect/>
          </a:stretch>
        </p:blipFill>
        <p:spPr bwMode="auto">
          <a:xfrm>
            <a:off x="0" y="-2791"/>
            <a:ext cx="4283968" cy="6860791"/>
          </a:xfrm>
          <a:prstGeom prst="rect">
            <a:avLst/>
          </a:prstGeom>
          <a:noFill/>
        </p:spPr>
      </p:pic>
      <p:sp>
        <p:nvSpPr>
          <p:cNvPr id="3" name="2 CuadroTexto"/>
          <p:cNvSpPr txBox="1"/>
          <p:nvPr/>
        </p:nvSpPr>
        <p:spPr>
          <a:xfrm>
            <a:off x="4788024" y="476672"/>
            <a:ext cx="4355976" cy="5632311"/>
          </a:xfrm>
          <a:prstGeom prst="rect">
            <a:avLst/>
          </a:prstGeom>
          <a:noFill/>
        </p:spPr>
        <p:txBody>
          <a:bodyPr wrap="square" rtlCol="0">
            <a:spAutoFit/>
          </a:bodyPr>
          <a:lstStyle/>
          <a:p>
            <a:pPr algn="ctr"/>
            <a:r>
              <a:rPr lang="es-ES" sz="3600" dirty="0" smtClean="0"/>
              <a:t>Se consagra la </a:t>
            </a:r>
            <a:r>
              <a:rPr lang="es-ES" sz="3600" dirty="0" smtClean="0">
                <a:solidFill>
                  <a:srgbClr val="FF0000"/>
                </a:solidFill>
              </a:rPr>
              <a:t>independencia judicial </a:t>
            </a:r>
            <a:r>
              <a:rPr lang="es-ES" sz="3600" dirty="0" smtClean="0"/>
              <a:t>a través de principios como las garantías procesales, la publicidad de los procesos, la unidad jurisdiccional o la inamovilidad de los cargos judiciales.</a:t>
            </a:r>
            <a:endParaRPr lang="es-ES" sz="3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200329"/>
          </a:xfrm>
          <a:prstGeom prst="rect">
            <a:avLst/>
          </a:prstGeom>
        </p:spPr>
        <p:txBody>
          <a:bodyPr wrap="square">
            <a:spAutoFit/>
          </a:bodyPr>
          <a:lstStyle/>
          <a:p>
            <a:pPr lvl="0" algn="ctr"/>
            <a:r>
              <a:rPr lang="es-ES" sz="3600" dirty="0" smtClean="0">
                <a:latin typeface="Times New Roman" pitchFamily="18" charset="0"/>
                <a:cs typeface="Times New Roman" pitchFamily="18" charset="0"/>
              </a:rPr>
              <a:t>Se crean una serie de </a:t>
            </a:r>
            <a:r>
              <a:rPr lang="es-ES" sz="3600" dirty="0" smtClean="0">
                <a:solidFill>
                  <a:srgbClr val="FF0000"/>
                </a:solidFill>
                <a:latin typeface="Times New Roman" pitchFamily="18" charset="0"/>
                <a:cs typeface="Times New Roman" pitchFamily="18" charset="0"/>
              </a:rPr>
              <a:t>órganos</a:t>
            </a:r>
            <a:r>
              <a:rPr lang="es-ES" sz="3600" dirty="0" smtClean="0">
                <a:latin typeface="Times New Roman" pitchFamily="18" charset="0"/>
                <a:cs typeface="Times New Roman" pitchFamily="18" charset="0"/>
              </a:rPr>
              <a:t> para velar por el cumplimiento de las leyes.</a:t>
            </a:r>
            <a:endParaRPr lang="es-ES" sz="3600" dirty="0">
              <a:latin typeface="Times New Roman" pitchFamily="18" charset="0"/>
              <a:cs typeface="Times New Roman" pitchFamily="18" charset="0"/>
            </a:endParaRPr>
          </a:p>
        </p:txBody>
      </p:sp>
      <p:pic>
        <p:nvPicPr>
          <p:cNvPr id="86018" name="Picture 2"/>
          <p:cNvPicPr>
            <a:picLocks noChangeAspect="1" noChangeArrowheads="1"/>
          </p:cNvPicPr>
          <p:nvPr/>
        </p:nvPicPr>
        <p:blipFill>
          <a:blip r:embed="rId2" cstate="print"/>
          <a:srcRect/>
          <a:stretch>
            <a:fillRect/>
          </a:stretch>
        </p:blipFill>
        <p:spPr bwMode="auto">
          <a:xfrm>
            <a:off x="0" y="1268761"/>
            <a:ext cx="2617805" cy="3672407"/>
          </a:xfrm>
          <a:prstGeom prst="rect">
            <a:avLst/>
          </a:prstGeom>
          <a:noFill/>
          <a:ln w="9525">
            <a:noFill/>
            <a:miter lim="800000"/>
            <a:headEnd/>
            <a:tailEnd/>
          </a:ln>
        </p:spPr>
      </p:pic>
      <p:pic>
        <p:nvPicPr>
          <p:cNvPr id="86020" name="Picture 4" descr="El TC lanza una advertencia al Parlament para que no trate de ..."/>
          <p:cNvPicPr>
            <a:picLocks noChangeAspect="1" noChangeArrowheads="1"/>
          </p:cNvPicPr>
          <p:nvPr/>
        </p:nvPicPr>
        <p:blipFill>
          <a:blip r:embed="rId3" cstate="print"/>
          <a:srcRect/>
          <a:stretch>
            <a:fillRect/>
          </a:stretch>
        </p:blipFill>
        <p:spPr bwMode="auto">
          <a:xfrm>
            <a:off x="3923928" y="2492896"/>
            <a:ext cx="4408240" cy="2479635"/>
          </a:xfrm>
          <a:prstGeom prst="rect">
            <a:avLst/>
          </a:prstGeom>
          <a:noFill/>
        </p:spPr>
      </p:pic>
      <p:pic>
        <p:nvPicPr>
          <p:cNvPr id="86022" name="Picture 6" descr="Poder Judicial (@PoderJudicialEs) | Twitter"/>
          <p:cNvPicPr>
            <a:picLocks noChangeAspect="1" noChangeArrowheads="1"/>
          </p:cNvPicPr>
          <p:nvPr/>
        </p:nvPicPr>
        <p:blipFill>
          <a:blip r:embed="rId4" cstate="print"/>
          <a:srcRect/>
          <a:stretch>
            <a:fillRect/>
          </a:stretch>
        </p:blipFill>
        <p:spPr bwMode="auto">
          <a:xfrm>
            <a:off x="2051720" y="1268760"/>
            <a:ext cx="2520280" cy="2520280"/>
          </a:xfrm>
          <a:prstGeom prst="rect">
            <a:avLst/>
          </a:prstGeom>
          <a:noFill/>
        </p:spPr>
      </p:pic>
      <p:pic>
        <p:nvPicPr>
          <p:cNvPr id="86024" name="Picture 8" descr="Spanish Judiciary Badge-Public Prosecutor.svg"/>
          <p:cNvPicPr>
            <a:picLocks noChangeAspect="1" noChangeArrowheads="1"/>
          </p:cNvPicPr>
          <p:nvPr/>
        </p:nvPicPr>
        <p:blipFill>
          <a:blip r:embed="rId5" cstate="print"/>
          <a:srcRect/>
          <a:stretch>
            <a:fillRect/>
          </a:stretch>
        </p:blipFill>
        <p:spPr bwMode="auto">
          <a:xfrm>
            <a:off x="6876256" y="1268760"/>
            <a:ext cx="2267744" cy="2284957"/>
          </a:xfrm>
          <a:prstGeom prst="rect">
            <a:avLst/>
          </a:prstGeom>
          <a:noFill/>
        </p:spPr>
      </p:pic>
      <p:sp>
        <p:nvSpPr>
          <p:cNvPr id="7" name="6 CuadroTexto"/>
          <p:cNvSpPr txBox="1"/>
          <p:nvPr/>
        </p:nvSpPr>
        <p:spPr>
          <a:xfrm>
            <a:off x="0" y="5226784"/>
            <a:ext cx="9144000" cy="1631216"/>
          </a:xfrm>
          <a:prstGeom prst="rect">
            <a:avLst/>
          </a:prstGeom>
          <a:noFill/>
        </p:spPr>
        <p:txBody>
          <a:bodyPr wrap="square" rtlCol="0">
            <a:spAutoFit/>
          </a:bodyPr>
          <a:lstStyle/>
          <a:p>
            <a:pPr algn="ctr"/>
            <a:r>
              <a:rPr lang="es-ES" sz="2000" dirty="0" smtClean="0"/>
              <a:t>La Constitución establece un </a:t>
            </a:r>
            <a:r>
              <a:rPr lang="es-ES" sz="2000" dirty="0" smtClean="0">
                <a:solidFill>
                  <a:srgbClr val="FF0000"/>
                </a:solidFill>
              </a:rPr>
              <a:t>Tribunal Supremo </a:t>
            </a:r>
            <a:r>
              <a:rPr lang="es-ES" sz="2000" dirty="0" smtClean="0"/>
              <a:t>(y en cada autonomía un Tribunal Superior) como cúspide del sistema judicial, un </a:t>
            </a:r>
            <a:r>
              <a:rPr lang="es-ES" sz="2000" dirty="0" smtClean="0">
                <a:solidFill>
                  <a:srgbClr val="FF0000"/>
                </a:solidFill>
              </a:rPr>
              <a:t>Tribunal Constitucional </a:t>
            </a:r>
            <a:r>
              <a:rPr lang="es-ES" sz="2000" dirty="0" smtClean="0"/>
              <a:t>para velar por el cumplimiento de la Constitución (por ejemplo, si una ley autonómica incumple la Constitución), un Consejo General del Poder Judicial para regular cuestiones internas del poder judicial y un Ministerio Fiscal para asegurar la acción de la Justicia.</a:t>
            </a:r>
            <a:endParaRPr lang="es-ES"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569660"/>
          </a:xfrm>
          <a:prstGeom prst="rect">
            <a:avLst/>
          </a:prstGeom>
        </p:spPr>
        <p:txBody>
          <a:bodyPr wrap="square">
            <a:spAutoFit/>
          </a:bodyPr>
          <a:lstStyle/>
          <a:p>
            <a:pPr lvl="0" algn="ctr"/>
            <a:r>
              <a:rPr lang="es-ES" sz="3200" dirty="0" smtClean="0">
                <a:latin typeface="Times New Roman" pitchFamily="18" charset="0"/>
                <a:cs typeface="Times New Roman" pitchFamily="18" charset="0"/>
              </a:rPr>
              <a:t>La Constitución incluye igualmente el reconocimiento del </a:t>
            </a:r>
            <a:r>
              <a:rPr lang="es-ES" sz="3200" dirty="0" smtClean="0">
                <a:solidFill>
                  <a:srgbClr val="FF0000"/>
                </a:solidFill>
                <a:latin typeface="Times New Roman" pitchFamily="18" charset="0"/>
                <a:cs typeface="Times New Roman" pitchFamily="18" charset="0"/>
              </a:rPr>
              <a:t>Estado de las autonomías</a:t>
            </a:r>
            <a:r>
              <a:rPr lang="es-ES" sz="3200" dirty="0" smtClean="0">
                <a:latin typeface="Times New Roman" pitchFamily="18" charset="0"/>
                <a:cs typeface="Times New Roman" pitchFamily="18" charset="0"/>
              </a:rPr>
              <a:t>, entendido como una forma de </a:t>
            </a:r>
            <a:r>
              <a:rPr lang="es-ES" sz="3200" dirty="0" smtClean="0">
                <a:solidFill>
                  <a:srgbClr val="FF0000"/>
                </a:solidFill>
                <a:latin typeface="Times New Roman" pitchFamily="18" charset="0"/>
                <a:cs typeface="Times New Roman" pitchFamily="18" charset="0"/>
              </a:rPr>
              <a:t>descentralización</a:t>
            </a:r>
            <a:r>
              <a:rPr lang="es-ES" sz="3200" dirty="0" smtClean="0">
                <a:latin typeface="Times New Roman" pitchFamily="18" charset="0"/>
                <a:cs typeface="Times New Roman" pitchFamily="18" charset="0"/>
              </a:rPr>
              <a:t> del Estado.</a:t>
            </a:r>
            <a:endParaRPr lang="es-ES" sz="3200" dirty="0">
              <a:latin typeface="Times New Roman" pitchFamily="18" charset="0"/>
              <a:cs typeface="Times New Roman" pitchFamily="18" charset="0"/>
            </a:endParaRPr>
          </a:p>
        </p:txBody>
      </p:sp>
      <p:pic>
        <p:nvPicPr>
          <p:cNvPr id="10242" name="Picture 2" descr="Resultado de imagen de articulo 2 constitucion 1978"/>
          <p:cNvPicPr>
            <a:picLocks noChangeAspect="1" noChangeArrowheads="1"/>
          </p:cNvPicPr>
          <p:nvPr/>
        </p:nvPicPr>
        <p:blipFill>
          <a:blip r:embed="rId2" cstate="print"/>
          <a:srcRect/>
          <a:stretch>
            <a:fillRect/>
          </a:stretch>
        </p:blipFill>
        <p:spPr bwMode="auto">
          <a:xfrm>
            <a:off x="1115616" y="1628800"/>
            <a:ext cx="6958093" cy="52292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980728"/>
            <a:ext cx="3563888" cy="5078313"/>
          </a:xfrm>
          <a:prstGeom prst="rect">
            <a:avLst/>
          </a:prstGeom>
        </p:spPr>
        <p:txBody>
          <a:bodyPr wrap="square">
            <a:spAutoFit/>
          </a:bodyPr>
          <a:lstStyle/>
          <a:p>
            <a:pPr lvl="0" algn="ctr"/>
            <a:r>
              <a:rPr lang="es-ES" sz="3600" dirty="0" smtClean="0">
                <a:latin typeface="Times New Roman" pitchFamily="18" charset="0"/>
                <a:cs typeface="Times New Roman" pitchFamily="18" charset="0"/>
              </a:rPr>
              <a:t>El </a:t>
            </a:r>
            <a:r>
              <a:rPr lang="es-ES" sz="3600" dirty="0" smtClean="0">
                <a:solidFill>
                  <a:srgbClr val="FF0000"/>
                </a:solidFill>
                <a:latin typeface="Times New Roman" pitchFamily="18" charset="0"/>
                <a:cs typeface="Times New Roman" pitchFamily="18" charset="0"/>
              </a:rPr>
              <a:t>País Vasco y Cataluña </a:t>
            </a:r>
            <a:r>
              <a:rPr lang="es-ES" sz="3600" dirty="0" smtClean="0">
                <a:latin typeface="Times New Roman" pitchFamily="18" charset="0"/>
                <a:cs typeface="Times New Roman" pitchFamily="18" charset="0"/>
              </a:rPr>
              <a:t>acceden a la </a:t>
            </a:r>
            <a:r>
              <a:rPr lang="es-ES" sz="3600" dirty="0" smtClean="0">
                <a:solidFill>
                  <a:srgbClr val="FF0000"/>
                </a:solidFill>
                <a:latin typeface="Times New Roman" pitchFamily="18" charset="0"/>
                <a:cs typeface="Times New Roman" pitchFamily="18" charset="0"/>
              </a:rPr>
              <a:t>autonomía por la vía rápida </a:t>
            </a:r>
            <a:r>
              <a:rPr lang="es-ES" sz="3600" dirty="0" smtClean="0">
                <a:latin typeface="Times New Roman" pitchFamily="18" charset="0"/>
                <a:cs typeface="Times New Roman" pitchFamily="18" charset="0"/>
              </a:rPr>
              <a:t>(artículo 151) en 1979, misma vía seguida pronto por </a:t>
            </a:r>
            <a:r>
              <a:rPr lang="es-ES" sz="3600" dirty="0" smtClean="0">
                <a:solidFill>
                  <a:srgbClr val="FF0000"/>
                </a:solidFill>
                <a:latin typeface="Times New Roman" pitchFamily="18" charset="0"/>
                <a:cs typeface="Times New Roman" pitchFamily="18" charset="0"/>
              </a:rPr>
              <a:t>Galicia y Andalucía</a:t>
            </a:r>
            <a:r>
              <a:rPr lang="es-ES" sz="3600" dirty="0" smtClean="0">
                <a:latin typeface="Times New Roman" pitchFamily="18" charset="0"/>
                <a:cs typeface="Times New Roman" pitchFamily="18" charset="0"/>
              </a:rPr>
              <a:t>.</a:t>
            </a:r>
            <a:endParaRPr lang="es-ES" sz="3400" dirty="0">
              <a:latin typeface="Times New Roman" pitchFamily="18" charset="0"/>
              <a:cs typeface="Times New Roman" pitchFamily="18" charset="0"/>
            </a:endParaRPr>
          </a:p>
        </p:txBody>
      </p:sp>
      <p:pic>
        <p:nvPicPr>
          <p:cNvPr id="9218" name="Picture 2" descr="https://historiae2014.files.wordpress.com/2014/06/captura-de-pantalla-de-la-web-donde-se-puede-leer-la-constitucic3b3n-de-forma-online.jpg"/>
          <p:cNvPicPr>
            <a:picLocks noChangeAspect="1" noChangeArrowheads="1"/>
          </p:cNvPicPr>
          <p:nvPr/>
        </p:nvPicPr>
        <p:blipFill>
          <a:blip r:embed="rId2" cstate="print"/>
          <a:srcRect/>
          <a:stretch>
            <a:fillRect/>
          </a:stretch>
        </p:blipFill>
        <p:spPr bwMode="auto">
          <a:xfrm>
            <a:off x="3563889" y="25869"/>
            <a:ext cx="5580112" cy="6832131"/>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lvl="0" algn="ctr"/>
            <a:r>
              <a:rPr lang="es-ES" sz="3600" dirty="0" smtClean="0">
                <a:latin typeface="Times New Roman" pitchFamily="18" charset="0"/>
                <a:cs typeface="Times New Roman" pitchFamily="18" charset="0"/>
              </a:rPr>
              <a:t>El </a:t>
            </a:r>
            <a:r>
              <a:rPr lang="es-ES" sz="3600" dirty="0" smtClean="0">
                <a:solidFill>
                  <a:srgbClr val="FF0000"/>
                </a:solidFill>
                <a:latin typeface="Times New Roman" pitchFamily="18" charset="0"/>
                <a:cs typeface="Times New Roman" pitchFamily="18" charset="0"/>
              </a:rPr>
              <a:t>resto</a:t>
            </a:r>
            <a:r>
              <a:rPr lang="es-ES" sz="3600" dirty="0" smtClean="0">
                <a:latin typeface="Times New Roman" pitchFamily="18" charset="0"/>
                <a:cs typeface="Times New Roman" pitchFamily="18" charset="0"/>
              </a:rPr>
              <a:t>, hasta un total de 17, acceden a la autonomía por la </a:t>
            </a:r>
            <a:r>
              <a:rPr lang="es-ES" sz="3600" dirty="0" smtClean="0">
                <a:solidFill>
                  <a:srgbClr val="FF0000"/>
                </a:solidFill>
                <a:latin typeface="Times New Roman" pitchFamily="18" charset="0"/>
                <a:cs typeface="Times New Roman" pitchFamily="18" charset="0"/>
              </a:rPr>
              <a:t>vía lenta </a:t>
            </a:r>
            <a:r>
              <a:rPr lang="es-ES" sz="3600" dirty="0" smtClean="0">
                <a:latin typeface="Times New Roman" pitchFamily="18" charset="0"/>
                <a:cs typeface="Times New Roman" pitchFamily="18" charset="0"/>
              </a:rPr>
              <a:t>(artículo 143) entre 1981 y 1983. </a:t>
            </a:r>
            <a:endParaRPr lang="es-ES" sz="3600" dirty="0">
              <a:latin typeface="Times New Roman" pitchFamily="18" charset="0"/>
              <a:cs typeface="Times New Roman" pitchFamily="18" charset="0"/>
            </a:endParaRPr>
          </a:p>
        </p:txBody>
      </p:sp>
      <p:pic>
        <p:nvPicPr>
          <p:cNvPr id="8194" name="Picture 2" descr="Captura de pantalla de la web donde se puede leer la Constitución de forma online"/>
          <p:cNvPicPr>
            <a:picLocks noChangeAspect="1" noChangeArrowheads="1"/>
          </p:cNvPicPr>
          <p:nvPr/>
        </p:nvPicPr>
        <p:blipFill>
          <a:blip r:embed="rId2" cstate="print"/>
          <a:srcRect/>
          <a:stretch>
            <a:fillRect/>
          </a:stretch>
        </p:blipFill>
        <p:spPr bwMode="auto">
          <a:xfrm>
            <a:off x="5110400" y="1916832"/>
            <a:ext cx="4033600" cy="3501008"/>
          </a:xfrm>
          <a:prstGeom prst="rect">
            <a:avLst/>
          </a:prstGeom>
          <a:noFill/>
        </p:spPr>
      </p:pic>
      <p:pic>
        <p:nvPicPr>
          <p:cNvPr id="8197" name="Picture 5"/>
          <p:cNvPicPr>
            <a:picLocks noChangeAspect="1" noChangeArrowheads="1"/>
          </p:cNvPicPr>
          <p:nvPr/>
        </p:nvPicPr>
        <p:blipFill>
          <a:blip r:embed="rId3" cstate="print"/>
          <a:srcRect/>
          <a:stretch>
            <a:fillRect/>
          </a:stretch>
        </p:blipFill>
        <p:spPr bwMode="auto">
          <a:xfrm>
            <a:off x="0" y="1988840"/>
            <a:ext cx="5029762" cy="3429000"/>
          </a:xfrm>
          <a:prstGeom prst="rect">
            <a:avLst/>
          </a:prstGeom>
          <a:noFill/>
          <a:ln w="9525">
            <a:noFill/>
            <a:miter lim="800000"/>
            <a:headEnd/>
            <a:tailEnd/>
          </a:ln>
        </p:spPr>
      </p:pic>
      <p:sp>
        <p:nvSpPr>
          <p:cNvPr id="6" name="5 CuadroTexto"/>
          <p:cNvSpPr txBox="1"/>
          <p:nvPr/>
        </p:nvSpPr>
        <p:spPr>
          <a:xfrm>
            <a:off x="0" y="5657671"/>
            <a:ext cx="9144000" cy="830997"/>
          </a:xfrm>
          <a:prstGeom prst="rect">
            <a:avLst/>
          </a:prstGeom>
          <a:noFill/>
        </p:spPr>
        <p:txBody>
          <a:bodyPr wrap="square" rtlCol="0">
            <a:spAutoFit/>
          </a:bodyPr>
          <a:lstStyle/>
          <a:p>
            <a:pPr algn="ctr"/>
            <a:r>
              <a:rPr lang="es-ES" sz="2400" dirty="0" smtClean="0"/>
              <a:t>La diferencia entre una vía y otra era la velocidad a la cual adquirían las diferentes competencias.</a:t>
            </a:r>
            <a:endParaRPr lang="es-E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lvl="0" algn="ctr"/>
            <a:r>
              <a:rPr lang="es-ES" sz="3600" dirty="0" smtClean="0">
                <a:latin typeface="Times New Roman" pitchFamily="18" charset="0"/>
                <a:cs typeface="Times New Roman" pitchFamily="18" charset="0"/>
              </a:rPr>
              <a:t>Cada comunidad contará con un </a:t>
            </a:r>
            <a:r>
              <a:rPr lang="es-ES" sz="3600" dirty="0" smtClean="0">
                <a:solidFill>
                  <a:srgbClr val="FF0000"/>
                </a:solidFill>
                <a:latin typeface="Times New Roman" pitchFamily="18" charset="0"/>
                <a:cs typeface="Times New Roman" pitchFamily="18" charset="0"/>
              </a:rPr>
              <a:t>Estatuto de Autonomía</a:t>
            </a:r>
            <a:r>
              <a:rPr lang="es-ES" sz="3600" dirty="0" smtClean="0">
                <a:latin typeface="Times New Roman" pitchFamily="18" charset="0"/>
                <a:cs typeface="Times New Roman" pitchFamily="18" charset="0"/>
              </a:rPr>
              <a:t> y sus </a:t>
            </a:r>
            <a:r>
              <a:rPr lang="es-ES" sz="3600" dirty="0" smtClean="0">
                <a:solidFill>
                  <a:srgbClr val="FF0000"/>
                </a:solidFill>
                <a:latin typeface="Times New Roman" pitchFamily="18" charset="0"/>
                <a:cs typeface="Times New Roman" pitchFamily="18" charset="0"/>
              </a:rPr>
              <a:t>propias instituciones </a:t>
            </a:r>
            <a:r>
              <a:rPr lang="es-ES" sz="3600" dirty="0" smtClean="0">
                <a:latin typeface="Times New Roman" pitchFamily="18" charset="0"/>
                <a:cs typeface="Times New Roman" pitchFamily="18" charset="0"/>
              </a:rPr>
              <a:t>basadas en la división de poderes.</a:t>
            </a:r>
            <a:endParaRPr lang="es-ES" sz="3400" dirty="0">
              <a:latin typeface="Times New Roman" pitchFamily="18" charset="0"/>
              <a:cs typeface="Times New Roman" pitchFamily="18" charset="0"/>
            </a:endParaRPr>
          </a:p>
        </p:txBody>
      </p:sp>
      <p:pic>
        <p:nvPicPr>
          <p:cNvPr id="7170" name="Picture 2" descr="Resultado de imagen de estatuto sau gernika"/>
          <p:cNvPicPr>
            <a:picLocks noChangeAspect="1" noChangeArrowheads="1"/>
          </p:cNvPicPr>
          <p:nvPr/>
        </p:nvPicPr>
        <p:blipFill>
          <a:blip r:embed="rId2" cstate="print"/>
          <a:srcRect/>
          <a:stretch>
            <a:fillRect/>
          </a:stretch>
        </p:blipFill>
        <p:spPr bwMode="auto">
          <a:xfrm>
            <a:off x="971600" y="1844824"/>
            <a:ext cx="7114040" cy="2952328"/>
          </a:xfrm>
          <a:prstGeom prst="rect">
            <a:avLst/>
          </a:prstGeom>
          <a:noFill/>
        </p:spPr>
      </p:pic>
      <p:sp>
        <p:nvSpPr>
          <p:cNvPr id="4" name="3 CuadroTexto"/>
          <p:cNvSpPr txBox="1"/>
          <p:nvPr/>
        </p:nvSpPr>
        <p:spPr>
          <a:xfrm>
            <a:off x="0" y="5157192"/>
            <a:ext cx="9144000" cy="1569660"/>
          </a:xfrm>
          <a:prstGeom prst="rect">
            <a:avLst/>
          </a:prstGeom>
          <a:noFill/>
        </p:spPr>
        <p:txBody>
          <a:bodyPr wrap="square" rtlCol="0">
            <a:spAutoFit/>
          </a:bodyPr>
          <a:lstStyle/>
          <a:p>
            <a:pPr algn="ctr"/>
            <a:r>
              <a:rPr lang="es-ES" sz="2400" dirty="0" smtClean="0"/>
              <a:t>En diciembre de 1979, Cataluña y el País Vasco aprueban sus estatutos, conocidos como Estatuto de </a:t>
            </a:r>
            <a:r>
              <a:rPr lang="es-ES" sz="2400" dirty="0" err="1" smtClean="0"/>
              <a:t>Sau</a:t>
            </a:r>
            <a:r>
              <a:rPr lang="es-ES" sz="2400" dirty="0" smtClean="0"/>
              <a:t> y Estatuto de </a:t>
            </a:r>
            <a:r>
              <a:rPr lang="es-ES" sz="2400" dirty="0" err="1" smtClean="0"/>
              <a:t>Gernika</a:t>
            </a:r>
            <a:r>
              <a:rPr lang="es-ES" sz="2400" dirty="0" smtClean="0"/>
              <a:t>, respectivamente. Nacían con la intención de resolver definitivamente la demanda nacionalista. ¡Ilusos!</a:t>
            </a:r>
            <a:endParaRPr lang="es-ES"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La capital de la provincia acoge una valla pro 'LExit', el ..."/>
          <p:cNvPicPr>
            <a:picLocks noChangeAspect="1" noChangeArrowheads="1"/>
          </p:cNvPicPr>
          <p:nvPr/>
        </p:nvPicPr>
        <p:blipFill>
          <a:blip r:embed="rId2" cstate="print"/>
          <a:srcRect/>
          <a:stretch>
            <a:fillRect/>
          </a:stretch>
        </p:blipFill>
        <p:spPr bwMode="auto">
          <a:xfrm>
            <a:off x="0" y="1412776"/>
            <a:ext cx="9144000" cy="4158953"/>
          </a:xfrm>
          <a:prstGeom prst="rect">
            <a:avLst/>
          </a:prstGeom>
          <a:noFill/>
        </p:spPr>
      </p:pic>
      <p:sp>
        <p:nvSpPr>
          <p:cNvPr id="3" name="2 Rectángulo"/>
          <p:cNvSpPr/>
          <p:nvPr/>
        </p:nvSpPr>
        <p:spPr>
          <a:xfrm>
            <a:off x="0" y="0"/>
            <a:ext cx="9144000" cy="1077218"/>
          </a:xfrm>
          <a:prstGeom prst="rect">
            <a:avLst/>
          </a:prstGeom>
        </p:spPr>
        <p:txBody>
          <a:bodyPr wrap="square">
            <a:spAutoFit/>
          </a:bodyPr>
          <a:lstStyle/>
          <a:p>
            <a:pPr lvl="0" algn="ctr"/>
            <a:r>
              <a:rPr lang="es-ES" sz="3200" dirty="0" smtClean="0">
                <a:latin typeface="Times New Roman" pitchFamily="18" charset="0"/>
                <a:cs typeface="Times New Roman" pitchFamily="18" charset="0"/>
              </a:rPr>
              <a:t>La Constitución ha sido </a:t>
            </a:r>
            <a:r>
              <a:rPr lang="es-ES" sz="3200" dirty="0" smtClean="0">
                <a:solidFill>
                  <a:srgbClr val="FF0000"/>
                </a:solidFill>
                <a:latin typeface="Times New Roman" pitchFamily="18" charset="0"/>
                <a:cs typeface="Times New Roman" pitchFamily="18" charset="0"/>
              </a:rPr>
              <a:t>muy duradera</a:t>
            </a:r>
            <a:r>
              <a:rPr lang="es-ES" sz="3200" dirty="0" smtClean="0">
                <a:latin typeface="Times New Roman" pitchFamily="18" charset="0"/>
                <a:cs typeface="Times New Roman" pitchFamily="18" charset="0"/>
              </a:rPr>
              <a:t>. Va ya por 42 años. Le falta muy poco para alcanzar a la de 1876.</a:t>
            </a:r>
            <a:endParaRPr lang="es-ES" sz="3200" dirty="0">
              <a:latin typeface="Times New Roman" pitchFamily="18" charset="0"/>
              <a:cs typeface="Times New Roman" pitchFamily="18" charset="0"/>
            </a:endParaRPr>
          </a:p>
        </p:txBody>
      </p:sp>
      <p:sp>
        <p:nvSpPr>
          <p:cNvPr id="4" name="3 CuadroTexto"/>
          <p:cNvSpPr txBox="1"/>
          <p:nvPr/>
        </p:nvSpPr>
        <p:spPr>
          <a:xfrm>
            <a:off x="0" y="5733256"/>
            <a:ext cx="9144000" cy="861774"/>
          </a:xfrm>
          <a:prstGeom prst="rect">
            <a:avLst/>
          </a:prstGeom>
          <a:noFill/>
        </p:spPr>
        <p:txBody>
          <a:bodyPr wrap="square" rtlCol="0">
            <a:spAutoFit/>
          </a:bodyPr>
          <a:lstStyle/>
          <a:p>
            <a:pPr algn="ctr"/>
            <a:r>
              <a:rPr lang="es-ES" sz="2500" dirty="0" smtClean="0"/>
              <a:t>Sin embargo, su longevidad se basa en su ambigüedad. La definición de España y su organización territorial siguen sin cerrarse.</a:t>
            </a:r>
            <a:endParaRPr lang="es-ES"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175248"/>
            <a:ext cx="91440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6000" dirty="0" smtClean="0">
                <a:solidFill>
                  <a:srgbClr val="FF0000"/>
                </a:solidFill>
                <a:latin typeface="Arial Black" pitchFamily="34" charset="0"/>
              </a:rPr>
              <a:t>La Transición</a:t>
            </a:r>
          </a:p>
          <a:p>
            <a:pPr lvl="0" algn="ctr" fontAlgn="base">
              <a:spcBef>
                <a:spcPct val="0"/>
              </a:spcBef>
              <a:spcAft>
                <a:spcPct val="0"/>
              </a:spcAft>
            </a:pPr>
            <a:r>
              <a:rPr kumimoji="0" lang="es-ES" sz="4200" b="0" i="0" u="none" strike="noStrike" cap="none" normalizeH="0" baseline="0" dirty="0" smtClean="0">
                <a:ln>
                  <a:noFill/>
                </a:ln>
                <a:solidFill>
                  <a:srgbClr val="FF0000"/>
                </a:solidFill>
                <a:effectLst/>
                <a:latin typeface="Arial Black" pitchFamily="34" charset="0"/>
                <a:cs typeface="Arial" pitchFamily="34" charset="0"/>
              </a:rPr>
              <a:t>(1975-1982)</a:t>
            </a:r>
            <a:endParaRPr kumimoji="0" lang="es-ES" sz="42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75084"/>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6000" dirty="0" smtClean="0">
                <a:solidFill>
                  <a:srgbClr val="FF0000"/>
                </a:solidFill>
                <a:latin typeface="Arial Black" pitchFamily="34" charset="0"/>
              </a:rPr>
              <a:t>Violencia en la Transición: el terrorismo</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lvl="0" algn="ctr"/>
            <a:r>
              <a:rPr lang="es-ES" sz="3600" dirty="0" smtClean="0">
                <a:latin typeface="Times New Roman" pitchFamily="18" charset="0"/>
                <a:cs typeface="Times New Roman" pitchFamily="18" charset="0"/>
              </a:rPr>
              <a:t>Aunque la Transición fue básicamente un proceso pacífico, no faltó el uso de la </a:t>
            </a:r>
            <a:r>
              <a:rPr lang="es-ES" sz="3600" dirty="0" smtClean="0">
                <a:solidFill>
                  <a:srgbClr val="FF0000"/>
                </a:solidFill>
                <a:latin typeface="Times New Roman" pitchFamily="18" charset="0"/>
                <a:cs typeface="Times New Roman" pitchFamily="18" charset="0"/>
              </a:rPr>
              <a:t>violencia</a:t>
            </a:r>
            <a:r>
              <a:rPr lang="es-ES" sz="3600" dirty="0" smtClean="0">
                <a:latin typeface="Times New Roman" pitchFamily="18" charset="0"/>
                <a:cs typeface="Times New Roman" pitchFamily="18" charset="0"/>
              </a:rPr>
              <a:t> por parte de grupos opuestos al nuevo régimen y del propio Estado.</a:t>
            </a:r>
            <a:endParaRPr lang="es-ES" sz="3400" dirty="0">
              <a:latin typeface="Times New Roman" pitchFamily="18" charset="0"/>
              <a:cs typeface="Times New Roman" pitchFamily="18" charset="0"/>
            </a:endParaRPr>
          </a:p>
        </p:txBody>
      </p:sp>
      <p:pic>
        <p:nvPicPr>
          <p:cNvPr id="6146" name="Picture 2" descr="http://e02-elmundo.uecdn.es/assets/multimedia/imagenes/2015/11/20/14479848338580.jpg"/>
          <p:cNvPicPr>
            <a:picLocks noChangeAspect="1" noChangeArrowheads="1"/>
          </p:cNvPicPr>
          <p:nvPr/>
        </p:nvPicPr>
        <p:blipFill>
          <a:blip r:embed="rId2" cstate="print"/>
          <a:srcRect/>
          <a:stretch>
            <a:fillRect/>
          </a:stretch>
        </p:blipFill>
        <p:spPr bwMode="auto">
          <a:xfrm>
            <a:off x="3347864" y="2386820"/>
            <a:ext cx="5796136" cy="3823108"/>
          </a:xfrm>
          <a:prstGeom prst="rect">
            <a:avLst/>
          </a:prstGeom>
          <a:noFill/>
        </p:spPr>
      </p:pic>
      <p:sp>
        <p:nvSpPr>
          <p:cNvPr id="4" name="3 CuadroTexto"/>
          <p:cNvSpPr txBox="1"/>
          <p:nvPr/>
        </p:nvSpPr>
        <p:spPr>
          <a:xfrm>
            <a:off x="0" y="2276872"/>
            <a:ext cx="3275856" cy="4154984"/>
          </a:xfrm>
          <a:prstGeom prst="rect">
            <a:avLst/>
          </a:prstGeom>
          <a:noFill/>
        </p:spPr>
        <p:txBody>
          <a:bodyPr wrap="square" rtlCol="0">
            <a:spAutoFit/>
          </a:bodyPr>
          <a:lstStyle/>
          <a:p>
            <a:pPr algn="ctr"/>
            <a:r>
              <a:rPr lang="es-ES" sz="2400" dirty="0" smtClean="0"/>
              <a:t>Al final del franquismo y hasta su desaparición en 1978 se hicieron famosos los grises. Así se denominaba, por el color de sus uniformes, a la policía. En la imagen reprimen una huelga en Vitoria en 1976 con el resultado de cinco muertos.</a:t>
            </a:r>
            <a:endParaRPr lang="es-E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lvl="0" algn="ctr"/>
            <a:r>
              <a:rPr lang="es-ES" sz="3600" dirty="0" smtClean="0">
                <a:latin typeface="Times New Roman" pitchFamily="18" charset="0"/>
                <a:cs typeface="Times New Roman" pitchFamily="18" charset="0"/>
              </a:rPr>
              <a:t>El nacionalismo extremista de izquierdas de </a:t>
            </a:r>
            <a:r>
              <a:rPr lang="es-ES" sz="3600" dirty="0" smtClean="0">
                <a:solidFill>
                  <a:srgbClr val="FF0000"/>
                </a:solidFill>
                <a:latin typeface="Times New Roman" pitchFamily="18" charset="0"/>
                <a:cs typeface="Times New Roman" pitchFamily="18" charset="0"/>
              </a:rPr>
              <a:t>ETA</a:t>
            </a:r>
            <a:r>
              <a:rPr lang="es-ES" sz="3600" dirty="0" smtClean="0">
                <a:latin typeface="Times New Roman" pitchFamily="18" charset="0"/>
                <a:cs typeface="Times New Roman" pitchFamily="18" charset="0"/>
              </a:rPr>
              <a:t> provocó unos 340 muertos, especialmente entre 1978 y 1980, con el objetivo de relanzar la independencia vasca.</a:t>
            </a:r>
            <a:endParaRPr lang="es-ES" sz="34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3563887" y="2708920"/>
            <a:ext cx="5580113" cy="3509753"/>
          </a:xfrm>
          <a:prstGeom prst="rect">
            <a:avLst/>
          </a:prstGeom>
          <a:noFill/>
          <a:ln w="9525">
            <a:noFill/>
            <a:miter lim="800000"/>
            <a:headEnd/>
            <a:tailEnd/>
          </a:ln>
        </p:spPr>
      </p:pic>
      <p:sp>
        <p:nvSpPr>
          <p:cNvPr id="5" name="4 CuadroTexto"/>
          <p:cNvSpPr txBox="1"/>
          <p:nvPr/>
        </p:nvSpPr>
        <p:spPr>
          <a:xfrm>
            <a:off x="0" y="2703016"/>
            <a:ext cx="3563888" cy="3046988"/>
          </a:xfrm>
          <a:prstGeom prst="rect">
            <a:avLst/>
          </a:prstGeom>
          <a:noFill/>
        </p:spPr>
        <p:txBody>
          <a:bodyPr wrap="square" rtlCol="0">
            <a:spAutoFit/>
          </a:bodyPr>
          <a:lstStyle/>
          <a:p>
            <a:pPr algn="ctr"/>
            <a:r>
              <a:rPr lang="es-ES" sz="2400" dirty="0" smtClean="0"/>
              <a:t>Militares, policías, políticos, obreros, taxistas… En julio de 1978 ETA ametrallaba al general de brigada Sánchez Ramos (derecha). En 1979 sumarían otros tres generales.</a:t>
            </a:r>
            <a:endParaRPr lang="es-ES"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Resultado de imagen de atentado cafetería rolando"/>
          <p:cNvPicPr>
            <a:picLocks noChangeAspect="1" noChangeArrowheads="1"/>
          </p:cNvPicPr>
          <p:nvPr/>
        </p:nvPicPr>
        <p:blipFill>
          <a:blip r:embed="rId2" cstate="print"/>
          <a:srcRect/>
          <a:stretch>
            <a:fillRect/>
          </a:stretch>
        </p:blipFill>
        <p:spPr bwMode="auto">
          <a:xfrm>
            <a:off x="0" y="836712"/>
            <a:ext cx="5114289" cy="2204864"/>
          </a:xfrm>
          <a:prstGeom prst="rect">
            <a:avLst/>
          </a:prstGeom>
          <a:noFill/>
        </p:spPr>
      </p:pic>
      <p:sp>
        <p:nvSpPr>
          <p:cNvPr id="3" name="2 CuadroTexto"/>
          <p:cNvSpPr txBox="1"/>
          <p:nvPr/>
        </p:nvSpPr>
        <p:spPr>
          <a:xfrm>
            <a:off x="0" y="3645024"/>
            <a:ext cx="9144000" cy="2677656"/>
          </a:xfrm>
          <a:prstGeom prst="rect">
            <a:avLst/>
          </a:prstGeom>
          <a:noFill/>
        </p:spPr>
        <p:txBody>
          <a:bodyPr wrap="square" rtlCol="0">
            <a:spAutoFit/>
          </a:bodyPr>
          <a:lstStyle/>
          <a:p>
            <a:pPr algn="ctr"/>
            <a:r>
              <a:rPr lang="es-ES" sz="2400" dirty="0" smtClean="0"/>
              <a:t>ETA nació en 1958 como escisión del PNV e inició su historial terrorista en 1968. De ideología de extrema izquierda y nacionalista, se dieron a conocer en 1970 con el Proceso de Burgos (juicio contra 16 de sus miembros con 6 condenados a muerte y después condenados a cárcel por la presión internacional), en 1973 con el </a:t>
            </a:r>
            <a:r>
              <a:rPr lang="es-ES" sz="2400" dirty="0" smtClean="0">
                <a:solidFill>
                  <a:srgbClr val="FF0000"/>
                </a:solidFill>
              </a:rPr>
              <a:t>asesinato del presidente del Gobierno Carrero Blanco</a:t>
            </a:r>
            <a:r>
              <a:rPr lang="es-ES" sz="2400" dirty="0" smtClean="0"/>
              <a:t> (derecha) y en 1974 con la masacre en la </a:t>
            </a:r>
            <a:r>
              <a:rPr lang="es-ES" sz="2400" dirty="0" smtClean="0">
                <a:solidFill>
                  <a:srgbClr val="FF0000"/>
                </a:solidFill>
              </a:rPr>
              <a:t>cafetería Rolando </a:t>
            </a:r>
            <a:r>
              <a:rPr lang="es-ES" sz="2400" dirty="0" smtClean="0"/>
              <a:t>de Madrid (izquierda) con 13 muertos.</a:t>
            </a:r>
            <a:endParaRPr lang="es-ES" sz="2400" dirty="0"/>
          </a:p>
        </p:txBody>
      </p:sp>
      <p:pic>
        <p:nvPicPr>
          <p:cNvPr id="54276" name="Picture 4" descr="Resultado de imagen de atentado carrero blanco"/>
          <p:cNvPicPr>
            <a:picLocks noChangeAspect="1" noChangeArrowheads="1"/>
          </p:cNvPicPr>
          <p:nvPr/>
        </p:nvPicPr>
        <p:blipFill>
          <a:blip r:embed="rId3" cstate="print"/>
          <a:srcRect/>
          <a:stretch>
            <a:fillRect/>
          </a:stretch>
        </p:blipFill>
        <p:spPr bwMode="auto">
          <a:xfrm>
            <a:off x="5436097" y="836712"/>
            <a:ext cx="3707904" cy="2210367"/>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lvl="0" algn="ctr"/>
            <a:r>
              <a:rPr lang="es-ES" sz="3600" dirty="0" smtClean="0">
                <a:latin typeface="Times New Roman" pitchFamily="18" charset="0"/>
                <a:cs typeface="Times New Roman" pitchFamily="18" charset="0"/>
              </a:rPr>
              <a:t>La </a:t>
            </a:r>
            <a:r>
              <a:rPr lang="es-ES" sz="3600" dirty="0" smtClean="0">
                <a:solidFill>
                  <a:srgbClr val="FF0000"/>
                </a:solidFill>
                <a:latin typeface="Times New Roman" pitchFamily="18" charset="0"/>
                <a:cs typeface="Times New Roman" pitchFamily="18" charset="0"/>
              </a:rPr>
              <a:t>extrema derecha </a:t>
            </a:r>
            <a:r>
              <a:rPr lang="es-ES" sz="3600" dirty="0" smtClean="0">
                <a:latin typeface="Times New Roman" pitchFamily="18" charset="0"/>
                <a:cs typeface="Times New Roman" pitchFamily="18" charset="0"/>
              </a:rPr>
              <a:t>intentó desestabilizar el nuevo régimen. Destacó la </a:t>
            </a:r>
            <a:r>
              <a:rPr lang="es-ES" sz="3600" dirty="0" smtClean="0">
                <a:solidFill>
                  <a:srgbClr val="FF0000"/>
                </a:solidFill>
                <a:latin typeface="Times New Roman" pitchFamily="18" charset="0"/>
                <a:cs typeface="Times New Roman" pitchFamily="18" charset="0"/>
              </a:rPr>
              <a:t>matanza de abogados laboralistas de Atocha</a:t>
            </a:r>
            <a:r>
              <a:rPr lang="es-ES" sz="3600" dirty="0" smtClean="0">
                <a:latin typeface="Times New Roman" pitchFamily="18" charset="0"/>
                <a:cs typeface="Times New Roman" pitchFamily="18" charset="0"/>
              </a:rPr>
              <a:t> a principios de 1977 dirigida contra los comunistas.</a:t>
            </a:r>
            <a:endParaRPr lang="es-ES" sz="3400" dirty="0">
              <a:latin typeface="Times New Roman" pitchFamily="18" charset="0"/>
              <a:cs typeface="Times New Roman" pitchFamily="18" charset="0"/>
            </a:endParaRPr>
          </a:p>
        </p:txBody>
      </p:sp>
      <p:pic>
        <p:nvPicPr>
          <p:cNvPr id="4098" name="Picture 2" descr="Resultado de imagen de matanza abogados laboralistas"/>
          <p:cNvPicPr>
            <a:picLocks noChangeAspect="1" noChangeArrowheads="1"/>
          </p:cNvPicPr>
          <p:nvPr/>
        </p:nvPicPr>
        <p:blipFill>
          <a:blip r:embed="rId2" cstate="print"/>
          <a:srcRect/>
          <a:stretch>
            <a:fillRect/>
          </a:stretch>
        </p:blipFill>
        <p:spPr bwMode="auto">
          <a:xfrm>
            <a:off x="3476625" y="2708920"/>
            <a:ext cx="5667375" cy="3514726"/>
          </a:xfrm>
          <a:prstGeom prst="rect">
            <a:avLst/>
          </a:prstGeom>
          <a:noFill/>
        </p:spPr>
      </p:pic>
      <p:sp>
        <p:nvSpPr>
          <p:cNvPr id="4" name="3 CuadroTexto"/>
          <p:cNvSpPr txBox="1"/>
          <p:nvPr/>
        </p:nvSpPr>
        <p:spPr>
          <a:xfrm>
            <a:off x="0" y="2703016"/>
            <a:ext cx="3491880" cy="3416320"/>
          </a:xfrm>
          <a:prstGeom prst="rect">
            <a:avLst/>
          </a:prstGeom>
          <a:noFill/>
        </p:spPr>
        <p:txBody>
          <a:bodyPr wrap="square" rtlCol="0">
            <a:spAutoFit/>
          </a:bodyPr>
          <a:lstStyle/>
          <a:p>
            <a:pPr algn="ctr"/>
            <a:r>
              <a:rPr lang="es-ES" sz="2400" dirty="0" smtClean="0"/>
              <a:t>El efecto del asesinato de los abogados fue el contrario del esperado por los extremistas. La reacción pacífica de los comunistas mejoró la imagen que los españoles tenían del PCE y ayudó a su legalización.</a:t>
            </a:r>
            <a:endParaRPr lang="es-ES"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lvl="0" algn="ctr"/>
            <a:r>
              <a:rPr lang="es-ES" sz="3600" dirty="0" smtClean="0">
                <a:latin typeface="Times New Roman" pitchFamily="18" charset="0"/>
                <a:cs typeface="Times New Roman" pitchFamily="18" charset="0"/>
              </a:rPr>
              <a:t>La extrema izquierda de grupos como el </a:t>
            </a:r>
            <a:r>
              <a:rPr lang="es-ES" sz="3600" dirty="0" smtClean="0">
                <a:solidFill>
                  <a:srgbClr val="FF0000"/>
                </a:solidFill>
                <a:latin typeface="Times New Roman" pitchFamily="18" charset="0"/>
                <a:cs typeface="Times New Roman" pitchFamily="18" charset="0"/>
              </a:rPr>
              <a:t>GRAPO</a:t>
            </a:r>
            <a:r>
              <a:rPr lang="es-ES" sz="3600" dirty="0" smtClean="0">
                <a:latin typeface="Times New Roman" pitchFamily="18" charset="0"/>
                <a:cs typeface="Times New Roman" pitchFamily="18" charset="0"/>
              </a:rPr>
              <a:t>, el FRAP (ya en disolución) o Terra </a:t>
            </a:r>
            <a:r>
              <a:rPr lang="es-ES" sz="3600" dirty="0" err="1" smtClean="0">
                <a:latin typeface="Times New Roman" pitchFamily="18" charset="0"/>
                <a:cs typeface="Times New Roman" pitchFamily="18" charset="0"/>
              </a:rPr>
              <a:t>Lliure</a:t>
            </a:r>
            <a:r>
              <a:rPr lang="es-ES" sz="3600" dirty="0" smtClean="0">
                <a:latin typeface="Times New Roman" pitchFamily="18" charset="0"/>
                <a:cs typeface="Times New Roman" pitchFamily="18" charset="0"/>
              </a:rPr>
              <a:t> (independentistas catalana).</a:t>
            </a:r>
            <a:endParaRPr lang="es-ES" sz="3400" dirty="0">
              <a:latin typeface="Times New Roman" pitchFamily="18" charset="0"/>
              <a:cs typeface="Times New Roman" pitchFamily="18" charset="0"/>
            </a:endParaRPr>
          </a:p>
        </p:txBody>
      </p:sp>
      <p:pic>
        <p:nvPicPr>
          <p:cNvPr id="3074" name="Picture 2" descr="Resultado de imagen de grapo california 47"/>
          <p:cNvPicPr>
            <a:picLocks noChangeAspect="1" noChangeArrowheads="1"/>
          </p:cNvPicPr>
          <p:nvPr/>
        </p:nvPicPr>
        <p:blipFill>
          <a:blip r:embed="rId2" cstate="print"/>
          <a:srcRect/>
          <a:stretch>
            <a:fillRect/>
          </a:stretch>
        </p:blipFill>
        <p:spPr bwMode="auto">
          <a:xfrm>
            <a:off x="3707904" y="2492896"/>
            <a:ext cx="5436096" cy="3057805"/>
          </a:xfrm>
          <a:prstGeom prst="rect">
            <a:avLst/>
          </a:prstGeom>
          <a:noFill/>
        </p:spPr>
      </p:pic>
      <p:sp>
        <p:nvSpPr>
          <p:cNvPr id="4" name="3 CuadroTexto"/>
          <p:cNvSpPr txBox="1"/>
          <p:nvPr/>
        </p:nvSpPr>
        <p:spPr>
          <a:xfrm>
            <a:off x="0" y="2348880"/>
            <a:ext cx="3707904" cy="3416320"/>
          </a:xfrm>
          <a:prstGeom prst="rect">
            <a:avLst/>
          </a:prstGeom>
          <a:noFill/>
        </p:spPr>
        <p:txBody>
          <a:bodyPr wrap="square" rtlCol="0">
            <a:spAutoFit/>
          </a:bodyPr>
          <a:lstStyle/>
          <a:p>
            <a:pPr algn="ctr"/>
            <a:r>
              <a:rPr lang="es-ES" sz="2400" dirty="0" smtClean="0"/>
              <a:t>El atentado más sangriento del GRAPO se produjo en Madrid, en la </a:t>
            </a:r>
            <a:r>
              <a:rPr lang="es-ES" sz="2400" dirty="0" smtClean="0">
                <a:solidFill>
                  <a:srgbClr val="FF0000"/>
                </a:solidFill>
              </a:rPr>
              <a:t>cafetería California 47</a:t>
            </a:r>
            <a:r>
              <a:rPr lang="es-ES" sz="2400" dirty="0" smtClean="0"/>
              <a:t>. Murieron 9 personas, aunque los GRAPO nunca reconocieron la autoría y apuntaban a grupos de extrema derecha como los responsables.</a:t>
            </a:r>
            <a:endParaRPr lang="es-ES"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Conclusión. </a:t>
            </a:r>
            <a:r>
              <a:rPr lang="es-ES" sz="4800" b="1" dirty="0" smtClean="0">
                <a:latin typeface="Arial Black" pitchFamily="34" charset="0"/>
              </a:rPr>
              <a:t>Hacia un nuevo régimen</a:t>
            </a:r>
            <a:endParaRPr lang="es-ES" sz="4800" dirty="0">
              <a:latin typeface="Arial Black" pitchFamily="34" charset="0"/>
            </a:endParaRPr>
          </a:p>
        </p:txBody>
      </p:sp>
      <p:sp>
        <p:nvSpPr>
          <p:cNvPr id="3" name="2 Rectángulo"/>
          <p:cNvSpPr/>
          <p:nvPr/>
        </p:nvSpPr>
        <p:spPr>
          <a:xfrm>
            <a:off x="0" y="2636912"/>
            <a:ext cx="9144000" cy="707886"/>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La situación en 1973.</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062103"/>
          </a:xfrm>
          <a:prstGeom prst="rect">
            <a:avLst/>
          </a:prstGeom>
        </p:spPr>
        <p:txBody>
          <a:bodyPr wrap="square">
            <a:spAutoFit/>
          </a:bodyPr>
          <a:lstStyle/>
          <a:p>
            <a:pPr lvl="0" algn="ctr"/>
            <a:r>
              <a:rPr lang="es-ES" sz="3200" dirty="0" smtClean="0">
                <a:latin typeface="Times New Roman" pitchFamily="18" charset="0"/>
                <a:cs typeface="Times New Roman" pitchFamily="18" charset="0"/>
              </a:rPr>
              <a:t>Pese a las enormes dificultades e interrogantes planteados durante la Transición, </a:t>
            </a:r>
            <a:r>
              <a:rPr lang="es-ES" sz="3200" dirty="0" smtClean="0">
                <a:solidFill>
                  <a:srgbClr val="FF0000"/>
                </a:solidFill>
                <a:latin typeface="Times New Roman" pitchFamily="18" charset="0"/>
                <a:cs typeface="Times New Roman" pitchFamily="18" charset="0"/>
              </a:rPr>
              <a:t>España logró completar este proceso de un modo pacífico </a:t>
            </a:r>
            <a:r>
              <a:rPr lang="es-ES" sz="3200" dirty="0" smtClean="0">
                <a:latin typeface="Times New Roman" pitchFamily="18" charset="0"/>
                <a:cs typeface="Times New Roman" pitchFamily="18" charset="0"/>
              </a:rPr>
              <a:t>sentando las </a:t>
            </a:r>
            <a:r>
              <a:rPr lang="es-ES" sz="3200" dirty="0" smtClean="0">
                <a:solidFill>
                  <a:srgbClr val="FF0000"/>
                </a:solidFill>
                <a:latin typeface="Times New Roman" pitchFamily="18" charset="0"/>
                <a:cs typeface="Times New Roman" pitchFamily="18" charset="0"/>
              </a:rPr>
              <a:t>bases para su estabilización y modernización</a:t>
            </a:r>
            <a:r>
              <a:rPr lang="es-ES" sz="3200" dirty="0" smtClean="0">
                <a:latin typeface="Times New Roman" pitchFamily="18" charset="0"/>
                <a:cs typeface="Times New Roman" pitchFamily="18" charset="0"/>
              </a:rPr>
              <a:t>.</a:t>
            </a:r>
            <a:endParaRPr lang="es-ES" sz="3200" dirty="0">
              <a:latin typeface="Times New Roman" pitchFamily="18" charset="0"/>
              <a:cs typeface="Times New Roman" pitchFamily="18" charset="0"/>
            </a:endParaRPr>
          </a:p>
        </p:txBody>
      </p:sp>
      <p:pic>
        <p:nvPicPr>
          <p:cNvPr id="1026" name="Picture 2" descr="Resultado de imagen de transicion española"/>
          <p:cNvPicPr>
            <a:picLocks noChangeAspect="1" noChangeArrowheads="1"/>
          </p:cNvPicPr>
          <p:nvPr/>
        </p:nvPicPr>
        <p:blipFill>
          <a:blip r:embed="rId2" cstate="print"/>
          <a:srcRect/>
          <a:stretch>
            <a:fillRect/>
          </a:stretch>
        </p:blipFill>
        <p:spPr bwMode="auto">
          <a:xfrm>
            <a:off x="1331640" y="2269846"/>
            <a:ext cx="6552728" cy="458815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El 20 de noviembre de </a:t>
            </a:r>
            <a:r>
              <a:rPr lang="es-ES" sz="3600" dirty="0" smtClean="0">
                <a:solidFill>
                  <a:srgbClr val="FF0000"/>
                </a:solidFill>
                <a:latin typeface="Times New Roman" pitchFamily="18" charset="0"/>
                <a:cs typeface="Times New Roman" pitchFamily="18" charset="0"/>
              </a:rPr>
              <a:t>1975</a:t>
            </a:r>
            <a:r>
              <a:rPr lang="es-ES" sz="3600" dirty="0" smtClean="0">
                <a:latin typeface="Times New Roman" pitchFamily="18" charset="0"/>
                <a:cs typeface="Times New Roman" pitchFamily="18" charset="0"/>
              </a:rPr>
              <a:t> muere Franco. Se inicia entonces el proceso de </a:t>
            </a:r>
            <a:r>
              <a:rPr lang="es-ES" sz="3600" dirty="0" smtClean="0">
                <a:solidFill>
                  <a:srgbClr val="FF0000"/>
                </a:solidFill>
                <a:latin typeface="Times New Roman" pitchFamily="18" charset="0"/>
                <a:cs typeface="Times New Roman" pitchFamily="18" charset="0"/>
              </a:rPr>
              <a:t>Transición</a:t>
            </a:r>
            <a:r>
              <a:rPr lang="es-ES" sz="3600" dirty="0" smtClean="0">
                <a:latin typeface="Times New Roman" pitchFamily="18" charset="0"/>
                <a:cs typeface="Times New Roman" pitchFamily="18" charset="0"/>
              </a:rPr>
              <a:t> hacia un régimen democrático, alargándolo habitualmente hasta la llegada al poder del PSOE en </a:t>
            </a:r>
            <a:r>
              <a:rPr lang="es-ES" sz="3600" dirty="0" smtClean="0">
                <a:solidFill>
                  <a:srgbClr val="FF0000"/>
                </a:solidFill>
                <a:latin typeface="Times New Roman" pitchFamily="18" charset="0"/>
                <a:cs typeface="Times New Roman" pitchFamily="18" charset="0"/>
              </a:rPr>
              <a:t>1982</a:t>
            </a:r>
            <a:r>
              <a:rPr lang="es-ES" sz="3600" dirty="0" smtClean="0">
                <a:latin typeface="Times New Roman" pitchFamily="18" charset="0"/>
                <a:cs typeface="Times New Roman" pitchFamily="18" charset="0"/>
              </a:rPr>
              <a:t>.</a:t>
            </a:r>
            <a:endParaRPr lang="es-ES" sz="3300" dirty="0">
              <a:latin typeface="Times New Roman" pitchFamily="18" charset="0"/>
              <a:cs typeface="Times New Roman" pitchFamily="18" charset="0"/>
            </a:endParaRPr>
          </a:p>
        </p:txBody>
      </p:sp>
      <p:pic>
        <p:nvPicPr>
          <p:cNvPr id="32770" name="Picture 2" descr="Resultado de imagen de transición española"/>
          <p:cNvPicPr>
            <a:picLocks noChangeAspect="1" noChangeArrowheads="1"/>
          </p:cNvPicPr>
          <p:nvPr/>
        </p:nvPicPr>
        <p:blipFill>
          <a:blip r:embed="rId2" cstate="print"/>
          <a:srcRect/>
          <a:stretch>
            <a:fillRect/>
          </a:stretch>
        </p:blipFill>
        <p:spPr bwMode="auto">
          <a:xfrm>
            <a:off x="0" y="2492895"/>
            <a:ext cx="3995936" cy="2385923"/>
          </a:xfrm>
          <a:prstGeom prst="rect">
            <a:avLst/>
          </a:prstGeom>
          <a:noFill/>
        </p:spPr>
      </p:pic>
      <p:pic>
        <p:nvPicPr>
          <p:cNvPr id="32772" name="Picture 4" descr="Resultado de imagen de primer gobierno felipe gonzález"/>
          <p:cNvPicPr>
            <a:picLocks noChangeAspect="1" noChangeArrowheads="1"/>
          </p:cNvPicPr>
          <p:nvPr/>
        </p:nvPicPr>
        <p:blipFill>
          <a:blip r:embed="rId3" cstate="print"/>
          <a:srcRect/>
          <a:stretch>
            <a:fillRect/>
          </a:stretch>
        </p:blipFill>
        <p:spPr bwMode="auto">
          <a:xfrm>
            <a:off x="4791518" y="2420888"/>
            <a:ext cx="4352482" cy="2448272"/>
          </a:xfrm>
          <a:prstGeom prst="rect">
            <a:avLst/>
          </a:prstGeom>
          <a:noFill/>
        </p:spPr>
      </p:pic>
      <p:sp>
        <p:nvSpPr>
          <p:cNvPr id="6" name="5 CuadroTexto"/>
          <p:cNvSpPr txBox="1"/>
          <p:nvPr/>
        </p:nvSpPr>
        <p:spPr>
          <a:xfrm>
            <a:off x="0" y="5085184"/>
            <a:ext cx="9144000" cy="1569660"/>
          </a:xfrm>
          <a:prstGeom prst="rect">
            <a:avLst/>
          </a:prstGeom>
          <a:noFill/>
        </p:spPr>
        <p:txBody>
          <a:bodyPr wrap="square" rtlCol="0">
            <a:spAutoFit/>
          </a:bodyPr>
          <a:lstStyle/>
          <a:p>
            <a:pPr algn="ctr"/>
            <a:r>
              <a:rPr lang="es-ES" sz="2400" dirty="0" smtClean="0"/>
              <a:t>En realidad no hay unanimidad sobre los límites temporales de la Transición. Algunos la adelantan a 1973 cuando es asesinado Carrero Blanco. El límite final es para algunos la llegada al poder de la UCD, para otros el 23-F y para otros incluso la llegada al poder de Aznar.</a:t>
            </a:r>
            <a:endParaRPr lang="es-E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ultado de imagen de primer gobierno felipe gonzález"/>
          <p:cNvPicPr>
            <a:picLocks noChangeAspect="1" noChangeArrowheads="1"/>
          </p:cNvPicPr>
          <p:nvPr/>
        </p:nvPicPr>
        <p:blipFill>
          <a:blip r:embed="rId2" cstate="print"/>
          <a:srcRect/>
          <a:stretch>
            <a:fillRect/>
          </a:stretch>
        </p:blipFill>
        <p:spPr bwMode="auto">
          <a:xfrm>
            <a:off x="0" y="0"/>
            <a:ext cx="9144000" cy="5143502"/>
          </a:xfrm>
          <a:prstGeom prst="rect">
            <a:avLst/>
          </a:prstGeom>
          <a:noFill/>
        </p:spPr>
      </p:pic>
      <p:sp>
        <p:nvSpPr>
          <p:cNvPr id="3" name="2 CuadroTexto"/>
          <p:cNvSpPr txBox="1"/>
          <p:nvPr/>
        </p:nvSpPr>
        <p:spPr>
          <a:xfrm>
            <a:off x="0" y="5157192"/>
            <a:ext cx="9144000" cy="1569660"/>
          </a:xfrm>
          <a:prstGeom prst="rect">
            <a:avLst/>
          </a:prstGeom>
          <a:noFill/>
        </p:spPr>
        <p:txBody>
          <a:bodyPr wrap="square" rtlCol="0">
            <a:spAutoFit/>
          </a:bodyPr>
          <a:lstStyle/>
          <a:p>
            <a:pPr algn="ctr"/>
            <a:r>
              <a:rPr lang="es-ES" sz="2400" dirty="0" smtClean="0"/>
              <a:t>Nosotros elegimos la llegada al </a:t>
            </a:r>
            <a:r>
              <a:rPr lang="es-ES" sz="2400" dirty="0" smtClean="0">
                <a:solidFill>
                  <a:srgbClr val="FF0000"/>
                </a:solidFill>
              </a:rPr>
              <a:t>gobierno del PSOE </a:t>
            </a:r>
            <a:r>
              <a:rPr lang="es-ES" sz="2400" dirty="0" smtClean="0"/>
              <a:t>porque supone </a:t>
            </a:r>
            <a:r>
              <a:rPr lang="es-ES" sz="2400" dirty="0" smtClean="0">
                <a:solidFill>
                  <a:srgbClr val="FF0000"/>
                </a:solidFill>
              </a:rPr>
              <a:t>cerrar un episodio de división del país</a:t>
            </a:r>
            <a:r>
              <a:rPr lang="es-ES" sz="2400" dirty="0" smtClean="0"/>
              <a:t>. El PSOE fue el principal partido durante la Segunda República y ahora había vuelto al poder de forma pacífica. Eso sí, habían pasado décadas y las caras eran nuevas. </a:t>
            </a:r>
            <a:endParaRPr lang="es-E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5276</TotalTime>
  <Words>4472</Words>
  <Application>Microsoft Office PowerPoint</Application>
  <PresentationFormat>Presentación en pantalla (4:3)</PresentationFormat>
  <Paragraphs>230</Paragraphs>
  <Slides>77</Slides>
  <Notes>0</Notes>
  <HiddenSlides>0</HiddenSlides>
  <MMClips>0</MMClips>
  <ScaleCrop>false</ScaleCrop>
  <HeadingPairs>
    <vt:vector size="4" baseType="variant">
      <vt:variant>
        <vt:lpstr>Tema</vt:lpstr>
      </vt:variant>
      <vt:variant>
        <vt:i4>1</vt:i4>
      </vt:variant>
      <vt:variant>
        <vt:lpstr>Títulos de diapositiva</vt:lpstr>
      </vt:variant>
      <vt:variant>
        <vt:i4>77</vt:i4>
      </vt:variant>
    </vt:vector>
  </HeadingPairs>
  <TitlesOfParts>
    <vt:vector size="7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431</cp:revision>
  <dcterms:created xsi:type="dcterms:W3CDTF">2017-11-01T17:49:51Z</dcterms:created>
  <dcterms:modified xsi:type="dcterms:W3CDTF">2020-08-24T12:21:19Z</dcterms:modified>
</cp:coreProperties>
</file>