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6" r:id="rId3"/>
    <p:sldId id="307" r:id="rId4"/>
    <p:sldId id="257" r:id="rId5"/>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308" r:id="rId43"/>
    <p:sldId id="309" r:id="rId44"/>
    <p:sldId id="310" r:id="rId45"/>
    <p:sldId id="311" r:id="rId46"/>
    <p:sldId id="312" r:id="rId47"/>
    <p:sldId id="313" r:id="rId48"/>
    <p:sldId id="294" r:id="rId49"/>
    <p:sldId id="295" r:id="rId50"/>
    <p:sldId id="296" r:id="rId51"/>
    <p:sldId id="297" r:id="rId52"/>
    <p:sldId id="298" r:id="rId53"/>
    <p:sldId id="299" r:id="rId54"/>
    <p:sldId id="300" r:id="rId55"/>
    <p:sldId id="301" r:id="rId56"/>
    <p:sldId id="302" r:id="rId57"/>
    <p:sldId id="314" r:id="rId58"/>
    <p:sldId id="315" r:id="rId59"/>
    <p:sldId id="303" r:id="rId60"/>
    <p:sldId id="304" r:id="rId61"/>
    <p:sldId id="316" r:id="rId6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304698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Compara la evolución política y la situación económica de los bandos durante la guerra.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Especifica los costes humanos y las consecuencias económicas y sociales de la guerra.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El protagonismo pasó entonces al </a:t>
            </a:r>
            <a:r>
              <a:rPr lang="es-ES" sz="3600" dirty="0" smtClean="0">
                <a:solidFill>
                  <a:srgbClr val="FF0000"/>
                </a:solidFill>
                <a:latin typeface="Times New Roman" pitchFamily="18" charset="0"/>
                <a:cs typeface="Times New Roman" pitchFamily="18" charset="0"/>
              </a:rPr>
              <a:t>sur</a:t>
            </a:r>
            <a:r>
              <a:rPr lang="es-ES" sz="3600" dirty="0" smtClean="0">
                <a:latin typeface="Times New Roman" pitchFamily="18" charset="0"/>
                <a:cs typeface="Times New Roman" pitchFamily="18" charset="0"/>
              </a:rPr>
              <a:t>. Las </a:t>
            </a:r>
            <a:r>
              <a:rPr lang="es-ES" sz="3600" dirty="0" smtClean="0">
                <a:solidFill>
                  <a:srgbClr val="FF0000"/>
                </a:solidFill>
                <a:latin typeface="Times New Roman" pitchFamily="18" charset="0"/>
                <a:cs typeface="Times New Roman" pitchFamily="18" charset="0"/>
              </a:rPr>
              <a:t>tropas africanas de Franco </a:t>
            </a:r>
            <a:r>
              <a:rPr lang="es-ES" sz="3600" dirty="0" smtClean="0">
                <a:latin typeface="Times New Roman" pitchFamily="18" charset="0"/>
                <a:cs typeface="Times New Roman" pitchFamily="18" charset="0"/>
              </a:rPr>
              <a:t>logran llegar a Andalucía en agosto y el 8 de septiembre ya habían </a:t>
            </a:r>
            <a:r>
              <a:rPr lang="es-ES" sz="3600" dirty="0" smtClean="0">
                <a:solidFill>
                  <a:srgbClr val="FF0000"/>
                </a:solidFill>
                <a:latin typeface="Times New Roman" pitchFamily="18" charset="0"/>
                <a:cs typeface="Times New Roman" pitchFamily="18" charset="0"/>
              </a:rPr>
              <a:t>conectado las dos zonas sublevadas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23554" name="Picture 2" descr="Balance de la guerra en noviembre de 1936: las tropas de Franco han llegado a las puertas de Madrid"/>
          <p:cNvPicPr>
            <a:picLocks noChangeAspect="1" noChangeArrowheads="1"/>
          </p:cNvPicPr>
          <p:nvPr/>
        </p:nvPicPr>
        <p:blipFill>
          <a:blip r:embed="rId2" cstate="print"/>
          <a:srcRect/>
          <a:stretch>
            <a:fillRect/>
          </a:stretch>
        </p:blipFill>
        <p:spPr bwMode="auto">
          <a:xfrm>
            <a:off x="3905250" y="2636912"/>
            <a:ext cx="5238750" cy="3619500"/>
          </a:xfrm>
          <a:prstGeom prst="rect">
            <a:avLst/>
          </a:prstGeom>
          <a:noFill/>
        </p:spPr>
      </p:pic>
      <p:sp>
        <p:nvSpPr>
          <p:cNvPr id="4" name="3 CuadroTexto"/>
          <p:cNvSpPr txBox="1"/>
          <p:nvPr/>
        </p:nvSpPr>
        <p:spPr>
          <a:xfrm>
            <a:off x="0" y="2852936"/>
            <a:ext cx="3923928" cy="3046988"/>
          </a:xfrm>
          <a:prstGeom prst="rect">
            <a:avLst/>
          </a:prstGeom>
          <a:noFill/>
        </p:spPr>
        <p:txBody>
          <a:bodyPr wrap="square" rtlCol="0">
            <a:spAutoFit/>
          </a:bodyPr>
          <a:lstStyle/>
          <a:p>
            <a:pPr algn="ctr"/>
            <a:r>
              <a:rPr lang="es-ES" sz="2400" dirty="0" smtClean="0"/>
              <a:t>Estratégicamente era fundamental unir las dos zonas. Para ello fueron claves los apoyos </a:t>
            </a:r>
            <a:r>
              <a:rPr lang="es-ES" sz="2400" dirty="0" err="1" smtClean="0"/>
              <a:t>italoalemán</a:t>
            </a:r>
            <a:r>
              <a:rPr lang="es-ES" sz="2400" dirty="0" smtClean="0"/>
              <a:t> para cruzar el Estrecho y el portugués para poder enviar suministros entre las dos zonas sublevadas.</a:t>
            </a:r>
            <a:endParaRPr lang="es-ES" sz="2400" dirty="0"/>
          </a:p>
        </p:txBody>
      </p:sp>
      <p:sp>
        <p:nvSpPr>
          <p:cNvPr id="5" name="4 Elipse"/>
          <p:cNvSpPr/>
          <p:nvPr/>
        </p:nvSpPr>
        <p:spPr>
          <a:xfrm>
            <a:off x="4788024" y="4005064"/>
            <a:ext cx="1296144"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n relacionada"/>
          <p:cNvPicPr>
            <a:picLocks noChangeAspect="1" noChangeArrowheads="1"/>
          </p:cNvPicPr>
          <p:nvPr/>
        </p:nvPicPr>
        <p:blipFill>
          <a:blip r:embed="rId2" cstate="print"/>
          <a:srcRect/>
          <a:stretch>
            <a:fillRect/>
          </a:stretch>
        </p:blipFill>
        <p:spPr bwMode="auto">
          <a:xfrm>
            <a:off x="1" y="1"/>
            <a:ext cx="5076056" cy="2853312"/>
          </a:xfrm>
          <a:prstGeom prst="rect">
            <a:avLst/>
          </a:prstGeom>
          <a:noFill/>
        </p:spPr>
      </p:pic>
      <p:sp>
        <p:nvSpPr>
          <p:cNvPr id="3" name="2 Rectángulo"/>
          <p:cNvSpPr/>
          <p:nvPr/>
        </p:nvSpPr>
        <p:spPr>
          <a:xfrm>
            <a:off x="5004048" y="0"/>
            <a:ext cx="4139952" cy="2800767"/>
          </a:xfrm>
          <a:prstGeom prst="rect">
            <a:avLst/>
          </a:prstGeom>
        </p:spPr>
        <p:txBody>
          <a:bodyPr wrap="square">
            <a:spAutoFit/>
          </a:bodyPr>
          <a:lstStyle/>
          <a:p>
            <a:pPr algn="ctr"/>
            <a:r>
              <a:rPr lang="es-ES" sz="2200" dirty="0" smtClean="0">
                <a:latin typeface="Times New Roman" pitchFamily="18" charset="0"/>
                <a:cs typeface="Times New Roman" pitchFamily="18" charset="0"/>
              </a:rPr>
              <a:t>En agosto se había producido la masacre de Badajoz. Las tropas legionarias del teniente coronel Yagüe llevaron a entre 1200 y 4000 personas a la plaza de toros de la ciudad donde fueron acribillados y se practicaron actos vejatorios con los cadáveres.</a:t>
            </a:r>
            <a:endParaRPr lang="es-ES" sz="2200" dirty="0">
              <a:latin typeface="Times New Roman" pitchFamily="18" charset="0"/>
              <a:cs typeface="Times New Roman" pitchFamily="18" charset="0"/>
            </a:endParaRPr>
          </a:p>
        </p:txBody>
      </p:sp>
      <p:pic>
        <p:nvPicPr>
          <p:cNvPr id="24580" name="Picture 4" descr="Una fotografía convertida en leyenda."/>
          <p:cNvPicPr>
            <a:picLocks noChangeAspect="1" noChangeArrowheads="1"/>
          </p:cNvPicPr>
          <p:nvPr/>
        </p:nvPicPr>
        <p:blipFill>
          <a:blip r:embed="rId3" cstate="print"/>
          <a:srcRect/>
          <a:stretch>
            <a:fillRect/>
          </a:stretch>
        </p:blipFill>
        <p:spPr bwMode="auto">
          <a:xfrm>
            <a:off x="4572000" y="3497579"/>
            <a:ext cx="4572000" cy="3360422"/>
          </a:xfrm>
          <a:prstGeom prst="rect">
            <a:avLst/>
          </a:prstGeom>
          <a:noFill/>
        </p:spPr>
      </p:pic>
      <p:sp>
        <p:nvSpPr>
          <p:cNvPr id="5" name="4 CuadroTexto"/>
          <p:cNvSpPr txBox="1"/>
          <p:nvPr/>
        </p:nvSpPr>
        <p:spPr>
          <a:xfrm>
            <a:off x="0" y="4221088"/>
            <a:ext cx="4499992" cy="1446550"/>
          </a:xfrm>
          <a:prstGeom prst="rect">
            <a:avLst/>
          </a:prstGeom>
          <a:noFill/>
        </p:spPr>
        <p:txBody>
          <a:bodyPr wrap="square" rtlCol="0">
            <a:spAutoFit/>
          </a:bodyPr>
          <a:lstStyle/>
          <a:p>
            <a:pPr algn="ctr"/>
            <a:r>
              <a:rPr lang="es-ES" sz="2200" dirty="0" smtClean="0"/>
              <a:t>En septiembre se produjo en Córdoba una de las imágenes más icónicas de la guerra, la muerte de un miliciano captada por el fotógrafo Robert Capa.</a:t>
            </a:r>
            <a:endParaRPr lang="es-E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Franco pudo avanzar entonces sobre Madrid pero prefirió asegurar la retaguardia con la simbólica </a:t>
            </a:r>
            <a:r>
              <a:rPr lang="es-ES" sz="3600" dirty="0" smtClean="0">
                <a:solidFill>
                  <a:srgbClr val="FF0000"/>
                </a:solidFill>
                <a:latin typeface="Times New Roman" pitchFamily="18" charset="0"/>
                <a:cs typeface="Times New Roman" pitchFamily="18" charset="0"/>
              </a:rPr>
              <a:t>liberación de Toledo</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cstate="print"/>
          <a:srcRect/>
          <a:stretch>
            <a:fillRect/>
          </a:stretch>
        </p:blipFill>
        <p:spPr bwMode="auto">
          <a:xfrm>
            <a:off x="4572001" y="2132856"/>
            <a:ext cx="4571999" cy="2831390"/>
          </a:xfrm>
          <a:prstGeom prst="rect">
            <a:avLst/>
          </a:prstGeom>
          <a:noFill/>
          <a:ln w="9525">
            <a:noFill/>
            <a:miter lim="800000"/>
            <a:headEnd/>
            <a:tailEnd/>
          </a:ln>
        </p:spPr>
      </p:pic>
      <p:pic>
        <p:nvPicPr>
          <p:cNvPr id="25604" name="Picture 4" descr="Resultado de imagen de alcazar toledo guerra civil"/>
          <p:cNvPicPr>
            <a:picLocks noChangeAspect="1" noChangeArrowheads="1"/>
          </p:cNvPicPr>
          <p:nvPr/>
        </p:nvPicPr>
        <p:blipFill>
          <a:blip r:embed="rId3" cstate="print"/>
          <a:srcRect/>
          <a:stretch>
            <a:fillRect/>
          </a:stretch>
        </p:blipFill>
        <p:spPr bwMode="auto">
          <a:xfrm>
            <a:off x="0" y="2132856"/>
            <a:ext cx="4427984" cy="2817808"/>
          </a:xfrm>
          <a:prstGeom prst="rect">
            <a:avLst/>
          </a:prstGeom>
          <a:noFill/>
        </p:spPr>
      </p:pic>
      <p:sp>
        <p:nvSpPr>
          <p:cNvPr id="6" name="5 CuadroTexto"/>
          <p:cNvSpPr txBox="1"/>
          <p:nvPr/>
        </p:nvSpPr>
        <p:spPr>
          <a:xfrm>
            <a:off x="0" y="5013176"/>
            <a:ext cx="9144000" cy="1785104"/>
          </a:xfrm>
          <a:prstGeom prst="rect">
            <a:avLst/>
          </a:prstGeom>
          <a:noFill/>
        </p:spPr>
        <p:txBody>
          <a:bodyPr wrap="square" rtlCol="0">
            <a:spAutoFit/>
          </a:bodyPr>
          <a:lstStyle/>
          <a:p>
            <a:pPr algn="ctr"/>
            <a:r>
              <a:rPr lang="es-ES" sz="2200" dirty="0" smtClean="0"/>
              <a:t>Toledo es una ciudad cargada de simbolismo para los católicos. Además, en el alcázar de la ciudad (izquierda) resistían a duras penas las tropas sublevadas del coronel </a:t>
            </a:r>
            <a:r>
              <a:rPr lang="es-ES" sz="2200" dirty="0" err="1" smtClean="0"/>
              <a:t>Moscardó</a:t>
            </a:r>
            <a:r>
              <a:rPr lang="es-ES" sz="2200" dirty="0" smtClean="0"/>
              <a:t>. La propaganda franquista supo explotar este episodio para fortalecer el poder de Franco. Quedaba claro que Franco prefería una </a:t>
            </a:r>
            <a:r>
              <a:rPr lang="es-ES" sz="2200" dirty="0" smtClean="0">
                <a:solidFill>
                  <a:srgbClr val="FF0000"/>
                </a:solidFill>
              </a:rPr>
              <a:t>guerra larga </a:t>
            </a:r>
            <a:r>
              <a:rPr lang="es-ES" sz="2200" dirty="0" smtClean="0"/>
              <a:t>que le permitiera afianzar su liderazgo y el exterminio republicano.</a:t>
            </a:r>
            <a:endParaRPr lang="es-E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De este modo, dio tiempo para que el teniente coronel Rojo pudiera organizar las defensas de Madrid con apoyo anarquista, soviético y de la primera brigada internacional. Es ahora cuando se entona el famoso “</a:t>
            </a:r>
            <a:r>
              <a:rPr lang="es-ES" sz="3600" dirty="0" smtClean="0">
                <a:solidFill>
                  <a:srgbClr val="FF0000"/>
                </a:solidFill>
                <a:latin typeface="Times New Roman" pitchFamily="18" charset="0"/>
                <a:cs typeface="Times New Roman" pitchFamily="18" charset="0"/>
              </a:rPr>
              <a:t>¡No pasarán!</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26626" name="Picture 2" descr="https://upload.wikimedia.org/wikipedia/commons/thumb/8/8f/%C2%A1No_pasar%C3%A1n%21_Madrid.jpg/800px-%C2%A1No_pasar%C3%A1n%21_Madrid.jpg"/>
          <p:cNvPicPr>
            <a:picLocks noChangeAspect="1" noChangeArrowheads="1"/>
          </p:cNvPicPr>
          <p:nvPr/>
        </p:nvPicPr>
        <p:blipFill>
          <a:blip r:embed="rId2" cstate="print"/>
          <a:srcRect/>
          <a:stretch>
            <a:fillRect/>
          </a:stretch>
        </p:blipFill>
        <p:spPr bwMode="auto">
          <a:xfrm>
            <a:off x="6563537" y="3140968"/>
            <a:ext cx="2580463" cy="3356992"/>
          </a:xfrm>
          <a:prstGeom prst="rect">
            <a:avLst/>
          </a:prstGeom>
          <a:noFill/>
        </p:spPr>
      </p:pic>
      <p:pic>
        <p:nvPicPr>
          <p:cNvPr id="26627" name="Picture 3"/>
          <p:cNvPicPr>
            <a:picLocks noChangeAspect="1" noChangeArrowheads="1"/>
          </p:cNvPicPr>
          <p:nvPr/>
        </p:nvPicPr>
        <p:blipFill>
          <a:blip r:embed="rId3" cstate="print"/>
          <a:srcRect/>
          <a:stretch>
            <a:fillRect/>
          </a:stretch>
        </p:blipFill>
        <p:spPr bwMode="auto">
          <a:xfrm>
            <a:off x="0" y="3212976"/>
            <a:ext cx="2806992" cy="3140968"/>
          </a:xfrm>
          <a:prstGeom prst="rect">
            <a:avLst/>
          </a:prstGeom>
          <a:noFill/>
          <a:ln w="9525">
            <a:noFill/>
            <a:miter lim="800000"/>
            <a:headEnd/>
            <a:tailEnd/>
          </a:ln>
        </p:spPr>
      </p:pic>
      <p:sp>
        <p:nvSpPr>
          <p:cNvPr id="5" name="4 Rectángulo"/>
          <p:cNvSpPr/>
          <p:nvPr/>
        </p:nvSpPr>
        <p:spPr>
          <a:xfrm>
            <a:off x="2843808" y="3068960"/>
            <a:ext cx="3672408" cy="3693319"/>
          </a:xfrm>
          <a:prstGeom prst="rect">
            <a:avLst/>
          </a:prstGeom>
        </p:spPr>
        <p:txBody>
          <a:bodyPr wrap="square">
            <a:spAutoFit/>
          </a:bodyPr>
          <a:lstStyle/>
          <a:p>
            <a:pPr algn="ctr"/>
            <a:r>
              <a:rPr lang="es-ES" i="1" dirty="0" smtClean="0"/>
              <a:t>¡Obreros! ¡Campesinos! ¡Antifascistas! ¡Españoles patriotas!... Frente a la sublevación militar fascista ¡todos en pie, a defender la República, a defender las libertades populares y las conquistas democráticas del pueblo!...</a:t>
            </a:r>
          </a:p>
          <a:p>
            <a:pPr algn="ctr"/>
            <a:endParaRPr lang="es-ES" i="1" dirty="0" smtClean="0"/>
          </a:p>
          <a:p>
            <a:pPr algn="ctr"/>
            <a:r>
              <a:rPr lang="es-ES" i="1" dirty="0" smtClean="0"/>
              <a:t>Pero ¡NO PASARÁN!</a:t>
            </a:r>
          </a:p>
          <a:p>
            <a:pPr algn="ctr"/>
            <a:endParaRPr lang="es-ES" i="1" dirty="0" smtClean="0"/>
          </a:p>
          <a:p>
            <a:pPr algn="just"/>
            <a:r>
              <a:rPr lang="es-ES" dirty="0" smtClean="0"/>
              <a:t>En realidad, Dolores </a:t>
            </a:r>
            <a:r>
              <a:rPr lang="es-ES" dirty="0" err="1" smtClean="0"/>
              <a:t>Ibárruri</a:t>
            </a:r>
            <a:r>
              <a:rPr lang="es-ES" dirty="0" smtClean="0"/>
              <a:t> (izquierda) se inspiró en el mismo lema francés de la Gran Guerra.</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Ante el fracaso inicial contra </a:t>
            </a:r>
            <a:r>
              <a:rPr lang="es-ES" sz="3600" dirty="0" smtClean="0">
                <a:solidFill>
                  <a:srgbClr val="FF0000"/>
                </a:solidFill>
                <a:latin typeface="Times New Roman" pitchFamily="18" charset="0"/>
                <a:cs typeface="Times New Roman" pitchFamily="18" charset="0"/>
              </a:rPr>
              <a:t>Madrid</a:t>
            </a:r>
            <a:r>
              <a:rPr lang="es-ES" sz="3600" dirty="0" smtClean="0">
                <a:latin typeface="Times New Roman" pitchFamily="18" charset="0"/>
                <a:cs typeface="Times New Roman" pitchFamily="18" charset="0"/>
              </a:rPr>
              <a:t>, los sublevados intentaron ya en 1937 </a:t>
            </a:r>
            <a:r>
              <a:rPr lang="es-ES" sz="3600" dirty="0" smtClean="0">
                <a:solidFill>
                  <a:srgbClr val="FF0000"/>
                </a:solidFill>
                <a:latin typeface="Times New Roman" pitchFamily="18" charset="0"/>
                <a:cs typeface="Times New Roman" pitchFamily="18" charset="0"/>
              </a:rPr>
              <a:t>sitiar la ciudad </a:t>
            </a:r>
            <a:r>
              <a:rPr lang="es-ES" sz="3600" dirty="0" smtClean="0">
                <a:latin typeface="Times New Roman" pitchFamily="18" charset="0"/>
                <a:cs typeface="Times New Roman" pitchFamily="18" charset="0"/>
              </a:rPr>
              <a:t>por el norte pero </a:t>
            </a:r>
            <a:r>
              <a:rPr lang="es-ES" sz="3600" dirty="0" smtClean="0">
                <a:solidFill>
                  <a:srgbClr val="FF0000"/>
                </a:solidFill>
                <a:latin typeface="Times New Roman" pitchFamily="18" charset="0"/>
                <a:cs typeface="Times New Roman" pitchFamily="18" charset="0"/>
              </a:rPr>
              <a:t>fracasaron en Jarama </a:t>
            </a:r>
            <a:r>
              <a:rPr lang="es-ES" sz="3600" dirty="0" smtClean="0">
                <a:latin typeface="Times New Roman" pitchFamily="18" charset="0"/>
                <a:cs typeface="Times New Roman" pitchFamily="18" charset="0"/>
              </a:rPr>
              <a:t>y sobre todo en </a:t>
            </a:r>
            <a:r>
              <a:rPr lang="es-ES" sz="3600" dirty="0" smtClean="0">
                <a:solidFill>
                  <a:srgbClr val="FF0000"/>
                </a:solidFill>
                <a:latin typeface="Times New Roman" pitchFamily="18" charset="0"/>
                <a:cs typeface="Times New Roman" pitchFamily="18" charset="0"/>
              </a:rPr>
              <a:t>Guadalajara</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27650" name="Picture 2" descr="https://upload.wikimedia.org/wikipedia/commons/8/83/Bundesarchiv_Bild_183-P0214-516%2C_Spanien%2C_Schlacht_um_Guadalajara.jpg"/>
          <p:cNvPicPr>
            <a:picLocks noChangeAspect="1" noChangeArrowheads="1"/>
          </p:cNvPicPr>
          <p:nvPr/>
        </p:nvPicPr>
        <p:blipFill>
          <a:blip r:embed="rId2" cstate="print"/>
          <a:srcRect/>
          <a:stretch>
            <a:fillRect/>
          </a:stretch>
        </p:blipFill>
        <p:spPr bwMode="auto">
          <a:xfrm>
            <a:off x="4089537" y="2708920"/>
            <a:ext cx="5054463" cy="3789040"/>
          </a:xfrm>
          <a:prstGeom prst="rect">
            <a:avLst/>
          </a:prstGeom>
          <a:noFill/>
        </p:spPr>
      </p:pic>
      <p:sp>
        <p:nvSpPr>
          <p:cNvPr id="4" name="3 CuadroTexto"/>
          <p:cNvSpPr txBox="1"/>
          <p:nvPr/>
        </p:nvSpPr>
        <p:spPr>
          <a:xfrm>
            <a:off x="0" y="2924944"/>
            <a:ext cx="4067944" cy="3139321"/>
          </a:xfrm>
          <a:prstGeom prst="rect">
            <a:avLst/>
          </a:prstGeom>
          <a:noFill/>
        </p:spPr>
        <p:txBody>
          <a:bodyPr wrap="square" rtlCol="0">
            <a:spAutoFit/>
          </a:bodyPr>
          <a:lstStyle/>
          <a:p>
            <a:pPr algn="ctr"/>
            <a:r>
              <a:rPr lang="es-ES" sz="2200" dirty="0" smtClean="0"/>
              <a:t>Las tropas italianas habían logrado tomar Málaga a principios de 1937 y Mussolini quería demostrar la valía de sus tropas. Los italianos se lanzaron en marzo de ese mismo año sobre Guadalajara con apoyo del general </a:t>
            </a:r>
            <a:r>
              <a:rPr lang="es-ES" sz="2200" dirty="0" err="1" smtClean="0"/>
              <a:t>Moscardó</a:t>
            </a:r>
            <a:r>
              <a:rPr lang="es-ES" sz="2200" dirty="0" smtClean="0"/>
              <a:t>. Sin embargo, la ofensiva fue un desastre.</a:t>
            </a:r>
            <a:endParaRPr lang="es-ES"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16320"/>
          </a:xfrm>
          <a:prstGeom prst="rect">
            <a:avLst/>
          </a:prstGeom>
        </p:spPr>
        <p:txBody>
          <a:bodyPr wrap="square">
            <a:spAutoFit/>
          </a:bodyPr>
          <a:lstStyle/>
          <a:p>
            <a:pPr algn="ctr"/>
            <a:r>
              <a:rPr lang="es-ES" sz="3600" dirty="0" smtClean="0">
                <a:latin typeface="Times New Roman" pitchFamily="18" charset="0"/>
                <a:cs typeface="Times New Roman" pitchFamily="18" charset="0"/>
              </a:rPr>
              <a:t>La imposibilidad de tomar Madrid </a:t>
            </a:r>
            <a:r>
              <a:rPr lang="es-ES" sz="3600" dirty="0" smtClean="0">
                <a:solidFill>
                  <a:srgbClr val="FF0000"/>
                </a:solidFill>
                <a:latin typeface="Times New Roman" pitchFamily="18" charset="0"/>
                <a:cs typeface="Times New Roman" pitchFamily="18" charset="0"/>
              </a:rPr>
              <a:t>avivó otros frentes</a:t>
            </a:r>
            <a:r>
              <a:rPr lang="es-ES" sz="3600" dirty="0" smtClean="0">
                <a:latin typeface="Times New Roman" pitchFamily="18" charset="0"/>
                <a:cs typeface="Times New Roman" pitchFamily="18" charset="0"/>
              </a:rPr>
              <a:t>. Franco estableció su capital en Burgos y desde allí se lanzó a </a:t>
            </a:r>
            <a:r>
              <a:rPr lang="es-ES" sz="3600" dirty="0" smtClean="0">
                <a:solidFill>
                  <a:srgbClr val="FF0000"/>
                </a:solidFill>
                <a:latin typeface="Times New Roman" pitchFamily="18" charset="0"/>
                <a:cs typeface="Times New Roman" pitchFamily="18" charset="0"/>
              </a:rPr>
              <a:t>controlar las industrias del norte</a:t>
            </a:r>
            <a:r>
              <a:rPr lang="es-ES" sz="3600" dirty="0" smtClean="0">
                <a:latin typeface="Times New Roman" pitchFamily="18" charset="0"/>
                <a:cs typeface="Times New Roman" pitchFamily="18" charset="0"/>
              </a:rPr>
              <a:t>. Los rebeldes ya habían ocupado Oviedo y San Sebastián, pero los republicanos resistían desde Vizcaya hasta Asturias.</a:t>
            </a:r>
            <a:endParaRPr lang="es-ES" sz="3600"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cstate="print"/>
          <a:srcRect/>
          <a:stretch>
            <a:fillRect/>
          </a:stretch>
        </p:blipFill>
        <p:spPr bwMode="auto">
          <a:xfrm>
            <a:off x="0" y="3875408"/>
            <a:ext cx="9144000" cy="2982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El aislamiento por tierra y mar del norte y el apoyo italiano y alemán facilitaron la conquista. En junio de </a:t>
            </a:r>
            <a:r>
              <a:rPr lang="es-ES" sz="3600" dirty="0" smtClean="0">
                <a:solidFill>
                  <a:srgbClr val="FF0000"/>
                </a:solidFill>
                <a:latin typeface="Times New Roman" pitchFamily="18" charset="0"/>
                <a:cs typeface="Times New Roman" pitchFamily="18" charset="0"/>
              </a:rPr>
              <a:t>1937 caía </a:t>
            </a:r>
            <a:r>
              <a:rPr lang="es-ES" sz="3600" dirty="0" smtClean="0">
                <a:latin typeface="Times New Roman" pitchFamily="18" charset="0"/>
                <a:cs typeface="Times New Roman" pitchFamily="18" charset="0"/>
              </a:rPr>
              <a:t>Bilbao, en agosto Santander y en octubre Gijón.</a:t>
            </a:r>
            <a:endParaRPr lang="es-ES" sz="3600" dirty="0">
              <a:latin typeface="Times New Roman" pitchFamily="18" charset="0"/>
              <a:cs typeface="Times New Roman" pitchFamily="18" charset="0"/>
            </a:endParaRPr>
          </a:p>
        </p:txBody>
      </p:sp>
      <p:pic>
        <p:nvPicPr>
          <p:cNvPr id="29698" name="Picture 2" descr="Resultado de imagen de bombardeo guernica"/>
          <p:cNvPicPr>
            <a:picLocks noChangeAspect="1" noChangeArrowheads="1"/>
          </p:cNvPicPr>
          <p:nvPr/>
        </p:nvPicPr>
        <p:blipFill>
          <a:blip r:embed="rId2" cstate="print"/>
          <a:srcRect/>
          <a:stretch>
            <a:fillRect/>
          </a:stretch>
        </p:blipFill>
        <p:spPr bwMode="auto">
          <a:xfrm>
            <a:off x="5292081" y="2636912"/>
            <a:ext cx="3851920" cy="2441164"/>
          </a:xfrm>
          <a:prstGeom prst="rect">
            <a:avLst/>
          </a:prstGeom>
          <a:noFill/>
        </p:spPr>
      </p:pic>
      <p:sp>
        <p:nvSpPr>
          <p:cNvPr id="4" name="3 CuadroTexto"/>
          <p:cNvSpPr txBox="1"/>
          <p:nvPr/>
        </p:nvSpPr>
        <p:spPr>
          <a:xfrm>
            <a:off x="0" y="5517232"/>
            <a:ext cx="9144000" cy="1107996"/>
          </a:xfrm>
          <a:prstGeom prst="rect">
            <a:avLst/>
          </a:prstGeom>
          <a:noFill/>
        </p:spPr>
        <p:txBody>
          <a:bodyPr wrap="square" rtlCol="0">
            <a:spAutoFit/>
          </a:bodyPr>
          <a:lstStyle/>
          <a:p>
            <a:pPr algn="ctr"/>
            <a:r>
              <a:rPr lang="es-ES" sz="2200" dirty="0" smtClean="0"/>
              <a:t>En abril de 1937 se produjo el tristemente famoso episodio del bombardeo de Guernica. La Legión Cóndor arrasó una simbólica localidad vasca provocando la muerte de centenares de civiles. Picasso lo inmortalizó en su famoso cuadro.</a:t>
            </a:r>
            <a:endParaRPr lang="es-ES" sz="2200" dirty="0"/>
          </a:p>
        </p:txBody>
      </p:sp>
      <p:pic>
        <p:nvPicPr>
          <p:cNvPr id="29700" name="Picture 4" descr="Resultado de imagen de guernica picasso"/>
          <p:cNvPicPr>
            <a:picLocks noChangeAspect="1" noChangeArrowheads="1"/>
          </p:cNvPicPr>
          <p:nvPr/>
        </p:nvPicPr>
        <p:blipFill>
          <a:blip r:embed="rId3" cstate="print"/>
          <a:srcRect/>
          <a:stretch>
            <a:fillRect/>
          </a:stretch>
        </p:blipFill>
        <p:spPr bwMode="auto">
          <a:xfrm>
            <a:off x="0" y="2610539"/>
            <a:ext cx="5364089" cy="24272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169551"/>
          </a:xfrm>
          <a:prstGeom prst="rect">
            <a:avLst/>
          </a:prstGeom>
        </p:spPr>
        <p:txBody>
          <a:bodyPr wrap="square">
            <a:spAutoFit/>
          </a:bodyPr>
          <a:lstStyle/>
          <a:p>
            <a:pPr algn="ctr"/>
            <a:r>
              <a:rPr lang="es-ES" sz="3500" dirty="0" smtClean="0">
                <a:latin typeface="Times New Roman" pitchFamily="18" charset="0"/>
                <a:cs typeface="Times New Roman" pitchFamily="18" charset="0"/>
              </a:rPr>
              <a:t>Los </a:t>
            </a:r>
            <a:r>
              <a:rPr lang="es-ES" sz="3500" dirty="0" smtClean="0">
                <a:solidFill>
                  <a:srgbClr val="FF0000"/>
                </a:solidFill>
                <a:latin typeface="Times New Roman" pitchFamily="18" charset="0"/>
                <a:cs typeface="Times New Roman" pitchFamily="18" charset="0"/>
              </a:rPr>
              <a:t>republicanos</a:t>
            </a:r>
            <a:r>
              <a:rPr lang="es-ES" sz="3500" dirty="0" smtClean="0">
                <a:latin typeface="Times New Roman" pitchFamily="18" charset="0"/>
                <a:cs typeface="Times New Roman" pitchFamily="18" charset="0"/>
              </a:rPr>
              <a:t> intentan fallidamente </a:t>
            </a:r>
            <a:r>
              <a:rPr lang="es-ES" sz="3500" dirty="0" smtClean="0">
                <a:solidFill>
                  <a:srgbClr val="FF0000"/>
                </a:solidFill>
                <a:latin typeface="Times New Roman" pitchFamily="18" charset="0"/>
                <a:cs typeface="Times New Roman" pitchFamily="18" charset="0"/>
              </a:rPr>
              <a:t>romper el frente en </a:t>
            </a:r>
            <a:r>
              <a:rPr lang="es-ES" sz="3500" dirty="0" err="1" smtClean="0">
                <a:solidFill>
                  <a:srgbClr val="FF0000"/>
                </a:solidFill>
                <a:latin typeface="Times New Roman" pitchFamily="18" charset="0"/>
                <a:cs typeface="Times New Roman" pitchFamily="18" charset="0"/>
              </a:rPr>
              <a:t>Brunete</a:t>
            </a:r>
            <a:r>
              <a:rPr lang="es-ES" sz="3500" dirty="0" smtClean="0">
                <a:solidFill>
                  <a:srgbClr val="FF0000"/>
                </a:solidFill>
                <a:latin typeface="Times New Roman" pitchFamily="18" charset="0"/>
                <a:cs typeface="Times New Roman" pitchFamily="18" charset="0"/>
              </a:rPr>
              <a:t> y Belchite</a:t>
            </a:r>
            <a:r>
              <a:rPr lang="es-ES" sz="3500" dirty="0" smtClean="0">
                <a:latin typeface="Times New Roman" pitchFamily="18" charset="0"/>
                <a:cs typeface="Times New Roman" pitchFamily="18" charset="0"/>
              </a:rPr>
              <a:t> para ayudar al norte.</a:t>
            </a:r>
            <a:endParaRPr lang="es-ES" sz="3500" dirty="0">
              <a:latin typeface="Times New Roman" pitchFamily="18" charset="0"/>
              <a:cs typeface="Times New Roman" pitchFamily="18" charset="0"/>
            </a:endParaRPr>
          </a:p>
        </p:txBody>
      </p:sp>
      <p:sp>
        <p:nvSpPr>
          <p:cNvPr id="4" name="3 CuadroTexto"/>
          <p:cNvSpPr txBox="1"/>
          <p:nvPr/>
        </p:nvSpPr>
        <p:spPr>
          <a:xfrm>
            <a:off x="0" y="2204864"/>
            <a:ext cx="4716016" cy="3416320"/>
          </a:xfrm>
          <a:prstGeom prst="rect">
            <a:avLst/>
          </a:prstGeom>
          <a:noFill/>
        </p:spPr>
        <p:txBody>
          <a:bodyPr wrap="square" rtlCol="0">
            <a:spAutoFit/>
          </a:bodyPr>
          <a:lstStyle/>
          <a:p>
            <a:pPr algn="ctr"/>
            <a:r>
              <a:rPr lang="es-ES" sz="2400" dirty="0" smtClean="0"/>
              <a:t>La ofensiva de </a:t>
            </a:r>
            <a:r>
              <a:rPr lang="es-ES" sz="2400" dirty="0" err="1" smtClean="0"/>
              <a:t>Brunete</a:t>
            </a:r>
            <a:r>
              <a:rPr lang="es-ES" sz="2400" dirty="0" smtClean="0"/>
              <a:t> (Madrid) pretendía disminuir la presión sobre Madrid y obligar a los sublevados a retirar tropas del norte. La de Belchite (Zaragoza) pretendía avanzar sobre Zaragoza también para reducir la presión sobre el norte y en último término conectar las dos zonas republicanas.</a:t>
            </a:r>
            <a:endParaRPr lang="es-ES" sz="2400" dirty="0"/>
          </a:p>
        </p:txBody>
      </p:sp>
      <p:pic>
        <p:nvPicPr>
          <p:cNvPr id="30723" name="Picture 3"/>
          <p:cNvPicPr>
            <a:picLocks noChangeAspect="1" noChangeArrowheads="1"/>
          </p:cNvPicPr>
          <p:nvPr/>
        </p:nvPicPr>
        <p:blipFill>
          <a:blip r:embed="rId2" cstate="print"/>
          <a:srcRect/>
          <a:stretch>
            <a:fillRect/>
          </a:stretch>
        </p:blipFill>
        <p:spPr bwMode="auto">
          <a:xfrm>
            <a:off x="4716017" y="1790712"/>
            <a:ext cx="4427984" cy="4451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La victoria de los sublevados les dotó de importantes </a:t>
            </a:r>
            <a:r>
              <a:rPr lang="es-ES" sz="3600" dirty="0" smtClean="0">
                <a:solidFill>
                  <a:srgbClr val="FF0000"/>
                </a:solidFill>
                <a:latin typeface="Times New Roman" pitchFamily="18" charset="0"/>
                <a:cs typeface="Times New Roman" pitchFamily="18" charset="0"/>
              </a:rPr>
              <a:t>recursos minerales </a:t>
            </a:r>
            <a:r>
              <a:rPr lang="es-ES" sz="3600" dirty="0" smtClean="0">
                <a:latin typeface="Times New Roman" pitchFamily="18" charset="0"/>
                <a:cs typeface="Times New Roman" pitchFamily="18" charset="0"/>
              </a:rPr>
              <a:t>y permitió enviar a la flota rebelde a </a:t>
            </a:r>
            <a:r>
              <a:rPr lang="es-ES" sz="3600" dirty="0" smtClean="0">
                <a:solidFill>
                  <a:srgbClr val="FF0000"/>
                </a:solidFill>
                <a:latin typeface="Times New Roman" pitchFamily="18" charset="0"/>
                <a:cs typeface="Times New Roman" pitchFamily="18" charset="0"/>
              </a:rPr>
              <a:t>cortar las rutas de suministro republicanas </a:t>
            </a:r>
            <a:r>
              <a:rPr lang="es-ES" sz="3600" dirty="0" smtClean="0">
                <a:latin typeface="Times New Roman" pitchFamily="18" charset="0"/>
                <a:cs typeface="Times New Roman" pitchFamily="18" charset="0"/>
              </a:rPr>
              <a:t>del Mediterráneo.</a:t>
            </a:r>
            <a:endParaRPr lang="es-ES" sz="3600" dirty="0">
              <a:latin typeface="Times New Roman" pitchFamily="18" charset="0"/>
              <a:cs typeface="Times New Roman" pitchFamily="18" charset="0"/>
            </a:endParaRPr>
          </a:p>
        </p:txBody>
      </p:sp>
      <p:pic>
        <p:nvPicPr>
          <p:cNvPr id="31746" name="Picture 2" descr="Balance de la guerra en octubre de 1937. La República ha perdido la zona norte"/>
          <p:cNvPicPr>
            <a:picLocks noChangeAspect="1" noChangeArrowheads="1"/>
          </p:cNvPicPr>
          <p:nvPr/>
        </p:nvPicPr>
        <p:blipFill>
          <a:blip r:embed="rId2" cstate="print"/>
          <a:srcRect/>
          <a:stretch>
            <a:fillRect/>
          </a:stretch>
        </p:blipFill>
        <p:spPr bwMode="auto">
          <a:xfrm>
            <a:off x="3743325" y="2636912"/>
            <a:ext cx="5400675" cy="3733800"/>
          </a:xfrm>
          <a:prstGeom prst="rect">
            <a:avLst/>
          </a:prstGeom>
          <a:noFill/>
        </p:spPr>
      </p:pic>
      <p:sp>
        <p:nvSpPr>
          <p:cNvPr id="4" name="3 CuadroTexto"/>
          <p:cNvSpPr txBox="1"/>
          <p:nvPr/>
        </p:nvSpPr>
        <p:spPr>
          <a:xfrm>
            <a:off x="0" y="2996952"/>
            <a:ext cx="3707904" cy="3046988"/>
          </a:xfrm>
          <a:prstGeom prst="rect">
            <a:avLst/>
          </a:prstGeom>
          <a:noFill/>
        </p:spPr>
        <p:txBody>
          <a:bodyPr wrap="square" rtlCol="0">
            <a:spAutoFit/>
          </a:bodyPr>
          <a:lstStyle/>
          <a:p>
            <a:pPr algn="ctr"/>
            <a:r>
              <a:rPr lang="es-ES" sz="2400" dirty="0" smtClean="0"/>
              <a:t>El 21 de octubre de 1937 se daba por acabada la toma del norte con la conquista de las ciudades de Avilés y Gijón. Los sublevados cerraban un frente y podían liberar sus tropas para marchar hacia el este.</a:t>
            </a:r>
            <a:endParaRPr lang="es-E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lvl="0" algn="ctr"/>
            <a:r>
              <a:rPr lang="es-ES" sz="4800" b="1" dirty="0" smtClean="0">
                <a:latin typeface="Arial Black" pitchFamily="34" charset="0"/>
              </a:rPr>
              <a:t>Hacia la derrota: las batallas de Teruel y del Ebro y fin del conflicto.</a:t>
            </a:r>
            <a:endParaRPr lang="es-ES" sz="4800" dirty="0" smtClean="0">
              <a:latin typeface="Arial Black" pitchFamily="34" charset="0"/>
            </a:endParaRPr>
          </a:p>
        </p:txBody>
      </p:sp>
      <p:sp>
        <p:nvSpPr>
          <p:cNvPr id="3" name="2 Rectángulo"/>
          <p:cNvSpPr/>
          <p:nvPr/>
        </p:nvSpPr>
        <p:spPr>
          <a:xfrm>
            <a:off x="0" y="2456795"/>
            <a:ext cx="9144000" cy="2554545"/>
          </a:xfrm>
          <a:prstGeom prst="rect">
            <a:avLst/>
          </a:prstGeom>
        </p:spPr>
        <p:txBody>
          <a:bodyPr wrap="square">
            <a:spAutoFit/>
          </a:bodyPr>
          <a:lstStyle/>
          <a:p>
            <a:pPr marL="268288" lvl="0" indent="-268288">
              <a:buFont typeface="Arial" pitchFamily="34" charset="0"/>
              <a:buChar char="•"/>
            </a:pPr>
            <a:r>
              <a:rPr lang="es-ES" sz="4000" dirty="0" smtClean="0">
                <a:latin typeface="Times New Roman" pitchFamily="18" charset="0"/>
                <a:cs typeface="Times New Roman" pitchFamily="18" charset="0"/>
              </a:rPr>
              <a:t>La lucha por Teruel.</a:t>
            </a:r>
          </a:p>
          <a:p>
            <a:pPr marL="268288" lvl="0" indent="-268288">
              <a:buFont typeface="Arial" pitchFamily="34" charset="0"/>
              <a:buChar char="•"/>
            </a:pPr>
            <a:r>
              <a:rPr lang="es-ES" sz="4000" dirty="0" smtClean="0">
                <a:latin typeface="Times New Roman" pitchFamily="18" charset="0"/>
                <a:cs typeface="Times New Roman" pitchFamily="18" charset="0"/>
              </a:rPr>
              <a:t>La división republicana en dos zonas.</a:t>
            </a:r>
          </a:p>
          <a:p>
            <a:pPr marL="268288" lvl="0" indent="-268288">
              <a:buFont typeface="Arial" pitchFamily="34" charset="0"/>
              <a:buChar char="•"/>
            </a:pPr>
            <a:r>
              <a:rPr lang="es-ES" sz="4000" dirty="0" smtClean="0">
                <a:latin typeface="Times New Roman" pitchFamily="18" charset="0"/>
                <a:cs typeface="Times New Roman" pitchFamily="18" charset="0"/>
              </a:rPr>
              <a:t>La batalla del Ebro.</a:t>
            </a:r>
          </a:p>
          <a:p>
            <a:pPr marL="268288" lvl="0" indent="-268288">
              <a:buFont typeface="Arial" pitchFamily="34" charset="0"/>
              <a:buChar char="•"/>
            </a:pPr>
            <a:r>
              <a:rPr lang="es-ES" sz="4000" dirty="0" smtClean="0">
                <a:latin typeface="Times New Roman" pitchFamily="18" charset="0"/>
                <a:cs typeface="Times New Roman" pitchFamily="18" charset="0"/>
              </a:rPr>
              <a:t>Toma de Cataluña y Madrid.</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10772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Batalla del Ebro.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Decreto de Unificación.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De nuevo el objetivo era </a:t>
            </a:r>
            <a:r>
              <a:rPr lang="es-ES" sz="3600" dirty="0" smtClean="0">
                <a:solidFill>
                  <a:srgbClr val="FF0000"/>
                </a:solidFill>
                <a:latin typeface="Times New Roman" pitchFamily="18" charset="0"/>
                <a:cs typeface="Times New Roman" pitchFamily="18" charset="0"/>
              </a:rPr>
              <a:t>Madrid</a:t>
            </a:r>
            <a:r>
              <a:rPr lang="es-ES" sz="3600" dirty="0" smtClean="0">
                <a:latin typeface="Times New Roman" pitchFamily="18" charset="0"/>
                <a:cs typeface="Times New Roman" pitchFamily="18" charset="0"/>
              </a:rPr>
              <a:t>. Los republicanos intentaban </a:t>
            </a:r>
            <a:r>
              <a:rPr lang="es-ES" sz="3600" dirty="0" smtClean="0">
                <a:solidFill>
                  <a:srgbClr val="FF0000"/>
                </a:solidFill>
                <a:latin typeface="Times New Roman" pitchFamily="18" charset="0"/>
                <a:cs typeface="Times New Roman" pitchFamily="18" charset="0"/>
              </a:rPr>
              <a:t>evitar el aislamiento </a:t>
            </a:r>
            <a:r>
              <a:rPr lang="es-ES" sz="3600" dirty="0" smtClean="0">
                <a:latin typeface="Times New Roman" pitchFamily="18" charset="0"/>
                <a:cs typeface="Times New Roman" pitchFamily="18" charset="0"/>
              </a:rPr>
              <a:t>de la ciudad con la </a:t>
            </a:r>
            <a:r>
              <a:rPr lang="es-ES" sz="3600" dirty="0" smtClean="0">
                <a:solidFill>
                  <a:srgbClr val="FF0000"/>
                </a:solidFill>
                <a:latin typeface="Times New Roman" pitchFamily="18" charset="0"/>
                <a:cs typeface="Times New Roman" pitchFamily="18" charset="0"/>
              </a:rPr>
              <a:t>conquista de Teruel </a:t>
            </a:r>
            <a:r>
              <a:rPr lang="es-ES" sz="3600" dirty="0" smtClean="0">
                <a:latin typeface="Times New Roman" pitchFamily="18" charset="0"/>
                <a:cs typeface="Times New Roman" pitchFamily="18" charset="0"/>
              </a:rPr>
              <a:t>a finales de 1937. La respuesta franquista no se hace esperar y en febrero de 1938 la reconquistan.</a:t>
            </a:r>
            <a:endParaRPr lang="es-ES" sz="3600" dirty="0">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cstate="print"/>
          <a:srcRect/>
          <a:stretch>
            <a:fillRect/>
          </a:stretch>
        </p:blipFill>
        <p:spPr bwMode="auto">
          <a:xfrm>
            <a:off x="3486150" y="3501008"/>
            <a:ext cx="5657850" cy="2657475"/>
          </a:xfrm>
          <a:prstGeom prst="rect">
            <a:avLst/>
          </a:prstGeom>
          <a:noFill/>
          <a:ln w="9525">
            <a:noFill/>
            <a:miter lim="800000"/>
            <a:headEnd/>
            <a:tailEnd/>
          </a:ln>
        </p:spPr>
      </p:pic>
      <p:sp>
        <p:nvSpPr>
          <p:cNvPr id="4" name="3 CuadroTexto"/>
          <p:cNvSpPr txBox="1"/>
          <p:nvPr/>
        </p:nvSpPr>
        <p:spPr>
          <a:xfrm>
            <a:off x="0" y="3140968"/>
            <a:ext cx="3491880" cy="3416320"/>
          </a:xfrm>
          <a:prstGeom prst="rect">
            <a:avLst/>
          </a:prstGeom>
          <a:noFill/>
        </p:spPr>
        <p:txBody>
          <a:bodyPr wrap="square" rtlCol="0">
            <a:spAutoFit/>
          </a:bodyPr>
          <a:lstStyle/>
          <a:p>
            <a:pPr algn="ctr"/>
            <a:r>
              <a:rPr lang="es-ES" sz="2400" dirty="0" smtClean="0"/>
              <a:t>A principios de 1938 los republicanos tomaban Teruel. Por vez primera los sublevados perdían una capital de provincia. En juego, asegurar la comunicación entre Barcelona, Valencia y Madrid.</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554545"/>
          </a:xfrm>
          <a:prstGeom prst="rect">
            <a:avLst/>
          </a:prstGeom>
        </p:spPr>
        <p:txBody>
          <a:bodyPr wrap="square">
            <a:spAutoFit/>
          </a:bodyPr>
          <a:lstStyle/>
          <a:p>
            <a:pPr algn="ctr"/>
            <a:r>
              <a:rPr lang="es-ES" sz="4000" dirty="0" smtClean="0">
                <a:latin typeface="Times New Roman" pitchFamily="18" charset="0"/>
                <a:cs typeface="Times New Roman" pitchFamily="18" charset="0"/>
              </a:rPr>
              <a:t>En vez de avanzar sobre Madrid, Franco decide entonces dirigirse </a:t>
            </a:r>
            <a:r>
              <a:rPr lang="es-ES" sz="4000" dirty="0" smtClean="0">
                <a:solidFill>
                  <a:srgbClr val="FF0000"/>
                </a:solidFill>
                <a:latin typeface="Times New Roman" pitchFamily="18" charset="0"/>
                <a:cs typeface="Times New Roman" pitchFamily="18" charset="0"/>
              </a:rPr>
              <a:t>hacia el Mediterráneo</a:t>
            </a:r>
            <a:r>
              <a:rPr lang="es-ES" sz="4000" dirty="0" smtClean="0">
                <a:latin typeface="Times New Roman" pitchFamily="18" charset="0"/>
                <a:cs typeface="Times New Roman" pitchFamily="18" charset="0"/>
              </a:rPr>
              <a:t> para partir en dos zonas a los republicanos, objetivo que logra en abril.</a:t>
            </a:r>
            <a:endParaRPr lang="es-ES" sz="4000" dirty="0">
              <a:latin typeface="Times New Roman" pitchFamily="18" charset="0"/>
              <a:cs typeface="Times New Roman" pitchFamily="18" charset="0"/>
            </a:endParaRPr>
          </a:p>
        </p:txBody>
      </p:sp>
      <p:pic>
        <p:nvPicPr>
          <p:cNvPr id="33794" name="Picture 2" descr="Balance de la guerra en marzo de 1938: Franco llega al Mediterráneo por Castellón y vuelve a cortar la zona republicana en dos. Cataluña queda aislada del resto de la España republicana"/>
          <p:cNvPicPr>
            <a:picLocks noChangeAspect="1" noChangeArrowheads="1"/>
          </p:cNvPicPr>
          <p:nvPr/>
        </p:nvPicPr>
        <p:blipFill>
          <a:blip r:embed="rId2" cstate="print"/>
          <a:srcRect/>
          <a:stretch>
            <a:fillRect/>
          </a:stretch>
        </p:blipFill>
        <p:spPr bwMode="auto">
          <a:xfrm>
            <a:off x="3752850" y="2780928"/>
            <a:ext cx="5391150" cy="3743325"/>
          </a:xfrm>
          <a:prstGeom prst="rect">
            <a:avLst/>
          </a:prstGeom>
          <a:noFill/>
        </p:spPr>
      </p:pic>
      <p:sp>
        <p:nvSpPr>
          <p:cNvPr id="4" name="3 CuadroTexto"/>
          <p:cNvSpPr txBox="1"/>
          <p:nvPr/>
        </p:nvSpPr>
        <p:spPr>
          <a:xfrm>
            <a:off x="0" y="3140968"/>
            <a:ext cx="3779912" cy="3046988"/>
          </a:xfrm>
          <a:prstGeom prst="rect">
            <a:avLst/>
          </a:prstGeom>
          <a:noFill/>
        </p:spPr>
        <p:txBody>
          <a:bodyPr wrap="square" rtlCol="0">
            <a:spAutoFit/>
          </a:bodyPr>
          <a:lstStyle/>
          <a:p>
            <a:pPr algn="ctr"/>
            <a:r>
              <a:rPr lang="es-ES" sz="2400" dirty="0" smtClean="0"/>
              <a:t>El 22 de febrero los sublevados reconquistan Teruel. Avanzan por Huesca y Lérida y finalmente el 15 de abril alcanzan el Mediterráneo en </a:t>
            </a:r>
            <a:r>
              <a:rPr lang="es-ES" sz="2400" dirty="0" err="1" smtClean="0"/>
              <a:t>Vinaroz</a:t>
            </a:r>
            <a:r>
              <a:rPr lang="es-ES" sz="2400" dirty="0" smtClean="0"/>
              <a:t> partiendo en dos a los sublevados.</a:t>
            </a:r>
            <a:endParaRPr lang="es-E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185214"/>
          </a:xfrm>
          <a:prstGeom prst="rect">
            <a:avLst/>
          </a:prstGeom>
        </p:spPr>
        <p:txBody>
          <a:bodyPr wrap="square">
            <a:spAutoFit/>
          </a:bodyPr>
          <a:lstStyle/>
          <a:p>
            <a:pPr algn="ctr"/>
            <a:r>
              <a:rPr lang="es-ES" sz="3400" dirty="0" smtClean="0">
                <a:latin typeface="Times New Roman" pitchFamily="18" charset="0"/>
                <a:cs typeface="Times New Roman" pitchFamily="18" charset="0"/>
              </a:rPr>
              <a:t>A la desesperada, los republicanos inician en julio la denominada </a:t>
            </a:r>
            <a:r>
              <a:rPr lang="es-ES" sz="3400" dirty="0" smtClean="0">
                <a:solidFill>
                  <a:srgbClr val="FF0000"/>
                </a:solidFill>
                <a:latin typeface="Times New Roman" pitchFamily="18" charset="0"/>
                <a:cs typeface="Times New Roman" pitchFamily="18" charset="0"/>
              </a:rPr>
              <a:t>batalla del Ebro </a:t>
            </a:r>
            <a:r>
              <a:rPr lang="es-ES" sz="3400" dirty="0" smtClean="0">
                <a:latin typeface="Times New Roman" pitchFamily="18" charset="0"/>
                <a:cs typeface="Times New Roman" pitchFamily="18" charset="0"/>
              </a:rPr>
              <a:t>con la esperanza de dividir en dos al ejército rebelde, pero tras un leve éxito inicial pierden sus mejores tropas.</a:t>
            </a:r>
            <a:endParaRPr lang="es-ES" sz="3400" dirty="0">
              <a:latin typeface="Times New Roman" pitchFamily="18" charset="0"/>
              <a:cs typeface="Times New Roman" pitchFamily="18" charset="0"/>
            </a:endParaRPr>
          </a:p>
        </p:txBody>
      </p:sp>
      <p:pic>
        <p:nvPicPr>
          <p:cNvPr id="35842" name="Picture 2" descr="Resultado de imagen de batalla del ebro"/>
          <p:cNvPicPr>
            <a:picLocks noChangeAspect="1" noChangeArrowheads="1"/>
          </p:cNvPicPr>
          <p:nvPr/>
        </p:nvPicPr>
        <p:blipFill>
          <a:blip r:embed="rId2" cstate="print"/>
          <a:srcRect/>
          <a:stretch>
            <a:fillRect/>
          </a:stretch>
        </p:blipFill>
        <p:spPr bwMode="auto">
          <a:xfrm>
            <a:off x="1259632" y="2204864"/>
            <a:ext cx="6480720" cy="3285744"/>
          </a:xfrm>
          <a:prstGeom prst="rect">
            <a:avLst/>
          </a:prstGeom>
          <a:noFill/>
        </p:spPr>
      </p:pic>
      <p:sp>
        <p:nvSpPr>
          <p:cNvPr id="4" name="3 CuadroTexto"/>
          <p:cNvSpPr txBox="1"/>
          <p:nvPr/>
        </p:nvSpPr>
        <p:spPr>
          <a:xfrm>
            <a:off x="0" y="5517232"/>
            <a:ext cx="9144000" cy="1107996"/>
          </a:xfrm>
          <a:prstGeom prst="rect">
            <a:avLst/>
          </a:prstGeom>
          <a:noFill/>
        </p:spPr>
        <p:txBody>
          <a:bodyPr wrap="square" rtlCol="0">
            <a:spAutoFit/>
          </a:bodyPr>
          <a:lstStyle/>
          <a:p>
            <a:pPr algn="ctr"/>
            <a:r>
              <a:rPr lang="es-ES" sz="2200" dirty="0" smtClean="0"/>
              <a:t>Fue la mayor batalla de toda la guerra. Se desarrollo entre julio y noviembre de 1938. En ella lucharon más de 300.000 soldados y fue la verdadera tumba del régimen republicano.</a:t>
            </a:r>
            <a:endParaRPr lang="es-E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A partir de este momento la </a:t>
            </a:r>
            <a:r>
              <a:rPr lang="es-ES" sz="3600" dirty="0" smtClean="0">
                <a:solidFill>
                  <a:srgbClr val="FF0000"/>
                </a:solidFill>
                <a:latin typeface="Times New Roman" pitchFamily="18" charset="0"/>
                <a:cs typeface="Times New Roman" pitchFamily="18" charset="0"/>
              </a:rPr>
              <a:t>resistencia republicana se desmorona</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Cataluña</a:t>
            </a:r>
            <a:r>
              <a:rPr lang="es-ES" sz="3600" dirty="0" smtClean="0">
                <a:latin typeface="Times New Roman" pitchFamily="18" charset="0"/>
                <a:cs typeface="Times New Roman" pitchFamily="18" charset="0"/>
              </a:rPr>
              <a:t> es rápidamente tomada y en enero de 1939 ya está totalmente controlada mientras los republicanos huyen por la frontera francesa.</a:t>
            </a:r>
            <a:endParaRPr lang="es-ES" sz="3600" dirty="0">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2" cstate="print"/>
          <a:srcRect/>
          <a:stretch>
            <a:fillRect/>
          </a:stretch>
        </p:blipFill>
        <p:spPr bwMode="auto">
          <a:xfrm>
            <a:off x="4355976" y="2910620"/>
            <a:ext cx="4788024" cy="3947379"/>
          </a:xfrm>
          <a:prstGeom prst="rect">
            <a:avLst/>
          </a:prstGeom>
          <a:noFill/>
          <a:ln w="9525">
            <a:noFill/>
            <a:miter lim="800000"/>
            <a:headEnd/>
            <a:tailEnd/>
          </a:ln>
        </p:spPr>
      </p:pic>
      <p:sp>
        <p:nvSpPr>
          <p:cNvPr id="4" name="3 CuadroTexto"/>
          <p:cNvSpPr txBox="1"/>
          <p:nvPr/>
        </p:nvSpPr>
        <p:spPr>
          <a:xfrm>
            <a:off x="0" y="3789040"/>
            <a:ext cx="4355976" cy="1938992"/>
          </a:xfrm>
          <a:prstGeom prst="rect">
            <a:avLst/>
          </a:prstGeom>
          <a:noFill/>
        </p:spPr>
        <p:txBody>
          <a:bodyPr wrap="square" rtlCol="0">
            <a:spAutoFit/>
          </a:bodyPr>
          <a:lstStyle/>
          <a:p>
            <a:pPr algn="ctr"/>
            <a:r>
              <a:rPr lang="es-ES" sz="2400" dirty="0" smtClean="0"/>
              <a:t>Barcelona caía en enero de 1939. En febrero los sublevados alcanzaba la frontera con Francia y conquistaban también Menorca.</a:t>
            </a:r>
            <a:endParaRPr lang="es-E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708434"/>
          </a:xfrm>
          <a:prstGeom prst="rect">
            <a:avLst/>
          </a:prstGeom>
        </p:spPr>
        <p:txBody>
          <a:bodyPr wrap="square">
            <a:spAutoFit/>
          </a:bodyPr>
          <a:lstStyle/>
          <a:p>
            <a:pPr algn="ctr"/>
            <a:r>
              <a:rPr lang="es-ES" sz="3400" dirty="0" smtClean="0">
                <a:latin typeface="Times New Roman" pitchFamily="18" charset="0"/>
                <a:cs typeface="Times New Roman" pitchFamily="18" charset="0"/>
              </a:rPr>
              <a:t>En </a:t>
            </a:r>
            <a:r>
              <a:rPr lang="es-ES" sz="3400" dirty="0" smtClean="0">
                <a:solidFill>
                  <a:srgbClr val="FF0000"/>
                </a:solidFill>
                <a:latin typeface="Times New Roman" pitchFamily="18" charset="0"/>
                <a:cs typeface="Times New Roman" pitchFamily="18" charset="0"/>
              </a:rPr>
              <a:t>Madrid</a:t>
            </a:r>
            <a:r>
              <a:rPr lang="es-ES" sz="3400" dirty="0" smtClean="0">
                <a:latin typeface="Times New Roman" pitchFamily="18" charset="0"/>
                <a:cs typeface="Times New Roman" pitchFamily="18" charset="0"/>
              </a:rPr>
              <a:t>, el coronel Casado se subleva contra el gobierno en marzo y a finales de mes la ciudad es ocupada por los sublevados. El </a:t>
            </a:r>
            <a:r>
              <a:rPr lang="es-ES" sz="3400" dirty="0" smtClean="0">
                <a:solidFill>
                  <a:srgbClr val="FF0000"/>
                </a:solidFill>
                <a:latin typeface="Times New Roman" pitchFamily="18" charset="0"/>
                <a:cs typeface="Times New Roman" pitchFamily="18" charset="0"/>
              </a:rPr>
              <a:t>1 de abril se rinde </a:t>
            </a:r>
            <a:r>
              <a:rPr lang="es-ES" sz="3400" dirty="0" smtClean="0">
                <a:latin typeface="Times New Roman" pitchFamily="18" charset="0"/>
                <a:cs typeface="Times New Roman" pitchFamily="18" charset="0"/>
              </a:rPr>
              <a:t>el resto de los territorios republicanos y Franco difunde su famoso último parte de guerra.</a:t>
            </a:r>
            <a:endParaRPr lang="es-ES" sz="3400" dirty="0">
              <a:latin typeface="Times New Roman" pitchFamily="18" charset="0"/>
              <a:cs typeface="Times New Roman" pitchFamily="18" charset="0"/>
            </a:endParaRPr>
          </a:p>
        </p:txBody>
      </p:sp>
      <p:pic>
        <p:nvPicPr>
          <p:cNvPr id="37892" name="Picture 4" descr="Resultado de imagen de &quot;en el día de hoy, cautivo y desarmado&quot;"/>
          <p:cNvPicPr>
            <a:picLocks noChangeAspect="1" noChangeArrowheads="1"/>
          </p:cNvPicPr>
          <p:nvPr/>
        </p:nvPicPr>
        <p:blipFill>
          <a:blip r:embed="rId2" cstate="print"/>
          <a:srcRect/>
          <a:stretch>
            <a:fillRect/>
          </a:stretch>
        </p:blipFill>
        <p:spPr bwMode="auto">
          <a:xfrm>
            <a:off x="1763688" y="2636911"/>
            <a:ext cx="5620344" cy="422108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lvl="0" algn="ctr"/>
            <a:r>
              <a:rPr lang="es-ES" sz="4800" b="1" dirty="0" smtClean="0">
                <a:latin typeface="Arial Black" pitchFamily="34" charset="0"/>
              </a:rPr>
              <a:t>Dimensión política del conflicto en el bando sublevado</a:t>
            </a:r>
            <a:r>
              <a:rPr lang="es-ES" sz="4800" dirty="0" smtClean="0">
                <a:latin typeface="Arial Black" pitchFamily="34" charset="0"/>
              </a:rPr>
              <a:t>.</a:t>
            </a:r>
          </a:p>
        </p:txBody>
      </p:sp>
      <p:sp>
        <p:nvSpPr>
          <p:cNvPr id="3" name="2 Rectángulo"/>
          <p:cNvSpPr/>
          <p:nvPr/>
        </p:nvSpPr>
        <p:spPr>
          <a:xfrm>
            <a:off x="0" y="2456795"/>
            <a:ext cx="9144000" cy="3170099"/>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Organización inicial del alzamiento.</a:t>
            </a:r>
          </a:p>
          <a:p>
            <a:pPr marL="268288" lvl="0" indent="-268288" algn="just">
              <a:buFont typeface="Arial" pitchFamily="34" charset="0"/>
              <a:buChar char="•"/>
            </a:pPr>
            <a:r>
              <a:rPr lang="es-ES" sz="4000" dirty="0" smtClean="0">
                <a:latin typeface="Times New Roman" pitchFamily="18" charset="0"/>
                <a:cs typeface="Times New Roman" pitchFamily="18" charset="0"/>
              </a:rPr>
              <a:t>Represión en el territorio sublevado.</a:t>
            </a:r>
          </a:p>
          <a:p>
            <a:pPr marL="268288" indent="-268288" algn="just">
              <a:buFont typeface="Arial" pitchFamily="34" charset="0"/>
              <a:buChar char="•"/>
            </a:pPr>
            <a:r>
              <a:rPr lang="es-ES" sz="4000" dirty="0" smtClean="0">
                <a:latin typeface="Times New Roman" pitchFamily="18" charset="0"/>
                <a:cs typeface="Times New Roman" pitchFamily="18" charset="0"/>
              </a:rPr>
              <a:t>Consolidación de Franco y pilares del franquismo: el ejército, la falange y la Iglesia.</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Los sublevados habían planteado que fuera el general </a:t>
            </a:r>
            <a:r>
              <a:rPr lang="es-ES" sz="3600" dirty="0" err="1" smtClean="0">
                <a:solidFill>
                  <a:srgbClr val="FF0000"/>
                </a:solidFill>
                <a:latin typeface="Times New Roman" pitchFamily="18" charset="0"/>
                <a:cs typeface="Times New Roman" pitchFamily="18" charset="0"/>
              </a:rPr>
              <a:t>Sanjurjo</a:t>
            </a:r>
            <a:r>
              <a:rPr lang="es-ES" sz="3600" dirty="0" smtClean="0">
                <a:latin typeface="Times New Roman" pitchFamily="18" charset="0"/>
                <a:cs typeface="Times New Roman" pitchFamily="18" charset="0"/>
              </a:rPr>
              <a:t> quien encabezara el pronunciamiento</a:t>
            </a:r>
            <a:endParaRPr lang="es-ES" sz="3600" dirty="0">
              <a:latin typeface="Times New Roman" pitchFamily="18" charset="0"/>
              <a:cs typeface="Times New Roman" pitchFamily="18" charset="0"/>
            </a:endParaRPr>
          </a:p>
        </p:txBody>
      </p:sp>
      <p:pic>
        <p:nvPicPr>
          <p:cNvPr id="38914" name="Picture 2" descr="Imagen de Un poco sobre la historia del general Sanjurjo, contada por la propia hija de Sanjurjo"/>
          <p:cNvPicPr>
            <a:picLocks noChangeAspect="1" noChangeArrowheads="1"/>
          </p:cNvPicPr>
          <p:nvPr/>
        </p:nvPicPr>
        <p:blipFill>
          <a:blip r:embed="rId2" cstate="print"/>
          <a:srcRect/>
          <a:stretch>
            <a:fillRect/>
          </a:stretch>
        </p:blipFill>
        <p:spPr bwMode="auto">
          <a:xfrm>
            <a:off x="4000500" y="2420888"/>
            <a:ext cx="5143500" cy="3429001"/>
          </a:xfrm>
          <a:prstGeom prst="rect">
            <a:avLst/>
          </a:prstGeom>
          <a:noFill/>
        </p:spPr>
      </p:pic>
      <p:sp>
        <p:nvSpPr>
          <p:cNvPr id="4" name="3 CuadroTexto"/>
          <p:cNvSpPr txBox="1"/>
          <p:nvPr/>
        </p:nvSpPr>
        <p:spPr>
          <a:xfrm>
            <a:off x="0" y="2636912"/>
            <a:ext cx="3995936" cy="3046988"/>
          </a:xfrm>
          <a:prstGeom prst="rect">
            <a:avLst/>
          </a:prstGeom>
          <a:noFill/>
        </p:spPr>
        <p:txBody>
          <a:bodyPr wrap="square" rtlCol="0">
            <a:spAutoFit/>
          </a:bodyPr>
          <a:lstStyle/>
          <a:p>
            <a:pPr algn="ctr"/>
            <a:r>
              <a:rPr lang="es-ES" sz="2400" dirty="0" err="1" smtClean="0"/>
              <a:t>Sanjurjo</a:t>
            </a:r>
            <a:r>
              <a:rPr lang="es-ES" sz="2400" dirty="0" smtClean="0"/>
              <a:t> ya había intentado levantarse en 1932 contra la República. El 20 de julio </a:t>
            </a:r>
            <a:r>
              <a:rPr lang="es-ES" sz="2400" dirty="0" err="1" smtClean="0"/>
              <a:t>Sanjurjo</a:t>
            </a:r>
            <a:r>
              <a:rPr lang="es-ES" sz="2400" dirty="0" smtClean="0"/>
              <a:t> tomó un avión (en la imagen) que le iba a llevar a Burgos para ponerse al frente del alzamiento. Nada más despegar el avión se estrelló.</a:t>
            </a:r>
            <a:endParaRPr lang="es-E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16320"/>
          </a:xfrm>
          <a:prstGeom prst="rect">
            <a:avLst/>
          </a:prstGeom>
        </p:spPr>
        <p:txBody>
          <a:bodyPr wrap="square">
            <a:spAutoFit/>
          </a:bodyPr>
          <a:lstStyle/>
          <a:p>
            <a:pPr algn="ctr"/>
            <a:r>
              <a:rPr lang="es-ES" sz="3600" dirty="0" smtClean="0">
                <a:latin typeface="Times New Roman" pitchFamily="18" charset="0"/>
                <a:cs typeface="Times New Roman" pitchFamily="18" charset="0"/>
              </a:rPr>
              <a:t>Su muerte obligó a formar en Burgos una </a:t>
            </a:r>
            <a:r>
              <a:rPr lang="es-ES" sz="3600" dirty="0" smtClean="0">
                <a:solidFill>
                  <a:srgbClr val="FF0000"/>
                </a:solidFill>
                <a:latin typeface="Times New Roman" pitchFamily="18" charset="0"/>
                <a:cs typeface="Times New Roman" pitchFamily="18" charset="0"/>
              </a:rPr>
              <a:t>Junta de Defensa Nacional</a:t>
            </a:r>
            <a:r>
              <a:rPr lang="es-ES" sz="3600" dirty="0" smtClean="0">
                <a:latin typeface="Times New Roman" pitchFamily="18" charset="0"/>
                <a:cs typeface="Times New Roman" pitchFamily="18" charset="0"/>
              </a:rPr>
              <a:t> integrada por militares y presidida por </a:t>
            </a:r>
            <a:r>
              <a:rPr lang="es-ES" sz="3600" dirty="0" err="1" smtClean="0">
                <a:latin typeface="Times New Roman" pitchFamily="18" charset="0"/>
                <a:cs typeface="Times New Roman" pitchFamily="18" charset="0"/>
              </a:rPr>
              <a:t>Cabanellas</a:t>
            </a:r>
            <a:r>
              <a:rPr lang="es-ES" sz="3600" dirty="0" smtClean="0">
                <a:latin typeface="Times New Roman" pitchFamily="18" charset="0"/>
                <a:cs typeface="Times New Roman" pitchFamily="18" charset="0"/>
              </a:rPr>
              <a:t> cuya prioridad era bélica y cuyas medidas consistieron en implantar una dictadura militar y desmantelar las políticas reformistas republicanas.</a:t>
            </a:r>
            <a:endParaRPr lang="es-ES" sz="3600" dirty="0">
              <a:latin typeface="Times New Roman" pitchFamily="18" charset="0"/>
              <a:cs typeface="Times New Roman" pitchFamily="18" charset="0"/>
            </a:endParaRPr>
          </a:p>
        </p:txBody>
      </p:sp>
      <p:pic>
        <p:nvPicPr>
          <p:cNvPr id="39938" name="Picture 2" descr="https://1.bp.blogspot.com/-iF0HRtRcLik/V4453YdnewI/AAAAAAAAiaY/dYA9aTa9dGw6aCdCVMBh90gjnlDU7OMGACLcB/s1600/general%2Bcabanellas%2Bpresidente%2Bjunta%2Bdefensa%2Bnacional.jpg"/>
          <p:cNvPicPr>
            <a:picLocks noChangeAspect="1" noChangeArrowheads="1"/>
          </p:cNvPicPr>
          <p:nvPr/>
        </p:nvPicPr>
        <p:blipFill>
          <a:blip r:embed="rId2" cstate="print"/>
          <a:srcRect/>
          <a:stretch>
            <a:fillRect/>
          </a:stretch>
        </p:blipFill>
        <p:spPr bwMode="auto">
          <a:xfrm>
            <a:off x="4211960" y="3533440"/>
            <a:ext cx="4932040" cy="3324560"/>
          </a:xfrm>
          <a:prstGeom prst="rect">
            <a:avLst/>
          </a:prstGeom>
          <a:noFill/>
        </p:spPr>
      </p:pic>
      <p:sp>
        <p:nvSpPr>
          <p:cNvPr id="4" name="3 CuadroTexto"/>
          <p:cNvSpPr txBox="1"/>
          <p:nvPr/>
        </p:nvSpPr>
        <p:spPr>
          <a:xfrm>
            <a:off x="0" y="3811012"/>
            <a:ext cx="4211960" cy="3046988"/>
          </a:xfrm>
          <a:prstGeom prst="rect">
            <a:avLst/>
          </a:prstGeom>
          <a:noFill/>
        </p:spPr>
        <p:txBody>
          <a:bodyPr wrap="square" rtlCol="0">
            <a:spAutoFit/>
          </a:bodyPr>
          <a:lstStyle/>
          <a:p>
            <a:pPr algn="ctr"/>
            <a:r>
              <a:rPr lang="es-ES" sz="2400" dirty="0" err="1" smtClean="0"/>
              <a:t>Cabanellas</a:t>
            </a:r>
            <a:r>
              <a:rPr lang="es-ES" sz="2400" dirty="0" smtClean="0"/>
              <a:t> (centro) presidió la Junta de Defensa Nacional creada en respuesta inmediata a la muerte de </a:t>
            </a:r>
            <a:r>
              <a:rPr lang="es-ES" sz="2400" dirty="0" err="1" smtClean="0"/>
              <a:t>Sanjurjo</a:t>
            </a:r>
            <a:r>
              <a:rPr lang="es-ES" sz="2400" dirty="0" smtClean="0"/>
              <a:t>. Su prioridad era coordinar las operaciones militares a la par que desmontaron las reformas republicanas.</a:t>
            </a:r>
            <a:endParaRPr lang="es-E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A la par, se desató una dura </a:t>
            </a:r>
            <a:r>
              <a:rPr lang="es-ES" sz="3600" dirty="0" smtClean="0">
                <a:solidFill>
                  <a:srgbClr val="FF0000"/>
                </a:solidFill>
                <a:latin typeface="Times New Roman" pitchFamily="18" charset="0"/>
                <a:cs typeface="Times New Roman" pitchFamily="18" charset="0"/>
              </a:rPr>
              <a:t>represión</a:t>
            </a:r>
            <a:r>
              <a:rPr lang="es-ES" sz="3600" dirty="0" smtClean="0">
                <a:latin typeface="Times New Roman" pitchFamily="18" charset="0"/>
                <a:cs typeface="Times New Roman" pitchFamily="18" charset="0"/>
              </a:rPr>
              <a:t> contra soldados, políticos izquierdistas, sindicalistas, intelectuales y funcionarios, practicada tanto por el ejército como por milicias de requetés (carlistas) y falangistas.</a:t>
            </a:r>
            <a:endParaRPr lang="es-ES" sz="3600" dirty="0">
              <a:latin typeface="Times New Roman" pitchFamily="18" charset="0"/>
              <a:cs typeface="Times New Roman" pitchFamily="18" charset="0"/>
            </a:endParaRPr>
          </a:p>
        </p:txBody>
      </p:sp>
      <p:pic>
        <p:nvPicPr>
          <p:cNvPr id="40962" name="Picture 2" descr="Resultado de imagen de fosa comun san justo de la vega"/>
          <p:cNvPicPr>
            <a:picLocks noChangeAspect="1" noChangeArrowheads="1"/>
          </p:cNvPicPr>
          <p:nvPr/>
        </p:nvPicPr>
        <p:blipFill>
          <a:blip r:embed="rId2" cstate="print"/>
          <a:srcRect/>
          <a:stretch>
            <a:fillRect/>
          </a:stretch>
        </p:blipFill>
        <p:spPr bwMode="auto">
          <a:xfrm>
            <a:off x="3971925" y="2996952"/>
            <a:ext cx="5172075" cy="3448051"/>
          </a:xfrm>
          <a:prstGeom prst="rect">
            <a:avLst/>
          </a:prstGeom>
          <a:noFill/>
        </p:spPr>
      </p:pic>
      <p:sp>
        <p:nvSpPr>
          <p:cNvPr id="4" name="3 CuadroTexto"/>
          <p:cNvSpPr txBox="1"/>
          <p:nvPr/>
        </p:nvSpPr>
        <p:spPr>
          <a:xfrm>
            <a:off x="0" y="3068960"/>
            <a:ext cx="3923928" cy="3416320"/>
          </a:xfrm>
          <a:prstGeom prst="rect">
            <a:avLst/>
          </a:prstGeom>
          <a:noFill/>
        </p:spPr>
        <p:txBody>
          <a:bodyPr wrap="square" rtlCol="0">
            <a:spAutoFit/>
          </a:bodyPr>
          <a:lstStyle/>
          <a:p>
            <a:pPr algn="ctr"/>
            <a:r>
              <a:rPr lang="es-ES" sz="2400" dirty="0" smtClean="0"/>
              <a:t>Se hizo famoso el “</a:t>
            </a:r>
            <a:r>
              <a:rPr lang="es-ES" sz="2400" dirty="0" smtClean="0">
                <a:solidFill>
                  <a:srgbClr val="FF0000"/>
                </a:solidFill>
              </a:rPr>
              <a:t>paseo</a:t>
            </a:r>
            <a:r>
              <a:rPr lang="es-ES" sz="2400" dirty="0" smtClean="0"/>
              <a:t>”. Se sacaba de sus casas o de las cárceles a personas sospechosas de ser de izquierdas para “darles un paseo” y eran ejecutadas. En la imagen, una fosa común en mi pueblo (San Justo de la Vega, León).</a:t>
            </a:r>
            <a:endParaRPr lang="es-E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El aspecto más destacado de esta organización inicial de los sublevados fue el </a:t>
            </a:r>
            <a:r>
              <a:rPr lang="es-ES" sz="3600" dirty="0" smtClean="0">
                <a:solidFill>
                  <a:srgbClr val="FF0000"/>
                </a:solidFill>
                <a:latin typeface="Times New Roman" pitchFamily="18" charset="0"/>
                <a:cs typeface="Times New Roman" pitchFamily="18" charset="0"/>
              </a:rPr>
              <a:t>imparable ascenso al poder del general Franco</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41986" name="Picture 2" descr="Resultado de imagen de franco 1936"/>
          <p:cNvPicPr>
            <a:picLocks noChangeAspect="1" noChangeArrowheads="1"/>
          </p:cNvPicPr>
          <p:nvPr/>
        </p:nvPicPr>
        <p:blipFill>
          <a:blip r:embed="rId2" cstate="print"/>
          <a:srcRect/>
          <a:stretch>
            <a:fillRect/>
          </a:stretch>
        </p:blipFill>
        <p:spPr bwMode="auto">
          <a:xfrm>
            <a:off x="4667250" y="2780928"/>
            <a:ext cx="4476750" cy="2981326"/>
          </a:xfrm>
          <a:prstGeom prst="rect">
            <a:avLst/>
          </a:prstGeom>
          <a:noFill/>
        </p:spPr>
      </p:pic>
      <p:sp>
        <p:nvSpPr>
          <p:cNvPr id="4" name="3 CuadroTexto"/>
          <p:cNvSpPr txBox="1"/>
          <p:nvPr/>
        </p:nvSpPr>
        <p:spPr>
          <a:xfrm>
            <a:off x="0" y="2060848"/>
            <a:ext cx="4644008" cy="4524315"/>
          </a:xfrm>
          <a:prstGeom prst="rect">
            <a:avLst/>
          </a:prstGeom>
          <a:noFill/>
        </p:spPr>
        <p:txBody>
          <a:bodyPr wrap="square" rtlCol="0">
            <a:spAutoFit/>
          </a:bodyPr>
          <a:lstStyle/>
          <a:p>
            <a:pPr algn="ctr"/>
            <a:r>
              <a:rPr lang="es-ES" sz="2400" dirty="0" smtClean="0"/>
              <a:t>¿Por qué Franco? Fue cofundador de la Legión y estaba en Canarias cuando estalló la guerra. Gracias a su conocimiento del ejército de Marruecos se puso </a:t>
            </a:r>
            <a:r>
              <a:rPr lang="es-ES" sz="2400" dirty="0" smtClean="0">
                <a:solidFill>
                  <a:srgbClr val="FF0000"/>
                </a:solidFill>
              </a:rPr>
              <a:t>al frente de las mejores tropas</a:t>
            </a:r>
            <a:r>
              <a:rPr lang="es-ES" sz="2400" dirty="0" smtClean="0"/>
              <a:t> y de las que avanzaron más rápidamente. Además, era de los de más graduación y que menos recelos despertaba entre los otros generales gracias a su carácter reposado.</a:t>
            </a:r>
            <a:endParaRPr lang="es-E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4893647"/>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endParaRPr lang="es-ES" sz="2000" dirty="0" smtClean="0">
              <a:solidFill>
                <a:srgbClr val="002060"/>
              </a:solidFill>
              <a:latin typeface="Arial Black" pitchFamily="34" charset="0"/>
            </a:endParaRPr>
          </a:p>
          <a:p>
            <a:pPr marL="725488" indent="-363538" algn="just">
              <a:buFont typeface="Wingdings" pitchFamily="2" charset="2"/>
              <a:buChar char="v"/>
            </a:pPr>
            <a:r>
              <a:rPr lang="es-ES" sz="3200" dirty="0" smtClean="0">
                <a:solidFill>
                  <a:srgbClr val="002060"/>
                </a:solidFill>
                <a:latin typeface="Arial Black" pitchFamily="34" charset="0"/>
              </a:rPr>
              <a:t>Restauración Borbónica</a:t>
            </a:r>
            <a:r>
              <a:rPr lang="es-ES" sz="2000" dirty="0" smtClean="0">
                <a:solidFill>
                  <a:srgbClr val="002060"/>
                </a:solidFill>
                <a:latin typeface="Arial Black" pitchFamily="34" charset="0"/>
              </a:rPr>
              <a:t> (1875-1931).</a:t>
            </a:r>
          </a:p>
          <a:p>
            <a:pPr marL="725488" indent="-363538" algn="just">
              <a:buFont typeface="Wingdings" pitchFamily="2" charset="2"/>
              <a:buChar char="v"/>
            </a:pPr>
            <a:r>
              <a:rPr lang="es-ES" sz="3200" dirty="0" smtClean="0">
                <a:solidFill>
                  <a:srgbClr val="002060"/>
                </a:solidFill>
                <a:latin typeface="Arial Black" pitchFamily="34" charset="0"/>
              </a:rPr>
              <a:t>Segunda República </a:t>
            </a:r>
            <a:r>
              <a:rPr lang="es-ES" sz="2000" dirty="0" smtClean="0">
                <a:solidFill>
                  <a:srgbClr val="002060"/>
                </a:solidFill>
                <a:latin typeface="Arial Black" pitchFamily="34" charset="0"/>
              </a:rPr>
              <a:t>(</a:t>
            </a:r>
            <a:r>
              <a:rPr lang="es-ES" sz="2000" dirty="0" smtClean="0">
                <a:solidFill>
                  <a:srgbClr val="002060"/>
                </a:solidFill>
                <a:latin typeface="Arial Black" pitchFamily="34" charset="0"/>
              </a:rPr>
              <a:t>1931-1939).</a:t>
            </a:r>
            <a:endParaRPr lang="es-ES" sz="2000" dirty="0" smtClean="0">
              <a:solidFill>
                <a:srgbClr val="002060"/>
              </a:solidFill>
              <a:latin typeface="Arial Black" pitchFamily="34" charset="0"/>
            </a:endParaRPr>
          </a:p>
          <a:p>
            <a:pPr marL="1182688" lvl="1" indent="-363538" algn="just">
              <a:buFont typeface="Wingdings" pitchFamily="2" charset="2"/>
              <a:buChar char="§"/>
            </a:pPr>
            <a:r>
              <a:rPr lang="es-ES" sz="2000" dirty="0" smtClean="0">
                <a:solidFill>
                  <a:srgbClr val="002060"/>
                </a:solidFill>
                <a:latin typeface="Arial Black" pitchFamily="34" charset="0"/>
              </a:rPr>
              <a:t>Bienio Reformista (1931-1933).</a:t>
            </a:r>
          </a:p>
          <a:p>
            <a:pPr marL="1182688" lvl="1" indent="-363538" algn="just">
              <a:buFont typeface="Wingdings" pitchFamily="2" charset="2"/>
              <a:buChar char="§"/>
            </a:pPr>
            <a:r>
              <a:rPr lang="es-ES" sz="2000" dirty="0" smtClean="0">
                <a:solidFill>
                  <a:srgbClr val="002060"/>
                </a:solidFill>
                <a:latin typeface="Arial Black" pitchFamily="34" charset="0"/>
              </a:rPr>
              <a:t>Bienio Radical – </a:t>
            </a:r>
            <a:r>
              <a:rPr lang="es-ES" sz="2000" dirty="0" err="1" smtClean="0">
                <a:solidFill>
                  <a:srgbClr val="002060"/>
                </a:solidFill>
                <a:latin typeface="Arial Black" pitchFamily="34" charset="0"/>
              </a:rPr>
              <a:t>Cedista</a:t>
            </a:r>
            <a:r>
              <a:rPr lang="es-ES" sz="2000" dirty="0" smtClean="0">
                <a:solidFill>
                  <a:srgbClr val="002060"/>
                </a:solidFill>
                <a:latin typeface="Arial Black" pitchFamily="34" charset="0"/>
              </a:rPr>
              <a:t> (1933-1936).</a:t>
            </a:r>
          </a:p>
          <a:p>
            <a:pPr marL="1182688" lvl="1" indent="-363538" algn="just">
              <a:buFont typeface="Wingdings" pitchFamily="2" charset="2"/>
              <a:buChar char="§"/>
            </a:pPr>
            <a:r>
              <a:rPr lang="es-ES" sz="2000" dirty="0" smtClean="0">
                <a:solidFill>
                  <a:srgbClr val="002060"/>
                </a:solidFill>
                <a:latin typeface="Arial Black" pitchFamily="34" charset="0"/>
              </a:rPr>
              <a:t>Frente Popular (1936-1939).</a:t>
            </a:r>
          </a:p>
          <a:p>
            <a:pPr marL="725488" indent="-363538" algn="just">
              <a:buFont typeface="Wingdings" pitchFamily="2" charset="2"/>
              <a:buChar char="v"/>
            </a:pPr>
            <a:r>
              <a:rPr lang="es-ES" sz="3200" dirty="0" smtClean="0">
                <a:solidFill>
                  <a:srgbClr val="FF0000"/>
                </a:solidFill>
                <a:latin typeface="Arial Black" pitchFamily="34" charset="0"/>
              </a:rPr>
              <a:t>Guerra Civil </a:t>
            </a:r>
            <a:r>
              <a:rPr lang="es-ES" sz="2000" dirty="0" smtClean="0">
                <a:solidFill>
                  <a:srgbClr val="FF0000"/>
                </a:solidFill>
                <a:latin typeface="Arial Black" pitchFamily="34" charset="0"/>
              </a:rPr>
              <a:t>(1936-1939).</a:t>
            </a:r>
          </a:p>
          <a:p>
            <a:pPr marL="725488" indent="-363538" algn="just">
              <a:buFont typeface="Wingdings" pitchFamily="2" charset="2"/>
              <a:buChar char="v"/>
            </a:pPr>
            <a:r>
              <a:rPr lang="es-ES" sz="3200" dirty="0" smtClean="0">
                <a:solidFill>
                  <a:srgbClr val="002060"/>
                </a:solidFill>
                <a:latin typeface="Arial Black" pitchFamily="34" charset="0"/>
              </a:rPr>
              <a:t>Franquismo </a:t>
            </a:r>
            <a:r>
              <a:rPr lang="es-ES" sz="2000" dirty="0" smtClean="0">
                <a:solidFill>
                  <a:srgbClr val="002060"/>
                </a:solidFill>
                <a:latin typeface="Arial Black" pitchFamily="34" charset="0"/>
              </a:rPr>
              <a:t>(1936-1975).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El 1 de octubre de 1936, gracias al apoyo de los militares monárquicos, Franco recibe los títulos de </a:t>
            </a:r>
            <a:r>
              <a:rPr lang="es-ES" sz="3600" dirty="0" smtClean="0">
                <a:solidFill>
                  <a:srgbClr val="FF0000"/>
                </a:solidFill>
                <a:latin typeface="Times New Roman" pitchFamily="18" charset="0"/>
                <a:cs typeface="Times New Roman" pitchFamily="18" charset="0"/>
              </a:rPr>
              <a:t>Generalísimo</a:t>
            </a:r>
            <a:r>
              <a:rPr lang="es-ES" sz="3600" dirty="0" smtClean="0">
                <a:latin typeface="Times New Roman" pitchFamily="18" charset="0"/>
                <a:cs typeface="Times New Roman" pitchFamily="18" charset="0"/>
              </a:rPr>
              <a:t> y de </a:t>
            </a:r>
            <a:r>
              <a:rPr lang="es-ES" sz="3600" dirty="0" smtClean="0">
                <a:solidFill>
                  <a:srgbClr val="FF0000"/>
                </a:solidFill>
                <a:latin typeface="Times New Roman" pitchFamily="18" charset="0"/>
                <a:cs typeface="Times New Roman" pitchFamily="18" charset="0"/>
              </a:rPr>
              <a:t>jefe del Estado</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43010" name="Picture 2" descr="Resultado de imagen de escudo armas franco"/>
          <p:cNvPicPr>
            <a:picLocks noChangeAspect="1" noChangeArrowheads="1"/>
          </p:cNvPicPr>
          <p:nvPr/>
        </p:nvPicPr>
        <p:blipFill>
          <a:blip r:embed="rId2" cstate="print"/>
          <a:srcRect/>
          <a:stretch>
            <a:fillRect/>
          </a:stretch>
        </p:blipFill>
        <p:spPr bwMode="auto">
          <a:xfrm>
            <a:off x="5292080" y="2348880"/>
            <a:ext cx="3851920" cy="3903280"/>
          </a:xfrm>
          <a:prstGeom prst="rect">
            <a:avLst/>
          </a:prstGeom>
          <a:noFill/>
        </p:spPr>
      </p:pic>
      <p:sp>
        <p:nvSpPr>
          <p:cNvPr id="4" name="3 CuadroTexto"/>
          <p:cNvSpPr txBox="1"/>
          <p:nvPr/>
        </p:nvSpPr>
        <p:spPr>
          <a:xfrm>
            <a:off x="0" y="3284984"/>
            <a:ext cx="5004048" cy="1569660"/>
          </a:xfrm>
          <a:prstGeom prst="rect">
            <a:avLst/>
          </a:prstGeom>
          <a:noFill/>
        </p:spPr>
        <p:txBody>
          <a:bodyPr wrap="square" rtlCol="0">
            <a:spAutoFit/>
          </a:bodyPr>
          <a:lstStyle/>
          <a:p>
            <a:pPr algn="ctr"/>
            <a:r>
              <a:rPr lang="es-ES" sz="2400" dirty="0" smtClean="0"/>
              <a:t>Estos dos títulos colocaban a Franco al frente de las operaciones militares (Generalísimo) y le entregaba todos los poderes del Estado. </a:t>
            </a:r>
            <a:endParaRPr lang="es-E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A partir de este momento crea una </a:t>
            </a:r>
            <a:r>
              <a:rPr lang="es-ES" sz="3600" dirty="0" smtClean="0">
                <a:solidFill>
                  <a:srgbClr val="FF0000"/>
                </a:solidFill>
                <a:latin typeface="Times New Roman" pitchFamily="18" charset="0"/>
                <a:cs typeface="Times New Roman" pitchFamily="18" charset="0"/>
              </a:rPr>
              <a:t>Junta Técnica del Estado</a:t>
            </a:r>
            <a:r>
              <a:rPr lang="es-ES" sz="3600" dirty="0" smtClean="0">
                <a:latin typeface="Times New Roman" pitchFamily="18" charset="0"/>
                <a:cs typeface="Times New Roman" pitchFamily="18" charset="0"/>
              </a:rPr>
              <a:t> para dirigir el país, se autodenomina </a:t>
            </a:r>
            <a:r>
              <a:rPr lang="es-ES" sz="3600" dirty="0" smtClean="0">
                <a:solidFill>
                  <a:srgbClr val="FF0000"/>
                </a:solidFill>
                <a:latin typeface="Times New Roman" pitchFamily="18" charset="0"/>
                <a:cs typeface="Times New Roman" pitchFamily="18" charset="0"/>
              </a:rPr>
              <a:t>caudillo</a:t>
            </a:r>
            <a:r>
              <a:rPr lang="es-ES" sz="3600" dirty="0" smtClean="0">
                <a:latin typeface="Times New Roman" pitchFamily="18" charset="0"/>
                <a:cs typeface="Times New Roman" pitchFamily="18" charset="0"/>
              </a:rPr>
              <a:t>, crea un partido político único (</a:t>
            </a:r>
            <a:r>
              <a:rPr lang="es-ES" sz="3600" dirty="0" smtClean="0">
                <a:solidFill>
                  <a:srgbClr val="FF0000"/>
                </a:solidFill>
                <a:latin typeface="Times New Roman" pitchFamily="18" charset="0"/>
                <a:cs typeface="Times New Roman" pitchFamily="18" charset="0"/>
              </a:rPr>
              <a:t>FET y de las JONS</a:t>
            </a:r>
            <a:r>
              <a:rPr lang="es-ES" sz="3600" dirty="0" smtClean="0">
                <a:latin typeface="Times New Roman" pitchFamily="18" charset="0"/>
                <a:cs typeface="Times New Roman" pitchFamily="18" charset="0"/>
              </a:rPr>
              <a:t>) y finalmente recibe el cargo de </a:t>
            </a:r>
            <a:r>
              <a:rPr lang="es-ES" sz="3600" dirty="0" smtClean="0">
                <a:solidFill>
                  <a:srgbClr val="FF0000"/>
                </a:solidFill>
                <a:latin typeface="Times New Roman" pitchFamily="18" charset="0"/>
                <a:cs typeface="Times New Roman" pitchFamily="18" charset="0"/>
              </a:rPr>
              <a:t>jefe del Gobierno </a:t>
            </a:r>
            <a:r>
              <a:rPr lang="es-ES" sz="3600" dirty="0" smtClean="0">
                <a:latin typeface="Times New Roman" pitchFamily="18" charset="0"/>
                <a:cs typeface="Times New Roman" pitchFamily="18" charset="0"/>
              </a:rPr>
              <a:t>en 1938.</a:t>
            </a:r>
            <a:endParaRPr lang="es-ES" sz="3600" dirty="0">
              <a:latin typeface="Times New Roman" pitchFamily="18" charset="0"/>
              <a:cs typeface="Times New Roman" pitchFamily="18" charset="0"/>
            </a:endParaRPr>
          </a:p>
        </p:txBody>
      </p:sp>
      <p:pic>
        <p:nvPicPr>
          <p:cNvPr id="44034" name="Picture 2" descr="Resultado de imagen de fet de las jons"/>
          <p:cNvPicPr>
            <a:picLocks noChangeAspect="1" noChangeArrowheads="1"/>
          </p:cNvPicPr>
          <p:nvPr/>
        </p:nvPicPr>
        <p:blipFill>
          <a:blip r:embed="rId2" cstate="print"/>
          <a:srcRect/>
          <a:stretch>
            <a:fillRect/>
          </a:stretch>
        </p:blipFill>
        <p:spPr bwMode="auto">
          <a:xfrm>
            <a:off x="6300192" y="2842542"/>
            <a:ext cx="2843808" cy="4015458"/>
          </a:xfrm>
          <a:prstGeom prst="rect">
            <a:avLst/>
          </a:prstGeom>
          <a:noFill/>
        </p:spPr>
      </p:pic>
      <p:sp>
        <p:nvSpPr>
          <p:cNvPr id="4" name="3 CuadroTexto"/>
          <p:cNvSpPr txBox="1"/>
          <p:nvPr/>
        </p:nvSpPr>
        <p:spPr>
          <a:xfrm>
            <a:off x="0" y="3645024"/>
            <a:ext cx="6300192" cy="2308324"/>
          </a:xfrm>
          <a:prstGeom prst="rect">
            <a:avLst/>
          </a:prstGeom>
          <a:noFill/>
        </p:spPr>
        <p:txBody>
          <a:bodyPr wrap="square" rtlCol="0">
            <a:spAutoFit/>
          </a:bodyPr>
          <a:lstStyle/>
          <a:p>
            <a:pPr algn="ctr"/>
            <a:r>
              <a:rPr lang="es-ES" sz="2400" dirty="0" smtClean="0"/>
              <a:t>La unificación de la Falange y de los carlistas suponía un paso decisivo en la dirección de crear un régimen dictatorial muy parecido a los planteados por los totalitarismos. Se concretó mediante el denominado </a:t>
            </a:r>
            <a:r>
              <a:rPr lang="es-ES" sz="2400" dirty="0" smtClean="0">
                <a:solidFill>
                  <a:srgbClr val="FF0000"/>
                </a:solidFill>
              </a:rPr>
              <a:t>Decreto de Unificación</a:t>
            </a:r>
            <a:r>
              <a:rPr lang="es-ES" sz="2400" dirty="0" smtClean="0"/>
              <a:t> (20 de abril de 1937).</a:t>
            </a:r>
            <a:endParaRPr lang="es-E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Franco contó desde un principio con el </a:t>
            </a:r>
            <a:r>
              <a:rPr lang="es-ES" sz="3600" dirty="0" smtClean="0">
                <a:solidFill>
                  <a:srgbClr val="FF0000"/>
                </a:solidFill>
                <a:latin typeface="Times New Roman" pitchFamily="18" charset="0"/>
                <a:cs typeface="Times New Roman" pitchFamily="18" charset="0"/>
              </a:rPr>
              <a:t>apoyo de la mayoría del Ejército sublevado</a:t>
            </a:r>
            <a:r>
              <a:rPr lang="es-ES" sz="3600" dirty="0" smtClean="0">
                <a:latin typeface="Times New Roman" pitchFamily="18" charset="0"/>
                <a:cs typeface="Times New Roman" pitchFamily="18" charset="0"/>
              </a:rPr>
              <a:t>, de </a:t>
            </a:r>
            <a:r>
              <a:rPr lang="es-ES" sz="3600" dirty="0" smtClean="0">
                <a:solidFill>
                  <a:srgbClr val="FF0000"/>
                </a:solidFill>
                <a:latin typeface="Times New Roman" pitchFamily="18" charset="0"/>
                <a:cs typeface="Times New Roman" pitchFamily="18" charset="0"/>
              </a:rPr>
              <a:t>carlistas</a:t>
            </a:r>
            <a:r>
              <a:rPr lang="es-ES" sz="3600" dirty="0" smtClean="0">
                <a:latin typeface="Times New Roman" pitchFamily="18" charset="0"/>
                <a:cs typeface="Times New Roman" pitchFamily="18" charset="0"/>
              </a:rPr>
              <a:t> y </a:t>
            </a:r>
            <a:r>
              <a:rPr lang="es-ES" sz="3600" dirty="0" smtClean="0">
                <a:solidFill>
                  <a:srgbClr val="FF0000"/>
                </a:solidFill>
                <a:latin typeface="Times New Roman" pitchFamily="18" charset="0"/>
                <a:cs typeface="Times New Roman" pitchFamily="18" charset="0"/>
              </a:rPr>
              <a:t>falangistas</a:t>
            </a:r>
            <a:r>
              <a:rPr lang="es-ES" sz="3600" dirty="0" smtClean="0">
                <a:latin typeface="Times New Roman" pitchFamily="18" charset="0"/>
                <a:cs typeface="Times New Roman" pitchFamily="18" charset="0"/>
              </a:rPr>
              <a:t> englobados en la FET y de las JONS y de la </a:t>
            </a:r>
            <a:r>
              <a:rPr lang="es-ES" sz="3600" dirty="0" smtClean="0">
                <a:solidFill>
                  <a:srgbClr val="FF0000"/>
                </a:solidFill>
                <a:latin typeface="Times New Roman" pitchFamily="18" charset="0"/>
                <a:cs typeface="Times New Roman" pitchFamily="18" charset="0"/>
              </a:rPr>
              <a:t>Iglesia católica </a:t>
            </a:r>
            <a:r>
              <a:rPr lang="es-ES" sz="3600" dirty="0" smtClean="0">
                <a:latin typeface="Times New Roman" pitchFamily="18" charset="0"/>
                <a:cs typeface="Times New Roman" pitchFamily="18" charset="0"/>
              </a:rPr>
              <a:t>que calificó la guerra como una “</a:t>
            </a:r>
            <a:r>
              <a:rPr lang="es-ES" sz="3600" dirty="0" smtClean="0">
                <a:solidFill>
                  <a:srgbClr val="FF0000"/>
                </a:solidFill>
                <a:latin typeface="Times New Roman" pitchFamily="18" charset="0"/>
                <a:cs typeface="Times New Roman" pitchFamily="18" charset="0"/>
              </a:rPr>
              <a:t>cruzada nacional</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45058" name="Picture 2" descr="Franco y sus fuerzas triunfantes"/>
          <p:cNvPicPr>
            <a:picLocks noChangeAspect="1" noChangeArrowheads="1"/>
          </p:cNvPicPr>
          <p:nvPr/>
        </p:nvPicPr>
        <p:blipFill>
          <a:blip r:embed="rId2" cstate="print"/>
          <a:srcRect/>
          <a:stretch>
            <a:fillRect/>
          </a:stretch>
        </p:blipFill>
        <p:spPr bwMode="auto">
          <a:xfrm>
            <a:off x="3994317" y="3140968"/>
            <a:ext cx="5149683" cy="3321547"/>
          </a:xfrm>
          <a:prstGeom prst="rect">
            <a:avLst/>
          </a:prstGeom>
          <a:noFill/>
        </p:spPr>
      </p:pic>
      <p:sp>
        <p:nvSpPr>
          <p:cNvPr id="4" name="3 CuadroTexto"/>
          <p:cNvSpPr txBox="1"/>
          <p:nvPr/>
        </p:nvSpPr>
        <p:spPr>
          <a:xfrm>
            <a:off x="0" y="3429000"/>
            <a:ext cx="3995936" cy="2677656"/>
          </a:xfrm>
          <a:prstGeom prst="rect">
            <a:avLst/>
          </a:prstGeom>
          <a:noFill/>
        </p:spPr>
        <p:txBody>
          <a:bodyPr wrap="square" rtlCol="0">
            <a:spAutoFit/>
          </a:bodyPr>
          <a:lstStyle/>
          <a:p>
            <a:pPr algn="ctr"/>
            <a:r>
              <a:rPr lang="es-ES" sz="2400" dirty="0" smtClean="0"/>
              <a:t>Alegoría de Franco y la Cruz. Esta pintura de finales de los 40 muestra a Franco como un cruzado apoyado por falangistas (camisas azules), carlistas (boinas rojas), el Ejército y la Iglesia.</a:t>
            </a:r>
            <a:endParaRPr lang="es-E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lvl="0" algn="ctr"/>
            <a:r>
              <a:rPr lang="es-ES" sz="4800" b="1" dirty="0" smtClean="0">
                <a:latin typeface="Arial Black" pitchFamily="34" charset="0"/>
              </a:rPr>
              <a:t>Dimensión política del conflicto en el bando republicano</a:t>
            </a:r>
            <a:r>
              <a:rPr lang="es-ES" sz="4800" dirty="0" smtClean="0">
                <a:latin typeface="Arial Black" pitchFamily="34" charset="0"/>
              </a:rPr>
              <a:t>.</a:t>
            </a:r>
          </a:p>
        </p:txBody>
      </p:sp>
      <p:sp>
        <p:nvSpPr>
          <p:cNvPr id="3" name="2 Rectángulo"/>
          <p:cNvSpPr/>
          <p:nvPr/>
        </p:nvSpPr>
        <p:spPr>
          <a:xfrm>
            <a:off x="0" y="2456795"/>
            <a:ext cx="9144000" cy="3785652"/>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Reacción ante el alzamiento: represión.</a:t>
            </a:r>
          </a:p>
          <a:p>
            <a:pPr marL="268288" lvl="0" indent="-268288" algn="just">
              <a:buFont typeface="Arial" pitchFamily="34" charset="0"/>
              <a:buChar char="•"/>
            </a:pPr>
            <a:r>
              <a:rPr lang="es-ES" sz="4000" dirty="0" smtClean="0">
                <a:latin typeface="Times New Roman" pitchFamily="18" charset="0"/>
                <a:cs typeface="Times New Roman" pitchFamily="18" charset="0"/>
              </a:rPr>
              <a:t>Revolución social: CNT, UGT y el POUM.</a:t>
            </a:r>
          </a:p>
          <a:p>
            <a:pPr marL="268288" lvl="0" indent="-268288" algn="just">
              <a:buFont typeface="Arial" pitchFamily="34" charset="0"/>
              <a:buChar char="•"/>
            </a:pPr>
            <a:r>
              <a:rPr lang="es-ES" sz="4000" dirty="0" smtClean="0">
                <a:latin typeface="Times New Roman" pitchFamily="18" charset="0"/>
                <a:cs typeface="Times New Roman" pitchFamily="18" charset="0"/>
              </a:rPr>
              <a:t>El gobierno de Largo Caballero.</a:t>
            </a:r>
          </a:p>
          <a:p>
            <a:pPr marL="268288" lvl="0" indent="-268288" algn="just">
              <a:buFont typeface="Arial" pitchFamily="34" charset="0"/>
              <a:buChar char="•"/>
            </a:pPr>
            <a:r>
              <a:rPr lang="es-ES" sz="4000" dirty="0" smtClean="0">
                <a:latin typeface="Times New Roman" pitchFamily="18" charset="0"/>
                <a:cs typeface="Times New Roman" pitchFamily="18" charset="0"/>
              </a:rPr>
              <a:t>El gobierno de </a:t>
            </a:r>
            <a:r>
              <a:rPr lang="es-ES" sz="4000" dirty="0" err="1" smtClean="0">
                <a:latin typeface="Times New Roman" pitchFamily="18" charset="0"/>
                <a:cs typeface="Times New Roman" pitchFamily="18" charset="0"/>
              </a:rPr>
              <a:t>Negrín</a:t>
            </a:r>
            <a:r>
              <a:rPr lang="es-ES" sz="4000" dirty="0" smtClean="0">
                <a:latin typeface="Times New Roman" pitchFamily="18" charset="0"/>
                <a:cs typeface="Times New Roman" pitchFamily="18" charset="0"/>
              </a:rPr>
              <a:t> y el golpe de Estado de Casado.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En el bando republicano, los </a:t>
            </a:r>
            <a:r>
              <a:rPr lang="es-ES" sz="3600" dirty="0" smtClean="0">
                <a:solidFill>
                  <a:srgbClr val="FF0000"/>
                </a:solidFill>
                <a:latin typeface="Times New Roman" pitchFamily="18" charset="0"/>
                <a:cs typeface="Times New Roman" pitchFamily="18" charset="0"/>
              </a:rPr>
              <a:t>gobiernos</a:t>
            </a:r>
            <a:r>
              <a:rPr lang="es-ES" sz="3600" dirty="0" smtClean="0">
                <a:latin typeface="Times New Roman" pitchFamily="18" charset="0"/>
                <a:cs typeface="Times New Roman" pitchFamily="18" charset="0"/>
              </a:rPr>
              <a:t> veían cómo </a:t>
            </a:r>
            <a:r>
              <a:rPr lang="es-ES" sz="3600" dirty="0" smtClean="0">
                <a:solidFill>
                  <a:srgbClr val="FF0000"/>
                </a:solidFill>
                <a:latin typeface="Times New Roman" pitchFamily="18" charset="0"/>
                <a:cs typeface="Times New Roman" pitchFamily="18" charset="0"/>
              </a:rPr>
              <a:t>desaparecía su poder </a:t>
            </a:r>
            <a:r>
              <a:rPr lang="es-ES" sz="3600" dirty="0" smtClean="0">
                <a:latin typeface="Times New Roman" pitchFamily="18" charset="0"/>
                <a:cs typeface="Times New Roman" pitchFamily="18" charset="0"/>
              </a:rPr>
              <a:t>debido a la necesidad de </a:t>
            </a:r>
            <a:r>
              <a:rPr lang="es-ES" sz="3600" dirty="0" smtClean="0">
                <a:solidFill>
                  <a:srgbClr val="FF0000"/>
                </a:solidFill>
                <a:latin typeface="Times New Roman" pitchFamily="18" charset="0"/>
                <a:cs typeface="Times New Roman" pitchFamily="18" charset="0"/>
              </a:rPr>
              <a:t>armar a las milicias de partidos y sindicatos obreros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1026" name="Picture 2" descr="Resultado de imagen de cnt guerra civil"/>
          <p:cNvPicPr>
            <a:picLocks noChangeAspect="1" noChangeArrowheads="1"/>
          </p:cNvPicPr>
          <p:nvPr/>
        </p:nvPicPr>
        <p:blipFill>
          <a:blip r:embed="rId2" cstate="print"/>
          <a:srcRect/>
          <a:stretch>
            <a:fillRect/>
          </a:stretch>
        </p:blipFill>
        <p:spPr bwMode="auto">
          <a:xfrm>
            <a:off x="3419872" y="2852936"/>
            <a:ext cx="5724128" cy="3195467"/>
          </a:xfrm>
          <a:prstGeom prst="rect">
            <a:avLst/>
          </a:prstGeom>
          <a:noFill/>
        </p:spPr>
      </p:pic>
      <p:sp>
        <p:nvSpPr>
          <p:cNvPr id="4" name="3 CuadroTexto"/>
          <p:cNvSpPr txBox="1"/>
          <p:nvPr/>
        </p:nvSpPr>
        <p:spPr>
          <a:xfrm>
            <a:off x="0" y="2636912"/>
            <a:ext cx="3419872" cy="3416320"/>
          </a:xfrm>
          <a:prstGeom prst="rect">
            <a:avLst/>
          </a:prstGeom>
          <a:noFill/>
        </p:spPr>
        <p:txBody>
          <a:bodyPr wrap="square" rtlCol="0">
            <a:spAutoFit/>
          </a:bodyPr>
          <a:lstStyle/>
          <a:p>
            <a:pPr algn="ctr"/>
            <a:r>
              <a:rPr lang="es-ES" sz="2400" dirty="0" smtClean="0"/>
              <a:t>Las milicias son un arma de doble filo. El entusiasmo de los milicianos generaba también una mayor indisciplina. Ha sido señalada como una de las causas de la derrota republicana.</a:t>
            </a:r>
            <a:endParaRPr lang="es-E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Estos grupos protagonizaron también una oleada de </a:t>
            </a:r>
            <a:r>
              <a:rPr lang="es-ES" sz="3600" dirty="0" smtClean="0">
                <a:solidFill>
                  <a:srgbClr val="FF0000"/>
                </a:solidFill>
                <a:latin typeface="Times New Roman" pitchFamily="18" charset="0"/>
                <a:cs typeface="Times New Roman" pitchFamily="18" charset="0"/>
              </a:rPr>
              <a:t>asesinatos</a:t>
            </a:r>
            <a:r>
              <a:rPr lang="es-ES" sz="3600" dirty="0" smtClean="0">
                <a:latin typeface="Times New Roman" pitchFamily="18" charset="0"/>
                <a:cs typeface="Times New Roman" pitchFamily="18" charset="0"/>
              </a:rPr>
              <a:t> dirigidos contra clérigos, militares, terratenientes y empresarios.</a:t>
            </a:r>
            <a:endParaRPr lang="es-ES" sz="3600" dirty="0">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cstate="print"/>
          <a:srcRect/>
          <a:stretch>
            <a:fillRect/>
          </a:stretch>
        </p:blipFill>
        <p:spPr bwMode="auto">
          <a:xfrm>
            <a:off x="3171825" y="2204864"/>
            <a:ext cx="5972175" cy="4086225"/>
          </a:xfrm>
          <a:prstGeom prst="rect">
            <a:avLst/>
          </a:prstGeom>
          <a:noFill/>
          <a:ln w="9525">
            <a:noFill/>
            <a:miter lim="800000"/>
            <a:headEnd/>
            <a:tailEnd/>
          </a:ln>
        </p:spPr>
      </p:pic>
      <p:sp>
        <p:nvSpPr>
          <p:cNvPr id="4" name="3 CuadroTexto"/>
          <p:cNvSpPr txBox="1"/>
          <p:nvPr/>
        </p:nvSpPr>
        <p:spPr>
          <a:xfrm>
            <a:off x="0" y="2636912"/>
            <a:ext cx="3131840" cy="3046988"/>
          </a:xfrm>
          <a:prstGeom prst="rect">
            <a:avLst/>
          </a:prstGeom>
          <a:noFill/>
        </p:spPr>
        <p:txBody>
          <a:bodyPr wrap="square" rtlCol="0">
            <a:spAutoFit/>
          </a:bodyPr>
          <a:lstStyle/>
          <a:p>
            <a:pPr algn="ctr"/>
            <a:r>
              <a:rPr lang="es-ES" sz="2400" dirty="0" smtClean="0"/>
              <a:t>Se calcula que se asesinó a más de 6.000 religiosos, incluidos 12 obispos. Ha sido una de las mayores persecuciones vividas por la Iglesia en Europa.</a:t>
            </a:r>
            <a:endParaRPr lang="es-E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08160"/>
          </a:xfrm>
          <a:prstGeom prst="rect">
            <a:avLst/>
          </a:prstGeom>
        </p:spPr>
        <p:txBody>
          <a:bodyPr wrap="square">
            <a:spAutoFit/>
          </a:bodyPr>
          <a:lstStyle/>
          <a:p>
            <a:pPr algn="ctr"/>
            <a:r>
              <a:rPr lang="es-ES" sz="3500" dirty="0" smtClean="0">
                <a:latin typeface="Times New Roman" pitchFamily="18" charset="0"/>
                <a:cs typeface="Times New Roman" pitchFamily="18" charset="0"/>
              </a:rPr>
              <a:t>Mientras, la CNT,  UGT y el POUM emprendieron una auténtica </a:t>
            </a:r>
            <a:r>
              <a:rPr lang="es-ES" sz="3500" dirty="0" smtClean="0">
                <a:solidFill>
                  <a:srgbClr val="FF0000"/>
                </a:solidFill>
                <a:latin typeface="Times New Roman" pitchFamily="18" charset="0"/>
                <a:cs typeface="Times New Roman" pitchFamily="18" charset="0"/>
              </a:rPr>
              <a:t>revolución socialista </a:t>
            </a:r>
            <a:r>
              <a:rPr lang="es-ES" sz="3500" dirty="0" smtClean="0">
                <a:latin typeface="Times New Roman" pitchFamily="18" charset="0"/>
                <a:cs typeface="Times New Roman" pitchFamily="18" charset="0"/>
              </a:rPr>
              <a:t>basada en la </a:t>
            </a:r>
            <a:r>
              <a:rPr lang="es-ES" sz="3500" dirty="0" smtClean="0">
                <a:solidFill>
                  <a:srgbClr val="FF0000"/>
                </a:solidFill>
                <a:latin typeface="Times New Roman" pitchFamily="18" charset="0"/>
                <a:cs typeface="Times New Roman" pitchFamily="18" charset="0"/>
              </a:rPr>
              <a:t>colectivización</a:t>
            </a:r>
            <a:r>
              <a:rPr lang="es-ES" sz="3500" dirty="0" smtClean="0">
                <a:latin typeface="Times New Roman" pitchFamily="18" charset="0"/>
                <a:cs typeface="Times New Roman" pitchFamily="18" charset="0"/>
              </a:rPr>
              <a:t> económica.</a:t>
            </a:r>
            <a:endParaRPr lang="es-ES" sz="3500" dirty="0">
              <a:latin typeface="Times New Roman" pitchFamily="18" charset="0"/>
              <a:cs typeface="Times New Roman" pitchFamily="18" charset="0"/>
            </a:endParaRPr>
          </a:p>
        </p:txBody>
      </p:sp>
      <p:pic>
        <p:nvPicPr>
          <p:cNvPr id="48130" name="Picture 2" descr="Imagen relacionada"/>
          <p:cNvPicPr>
            <a:picLocks noChangeAspect="1" noChangeArrowheads="1"/>
          </p:cNvPicPr>
          <p:nvPr/>
        </p:nvPicPr>
        <p:blipFill>
          <a:blip r:embed="rId2" cstate="print"/>
          <a:srcRect/>
          <a:stretch>
            <a:fillRect/>
          </a:stretch>
        </p:blipFill>
        <p:spPr bwMode="auto">
          <a:xfrm>
            <a:off x="5652120" y="1902215"/>
            <a:ext cx="3491880" cy="4955785"/>
          </a:xfrm>
          <a:prstGeom prst="rect">
            <a:avLst/>
          </a:prstGeom>
          <a:noFill/>
        </p:spPr>
      </p:pic>
      <p:sp>
        <p:nvSpPr>
          <p:cNvPr id="4" name="3 CuadroTexto"/>
          <p:cNvSpPr txBox="1"/>
          <p:nvPr/>
        </p:nvSpPr>
        <p:spPr>
          <a:xfrm>
            <a:off x="0" y="2636912"/>
            <a:ext cx="5652120" cy="2308324"/>
          </a:xfrm>
          <a:prstGeom prst="rect">
            <a:avLst/>
          </a:prstGeom>
          <a:noFill/>
        </p:spPr>
        <p:txBody>
          <a:bodyPr wrap="square" rtlCol="0">
            <a:spAutoFit/>
          </a:bodyPr>
          <a:lstStyle/>
          <a:p>
            <a:pPr algn="ctr"/>
            <a:r>
              <a:rPr lang="es-ES" sz="2400" dirty="0" smtClean="0"/>
              <a:t>El inicio de la guerra provocó un descontrol que permitió a anarquistas y marxistas tomar medidas revolucionarias: colectivización de tierras e industrias, una enseñanza racional liberada de la religión, desarrollo de ideas federalistas…</a:t>
            </a:r>
            <a:endParaRPr lang="es-E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631490"/>
          </a:xfrm>
          <a:prstGeom prst="rect">
            <a:avLst/>
          </a:prstGeom>
        </p:spPr>
        <p:txBody>
          <a:bodyPr wrap="square">
            <a:spAutoFit/>
          </a:bodyPr>
          <a:lstStyle/>
          <a:p>
            <a:pPr algn="ctr"/>
            <a:r>
              <a:rPr lang="es-ES" sz="3300" dirty="0" smtClean="0">
                <a:latin typeface="Times New Roman" pitchFamily="18" charset="0"/>
                <a:cs typeface="Times New Roman" pitchFamily="18" charset="0"/>
              </a:rPr>
              <a:t>La reacción gubernamental consistió en formar un </a:t>
            </a:r>
            <a:r>
              <a:rPr lang="es-ES" sz="3300" dirty="0" smtClean="0">
                <a:solidFill>
                  <a:srgbClr val="FF0000"/>
                </a:solidFill>
                <a:latin typeface="Times New Roman" pitchFamily="18" charset="0"/>
                <a:cs typeface="Times New Roman" pitchFamily="18" charset="0"/>
              </a:rPr>
              <a:t>Gobierno de concentración </a:t>
            </a:r>
            <a:r>
              <a:rPr lang="es-ES" sz="3300" dirty="0" smtClean="0">
                <a:latin typeface="Times New Roman" pitchFamily="18" charset="0"/>
                <a:cs typeface="Times New Roman" pitchFamily="18" charset="0"/>
              </a:rPr>
              <a:t>con el objetivo de ganar la guerra y que inicialmente estuvo formado por socialistas, republicanos, comunistas y nacionalistas y posteriormente también por anarquistas.</a:t>
            </a:r>
            <a:endParaRPr lang="es-ES" sz="3300" dirty="0">
              <a:latin typeface="Times New Roman" pitchFamily="18" charset="0"/>
              <a:cs typeface="Times New Roman" pitchFamily="18" charset="0"/>
            </a:endParaRPr>
          </a:p>
        </p:txBody>
      </p:sp>
      <p:pic>
        <p:nvPicPr>
          <p:cNvPr id="49154" name="Picture 2" descr="José Giral 1936.jpg"/>
          <p:cNvPicPr>
            <a:picLocks noChangeAspect="1" noChangeArrowheads="1"/>
          </p:cNvPicPr>
          <p:nvPr/>
        </p:nvPicPr>
        <p:blipFill>
          <a:blip r:embed="rId2" cstate="print"/>
          <a:srcRect/>
          <a:stretch>
            <a:fillRect/>
          </a:stretch>
        </p:blipFill>
        <p:spPr bwMode="auto">
          <a:xfrm>
            <a:off x="6228184" y="2666513"/>
            <a:ext cx="2915816" cy="4191487"/>
          </a:xfrm>
          <a:prstGeom prst="rect">
            <a:avLst/>
          </a:prstGeom>
          <a:noFill/>
        </p:spPr>
      </p:pic>
      <p:sp>
        <p:nvSpPr>
          <p:cNvPr id="4" name="3 CuadroTexto"/>
          <p:cNvSpPr txBox="1"/>
          <p:nvPr/>
        </p:nvSpPr>
        <p:spPr>
          <a:xfrm>
            <a:off x="0" y="3068960"/>
            <a:ext cx="6156176" cy="3046988"/>
          </a:xfrm>
          <a:prstGeom prst="rect">
            <a:avLst/>
          </a:prstGeom>
          <a:noFill/>
        </p:spPr>
        <p:txBody>
          <a:bodyPr wrap="square" rtlCol="0">
            <a:spAutoFit/>
          </a:bodyPr>
          <a:lstStyle/>
          <a:p>
            <a:pPr algn="ctr"/>
            <a:r>
              <a:rPr lang="es-ES" sz="2400" dirty="0" smtClean="0"/>
              <a:t>El estallido de la sublevación hizo que Azaña pidiera formar Gobierno a Martínez Barrio pero duró un día al fracasar en frenar el alzamiento. Se confió entonces el mismo a </a:t>
            </a:r>
            <a:r>
              <a:rPr lang="es-ES" sz="2400" dirty="0" smtClean="0">
                <a:solidFill>
                  <a:srgbClr val="FF0000"/>
                </a:solidFill>
              </a:rPr>
              <a:t>José </a:t>
            </a:r>
            <a:r>
              <a:rPr lang="es-ES" sz="2400" dirty="0" err="1" smtClean="0">
                <a:solidFill>
                  <a:srgbClr val="FF0000"/>
                </a:solidFill>
              </a:rPr>
              <a:t>Giral</a:t>
            </a:r>
            <a:r>
              <a:rPr lang="es-ES" sz="2400" dirty="0" smtClean="0">
                <a:solidFill>
                  <a:srgbClr val="FF0000"/>
                </a:solidFill>
              </a:rPr>
              <a:t> </a:t>
            </a:r>
            <a:r>
              <a:rPr lang="es-ES" sz="2400" dirty="0" smtClean="0"/>
              <a:t>(derecha), de Izquierda Republicana. Decidió entregar armas a los milicianos y fue incapaz de frenar los avances sublevados, motivo de su caída en septiembre de 1936.</a:t>
            </a:r>
            <a:endParaRPr lang="es-E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Resultado de imagen de largo caballero 1937"/>
          <p:cNvPicPr>
            <a:picLocks noChangeAspect="1" noChangeArrowheads="1"/>
          </p:cNvPicPr>
          <p:nvPr/>
        </p:nvPicPr>
        <p:blipFill>
          <a:blip r:embed="rId2" cstate="print"/>
          <a:srcRect/>
          <a:stretch>
            <a:fillRect/>
          </a:stretch>
        </p:blipFill>
        <p:spPr bwMode="auto">
          <a:xfrm>
            <a:off x="5940152" y="2348880"/>
            <a:ext cx="3203848" cy="4271799"/>
          </a:xfrm>
          <a:prstGeom prst="rect">
            <a:avLst/>
          </a:prstGeom>
          <a:noFill/>
        </p:spPr>
      </p:pic>
      <p:sp>
        <p:nvSpPr>
          <p:cNvPr id="3" name="2 Rectángulo"/>
          <p:cNvSpPr/>
          <p:nvPr/>
        </p:nvSpPr>
        <p:spPr>
          <a:xfrm>
            <a:off x="0" y="0"/>
            <a:ext cx="9144000" cy="1569660"/>
          </a:xfrm>
          <a:prstGeom prst="rect">
            <a:avLst/>
          </a:prstGeom>
        </p:spPr>
        <p:txBody>
          <a:bodyPr wrap="square">
            <a:spAutoFit/>
          </a:bodyPr>
          <a:lstStyle/>
          <a:p>
            <a:pPr algn="ctr"/>
            <a:r>
              <a:rPr lang="es-ES" sz="3200" dirty="0" smtClean="0">
                <a:latin typeface="Times New Roman" pitchFamily="18" charset="0"/>
                <a:cs typeface="Times New Roman" pitchFamily="18" charset="0"/>
              </a:rPr>
              <a:t>Le sustituyó </a:t>
            </a:r>
            <a:r>
              <a:rPr lang="es-ES" sz="3200" dirty="0" smtClean="0">
                <a:solidFill>
                  <a:srgbClr val="FF0000"/>
                </a:solidFill>
                <a:latin typeface="Times New Roman" pitchFamily="18" charset="0"/>
                <a:cs typeface="Times New Roman" pitchFamily="18" charset="0"/>
              </a:rPr>
              <a:t>Largo Caballero </a:t>
            </a:r>
            <a:r>
              <a:rPr lang="es-ES" sz="3200" dirty="0" smtClean="0">
                <a:latin typeface="Times New Roman" pitchFamily="18" charset="0"/>
                <a:cs typeface="Times New Roman" pitchFamily="18" charset="0"/>
              </a:rPr>
              <a:t>y su objetivo era crear un </a:t>
            </a:r>
            <a:r>
              <a:rPr lang="es-ES" sz="3200" dirty="0" smtClean="0">
                <a:solidFill>
                  <a:srgbClr val="FF0000"/>
                </a:solidFill>
                <a:latin typeface="Times New Roman" pitchFamily="18" charset="0"/>
                <a:cs typeface="Times New Roman" pitchFamily="18" charset="0"/>
              </a:rPr>
              <a:t>Ejército Popular </a:t>
            </a:r>
            <a:r>
              <a:rPr lang="es-ES" sz="3200" dirty="0" smtClean="0">
                <a:latin typeface="Times New Roman" pitchFamily="18" charset="0"/>
                <a:cs typeface="Times New Roman" pitchFamily="18" charset="0"/>
              </a:rPr>
              <a:t>que siguiera el modelo estalinista, de ahí el </a:t>
            </a:r>
            <a:r>
              <a:rPr lang="es-ES" sz="3200" dirty="0" smtClean="0">
                <a:solidFill>
                  <a:srgbClr val="FF0000"/>
                </a:solidFill>
                <a:latin typeface="Times New Roman" pitchFamily="18" charset="0"/>
                <a:cs typeface="Times New Roman" pitchFamily="18" charset="0"/>
              </a:rPr>
              <a:t>rechazo de anarquistas y del POUM</a:t>
            </a:r>
            <a:r>
              <a:rPr lang="es-ES" sz="3200" dirty="0" smtClean="0">
                <a:latin typeface="Times New Roman" pitchFamily="18" charset="0"/>
                <a:cs typeface="Times New Roman" pitchFamily="18" charset="0"/>
              </a:rPr>
              <a:t>.</a:t>
            </a:r>
            <a:endParaRPr lang="es-ES" sz="3200" dirty="0">
              <a:latin typeface="Times New Roman" pitchFamily="18" charset="0"/>
              <a:cs typeface="Times New Roman" pitchFamily="18" charset="0"/>
            </a:endParaRPr>
          </a:p>
        </p:txBody>
      </p:sp>
      <p:sp>
        <p:nvSpPr>
          <p:cNvPr id="4" name="3 CuadroTexto"/>
          <p:cNvSpPr txBox="1"/>
          <p:nvPr/>
        </p:nvSpPr>
        <p:spPr>
          <a:xfrm>
            <a:off x="0" y="2492896"/>
            <a:ext cx="5940152" cy="3416320"/>
          </a:xfrm>
          <a:prstGeom prst="rect">
            <a:avLst/>
          </a:prstGeom>
          <a:noFill/>
        </p:spPr>
        <p:txBody>
          <a:bodyPr wrap="square" rtlCol="0">
            <a:spAutoFit/>
          </a:bodyPr>
          <a:lstStyle/>
          <a:p>
            <a:pPr algn="ctr"/>
            <a:r>
              <a:rPr lang="es-ES" sz="2400" dirty="0" smtClean="0"/>
              <a:t>El socialista Largo Caballero fue quien realmente creó un Gobierno de coalición formado por el PSOE, el PCE, Izquierda Republicana, Unión Republicana y los nacionalistas catalanes y vascos. Después entró también la CNT. Trató de formar un Ejército más cohesionado con el apoyo de la URSS. Por ello tendría problemas con anarquistas y el POUM.</a:t>
            </a:r>
            <a:endParaRPr lang="es-E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669962"/>
          </a:xfrm>
          <a:prstGeom prst="rect">
            <a:avLst/>
          </a:prstGeom>
        </p:spPr>
        <p:txBody>
          <a:bodyPr wrap="square">
            <a:spAutoFit/>
          </a:bodyPr>
          <a:lstStyle/>
          <a:p>
            <a:pPr algn="ctr"/>
            <a:r>
              <a:rPr lang="es-ES" sz="3350" dirty="0" smtClean="0">
                <a:latin typeface="Times New Roman" pitchFamily="18" charset="0"/>
                <a:cs typeface="Times New Roman" pitchFamily="18" charset="0"/>
              </a:rPr>
              <a:t>Las derrotas militares y, sobre todo, los </a:t>
            </a:r>
            <a:r>
              <a:rPr lang="es-ES" sz="3350" dirty="0" smtClean="0">
                <a:solidFill>
                  <a:srgbClr val="FF0000"/>
                </a:solidFill>
                <a:latin typeface="Times New Roman" pitchFamily="18" charset="0"/>
                <a:cs typeface="Times New Roman" pitchFamily="18" charset="0"/>
              </a:rPr>
              <a:t>enfrentamientos internos en Cataluña </a:t>
            </a:r>
            <a:r>
              <a:rPr lang="es-ES" sz="3350" dirty="0" smtClean="0">
                <a:latin typeface="Times New Roman" pitchFamily="18" charset="0"/>
                <a:cs typeface="Times New Roman" pitchFamily="18" charset="0"/>
              </a:rPr>
              <a:t>contra la CNT y el POUM terminaron provocando la caída de Largo Caballero y su sustitución por </a:t>
            </a:r>
            <a:r>
              <a:rPr lang="es-ES" sz="3350" dirty="0" smtClean="0">
                <a:solidFill>
                  <a:srgbClr val="FF0000"/>
                </a:solidFill>
                <a:latin typeface="Times New Roman" pitchFamily="18" charset="0"/>
                <a:cs typeface="Times New Roman" pitchFamily="18" charset="0"/>
              </a:rPr>
              <a:t>otro gobierno de concentración </a:t>
            </a:r>
            <a:r>
              <a:rPr lang="es-ES" sz="3350" dirty="0" smtClean="0">
                <a:latin typeface="Times New Roman" pitchFamily="18" charset="0"/>
                <a:cs typeface="Times New Roman" pitchFamily="18" charset="0"/>
              </a:rPr>
              <a:t>presidido por </a:t>
            </a:r>
            <a:r>
              <a:rPr lang="es-ES" sz="3350" dirty="0" err="1" smtClean="0">
                <a:solidFill>
                  <a:srgbClr val="FF0000"/>
                </a:solidFill>
                <a:latin typeface="Times New Roman" pitchFamily="18" charset="0"/>
                <a:cs typeface="Times New Roman" pitchFamily="18" charset="0"/>
              </a:rPr>
              <a:t>Negrín</a:t>
            </a:r>
            <a:r>
              <a:rPr lang="es-ES" sz="3350" dirty="0" smtClean="0">
                <a:latin typeface="Times New Roman" pitchFamily="18" charset="0"/>
                <a:cs typeface="Times New Roman" pitchFamily="18" charset="0"/>
              </a:rPr>
              <a:t> en 1937.</a:t>
            </a:r>
            <a:endParaRPr lang="es-ES" sz="3350" dirty="0">
              <a:latin typeface="Times New Roman" pitchFamily="18" charset="0"/>
              <a:cs typeface="Times New Roman" pitchFamily="18" charset="0"/>
            </a:endParaRPr>
          </a:p>
        </p:txBody>
      </p:sp>
      <p:pic>
        <p:nvPicPr>
          <p:cNvPr id="52226" name="Picture 2" descr="Resultado de imagen de psuc gran hotel colon"/>
          <p:cNvPicPr>
            <a:picLocks noChangeAspect="1" noChangeArrowheads="1"/>
          </p:cNvPicPr>
          <p:nvPr/>
        </p:nvPicPr>
        <p:blipFill>
          <a:blip r:embed="rId2" cstate="print"/>
          <a:srcRect/>
          <a:stretch>
            <a:fillRect/>
          </a:stretch>
        </p:blipFill>
        <p:spPr bwMode="auto">
          <a:xfrm>
            <a:off x="4524966" y="3284984"/>
            <a:ext cx="4619034" cy="2938662"/>
          </a:xfrm>
          <a:prstGeom prst="rect">
            <a:avLst/>
          </a:prstGeom>
          <a:noFill/>
        </p:spPr>
      </p:pic>
      <p:sp>
        <p:nvSpPr>
          <p:cNvPr id="4" name="3 CuadroTexto"/>
          <p:cNvSpPr txBox="1"/>
          <p:nvPr/>
        </p:nvSpPr>
        <p:spPr>
          <a:xfrm>
            <a:off x="0" y="2924944"/>
            <a:ext cx="4499992" cy="3785652"/>
          </a:xfrm>
          <a:prstGeom prst="rect">
            <a:avLst/>
          </a:prstGeom>
          <a:noFill/>
        </p:spPr>
        <p:txBody>
          <a:bodyPr wrap="square" rtlCol="0">
            <a:spAutoFit/>
          </a:bodyPr>
          <a:lstStyle/>
          <a:p>
            <a:pPr algn="ctr"/>
            <a:r>
              <a:rPr lang="es-ES" sz="2400" dirty="0" smtClean="0"/>
              <a:t>En 1936 se había fundado el PSUC (Partido Socialista Unificado de Cataluña), federación catalana del PCE. Pronto ganaron prestigio por el fundamental apoyo que la URSS estaba dándole a los republicanos. Además, su defensa de priorizar la victoria en la guerra en vez de la revolución social, hizo que atrajera a las clases medias. </a:t>
            </a:r>
            <a:endParaRPr lang="es-E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7892" name="Picture 4" descr="Resultado de imagen de cronología  guerra civil"/>
          <p:cNvPicPr>
            <a:picLocks noChangeAspect="1" noChangeArrowheads="1"/>
          </p:cNvPicPr>
          <p:nvPr/>
        </p:nvPicPr>
        <p:blipFill>
          <a:blip r:embed="rId2" cstate="print"/>
          <a:srcRect/>
          <a:stretch>
            <a:fillRect/>
          </a:stretch>
        </p:blipFill>
        <p:spPr bwMode="auto">
          <a:xfrm>
            <a:off x="0" y="2060848"/>
            <a:ext cx="9144000" cy="27320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sucesos mayo 1937 cataluña"/>
          <p:cNvPicPr>
            <a:picLocks noChangeAspect="1" noChangeArrowheads="1"/>
          </p:cNvPicPr>
          <p:nvPr/>
        </p:nvPicPr>
        <p:blipFill>
          <a:blip r:embed="rId2" cstate="print"/>
          <a:srcRect/>
          <a:stretch>
            <a:fillRect/>
          </a:stretch>
        </p:blipFill>
        <p:spPr bwMode="auto">
          <a:xfrm>
            <a:off x="5220072" y="0"/>
            <a:ext cx="3923928" cy="3060665"/>
          </a:xfrm>
          <a:prstGeom prst="rect">
            <a:avLst/>
          </a:prstGeom>
          <a:noFill/>
        </p:spPr>
      </p:pic>
      <p:pic>
        <p:nvPicPr>
          <p:cNvPr id="1028" name="Picture 4" descr="Resultado de imagen de sucesos mayo 1937 cataluña"/>
          <p:cNvPicPr>
            <a:picLocks noChangeAspect="1" noChangeArrowheads="1"/>
          </p:cNvPicPr>
          <p:nvPr/>
        </p:nvPicPr>
        <p:blipFill>
          <a:blip r:embed="rId3" cstate="print"/>
          <a:srcRect/>
          <a:stretch>
            <a:fillRect/>
          </a:stretch>
        </p:blipFill>
        <p:spPr bwMode="auto">
          <a:xfrm>
            <a:off x="0" y="0"/>
            <a:ext cx="5250472" cy="2996952"/>
          </a:xfrm>
          <a:prstGeom prst="rect">
            <a:avLst/>
          </a:prstGeom>
          <a:noFill/>
        </p:spPr>
      </p:pic>
      <p:sp>
        <p:nvSpPr>
          <p:cNvPr id="4" name="3 CuadroTexto"/>
          <p:cNvSpPr txBox="1"/>
          <p:nvPr/>
        </p:nvSpPr>
        <p:spPr>
          <a:xfrm>
            <a:off x="0" y="3072348"/>
            <a:ext cx="9144000" cy="3785652"/>
          </a:xfrm>
          <a:prstGeom prst="rect">
            <a:avLst/>
          </a:prstGeom>
          <a:noFill/>
        </p:spPr>
        <p:txBody>
          <a:bodyPr wrap="square" rtlCol="0">
            <a:spAutoFit/>
          </a:bodyPr>
          <a:lstStyle/>
          <a:p>
            <a:pPr algn="ctr"/>
            <a:r>
              <a:rPr lang="es-ES" sz="2400" dirty="0" smtClean="0"/>
              <a:t>La caída de Largo Caballero se produjo en mayo de 1937 a raíz de las luchas vividas en Barcelona ese mismo mes en el contexto de las derrotas bélicas en el norte. Los “</a:t>
            </a:r>
            <a:r>
              <a:rPr lang="es-ES" sz="2400" dirty="0" smtClean="0">
                <a:solidFill>
                  <a:srgbClr val="FF0000"/>
                </a:solidFill>
              </a:rPr>
              <a:t>sucesos de mayo</a:t>
            </a:r>
            <a:r>
              <a:rPr lang="es-ES" sz="2400" dirty="0" smtClean="0"/>
              <a:t>” se produjeron al asaltar el Gobierno de la Generalidad el edificio de Telefónica, entonces bajo control anarquista y utilizado para espiar al Gobierno. Durante varios días </a:t>
            </a:r>
            <a:r>
              <a:rPr lang="es-ES" sz="2400" dirty="0" smtClean="0">
                <a:solidFill>
                  <a:srgbClr val="FF0000"/>
                </a:solidFill>
              </a:rPr>
              <a:t>anarquistas y el POUM se enfrentaron al PSUC, nacionalistas y republicanos </a:t>
            </a:r>
            <a:r>
              <a:rPr lang="es-ES" sz="2400" dirty="0" smtClean="0"/>
              <a:t>con un balance de unos 500 muertos. Este acontecimiento marcó el declive anarquista, evidenciando su división, provocó la ilegalización del POUM, la caída de Largo Caballero y el ascenso de los comunistas.</a:t>
            </a:r>
            <a:endParaRPr lang="es-E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16320"/>
          </a:xfrm>
          <a:prstGeom prst="rect">
            <a:avLst/>
          </a:prstGeom>
        </p:spPr>
        <p:txBody>
          <a:bodyPr wrap="square">
            <a:spAutoFit/>
          </a:bodyPr>
          <a:lstStyle/>
          <a:p>
            <a:pPr algn="ctr"/>
            <a:r>
              <a:rPr lang="es-ES" sz="3600" dirty="0" smtClean="0">
                <a:latin typeface="Times New Roman" pitchFamily="18" charset="0"/>
                <a:cs typeface="Times New Roman" pitchFamily="18" charset="0"/>
              </a:rPr>
              <a:t>El nuevo presidente, bajo un </a:t>
            </a:r>
            <a:r>
              <a:rPr lang="es-ES" sz="3600" dirty="0" smtClean="0">
                <a:solidFill>
                  <a:srgbClr val="FF0000"/>
                </a:solidFill>
                <a:latin typeface="Times New Roman" pitchFamily="18" charset="0"/>
                <a:cs typeface="Times New Roman" pitchFamily="18" charset="0"/>
              </a:rPr>
              <a:t>creciente poder de los comunistas</a:t>
            </a:r>
            <a:r>
              <a:rPr lang="es-ES" sz="3600" dirty="0" smtClean="0">
                <a:latin typeface="Times New Roman" pitchFamily="18" charset="0"/>
                <a:cs typeface="Times New Roman" pitchFamily="18" charset="0"/>
              </a:rPr>
              <a:t>, intentó establecer una </a:t>
            </a:r>
            <a:r>
              <a:rPr lang="es-ES" sz="3600" dirty="0" smtClean="0">
                <a:solidFill>
                  <a:srgbClr val="FF0000"/>
                </a:solidFill>
                <a:latin typeface="Times New Roman" pitchFamily="18" charset="0"/>
                <a:cs typeface="Times New Roman" pitchFamily="18" charset="0"/>
              </a:rPr>
              <a:t>economía de guerra</a:t>
            </a:r>
            <a:r>
              <a:rPr lang="es-ES" sz="3600" dirty="0" smtClean="0">
                <a:latin typeface="Times New Roman" pitchFamily="18" charset="0"/>
                <a:cs typeface="Times New Roman" pitchFamily="18" charset="0"/>
              </a:rPr>
              <a:t> y represalió con dureza a la CNT y el POUM, aunque los fracasos militares provocaron su caída con el </a:t>
            </a:r>
            <a:r>
              <a:rPr lang="es-ES" sz="3600" dirty="0" smtClean="0">
                <a:solidFill>
                  <a:srgbClr val="FF0000"/>
                </a:solidFill>
                <a:latin typeface="Times New Roman" pitchFamily="18" charset="0"/>
                <a:cs typeface="Times New Roman" pitchFamily="18" charset="0"/>
              </a:rPr>
              <a:t>golpe de Estado de Casado en marzo de 1939</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53250" name="Picture 2" descr="Resultado de imagen de coronel segismundo casado"/>
          <p:cNvPicPr>
            <a:picLocks noChangeAspect="1" noChangeArrowheads="1"/>
          </p:cNvPicPr>
          <p:nvPr/>
        </p:nvPicPr>
        <p:blipFill>
          <a:blip r:embed="rId2" cstate="print"/>
          <a:srcRect/>
          <a:stretch>
            <a:fillRect/>
          </a:stretch>
        </p:blipFill>
        <p:spPr bwMode="auto">
          <a:xfrm>
            <a:off x="6743700" y="3343274"/>
            <a:ext cx="2400300" cy="3514726"/>
          </a:xfrm>
          <a:prstGeom prst="rect">
            <a:avLst/>
          </a:prstGeom>
          <a:noFill/>
        </p:spPr>
      </p:pic>
      <p:sp>
        <p:nvSpPr>
          <p:cNvPr id="4" name="3 CuadroTexto"/>
          <p:cNvSpPr txBox="1"/>
          <p:nvPr/>
        </p:nvSpPr>
        <p:spPr>
          <a:xfrm>
            <a:off x="0" y="3441680"/>
            <a:ext cx="6732240" cy="3416320"/>
          </a:xfrm>
          <a:prstGeom prst="rect">
            <a:avLst/>
          </a:prstGeom>
          <a:noFill/>
        </p:spPr>
        <p:txBody>
          <a:bodyPr wrap="square" rtlCol="0">
            <a:spAutoFit/>
          </a:bodyPr>
          <a:lstStyle/>
          <a:p>
            <a:pPr algn="ctr"/>
            <a:r>
              <a:rPr lang="es-ES" sz="2400" dirty="0" smtClean="0"/>
              <a:t>El coronel Casado representaba a los militares partidarios de rendirse, especialmente tras la pérdida de Cataluña, mientras que </a:t>
            </a:r>
            <a:r>
              <a:rPr lang="es-ES" sz="2400" dirty="0" err="1" smtClean="0"/>
              <a:t>Negrín</a:t>
            </a:r>
            <a:r>
              <a:rPr lang="es-ES" sz="2400" dirty="0" smtClean="0"/>
              <a:t> y los comunistas querían resistir. Apoyado por buena parte del PSOE, los anarquistas, varios militares y los sublevados, dio un golpe de Estado acusando a </a:t>
            </a:r>
            <a:r>
              <a:rPr lang="es-ES" sz="2400" dirty="0" err="1" smtClean="0"/>
              <a:t>Negrín</a:t>
            </a:r>
            <a:r>
              <a:rPr lang="es-ES" sz="2400" dirty="0" smtClean="0"/>
              <a:t> de pretender crear un Estado comunista. Tras una lucha con los comunistas se hizo con el poder y huyó hacia el exilio.</a:t>
            </a:r>
            <a:endParaRPr lang="es-E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lvl="0" algn="ctr"/>
            <a:r>
              <a:rPr lang="es-ES" sz="4800" b="1" dirty="0" smtClean="0">
                <a:latin typeface="Arial Black" pitchFamily="34" charset="0"/>
              </a:rPr>
              <a:t>Evolución económica</a:t>
            </a:r>
            <a:r>
              <a:rPr lang="es-ES" sz="4800" dirty="0" smtClean="0">
                <a:latin typeface="Arial Black" pitchFamily="34" charset="0"/>
              </a:rPr>
              <a:t>.</a:t>
            </a:r>
          </a:p>
        </p:txBody>
      </p:sp>
      <p:sp>
        <p:nvSpPr>
          <p:cNvPr id="3" name="2 Rectángulo"/>
          <p:cNvSpPr/>
          <p:nvPr/>
        </p:nvSpPr>
        <p:spPr>
          <a:xfrm>
            <a:off x="0" y="2456795"/>
            <a:ext cx="9144000" cy="1938992"/>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Situación inicial.</a:t>
            </a:r>
          </a:p>
          <a:p>
            <a:pPr marL="268288" lvl="0" indent="-268288" algn="just">
              <a:buFont typeface="Arial" pitchFamily="34" charset="0"/>
              <a:buChar char="•"/>
            </a:pPr>
            <a:r>
              <a:rPr lang="es-ES" sz="4000" dirty="0" smtClean="0">
                <a:latin typeface="Times New Roman" pitchFamily="18" charset="0"/>
                <a:cs typeface="Times New Roman" pitchFamily="18" charset="0"/>
              </a:rPr>
              <a:t>Apoyos internacionales.</a:t>
            </a:r>
          </a:p>
          <a:p>
            <a:pPr marL="268288" lvl="0" indent="-268288" algn="just">
              <a:buFont typeface="Arial" pitchFamily="34" charset="0"/>
              <a:buChar char="•"/>
            </a:pPr>
            <a:r>
              <a:rPr lang="es-ES" sz="4000" dirty="0" smtClean="0">
                <a:latin typeface="Times New Roman" pitchFamily="18" charset="0"/>
                <a:cs typeface="Times New Roman" pitchFamily="18" charset="0"/>
              </a:rPr>
              <a:t>Influencia de la evolución militar.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alzamiento 18 julio"/>
          <p:cNvPicPr>
            <a:picLocks noChangeAspect="1" noChangeArrowheads="1"/>
          </p:cNvPicPr>
          <p:nvPr/>
        </p:nvPicPr>
        <p:blipFill>
          <a:blip r:embed="rId2" cstate="print"/>
          <a:srcRect/>
          <a:stretch>
            <a:fillRect/>
          </a:stretch>
        </p:blipFill>
        <p:spPr bwMode="auto">
          <a:xfrm>
            <a:off x="4247456" y="2060848"/>
            <a:ext cx="4896544" cy="4450414"/>
          </a:xfrm>
          <a:prstGeom prst="rect">
            <a:avLst/>
          </a:prstGeom>
          <a:noFill/>
        </p:spPr>
      </p:pic>
      <p:sp>
        <p:nvSpPr>
          <p:cNvPr id="3" name="2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El alzamiento dio una </a:t>
            </a:r>
            <a:r>
              <a:rPr lang="es-ES" sz="3600" dirty="0" smtClean="0">
                <a:solidFill>
                  <a:srgbClr val="FF0000"/>
                </a:solidFill>
                <a:latin typeface="Times New Roman" pitchFamily="18" charset="0"/>
                <a:cs typeface="Times New Roman" pitchFamily="18" charset="0"/>
              </a:rPr>
              <a:t>ventaja económica a los republicanos</a:t>
            </a:r>
            <a:r>
              <a:rPr lang="es-ES" sz="3600" dirty="0" smtClean="0">
                <a:latin typeface="Times New Roman" pitchFamily="18" charset="0"/>
                <a:cs typeface="Times New Roman" pitchFamily="18" charset="0"/>
              </a:rPr>
              <a:t> por controlar las zonas industriales, mineras y financieras del país.</a:t>
            </a:r>
            <a:endParaRPr lang="es-ES" sz="3600" dirty="0">
              <a:latin typeface="Times New Roman" pitchFamily="18" charset="0"/>
              <a:cs typeface="Times New Roman" pitchFamily="18" charset="0"/>
            </a:endParaRPr>
          </a:p>
        </p:txBody>
      </p:sp>
      <p:sp>
        <p:nvSpPr>
          <p:cNvPr id="4" name="3 CuadroTexto"/>
          <p:cNvSpPr txBox="1"/>
          <p:nvPr/>
        </p:nvSpPr>
        <p:spPr>
          <a:xfrm>
            <a:off x="0" y="1772816"/>
            <a:ext cx="4283968" cy="4893647"/>
          </a:xfrm>
          <a:prstGeom prst="rect">
            <a:avLst/>
          </a:prstGeom>
          <a:noFill/>
        </p:spPr>
        <p:txBody>
          <a:bodyPr wrap="square" rtlCol="0">
            <a:spAutoFit/>
          </a:bodyPr>
          <a:lstStyle/>
          <a:p>
            <a:pPr algn="ctr"/>
            <a:r>
              <a:rPr lang="es-ES" sz="2400" dirty="0" smtClean="0"/>
              <a:t>Si recuerdas los bloques anteriores, la industria estaba concentrada en Cataluña y el País Vasco, pero además los republicanos mantenían el control de las zonas mineras (Asturias, País Vasco, Sierra Morena…) y financieras (Madrid, Barcelona y Bilbao). Sin embargo, los sublevados controlaban las principales zonas cerealistas, clave para alimentar a la tropa.</a:t>
            </a:r>
            <a:endParaRPr lang="es-E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nta de accionistas del Banco de España en el interior de la caja fuerte, junto a lingotes de oro"/>
          <p:cNvPicPr>
            <a:picLocks noChangeAspect="1" noChangeArrowheads="1"/>
          </p:cNvPicPr>
          <p:nvPr/>
        </p:nvPicPr>
        <p:blipFill>
          <a:blip r:embed="rId2" cstate="print"/>
          <a:srcRect/>
          <a:stretch>
            <a:fillRect/>
          </a:stretch>
        </p:blipFill>
        <p:spPr bwMode="auto">
          <a:xfrm>
            <a:off x="1331640" y="2453135"/>
            <a:ext cx="6480720" cy="4404865"/>
          </a:xfrm>
          <a:prstGeom prst="rect">
            <a:avLst/>
          </a:prstGeom>
          <a:noFill/>
        </p:spPr>
      </p:pic>
      <p:sp>
        <p:nvSpPr>
          <p:cNvPr id="3" name="2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De especial importancia era el control de las </a:t>
            </a:r>
            <a:r>
              <a:rPr lang="es-ES" sz="3600" dirty="0" smtClean="0">
                <a:solidFill>
                  <a:srgbClr val="FF0000"/>
                </a:solidFill>
                <a:latin typeface="Times New Roman" pitchFamily="18" charset="0"/>
                <a:cs typeface="Times New Roman" pitchFamily="18" charset="0"/>
              </a:rPr>
              <a:t>reservas de oro del Banco de España </a:t>
            </a:r>
            <a:r>
              <a:rPr lang="es-ES" sz="3600" dirty="0" smtClean="0">
                <a:latin typeface="Times New Roman" pitchFamily="18" charset="0"/>
                <a:cs typeface="Times New Roman" pitchFamily="18" charset="0"/>
              </a:rPr>
              <a:t>que sirvieron para pagar los materiales comprados a la URSS (los famosos oros de Moscú y París).</a:t>
            </a:r>
            <a:endParaRPr lang="es-ES" sz="36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661993"/>
          </a:xfrm>
          <a:prstGeom prst="rect">
            <a:avLst/>
          </a:prstGeom>
        </p:spPr>
        <p:txBody>
          <a:bodyPr wrap="square">
            <a:spAutoFit/>
          </a:bodyPr>
          <a:lstStyle/>
          <a:p>
            <a:pPr algn="ctr"/>
            <a:r>
              <a:rPr lang="es-ES" sz="3400" dirty="0" smtClean="0">
                <a:latin typeface="Times New Roman" pitchFamily="18" charset="0"/>
                <a:cs typeface="Times New Roman" pitchFamily="18" charset="0"/>
              </a:rPr>
              <a:t>No obstante, la </a:t>
            </a:r>
            <a:r>
              <a:rPr lang="es-ES" sz="3400" dirty="0" smtClean="0">
                <a:solidFill>
                  <a:srgbClr val="FF0000"/>
                </a:solidFill>
                <a:latin typeface="Times New Roman" pitchFamily="18" charset="0"/>
                <a:cs typeface="Times New Roman" pitchFamily="18" charset="0"/>
              </a:rPr>
              <a:t>evolución de la guerra cambió </a:t>
            </a:r>
            <a:r>
              <a:rPr lang="es-ES" sz="3400" dirty="0" smtClean="0">
                <a:latin typeface="Times New Roman" pitchFamily="18" charset="0"/>
                <a:cs typeface="Times New Roman" pitchFamily="18" charset="0"/>
              </a:rPr>
              <a:t>rápidamente</a:t>
            </a:r>
            <a:r>
              <a:rPr lang="es-ES" sz="3400" dirty="0" smtClean="0">
                <a:solidFill>
                  <a:srgbClr val="FF0000"/>
                </a:solidFill>
                <a:latin typeface="Times New Roman" pitchFamily="18" charset="0"/>
                <a:cs typeface="Times New Roman" pitchFamily="18" charset="0"/>
              </a:rPr>
              <a:t> las tornas</a:t>
            </a:r>
            <a:r>
              <a:rPr lang="es-ES" sz="3400" dirty="0" smtClean="0">
                <a:latin typeface="Times New Roman" pitchFamily="18" charset="0"/>
                <a:cs typeface="Times New Roman" pitchFamily="18" charset="0"/>
              </a:rPr>
              <a:t>. La </a:t>
            </a:r>
            <a:r>
              <a:rPr lang="es-ES" sz="3400" dirty="0" smtClean="0">
                <a:solidFill>
                  <a:srgbClr val="FF0000"/>
                </a:solidFill>
                <a:latin typeface="Times New Roman" pitchFamily="18" charset="0"/>
                <a:cs typeface="Times New Roman" pitchFamily="18" charset="0"/>
              </a:rPr>
              <a:t>rapidez de las ayudas </a:t>
            </a:r>
            <a:r>
              <a:rPr lang="es-ES" sz="3400" dirty="0" smtClean="0">
                <a:latin typeface="Times New Roman" pitchFamily="18" charset="0"/>
                <a:cs typeface="Times New Roman" pitchFamily="18" charset="0"/>
              </a:rPr>
              <a:t>de los aliados sublevados y su </a:t>
            </a:r>
            <a:r>
              <a:rPr lang="es-ES" sz="3400" dirty="0" smtClean="0">
                <a:solidFill>
                  <a:srgbClr val="FF0000"/>
                </a:solidFill>
                <a:latin typeface="Times New Roman" pitchFamily="18" charset="0"/>
                <a:cs typeface="Times New Roman" pitchFamily="18" charset="0"/>
              </a:rPr>
              <a:t>cuantía</a:t>
            </a:r>
            <a:r>
              <a:rPr lang="es-ES" sz="3400" dirty="0" smtClean="0">
                <a:latin typeface="Times New Roman" pitchFamily="18" charset="0"/>
                <a:cs typeface="Times New Roman" pitchFamily="18" charset="0"/>
              </a:rPr>
              <a:t> fueron claves.</a:t>
            </a:r>
            <a:endParaRPr lang="es-ES" sz="3400" dirty="0">
              <a:latin typeface="Times New Roman" pitchFamily="18" charset="0"/>
              <a:cs typeface="Times New Roman" pitchFamily="18" charset="0"/>
            </a:endParaRPr>
          </a:p>
        </p:txBody>
      </p:sp>
      <p:pic>
        <p:nvPicPr>
          <p:cNvPr id="69634" name="Picture 2" descr="Juan March siempre gana | Cultura | EL PAÍS"/>
          <p:cNvPicPr>
            <a:picLocks noChangeAspect="1" noChangeArrowheads="1"/>
          </p:cNvPicPr>
          <p:nvPr/>
        </p:nvPicPr>
        <p:blipFill>
          <a:blip r:embed="rId2" cstate="print"/>
          <a:srcRect/>
          <a:stretch>
            <a:fillRect/>
          </a:stretch>
        </p:blipFill>
        <p:spPr bwMode="auto">
          <a:xfrm>
            <a:off x="5796136" y="1691129"/>
            <a:ext cx="3347864" cy="5166871"/>
          </a:xfrm>
          <a:prstGeom prst="rect">
            <a:avLst/>
          </a:prstGeom>
          <a:noFill/>
        </p:spPr>
      </p:pic>
      <p:sp>
        <p:nvSpPr>
          <p:cNvPr id="4" name="3 CuadroTexto"/>
          <p:cNvSpPr txBox="1"/>
          <p:nvPr/>
        </p:nvSpPr>
        <p:spPr>
          <a:xfrm>
            <a:off x="0" y="1988840"/>
            <a:ext cx="5796136" cy="4893647"/>
          </a:xfrm>
          <a:prstGeom prst="rect">
            <a:avLst/>
          </a:prstGeom>
          <a:noFill/>
        </p:spPr>
        <p:txBody>
          <a:bodyPr wrap="square" rtlCol="0">
            <a:spAutoFit/>
          </a:bodyPr>
          <a:lstStyle/>
          <a:p>
            <a:pPr algn="ctr"/>
            <a:r>
              <a:rPr lang="es-ES" sz="2600" dirty="0" smtClean="0"/>
              <a:t>Las ayudas de los aliados extranjeros fueron claves, pero también el papel jugado por una </a:t>
            </a:r>
            <a:r>
              <a:rPr lang="es-ES" sz="2600" dirty="0" smtClean="0">
                <a:solidFill>
                  <a:srgbClr val="FF0000"/>
                </a:solidFill>
              </a:rPr>
              <a:t>banca extranjera </a:t>
            </a:r>
            <a:r>
              <a:rPr lang="es-ES" sz="2600" dirty="0" smtClean="0"/>
              <a:t>más proclive a los sublevados y el </a:t>
            </a:r>
            <a:r>
              <a:rPr lang="es-ES" sz="2600" dirty="0" smtClean="0">
                <a:solidFill>
                  <a:srgbClr val="FF0000"/>
                </a:solidFill>
              </a:rPr>
              <a:t>apoyo interior de diversos sectores</a:t>
            </a:r>
            <a:r>
              <a:rPr lang="es-ES" sz="2600" dirty="0" smtClean="0"/>
              <a:t>. Entre las ayudas internas recibidas destaca la del empresario mallorquín </a:t>
            </a:r>
            <a:r>
              <a:rPr lang="es-ES" sz="2600" dirty="0" smtClean="0">
                <a:solidFill>
                  <a:srgbClr val="FF0000"/>
                </a:solidFill>
              </a:rPr>
              <a:t>Juan </a:t>
            </a:r>
            <a:r>
              <a:rPr lang="es-ES" sz="2600" dirty="0" err="1" smtClean="0">
                <a:solidFill>
                  <a:srgbClr val="FF0000"/>
                </a:solidFill>
              </a:rPr>
              <a:t>March</a:t>
            </a:r>
            <a:r>
              <a:rPr lang="es-ES" sz="2600" dirty="0" smtClean="0">
                <a:solidFill>
                  <a:srgbClr val="FF0000"/>
                </a:solidFill>
              </a:rPr>
              <a:t> </a:t>
            </a:r>
            <a:r>
              <a:rPr lang="es-ES" sz="2600" dirty="0" smtClean="0"/>
              <a:t>(derecha), que había sido detenido durante la República por sus turbios negocios. No solo concedió créditos con buenos intereses sino que avaló la compra de petróleo a Texaco.</a:t>
            </a:r>
            <a:endParaRPr lang="es-ES" sz="2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661993"/>
          </a:xfrm>
          <a:prstGeom prst="rect">
            <a:avLst/>
          </a:prstGeom>
        </p:spPr>
        <p:txBody>
          <a:bodyPr wrap="square">
            <a:spAutoFit/>
          </a:bodyPr>
          <a:lstStyle/>
          <a:p>
            <a:pPr algn="ctr"/>
            <a:r>
              <a:rPr lang="es-ES" sz="3400" dirty="0" smtClean="0">
                <a:latin typeface="Times New Roman" pitchFamily="18" charset="0"/>
                <a:cs typeface="Times New Roman" pitchFamily="18" charset="0"/>
              </a:rPr>
              <a:t>El otro elemento de la evolución militar fue el </a:t>
            </a:r>
            <a:r>
              <a:rPr lang="es-ES" sz="3400" dirty="0" smtClean="0">
                <a:solidFill>
                  <a:srgbClr val="FF0000"/>
                </a:solidFill>
                <a:latin typeface="Times New Roman" pitchFamily="18" charset="0"/>
                <a:cs typeface="Times New Roman" pitchFamily="18" charset="0"/>
              </a:rPr>
              <a:t>control del norte peninsular </a:t>
            </a:r>
            <a:r>
              <a:rPr lang="es-ES" sz="3400" dirty="0" smtClean="0">
                <a:latin typeface="Times New Roman" pitchFamily="18" charset="0"/>
                <a:cs typeface="Times New Roman" pitchFamily="18" charset="0"/>
              </a:rPr>
              <a:t>con sus </a:t>
            </a:r>
            <a:r>
              <a:rPr lang="es-ES" sz="3400" dirty="0" smtClean="0">
                <a:solidFill>
                  <a:srgbClr val="FF0000"/>
                </a:solidFill>
                <a:latin typeface="Times New Roman" pitchFamily="18" charset="0"/>
                <a:cs typeface="Times New Roman" pitchFamily="18" charset="0"/>
              </a:rPr>
              <a:t>recursos mineros e industriales</a:t>
            </a:r>
            <a:r>
              <a:rPr lang="es-ES" sz="3400" dirty="0" smtClean="0">
                <a:latin typeface="Times New Roman" pitchFamily="18" charset="0"/>
                <a:cs typeface="Times New Roman" pitchFamily="18" charset="0"/>
              </a:rPr>
              <a:t>.</a:t>
            </a:r>
            <a:endParaRPr lang="es-ES" sz="3400" dirty="0">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2" cstate="print"/>
          <a:srcRect/>
          <a:stretch>
            <a:fillRect/>
          </a:stretch>
        </p:blipFill>
        <p:spPr bwMode="auto">
          <a:xfrm>
            <a:off x="2381250" y="1772816"/>
            <a:ext cx="6762750" cy="4876800"/>
          </a:xfrm>
          <a:prstGeom prst="rect">
            <a:avLst/>
          </a:prstGeom>
          <a:noFill/>
          <a:ln w="9525">
            <a:noFill/>
            <a:miter lim="800000"/>
            <a:headEnd/>
            <a:tailEnd/>
          </a:ln>
        </p:spPr>
      </p:pic>
      <p:sp>
        <p:nvSpPr>
          <p:cNvPr id="5" name="4 CuadroTexto"/>
          <p:cNvSpPr txBox="1"/>
          <p:nvPr/>
        </p:nvSpPr>
        <p:spPr>
          <a:xfrm>
            <a:off x="0" y="1772816"/>
            <a:ext cx="2411760" cy="4154984"/>
          </a:xfrm>
          <a:prstGeom prst="rect">
            <a:avLst/>
          </a:prstGeom>
          <a:noFill/>
        </p:spPr>
        <p:txBody>
          <a:bodyPr wrap="square" rtlCol="0">
            <a:spAutoFit/>
          </a:bodyPr>
          <a:lstStyle/>
          <a:p>
            <a:pPr algn="ctr"/>
            <a:r>
              <a:rPr lang="es-ES" sz="2400" dirty="0" smtClean="0"/>
              <a:t>Controlar el norte significa contar con hierro, carbón y otros minerales. También antes los sublevados se habían hecho con el control de minas como las de </a:t>
            </a:r>
            <a:r>
              <a:rPr lang="es-ES" sz="2400" dirty="0" err="1" smtClean="0"/>
              <a:t>Riotinto</a:t>
            </a:r>
            <a:r>
              <a:rPr lang="es-ES" sz="2400" dirty="0" smtClean="0"/>
              <a:t>.</a:t>
            </a:r>
            <a:endParaRPr lang="es-E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661993"/>
          </a:xfrm>
          <a:prstGeom prst="rect">
            <a:avLst/>
          </a:prstGeom>
        </p:spPr>
        <p:txBody>
          <a:bodyPr wrap="square">
            <a:spAutoFit/>
          </a:bodyPr>
          <a:lstStyle/>
          <a:p>
            <a:pPr algn="ctr"/>
            <a:r>
              <a:rPr lang="es-ES" sz="3400" dirty="0" smtClean="0">
                <a:latin typeface="Times New Roman" pitchFamily="18" charset="0"/>
                <a:cs typeface="Times New Roman" pitchFamily="18" charset="0"/>
              </a:rPr>
              <a:t>Por último, la estrategia de </a:t>
            </a:r>
            <a:r>
              <a:rPr lang="es-ES" sz="3400" dirty="0" smtClean="0">
                <a:solidFill>
                  <a:srgbClr val="FF0000"/>
                </a:solidFill>
                <a:latin typeface="Times New Roman" pitchFamily="18" charset="0"/>
                <a:cs typeface="Times New Roman" pitchFamily="18" charset="0"/>
              </a:rPr>
              <a:t>mando unificado </a:t>
            </a:r>
            <a:r>
              <a:rPr lang="es-ES" sz="3400" dirty="0" smtClean="0">
                <a:latin typeface="Times New Roman" pitchFamily="18" charset="0"/>
                <a:cs typeface="Times New Roman" pitchFamily="18" charset="0"/>
              </a:rPr>
              <a:t>fue mucho más eficaz entre los sublevados, lo cual les permitió plantear una economía de guerra.</a:t>
            </a:r>
            <a:endParaRPr lang="es-ES" sz="3400" dirty="0">
              <a:latin typeface="Times New Roman" pitchFamily="18" charset="0"/>
              <a:cs typeface="Times New Roman" pitchFamily="18" charset="0"/>
            </a:endParaRPr>
          </a:p>
        </p:txBody>
      </p:sp>
      <p:pic>
        <p:nvPicPr>
          <p:cNvPr id="71682" name="Picture 2" descr="DON CARLOS M2015 nueva variedad de trigo harinero"/>
          <p:cNvPicPr>
            <a:picLocks noChangeAspect="1" noChangeArrowheads="1"/>
          </p:cNvPicPr>
          <p:nvPr/>
        </p:nvPicPr>
        <p:blipFill>
          <a:blip r:embed="rId2" cstate="print"/>
          <a:srcRect/>
          <a:stretch>
            <a:fillRect/>
          </a:stretch>
        </p:blipFill>
        <p:spPr bwMode="auto">
          <a:xfrm>
            <a:off x="2339752" y="1772816"/>
            <a:ext cx="4608512" cy="3456384"/>
          </a:xfrm>
          <a:prstGeom prst="rect">
            <a:avLst/>
          </a:prstGeom>
          <a:noFill/>
        </p:spPr>
      </p:pic>
      <p:sp>
        <p:nvSpPr>
          <p:cNvPr id="4" name="3 CuadroTexto"/>
          <p:cNvSpPr txBox="1"/>
          <p:nvPr/>
        </p:nvSpPr>
        <p:spPr>
          <a:xfrm>
            <a:off x="0" y="5445224"/>
            <a:ext cx="9144000" cy="830997"/>
          </a:xfrm>
          <a:prstGeom prst="rect">
            <a:avLst/>
          </a:prstGeom>
          <a:noFill/>
        </p:spPr>
        <p:txBody>
          <a:bodyPr wrap="square" rtlCol="0">
            <a:spAutoFit/>
          </a:bodyPr>
          <a:lstStyle/>
          <a:p>
            <a:pPr algn="ctr"/>
            <a:r>
              <a:rPr lang="es-ES" sz="2400" dirty="0" smtClean="0"/>
              <a:t>Por ejemplo, en 1937 se creó el Servicio Nacional del Trigo para garantizar el suministro al Ejército.</a:t>
            </a:r>
            <a:endParaRPr lang="es-E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 Consecuencias de la Guerra Civil.</a:t>
            </a:r>
            <a:endParaRPr lang="es-ES" sz="4800" dirty="0"/>
          </a:p>
        </p:txBody>
      </p:sp>
      <p:sp>
        <p:nvSpPr>
          <p:cNvPr id="3" name="2 Rectángulo"/>
          <p:cNvSpPr/>
          <p:nvPr/>
        </p:nvSpPr>
        <p:spPr>
          <a:xfrm>
            <a:off x="0" y="2636912"/>
            <a:ext cx="9144000" cy="2554545"/>
          </a:xfrm>
          <a:prstGeom prst="rect">
            <a:avLst/>
          </a:prstGeom>
        </p:spPr>
        <p:txBody>
          <a:bodyPr wrap="square">
            <a:spAutoFit/>
          </a:bodyPr>
          <a:lstStyle/>
          <a:p>
            <a:pPr marL="268288" lvl="0" indent="-268288">
              <a:buFont typeface="Arial" pitchFamily="34" charset="0"/>
              <a:buChar char="•"/>
            </a:pPr>
            <a:r>
              <a:rPr lang="es-ES" sz="4000" dirty="0" smtClean="0">
                <a:latin typeface="Times New Roman" pitchFamily="18" charset="0"/>
                <a:cs typeface="Times New Roman" pitchFamily="18" charset="0"/>
              </a:rPr>
              <a:t>Consecuencias internacionales.</a:t>
            </a:r>
          </a:p>
          <a:p>
            <a:pPr marL="268288" lvl="0" indent="-268288">
              <a:buFont typeface="Arial" pitchFamily="34" charset="0"/>
              <a:buChar char="•"/>
            </a:pPr>
            <a:r>
              <a:rPr lang="es-ES" sz="4000" dirty="0" smtClean="0">
                <a:latin typeface="Times New Roman" pitchFamily="18" charset="0"/>
                <a:cs typeface="Times New Roman" pitchFamily="18" charset="0"/>
              </a:rPr>
              <a:t>Consecuencias humanas.</a:t>
            </a:r>
          </a:p>
          <a:p>
            <a:pPr marL="268288" lvl="0" indent="-268288">
              <a:buFont typeface="Arial" pitchFamily="34" charset="0"/>
              <a:buChar char="•"/>
            </a:pPr>
            <a:r>
              <a:rPr lang="es-ES" sz="4000" dirty="0" smtClean="0">
                <a:latin typeface="Times New Roman" pitchFamily="18" charset="0"/>
                <a:cs typeface="Times New Roman" pitchFamily="18" charset="0"/>
              </a:rPr>
              <a:t>Consecuencias económicas.</a:t>
            </a:r>
          </a:p>
          <a:p>
            <a:pPr marL="268288" indent="-268288">
              <a:buFont typeface="Arial" pitchFamily="34" charset="0"/>
              <a:buChar char="•"/>
            </a:pPr>
            <a:r>
              <a:rPr lang="es-ES" sz="4000" dirty="0" smtClean="0">
                <a:latin typeface="Times New Roman" pitchFamily="18" charset="0"/>
                <a:cs typeface="Times New Roman" pitchFamily="18" charset="0"/>
              </a:rPr>
              <a:t>Consecuencias culturales.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La Guerra Civil es un episodio </a:t>
            </a:r>
            <a:r>
              <a:rPr lang="es-ES" sz="3600" dirty="0" smtClean="0">
                <a:solidFill>
                  <a:srgbClr val="FF0000"/>
                </a:solidFill>
                <a:latin typeface="Times New Roman" pitchFamily="18" charset="0"/>
                <a:cs typeface="Times New Roman" pitchFamily="18" charset="0"/>
              </a:rPr>
              <a:t>clave de cara a la Segunda Guerra Mundial</a:t>
            </a:r>
            <a:r>
              <a:rPr lang="es-ES" sz="3600" dirty="0" smtClean="0">
                <a:latin typeface="Times New Roman" pitchFamily="18" charset="0"/>
                <a:cs typeface="Times New Roman" pitchFamily="18" charset="0"/>
              </a:rPr>
              <a:t> y causó el </a:t>
            </a:r>
            <a:r>
              <a:rPr lang="es-ES" sz="3600" dirty="0" smtClean="0">
                <a:solidFill>
                  <a:srgbClr val="FF0000"/>
                </a:solidFill>
                <a:latin typeface="Times New Roman" pitchFamily="18" charset="0"/>
                <a:cs typeface="Times New Roman" pitchFamily="18" charset="0"/>
              </a:rPr>
              <a:t>aislamiento internacional español</a:t>
            </a:r>
            <a:r>
              <a:rPr lang="es-ES" sz="3600" dirty="0" smtClean="0">
                <a:latin typeface="Times New Roman" pitchFamily="18" charset="0"/>
                <a:cs typeface="Times New Roman" pitchFamily="18" charset="0"/>
              </a:rPr>
              <a:t> debido a la instauración de una dictadura militar próxima a los totalitarismos de extrema derecha.</a:t>
            </a:r>
            <a:endParaRPr lang="es-ES" sz="3400" dirty="0">
              <a:latin typeface="Times New Roman" pitchFamily="18" charset="0"/>
              <a:cs typeface="Times New Roman" pitchFamily="18" charset="0"/>
            </a:endParaRPr>
          </a:p>
        </p:txBody>
      </p:sp>
      <p:sp>
        <p:nvSpPr>
          <p:cNvPr id="4" name="3 CuadroTexto"/>
          <p:cNvSpPr txBox="1"/>
          <p:nvPr/>
        </p:nvSpPr>
        <p:spPr>
          <a:xfrm>
            <a:off x="0" y="3140968"/>
            <a:ext cx="4427984" cy="3046988"/>
          </a:xfrm>
          <a:prstGeom prst="rect">
            <a:avLst/>
          </a:prstGeom>
          <a:noFill/>
        </p:spPr>
        <p:txBody>
          <a:bodyPr wrap="square" rtlCol="0">
            <a:spAutoFit/>
          </a:bodyPr>
          <a:lstStyle/>
          <a:p>
            <a:pPr algn="ctr"/>
            <a:r>
              <a:rPr lang="es-ES" sz="2400" dirty="0" smtClean="0"/>
              <a:t>La guerra española termina el 1 de abril de 1939. Solo cinco meses después estalla la Segunda Guerra Mundial. La intención de </a:t>
            </a:r>
            <a:r>
              <a:rPr lang="es-ES" sz="2400" dirty="0" err="1" smtClean="0"/>
              <a:t>Negrín</a:t>
            </a:r>
            <a:r>
              <a:rPr lang="es-ES" sz="2400" dirty="0" smtClean="0"/>
              <a:t> y los comunistas era alargar el conflicto para incluirlo dentro de una guerra mayor y así poder tener esperanzas de vencer.</a:t>
            </a:r>
            <a:endParaRPr lang="es-ES" sz="2400" dirty="0"/>
          </a:p>
        </p:txBody>
      </p:sp>
      <p:pic>
        <p:nvPicPr>
          <p:cNvPr id="54274" name="Picture 2" descr="Resultado de imagen de europa 1939"/>
          <p:cNvPicPr>
            <a:picLocks noChangeAspect="1" noChangeArrowheads="1"/>
          </p:cNvPicPr>
          <p:nvPr/>
        </p:nvPicPr>
        <p:blipFill>
          <a:blip r:embed="rId2" cstate="print"/>
          <a:srcRect/>
          <a:stretch>
            <a:fillRect/>
          </a:stretch>
        </p:blipFill>
        <p:spPr bwMode="auto">
          <a:xfrm>
            <a:off x="4467225" y="2996952"/>
            <a:ext cx="4676775" cy="35147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2067"/>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Fases militares de la Guerra Civil. Evolución política y económica en las dos zonas. Consecuencias económicas y sociales de la guerra. Costes humanos.</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31243"/>
          </a:xfrm>
          <a:prstGeom prst="rect">
            <a:avLst/>
          </a:prstGeom>
        </p:spPr>
        <p:txBody>
          <a:bodyPr wrap="square">
            <a:spAutoFit/>
          </a:bodyPr>
          <a:lstStyle/>
          <a:p>
            <a:pPr algn="ctr"/>
            <a:r>
              <a:rPr lang="es-ES" sz="3550" dirty="0" smtClean="0">
                <a:latin typeface="Times New Roman" pitchFamily="18" charset="0"/>
                <a:cs typeface="Times New Roman" pitchFamily="18" charset="0"/>
              </a:rPr>
              <a:t>El país sufrió la </a:t>
            </a:r>
            <a:r>
              <a:rPr lang="es-ES" sz="3550" dirty="0" smtClean="0">
                <a:solidFill>
                  <a:srgbClr val="FF0000"/>
                </a:solidFill>
                <a:latin typeface="Times New Roman" pitchFamily="18" charset="0"/>
                <a:cs typeface="Times New Roman" pitchFamily="18" charset="0"/>
              </a:rPr>
              <a:t>muerte</a:t>
            </a:r>
            <a:r>
              <a:rPr lang="es-ES" sz="3550" dirty="0" smtClean="0">
                <a:latin typeface="Times New Roman" pitchFamily="18" charset="0"/>
                <a:cs typeface="Times New Roman" pitchFamily="18" charset="0"/>
              </a:rPr>
              <a:t> de 600.000 personas, más de 150.000 como </a:t>
            </a:r>
            <a:r>
              <a:rPr lang="es-ES" sz="3550" dirty="0" smtClean="0">
                <a:solidFill>
                  <a:srgbClr val="FF0000"/>
                </a:solidFill>
                <a:latin typeface="Times New Roman" pitchFamily="18" charset="0"/>
                <a:cs typeface="Times New Roman" pitchFamily="18" charset="0"/>
              </a:rPr>
              <a:t>represaliados</a:t>
            </a:r>
            <a:r>
              <a:rPr lang="es-ES" sz="3550" dirty="0" smtClean="0">
                <a:latin typeface="Times New Roman" pitchFamily="18" charset="0"/>
                <a:cs typeface="Times New Roman" pitchFamily="18" charset="0"/>
              </a:rPr>
              <a:t>, y el </a:t>
            </a:r>
            <a:r>
              <a:rPr lang="es-ES" sz="3550" dirty="0" smtClean="0">
                <a:solidFill>
                  <a:srgbClr val="FF0000"/>
                </a:solidFill>
                <a:latin typeface="Times New Roman" pitchFamily="18" charset="0"/>
                <a:cs typeface="Times New Roman" pitchFamily="18" charset="0"/>
              </a:rPr>
              <a:t>exilio</a:t>
            </a:r>
            <a:r>
              <a:rPr lang="es-ES" sz="3550" dirty="0" smtClean="0">
                <a:latin typeface="Times New Roman" pitchFamily="18" charset="0"/>
                <a:cs typeface="Times New Roman" pitchFamily="18" charset="0"/>
              </a:rPr>
              <a:t> de otras 500.000 hacia Francia y América Latina.</a:t>
            </a:r>
            <a:endParaRPr lang="es-ES" sz="3550" dirty="0">
              <a:latin typeface="Times New Roman" pitchFamily="18" charset="0"/>
              <a:cs typeface="Times New Roman" pitchFamily="18" charset="0"/>
            </a:endParaRPr>
          </a:p>
        </p:txBody>
      </p:sp>
      <p:pic>
        <p:nvPicPr>
          <p:cNvPr id="55298" name="Picture 2" descr="Resultado de imagen de paracuellos de jarama matanza"/>
          <p:cNvPicPr>
            <a:picLocks noChangeAspect="1" noChangeArrowheads="1"/>
          </p:cNvPicPr>
          <p:nvPr/>
        </p:nvPicPr>
        <p:blipFill>
          <a:blip r:embed="rId2" cstate="print"/>
          <a:srcRect/>
          <a:stretch>
            <a:fillRect/>
          </a:stretch>
        </p:blipFill>
        <p:spPr bwMode="auto">
          <a:xfrm>
            <a:off x="1403648" y="1772816"/>
            <a:ext cx="6238875" cy="3514726"/>
          </a:xfrm>
          <a:prstGeom prst="rect">
            <a:avLst/>
          </a:prstGeom>
          <a:noFill/>
        </p:spPr>
      </p:pic>
      <p:sp>
        <p:nvSpPr>
          <p:cNvPr id="4" name="3 CuadroTexto"/>
          <p:cNvSpPr txBox="1"/>
          <p:nvPr/>
        </p:nvSpPr>
        <p:spPr>
          <a:xfrm>
            <a:off x="0" y="5373216"/>
            <a:ext cx="9144000" cy="1200329"/>
          </a:xfrm>
          <a:prstGeom prst="rect">
            <a:avLst/>
          </a:prstGeom>
          <a:noFill/>
        </p:spPr>
        <p:txBody>
          <a:bodyPr wrap="square" rtlCol="0">
            <a:spAutoFit/>
          </a:bodyPr>
          <a:lstStyle/>
          <a:p>
            <a:pPr algn="ctr"/>
            <a:r>
              <a:rPr lang="es-ES" sz="2400" dirty="0" smtClean="0"/>
              <a:t>Un episodio muy estudiado de esta represión fueron las matanzas de </a:t>
            </a:r>
            <a:r>
              <a:rPr lang="es-ES" sz="2400" dirty="0" err="1" smtClean="0"/>
              <a:t>Paracuellos</a:t>
            </a:r>
            <a:r>
              <a:rPr lang="es-ES" sz="2400" dirty="0" smtClean="0"/>
              <a:t> de Jarama. Al menos 2.000 personas fueron ejecutados sin juicio por el bando republicano en esta localidad de Madrid.</a:t>
            </a:r>
            <a:endParaRPr lang="es-E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Resultado de imagen de exilio guerra civil"/>
          <p:cNvPicPr>
            <a:picLocks noChangeAspect="1" noChangeArrowheads="1"/>
          </p:cNvPicPr>
          <p:nvPr/>
        </p:nvPicPr>
        <p:blipFill>
          <a:blip r:embed="rId2" cstate="print"/>
          <a:srcRect/>
          <a:stretch>
            <a:fillRect/>
          </a:stretch>
        </p:blipFill>
        <p:spPr bwMode="auto">
          <a:xfrm>
            <a:off x="0" y="1"/>
            <a:ext cx="5299355" cy="3789040"/>
          </a:xfrm>
          <a:prstGeom prst="rect">
            <a:avLst/>
          </a:prstGeom>
          <a:noFill/>
        </p:spPr>
      </p:pic>
      <p:sp>
        <p:nvSpPr>
          <p:cNvPr id="3" name="2 CuadroTexto"/>
          <p:cNvSpPr txBox="1"/>
          <p:nvPr/>
        </p:nvSpPr>
        <p:spPr>
          <a:xfrm>
            <a:off x="0" y="4005064"/>
            <a:ext cx="9144000" cy="2569934"/>
          </a:xfrm>
          <a:prstGeom prst="rect">
            <a:avLst/>
          </a:prstGeom>
          <a:noFill/>
        </p:spPr>
        <p:txBody>
          <a:bodyPr wrap="square" rtlCol="0">
            <a:spAutoFit/>
          </a:bodyPr>
          <a:lstStyle/>
          <a:p>
            <a:pPr algn="ctr"/>
            <a:r>
              <a:rPr lang="es-ES" sz="2300" dirty="0" smtClean="0"/>
              <a:t>El país de refugio de muchos españoles fue </a:t>
            </a:r>
            <a:r>
              <a:rPr lang="es-ES" sz="2300" dirty="0" smtClean="0">
                <a:solidFill>
                  <a:srgbClr val="FF0000"/>
                </a:solidFill>
              </a:rPr>
              <a:t>Francia</a:t>
            </a:r>
            <a:r>
              <a:rPr lang="es-ES" sz="2300" dirty="0" smtClean="0"/>
              <a:t> donde malvivieron hasta el final de la guerra. </a:t>
            </a:r>
            <a:r>
              <a:rPr lang="es-ES" sz="2300" dirty="0" smtClean="0">
                <a:solidFill>
                  <a:srgbClr val="FF0000"/>
                </a:solidFill>
              </a:rPr>
              <a:t>Muchos pudieron volver a España </a:t>
            </a:r>
            <a:r>
              <a:rPr lang="es-ES" sz="2300" dirty="0" smtClean="0"/>
              <a:t>al acabar la guerra. Una cifra importante fue enviada a </a:t>
            </a:r>
            <a:r>
              <a:rPr lang="es-ES" sz="2300" dirty="0" smtClean="0">
                <a:solidFill>
                  <a:srgbClr val="FF0000"/>
                </a:solidFill>
              </a:rPr>
              <a:t>campos de concentración </a:t>
            </a:r>
            <a:r>
              <a:rPr lang="es-ES" sz="2300" dirty="0" smtClean="0"/>
              <a:t>nazis cuando los alemanes ocuparon Francia. Otros desembarcaron en </a:t>
            </a:r>
            <a:r>
              <a:rPr lang="es-ES" sz="2300" dirty="0" smtClean="0">
                <a:solidFill>
                  <a:srgbClr val="FF0000"/>
                </a:solidFill>
              </a:rPr>
              <a:t>Argelia</a:t>
            </a:r>
            <a:r>
              <a:rPr lang="es-ES" sz="2300" dirty="0" smtClean="0"/>
              <a:t> y otros muchos se fueron a </a:t>
            </a:r>
            <a:r>
              <a:rPr lang="es-ES" sz="2300" dirty="0" smtClean="0">
                <a:solidFill>
                  <a:srgbClr val="FF0000"/>
                </a:solidFill>
              </a:rPr>
              <a:t>México y Argentina </a:t>
            </a:r>
            <a:r>
              <a:rPr lang="es-ES" sz="2300" dirty="0" smtClean="0"/>
              <a:t>donde fueron bien acogidos. Los dirigentes comunistas y sus familias se fueron a la </a:t>
            </a:r>
            <a:r>
              <a:rPr lang="es-ES" sz="2300" dirty="0" smtClean="0">
                <a:solidFill>
                  <a:srgbClr val="FF0000"/>
                </a:solidFill>
              </a:rPr>
              <a:t>URSS</a:t>
            </a:r>
            <a:r>
              <a:rPr lang="es-ES" sz="2300" dirty="0" smtClean="0"/>
              <a:t>. Por su puesto, no faltaron los que </a:t>
            </a:r>
            <a:r>
              <a:rPr lang="es-ES" sz="2300" dirty="0" smtClean="0">
                <a:solidFill>
                  <a:srgbClr val="FF0000"/>
                </a:solidFill>
              </a:rPr>
              <a:t>se unieron a la lucha contra el fascismo </a:t>
            </a:r>
            <a:r>
              <a:rPr lang="es-ES" sz="2300" dirty="0" smtClean="0"/>
              <a:t>en Europa.</a:t>
            </a:r>
            <a:endParaRPr lang="es-ES" sz="2300" dirty="0"/>
          </a:p>
        </p:txBody>
      </p:sp>
      <p:pic>
        <p:nvPicPr>
          <p:cNvPr id="62468" name="Picture 4" descr="http://sauce.pntic.mec.es/jotero/Emigra2/emigra1.gif"/>
          <p:cNvPicPr>
            <a:picLocks noChangeAspect="1" noChangeArrowheads="1"/>
          </p:cNvPicPr>
          <p:nvPr/>
        </p:nvPicPr>
        <p:blipFill>
          <a:blip r:embed="rId3" cstate="print"/>
          <a:srcRect/>
          <a:stretch>
            <a:fillRect/>
          </a:stretch>
        </p:blipFill>
        <p:spPr bwMode="auto">
          <a:xfrm>
            <a:off x="4035011" y="0"/>
            <a:ext cx="5108990" cy="378904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Resultado de imagen de pirámide población españa 1970"/>
          <p:cNvPicPr>
            <a:picLocks noChangeAspect="1" noChangeArrowheads="1"/>
          </p:cNvPicPr>
          <p:nvPr/>
        </p:nvPicPr>
        <p:blipFill>
          <a:blip r:embed="rId2" cstate="print"/>
          <a:srcRect/>
          <a:stretch>
            <a:fillRect/>
          </a:stretch>
        </p:blipFill>
        <p:spPr bwMode="auto">
          <a:xfrm>
            <a:off x="5353050" y="1988840"/>
            <a:ext cx="3790950" cy="3514726"/>
          </a:xfrm>
          <a:prstGeom prst="rect">
            <a:avLst/>
          </a:prstGeom>
          <a:noFill/>
        </p:spPr>
      </p:pic>
      <p:sp>
        <p:nvSpPr>
          <p:cNvPr id="3" name="2 Rectángulo"/>
          <p:cNvSpPr/>
          <p:nvPr/>
        </p:nvSpPr>
        <p:spPr>
          <a:xfrm>
            <a:off x="0" y="0"/>
            <a:ext cx="9144000" cy="1200329"/>
          </a:xfrm>
          <a:prstGeom prst="rect">
            <a:avLst/>
          </a:prstGeom>
        </p:spPr>
        <p:txBody>
          <a:bodyPr wrap="square">
            <a:spAutoFit/>
          </a:bodyPr>
          <a:lstStyle/>
          <a:p>
            <a:pPr algn="ctr"/>
            <a:r>
              <a:rPr lang="es-ES" sz="3600" dirty="0" smtClean="0">
                <a:latin typeface="Times New Roman" pitchFamily="18" charset="0"/>
                <a:cs typeface="Times New Roman" pitchFamily="18" charset="0"/>
              </a:rPr>
              <a:t>A esto hay que añadir unos </a:t>
            </a:r>
            <a:r>
              <a:rPr lang="es-ES" sz="3600" dirty="0" smtClean="0">
                <a:solidFill>
                  <a:srgbClr val="FF0000"/>
                </a:solidFill>
                <a:latin typeface="Times New Roman" pitchFamily="18" charset="0"/>
                <a:cs typeface="Times New Roman" pitchFamily="18" charset="0"/>
              </a:rPr>
              <a:t>200.000 niños que no nacieron</a:t>
            </a:r>
            <a:r>
              <a:rPr lang="es-ES" sz="3600" dirty="0" smtClean="0">
                <a:latin typeface="Times New Roman" pitchFamily="18" charset="0"/>
                <a:cs typeface="Times New Roman" pitchFamily="18" charset="0"/>
              </a:rPr>
              <a:t> a causa de la guerra.</a:t>
            </a:r>
            <a:endParaRPr lang="es-ES" sz="3600" dirty="0">
              <a:latin typeface="Times New Roman" pitchFamily="18" charset="0"/>
              <a:cs typeface="Times New Roman" pitchFamily="18" charset="0"/>
            </a:endParaRPr>
          </a:p>
        </p:txBody>
      </p:sp>
      <p:sp>
        <p:nvSpPr>
          <p:cNvPr id="4" name="3 CuadroTexto"/>
          <p:cNvSpPr txBox="1"/>
          <p:nvPr/>
        </p:nvSpPr>
        <p:spPr>
          <a:xfrm>
            <a:off x="0" y="2492896"/>
            <a:ext cx="5220072" cy="2308324"/>
          </a:xfrm>
          <a:prstGeom prst="rect">
            <a:avLst/>
          </a:prstGeom>
          <a:noFill/>
        </p:spPr>
        <p:txBody>
          <a:bodyPr wrap="square" rtlCol="0">
            <a:spAutoFit/>
          </a:bodyPr>
          <a:lstStyle/>
          <a:p>
            <a:pPr algn="ctr"/>
            <a:r>
              <a:rPr lang="es-ES" sz="2400" dirty="0" smtClean="0"/>
              <a:t>La pirámide de 1970 de España nos muestra las huellas de la guerra. Haz el cálculo y verás que el entrante de 30 a 34 años se refiere a esos no nacidos. Y no es más evidente porque la emigración lo distorsiona.</a:t>
            </a:r>
            <a:endParaRPr lang="es-E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Gran parte de las </a:t>
            </a:r>
            <a:r>
              <a:rPr lang="es-ES" sz="3600" dirty="0" smtClean="0">
                <a:solidFill>
                  <a:srgbClr val="FF0000"/>
                </a:solidFill>
                <a:latin typeface="Times New Roman" pitchFamily="18" charset="0"/>
                <a:cs typeface="Times New Roman" pitchFamily="18" charset="0"/>
              </a:rPr>
              <a:t>infraestructuras</a:t>
            </a:r>
            <a:r>
              <a:rPr lang="es-ES" sz="3600" dirty="0" smtClean="0">
                <a:latin typeface="Times New Roman" pitchFamily="18" charset="0"/>
                <a:cs typeface="Times New Roman" pitchFamily="18" charset="0"/>
              </a:rPr>
              <a:t>, muchas </a:t>
            </a:r>
            <a:r>
              <a:rPr lang="es-ES" sz="3600" dirty="0" smtClean="0">
                <a:solidFill>
                  <a:srgbClr val="FF0000"/>
                </a:solidFill>
                <a:latin typeface="Times New Roman" pitchFamily="18" charset="0"/>
                <a:cs typeface="Times New Roman" pitchFamily="18" charset="0"/>
              </a:rPr>
              <a:t>viviendas</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fábricas</a:t>
            </a:r>
            <a:r>
              <a:rPr lang="es-ES" sz="3600" dirty="0" smtClean="0">
                <a:latin typeface="Times New Roman" pitchFamily="18" charset="0"/>
                <a:cs typeface="Times New Roman" pitchFamily="18" charset="0"/>
              </a:rPr>
              <a:t> y </a:t>
            </a:r>
            <a:r>
              <a:rPr lang="es-ES" sz="3600" dirty="0" smtClean="0">
                <a:solidFill>
                  <a:srgbClr val="FF0000"/>
                </a:solidFill>
                <a:latin typeface="Times New Roman" pitchFamily="18" charset="0"/>
                <a:cs typeface="Times New Roman" pitchFamily="18" charset="0"/>
              </a:rPr>
              <a:t>cultivos</a:t>
            </a:r>
            <a:r>
              <a:rPr lang="es-ES" sz="3600" dirty="0" smtClean="0">
                <a:latin typeface="Times New Roman" pitchFamily="18" charset="0"/>
                <a:cs typeface="Times New Roman" pitchFamily="18" charset="0"/>
              </a:rPr>
              <a:t> fueron destruidos, la </a:t>
            </a:r>
            <a:r>
              <a:rPr lang="es-ES" sz="3600" dirty="0" smtClean="0">
                <a:solidFill>
                  <a:srgbClr val="FF0000"/>
                </a:solidFill>
                <a:latin typeface="Times New Roman" pitchFamily="18" charset="0"/>
                <a:cs typeface="Times New Roman" pitchFamily="18" charset="0"/>
              </a:rPr>
              <a:t>renta por persona se redujo cerca del 30%</a:t>
            </a:r>
            <a:r>
              <a:rPr lang="es-ES" sz="3600" dirty="0" smtClean="0">
                <a:latin typeface="Times New Roman" pitchFamily="18" charset="0"/>
                <a:cs typeface="Times New Roman" pitchFamily="18" charset="0"/>
              </a:rPr>
              <a:t>, el </a:t>
            </a:r>
            <a:r>
              <a:rPr lang="es-ES" sz="3600" dirty="0" smtClean="0">
                <a:solidFill>
                  <a:srgbClr val="FF0000"/>
                </a:solidFill>
                <a:latin typeface="Times New Roman" pitchFamily="18" charset="0"/>
                <a:cs typeface="Times New Roman" pitchFamily="18" charset="0"/>
              </a:rPr>
              <a:t>Estado quedó arruinado </a:t>
            </a:r>
            <a:r>
              <a:rPr lang="es-ES" sz="3600" dirty="0" smtClean="0">
                <a:latin typeface="Times New Roman" pitchFamily="18" charset="0"/>
                <a:cs typeface="Times New Roman" pitchFamily="18" charset="0"/>
              </a:rPr>
              <a:t>y se produjo una incontenible </a:t>
            </a:r>
            <a:r>
              <a:rPr lang="es-ES" sz="3600" dirty="0" smtClean="0">
                <a:solidFill>
                  <a:srgbClr val="FF0000"/>
                </a:solidFill>
                <a:latin typeface="Times New Roman" pitchFamily="18" charset="0"/>
                <a:cs typeface="Times New Roman" pitchFamily="18" charset="0"/>
              </a:rPr>
              <a:t>inflación</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56322" name="Picture 2" descr="Imagen relacionada"/>
          <p:cNvPicPr>
            <a:picLocks noChangeAspect="1" noChangeArrowheads="1"/>
          </p:cNvPicPr>
          <p:nvPr/>
        </p:nvPicPr>
        <p:blipFill>
          <a:blip r:embed="rId2" cstate="print"/>
          <a:srcRect/>
          <a:stretch>
            <a:fillRect/>
          </a:stretch>
        </p:blipFill>
        <p:spPr bwMode="auto">
          <a:xfrm>
            <a:off x="4267200" y="3068960"/>
            <a:ext cx="4876800" cy="3514726"/>
          </a:xfrm>
          <a:prstGeom prst="rect">
            <a:avLst/>
          </a:prstGeom>
          <a:noFill/>
        </p:spPr>
      </p:pic>
      <p:sp>
        <p:nvSpPr>
          <p:cNvPr id="4" name="3 CuadroTexto"/>
          <p:cNvSpPr txBox="1"/>
          <p:nvPr/>
        </p:nvSpPr>
        <p:spPr>
          <a:xfrm>
            <a:off x="0" y="3356992"/>
            <a:ext cx="4283968" cy="3046988"/>
          </a:xfrm>
          <a:prstGeom prst="rect">
            <a:avLst/>
          </a:prstGeom>
          <a:noFill/>
        </p:spPr>
        <p:txBody>
          <a:bodyPr wrap="square" rtlCol="0">
            <a:spAutoFit/>
          </a:bodyPr>
          <a:lstStyle/>
          <a:p>
            <a:pPr algn="ctr"/>
            <a:r>
              <a:rPr lang="es-ES" sz="2400" dirty="0" smtClean="0"/>
              <a:t>En definitiva, el futuro de España quedó hipotecado. Largo Caballero entregó el oro del Banco de España a los soviéticos y Franco tuvo que pagar la ayuda </a:t>
            </a:r>
            <a:r>
              <a:rPr lang="es-ES" sz="2400" dirty="0" err="1" smtClean="0"/>
              <a:t>italoalemana</a:t>
            </a:r>
            <a:r>
              <a:rPr lang="es-ES" sz="2400" dirty="0" smtClean="0"/>
              <a:t> con concesiones como dejarles explotar las minas española.</a:t>
            </a:r>
            <a:endParaRPr lang="es-E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Resultado de imagen de pib per capita guerra civil españa"/>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t>La </a:t>
            </a:r>
            <a:r>
              <a:rPr lang="es-ES" sz="3600" dirty="0" smtClean="0">
                <a:solidFill>
                  <a:srgbClr val="FF0000"/>
                </a:solidFill>
              </a:rPr>
              <a:t>guerra</a:t>
            </a:r>
            <a:r>
              <a:rPr lang="es-ES" sz="3600" dirty="0" smtClean="0"/>
              <a:t>, el </a:t>
            </a:r>
            <a:r>
              <a:rPr lang="es-ES" sz="3600" dirty="0" smtClean="0">
                <a:solidFill>
                  <a:srgbClr val="FF0000"/>
                </a:solidFill>
              </a:rPr>
              <a:t>aislamiento</a:t>
            </a:r>
            <a:r>
              <a:rPr lang="es-ES" sz="3600" dirty="0" smtClean="0"/>
              <a:t> y la </a:t>
            </a:r>
            <a:r>
              <a:rPr lang="es-ES" sz="3600" dirty="0" smtClean="0">
                <a:solidFill>
                  <a:srgbClr val="FF0000"/>
                </a:solidFill>
              </a:rPr>
              <a:t>paralización de cualquier reforma</a:t>
            </a:r>
            <a:r>
              <a:rPr lang="es-ES" sz="3600" dirty="0" smtClean="0"/>
              <a:t> </a:t>
            </a:r>
            <a:r>
              <a:rPr lang="es-ES" sz="3600" dirty="0" smtClean="0">
                <a:solidFill>
                  <a:srgbClr val="FF0000"/>
                </a:solidFill>
              </a:rPr>
              <a:t>cercenaron la modernización socioeconómica </a:t>
            </a:r>
            <a:r>
              <a:rPr lang="es-ES" sz="3600" dirty="0" smtClean="0"/>
              <a:t>del país.</a:t>
            </a:r>
            <a:endParaRPr lang="es-ES" sz="3600" dirty="0"/>
          </a:p>
        </p:txBody>
      </p:sp>
      <p:pic>
        <p:nvPicPr>
          <p:cNvPr id="63490" name="Picture 2" descr="Resultado de imagen de evolucion sectores economicos españa"/>
          <p:cNvPicPr>
            <a:picLocks noChangeAspect="1" noChangeArrowheads="1"/>
          </p:cNvPicPr>
          <p:nvPr/>
        </p:nvPicPr>
        <p:blipFill>
          <a:blip r:embed="rId2" cstate="print"/>
          <a:srcRect/>
          <a:stretch>
            <a:fillRect/>
          </a:stretch>
        </p:blipFill>
        <p:spPr bwMode="auto">
          <a:xfrm>
            <a:off x="5690756" y="2564905"/>
            <a:ext cx="3453244" cy="3168351"/>
          </a:xfrm>
          <a:prstGeom prst="rect">
            <a:avLst/>
          </a:prstGeom>
          <a:noFill/>
        </p:spPr>
      </p:pic>
      <p:pic>
        <p:nvPicPr>
          <p:cNvPr id="63492" name="Picture 4" descr="Resultado de imagen de procesion católica 1940"/>
          <p:cNvPicPr>
            <a:picLocks noChangeAspect="1" noChangeArrowheads="1"/>
          </p:cNvPicPr>
          <p:nvPr/>
        </p:nvPicPr>
        <p:blipFill>
          <a:blip r:embed="rId3" cstate="print"/>
          <a:srcRect/>
          <a:stretch>
            <a:fillRect/>
          </a:stretch>
        </p:blipFill>
        <p:spPr bwMode="auto">
          <a:xfrm>
            <a:off x="0" y="2564904"/>
            <a:ext cx="2265410" cy="3198759"/>
          </a:xfrm>
          <a:prstGeom prst="rect">
            <a:avLst/>
          </a:prstGeom>
          <a:noFill/>
        </p:spPr>
      </p:pic>
      <p:sp>
        <p:nvSpPr>
          <p:cNvPr id="5" name="4 CuadroTexto"/>
          <p:cNvSpPr txBox="1"/>
          <p:nvPr/>
        </p:nvSpPr>
        <p:spPr>
          <a:xfrm>
            <a:off x="2267744" y="2492896"/>
            <a:ext cx="3491880" cy="3416320"/>
          </a:xfrm>
          <a:prstGeom prst="rect">
            <a:avLst/>
          </a:prstGeom>
          <a:noFill/>
        </p:spPr>
        <p:txBody>
          <a:bodyPr wrap="square" rtlCol="0">
            <a:spAutoFit/>
          </a:bodyPr>
          <a:lstStyle/>
          <a:p>
            <a:pPr algn="ctr"/>
            <a:r>
              <a:rPr lang="es-ES" sz="2400" dirty="0" smtClean="0"/>
              <a:t>Económicamente, </a:t>
            </a:r>
            <a:r>
              <a:rPr lang="es-ES" sz="2400" dirty="0" smtClean="0">
                <a:solidFill>
                  <a:srgbClr val="FF0000"/>
                </a:solidFill>
              </a:rPr>
              <a:t>España perdió dos décadas </a:t>
            </a:r>
            <a:r>
              <a:rPr lang="es-ES" sz="2400" dirty="0" smtClean="0"/>
              <a:t>(fíjate en el repunte del sector primario en 1940 y 1950). Socialmente, España se volvió muy conservadora, tal y como atestigua, por ejemplo, el auge católico tras la guerra.</a:t>
            </a:r>
            <a:endParaRPr lang="es-E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upload.wikimedia.org/wikipedia/commons/thumb/f/fa/Cartilla_de_racionamiento_Espa%C3%B1a_1945.JPG/1024px-Cartilla_de_racionamiento_Espa%C3%B1a_1945.JPG"/>
          <p:cNvPicPr>
            <a:picLocks noChangeAspect="1" noChangeArrowheads="1"/>
          </p:cNvPicPr>
          <p:nvPr/>
        </p:nvPicPr>
        <p:blipFill>
          <a:blip r:embed="rId2" cstate="print"/>
          <a:srcRect/>
          <a:stretch>
            <a:fillRect/>
          </a:stretch>
        </p:blipFill>
        <p:spPr bwMode="auto">
          <a:xfrm>
            <a:off x="3563888" y="2409092"/>
            <a:ext cx="5580112" cy="3728828"/>
          </a:xfrm>
          <a:prstGeom prst="rect">
            <a:avLst/>
          </a:prstGeom>
          <a:noFill/>
        </p:spPr>
      </p:pic>
      <p:sp>
        <p:nvSpPr>
          <p:cNvPr id="3" name="2 Rectángulo"/>
          <p:cNvSpPr/>
          <p:nvPr/>
        </p:nvSpPr>
        <p:spPr>
          <a:xfrm>
            <a:off x="0" y="0"/>
            <a:ext cx="9144000" cy="1938992"/>
          </a:xfrm>
          <a:prstGeom prst="rect">
            <a:avLst/>
          </a:prstGeom>
        </p:spPr>
        <p:txBody>
          <a:bodyPr wrap="square">
            <a:spAutoFit/>
          </a:bodyPr>
          <a:lstStyle/>
          <a:p>
            <a:pPr algn="ctr"/>
            <a:r>
              <a:rPr lang="es-ES" sz="4000" dirty="0" smtClean="0">
                <a:latin typeface="Times New Roman" pitchFamily="18" charset="0"/>
                <a:cs typeface="Times New Roman" pitchFamily="18" charset="0"/>
              </a:rPr>
              <a:t>Hasta los años 50 los españoles vivirían las penurias de la carestía con el </a:t>
            </a:r>
            <a:r>
              <a:rPr lang="es-ES" sz="4000" dirty="0" smtClean="0">
                <a:solidFill>
                  <a:srgbClr val="FF0000"/>
                </a:solidFill>
                <a:latin typeface="Times New Roman" pitchFamily="18" charset="0"/>
                <a:cs typeface="Times New Roman" pitchFamily="18" charset="0"/>
              </a:rPr>
              <a:t>racionamiento</a:t>
            </a:r>
            <a:r>
              <a:rPr lang="es-ES" sz="4000" dirty="0" smtClean="0">
                <a:latin typeface="Times New Roman" pitchFamily="18" charset="0"/>
                <a:cs typeface="Times New Roman" pitchFamily="18" charset="0"/>
              </a:rPr>
              <a:t> de alimentos.</a:t>
            </a:r>
            <a:endParaRPr lang="es-ES" sz="4000" dirty="0">
              <a:latin typeface="Times New Roman" pitchFamily="18" charset="0"/>
              <a:cs typeface="Times New Roman" pitchFamily="18" charset="0"/>
            </a:endParaRPr>
          </a:p>
        </p:txBody>
      </p:sp>
      <p:sp>
        <p:nvSpPr>
          <p:cNvPr id="4" name="3 CuadroTexto"/>
          <p:cNvSpPr txBox="1"/>
          <p:nvPr/>
        </p:nvSpPr>
        <p:spPr>
          <a:xfrm>
            <a:off x="0" y="2852936"/>
            <a:ext cx="3563888" cy="2308324"/>
          </a:xfrm>
          <a:prstGeom prst="rect">
            <a:avLst/>
          </a:prstGeom>
          <a:noFill/>
        </p:spPr>
        <p:txBody>
          <a:bodyPr wrap="square" rtlCol="0">
            <a:spAutoFit/>
          </a:bodyPr>
          <a:lstStyle/>
          <a:p>
            <a:pPr algn="ctr"/>
            <a:r>
              <a:rPr lang="es-ES" sz="2400" dirty="0" smtClean="0"/>
              <a:t>Hasta 1952 estuvieron presentes en el país las cartillas de racionamiento y se hizo muy frecuente el mercado negro para completar la alimentación.</a:t>
            </a:r>
            <a:endParaRPr lang="es-E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4572000" y="1628800"/>
            <a:ext cx="4572000" cy="3914775"/>
          </a:xfrm>
          <a:prstGeom prst="rect">
            <a:avLst/>
          </a:prstGeom>
          <a:noFill/>
          <a:ln w="9525">
            <a:noFill/>
            <a:miter lim="800000"/>
            <a:headEnd/>
            <a:tailEnd/>
          </a:ln>
        </p:spPr>
      </p:pic>
      <p:sp>
        <p:nvSpPr>
          <p:cNvPr id="3" name="2 Rectángulo"/>
          <p:cNvSpPr/>
          <p:nvPr/>
        </p:nvSpPr>
        <p:spPr>
          <a:xfrm>
            <a:off x="0" y="0"/>
            <a:ext cx="9144000" cy="1323439"/>
          </a:xfrm>
          <a:prstGeom prst="rect">
            <a:avLst/>
          </a:prstGeom>
        </p:spPr>
        <p:txBody>
          <a:bodyPr wrap="square">
            <a:spAutoFit/>
          </a:bodyPr>
          <a:lstStyle/>
          <a:p>
            <a:pPr algn="ctr"/>
            <a:r>
              <a:rPr lang="es-ES" sz="4000" dirty="0" smtClean="0">
                <a:latin typeface="Times New Roman" pitchFamily="18" charset="0"/>
                <a:cs typeface="Times New Roman" pitchFamily="18" charset="0"/>
              </a:rPr>
              <a:t>Los vencidos fueron represaliados, marginados o silenciados.</a:t>
            </a:r>
            <a:endParaRPr lang="es-ES" sz="4000" dirty="0">
              <a:latin typeface="Times New Roman" pitchFamily="18" charset="0"/>
              <a:cs typeface="Times New Roman" pitchFamily="18" charset="0"/>
            </a:endParaRPr>
          </a:p>
        </p:txBody>
      </p:sp>
      <p:sp>
        <p:nvSpPr>
          <p:cNvPr id="4" name="3 CuadroTexto"/>
          <p:cNvSpPr txBox="1"/>
          <p:nvPr/>
        </p:nvSpPr>
        <p:spPr>
          <a:xfrm>
            <a:off x="0" y="1772816"/>
            <a:ext cx="4572000" cy="3785652"/>
          </a:xfrm>
          <a:prstGeom prst="rect">
            <a:avLst/>
          </a:prstGeom>
          <a:noFill/>
        </p:spPr>
        <p:txBody>
          <a:bodyPr wrap="square" rtlCol="0">
            <a:spAutoFit/>
          </a:bodyPr>
          <a:lstStyle/>
          <a:p>
            <a:pPr algn="ctr"/>
            <a:r>
              <a:rPr lang="es-ES" sz="2400" dirty="0" smtClean="0"/>
              <a:t>La construcción del Valle de los Caídos entre 1939 y finales de los 50 suele ponerse como ejemplo de esa situación. Se habla de 20.000 presos obligados a trabajar en el monumento (hoy en día se dice que era voluntario, pero servía para conmutar penas de muertes y condenas de cárcel, por lo que muy voluntario no era).</a:t>
            </a:r>
            <a:endParaRPr lang="es-E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uan March siempre gana | Cultura | EL PAÍS"/>
          <p:cNvPicPr>
            <a:picLocks noChangeAspect="1" noChangeArrowheads="1"/>
          </p:cNvPicPr>
          <p:nvPr/>
        </p:nvPicPr>
        <p:blipFill>
          <a:blip r:embed="rId2" cstate="print"/>
          <a:srcRect/>
          <a:stretch>
            <a:fillRect/>
          </a:stretch>
        </p:blipFill>
        <p:spPr bwMode="auto">
          <a:xfrm>
            <a:off x="6237968" y="24145"/>
            <a:ext cx="2906031" cy="4484975"/>
          </a:xfrm>
          <a:prstGeom prst="rect">
            <a:avLst/>
          </a:prstGeom>
          <a:noFill/>
        </p:spPr>
      </p:pic>
      <p:sp>
        <p:nvSpPr>
          <p:cNvPr id="3" name="2 CuadroTexto"/>
          <p:cNvSpPr txBox="1"/>
          <p:nvPr/>
        </p:nvSpPr>
        <p:spPr>
          <a:xfrm>
            <a:off x="0" y="404664"/>
            <a:ext cx="6228184" cy="6186309"/>
          </a:xfrm>
          <a:prstGeom prst="rect">
            <a:avLst/>
          </a:prstGeom>
          <a:noFill/>
        </p:spPr>
        <p:txBody>
          <a:bodyPr wrap="square" rtlCol="0">
            <a:spAutoFit/>
          </a:bodyPr>
          <a:lstStyle/>
          <a:p>
            <a:pPr algn="ctr"/>
            <a:r>
              <a:rPr lang="es-ES" sz="3600" dirty="0" smtClean="0"/>
              <a:t>Por supuesto, muchos de los </a:t>
            </a:r>
            <a:r>
              <a:rPr lang="es-ES" sz="3600" dirty="0" smtClean="0">
                <a:solidFill>
                  <a:srgbClr val="FF0000"/>
                </a:solidFill>
              </a:rPr>
              <a:t>oligarcas que apoyaron a los sublevados se enriquecieron </a:t>
            </a:r>
            <a:r>
              <a:rPr lang="es-ES" sz="3600" dirty="0" smtClean="0"/>
              <a:t>con la guerra y afianzaron su posición. Ya que lo hemos citado, el caso de Juan </a:t>
            </a:r>
            <a:r>
              <a:rPr lang="es-ES" sz="3600" dirty="0" err="1" smtClean="0"/>
              <a:t>March</a:t>
            </a:r>
            <a:r>
              <a:rPr lang="es-ES" sz="3600" dirty="0" smtClean="0"/>
              <a:t> es un buen ejemplo. Años después de la contienda compró La Canadiense (¿la recuerdas?) logrando hacer un negocio redondo.</a:t>
            </a:r>
            <a:endParaRPr lang="es-ES" sz="3600" dirty="0"/>
          </a:p>
        </p:txBody>
      </p:sp>
      <p:pic>
        <p:nvPicPr>
          <p:cNvPr id="73730" name="Picture 2" descr="https://upload.wikimedia.org/wikipedia/commons/thumb/8/80/Accio.jpg/800px-Accio.jpg"/>
          <p:cNvPicPr>
            <a:picLocks noChangeAspect="1" noChangeArrowheads="1"/>
          </p:cNvPicPr>
          <p:nvPr/>
        </p:nvPicPr>
        <p:blipFill>
          <a:blip r:embed="rId3" cstate="print"/>
          <a:srcRect/>
          <a:stretch>
            <a:fillRect/>
          </a:stretch>
        </p:blipFill>
        <p:spPr bwMode="auto">
          <a:xfrm>
            <a:off x="6248853" y="3068960"/>
            <a:ext cx="2895147" cy="378904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t>Por otro lado, </a:t>
            </a:r>
            <a:r>
              <a:rPr lang="es-ES" sz="3600" dirty="0" smtClean="0">
                <a:solidFill>
                  <a:srgbClr val="FF0000"/>
                </a:solidFill>
              </a:rPr>
              <a:t>se resintió notablemente el esplendor cultural </a:t>
            </a:r>
            <a:r>
              <a:rPr lang="es-ES" sz="3600" dirty="0" smtClean="0"/>
              <a:t>de las décadas precedentes debido al apoyo que la mayoría de los intelectuales dieron a la República. </a:t>
            </a:r>
            <a:endParaRPr lang="es-ES" sz="3600" dirty="0">
              <a:latin typeface="Times New Roman" pitchFamily="18" charset="0"/>
              <a:cs typeface="Times New Roman" pitchFamily="18" charset="0"/>
            </a:endParaRPr>
          </a:p>
        </p:txBody>
      </p:sp>
      <p:sp>
        <p:nvSpPr>
          <p:cNvPr id="3" name="2 Rectángulo"/>
          <p:cNvSpPr/>
          <p:nvPr/>
        </p:nvSpPr>
        <p:spPr>
          <a:xfrm>
            <a:off x="0" y="2549128"/>
            <a:ext cx="5652120" cy="4308872"/>
          </a:xfrm>
          <a:prstGeom prst="rect">
            <a:avLst/>
          </a:prstGeom>
        </p:spPr>
        <p:txBody>
          <a:bodyPr wrap="square">
            <a:spAutoFit/>
          </a:bodyPr>
          <a:lstStyle/>
          <a:p>
            <a:pPr algn="ctr"/>
            <a:r>
              <a:rPr lang="es-ES" sz="2200" dirty="0" smtClean="0"/>
              <a:t>En cualquier caso, curiosas estas palabras de Gregorio Marañón:</a:t>
            </a:r>
          </a:p>
          <a:p>
            <a:pPr algn="ctr"/>
            <a:endParaRPr lang="es-ES" sz="1000" dirty="0" smtClean="0"/>
          </a:p>
          <a:p>
            <a:pPr algn="ctr"/>
            <a:r>
              <a:rPr lang="es-ES" sz="2200" dirty="0" smtClean="0"/>
              <a:t>“No hay que esforzarse mucho, amigos míos; escuchen ustedes este argumento: el ochenta y ocho por ciento del profesorado de Madrid, Valencia y Barcelona ha tenido que huir al extranjero, abandonar España, escapar a quien más pueda. ¿Y saben ustedes por qué? Sencillamente porque temían ser asesinados por los rojos, a pesar de que muchos de los intelectuales amenazados eran tenidos por hombres de izquierda”.</a:t>
            </a:r>
            <a:endParaRPr lang="es-ES" sz="2200" dirty="0"/>
          </a:p>
        </p:txBody>
      </p:sp>
      <p:pic>
        <p:nvPicPr>
          <p:cNvPr id="2050" name="Picture 2" descr="Gregorio Marañón - retrato.png"/>
          <p:cNvPicPr>
            <a:picLocks noChangeAspect="1" noChangeArrowheads="1"/>
          </p:cNvPicPr>
          <p:nvPr/>
        </p:nvPicPr>
        <p:blipFill>
          <a:blip r:embed="rId2" cstate="print"/>
          <a:srcRect/>
          <a:stretch>
            <a:fillRect/>
          </a:stretch>
        </p:blipFill>
        <p:spPr bwMode="auto">
          <a:xfrm>
            <a:off x="5650361" y="2492896"/>
            <a:ext cx="3493639" cy="43651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 El inicio de la guerra.</a:t>
            </a:r>
            <a:endParaRPr lang="es-ES" sz="4800" dirty="0"/>
          </a:p>
        </p:txBody>
      </p:sp>
      <p:sp>
        <p:nvSpPr>
          <p:cNvPr id="3" name="2 Rectángulo"/>
          <p:cNvSpPr/>
          <p:nvPr/>
        </p:nvSpPr>
        <p:spPr>
          <a:xfrm>
            <a:off x="0" y="2060848"/>
            <a:ext cx="9144000" cy="1323439"/>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Sublevación y situación política y militar de los dos bandos.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16320"/>
          </a:xfrm>
          <a:prstGeom prst="rect">
            <a:avLst/>
          </a:prstGeom>
        </p:spPr>
        <p:txBody>
          <a:bodyPr wrap="square">
            <a:spAutoFit/>
          </a:bodyPr>
          <a:lstStyle/>
          <a:p>
            <a:pPr algn="ctr"/>
            <a:r>
              <a:rPr lang="es-ES" sz="3600" dirty="0" smtClean="0"/>
              <a:t>De hecho varios </a:t>
            </a:r>
            <a:r>
              <a:rPr lang="es-ES" sz="3600" dirty="0" smtClean="0">
                <a:solidFill>
                  <a:srgbClr val="FF0000"/>
                </a:solidFill>
              </a:rPr>
              <a:t>murieron</a:t>
            </a:r>
            <a:r>
              <a:rPr lang="es-ES" sz="3600" dirty="0" smtClean="0"/>
              <a:t> (Lorca, Ramiro de Maeztu, Pedro Muñoz Seca, Miguel Hernández en 1942…) y la mayoría </a:t>
            </a:r>
            <a:r>
              <a:rPr lang="es-ES" sz="3600" dirty="0" smtClean="0">
                <a:solidFill>
                  <a:srgbClr val="FF0000"/>
                </a:solidFill>
              </a:rPr>
              <a:t>se exiliaron </a:t>
            </a:r>
            <a:r>
              <a:rPr lang="es-ES" sz="3600" dirty="0" smtClean="0"/>
              <a:t>(Juan Ramón Jiménez, Antonio Machado, Alberti, Picasso, Buñuel, Gregorio Marañón, Ortega y Gasset, Pérez de Ayala, Falla…).</a:t>
            </a:r>
            <a:endParaRPr lang="es-ES" sz="3600" dirty="0"/>
          </a:p>
        </p:txBody>
      </p:sp>
      <p:pic>
        <p:nvPicPr>
          <p:cNvPr id="1026" name="Picture 2" descr="Ramiro de Maeztu, de Indalecio Ojanguren (Azpeitia, 1934).jpg"/>
          <p:cNvPicPr>
            <a:picLocks noChangeAspect="1" noChangeArrowheads="1"/>
          </p:cNvPicPr>
          <p:nvPr/>
        </p:nvPicPr>
        <p:blipFill>
          <a:blip r:embed="rId2" cstate="print"/>
          <a:srcRect/>
          <a:stretch>
            <a:fillRect/>
          </a:stretch>
        </p:blipFill>
        <p:spPr bwMode="auto">
          <a:xfrm>
            <a:off x="179512" y="3429000"/>
            <a:ext cx="2604406" cy="3429000"/>
          </a:xfrm>
          <a:prstGeom prst="rect">
            <a:avLst/>
          </a:prstGeom>
          <a:noFill/>
        </p:spPr>
      </p:pic>
      <p:sp>
        <p:nvSpPr>
          <p:cNvPr id="4" name="3 CuadroTexto"/>
          <p:cNvSpPr txBox="1"/>
          <p:nvPr/>
        </p:nvSpPr>
        <p:spPr>
          <a:xfrm>
            <a:off x="2987824" y="3441680"/>
            <a:ext cx="3600400" cy="3416320"/>
          </a:xfrm>
          <a:prstGeom prst="rect">
            <a:avLst/>
          </a:prstGeom>
          <a:noFill/>
        </p:spPr>
        <p:txBody>
          <a:bodyPr wrap="square" rtlCol="0">
            <a:spAutoFit/>
          </a:bodyPr>
          <a:lstStyle/>
          <a:p>
            <a:pPr algn="ctr"/>
            <a:r>
              <a:rPr lang="es-ES" dirty="0" smtClean="0"/>
              <a:t>Habitualmente se asocia el asesinato de intelectuales con el bando sublevado. Sin embargo, ambos bandos cometieron atrocidades parecidas. Ramiro de </a:t>
            </a:r>
            <a:r>
              <a:rPr lang="es-ES" dirty="0" err="1" smtClean="0"/>
              <a:t>Maetzu</a:t>
            </a:r>
            <a:r>
              <a:rPr lang="es-ES" dirty="0" smtClean="0"/>
              <a:t> (izquierda) fue detenido y asesinado en Madrid por ser diputado de Renovación Española, un partido monárquico autoritario. Lorca, el hombre, nunca tuvo afiliación política pero fue asesinado en Granada por los sublevados.</a:t>
            </a:r>
            <a:endParaRPr lang="es-ES" dirty="0"/>
          </a:p>
        </p:txBody>
      </p:sp>
      <p:pic>
        <p:nvPicPr>
          <p:cNvPr id="1028" name="Picture 4" descr="Resultado de imagen de lorca 1936"/>
          <p:cNvPicPr>
            <a:picLocks noChangeAspect="1" noChangeArrowheads="1"/>
          </p:cNvPicPr>
          <p:nvPr/>
        </p:nvPicPr>
        <p:blipFill>
          <a:blip r:embed="rId3" cstate="print"/>
          <a:srcRect/>
          <a:stretch>
            <a:fillRect/>
          </a:stretch>
        </p:blipFill>
        <p:spPr bwMode="auto">
          <a:xfrm>
            <a:off x="6588224" y="3495674"/>
            <a:ext cx="2324100" cy="336232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2" cstate="print"/>
          <a:srcRect/>
          <a:stretch>
            <a:fillRect/>
          </a:stretch>
        </p:blipFill>
        <p:spPr bwMode="auto">
          <a:xfrm>
            <a:off x="4283968" y="4124231"/>
            <a:ext cx="4860032" cy="2733769"/>
          </a:xfrm>
          <a:prstGeom prst="rect">
            <a:avLst/>
          </a:prstGeom>
          <a:noFill/>
          <a:ln w="9525">
            <a:noFill/>
            <a:miter lim="800000"/>
            <a:headEnd/>
            <a:tailEnd/>
          </a:ln>
        </p:spPr>
      </p:pic>
      <p:pic>
        <p:nvPicPr>
          <p:cNvPr id="5" name="Picture 2" descr="Resultado de imagen de evolucion sectores economicos españa"/>
          <p:cNvPicPr>
            <a:picLocks noChangeAspect="1" noChangeArrowheads="1"/>
          </p:cNvPicPr>
          <p:nvPr/>
        </p:nvPicPr>
        <p:blipFill>
          <a:blip r:embed="rId3" cstate="print"/>
          <a:srcRect/>
          <a:stretch>
            <a:fillRect/>
          </a:stretch>
        </p:blipFill>
        <p:spPr bwMode="auto">
          <a:xfrm>
            <a:off x="5690756" y="980728"/>
            <a:ext cx="3453244" cy="3168351"/>
          </a:xfrm>
          <a:prstGeom prst="rect">
            <a:avLst/>
          </a:prstGeom>
          <a:noFill/>
        </p:spPr>
      </p:pic>
      <p:pic>
        <p:nvPicPr>
          <p:cNvPr id="6" name="Picture 2" descr="3.- EL MOVIMIENTO NATURAL DE LA POBLACIÓN MOVIMIENTO NATURAL ..."/>
          <p:cNvPicPr>
            <a:picLocks noChangeAspect="1" noChangeArrowheads="1"/>
          </p:cNvPicPr>
          <p:nvPr/>
        </p:nvPicPr>
        <p:blipFill>
          <a:blip r:embed="rId4" cstate="print"/>
          <a:srcRect/>
          <a:stretch>
            <a:fillRect/>
          </a:stretch>
        </p:blipFill>
        <p:spPr bwMode="auto">
          <a:xfrm>
            <a:off x="467544" y="4157700"/>
            <a:ext cx="3600400" cy="2700300"/>
          </a:xfrm>
          <a:prstGeom prst="rect">
            <a:avLst/>
          </a:prstGeom>
          <a:noFill/>
        </p:spPr>
      </p:pic>
      <p:sp>
        <p:nvSpPr>
          <p:cNvPr id="7" name="6 Rectángulo"/>
          <p:cNvSpPr/>
          <p:nvPr/>
        </p:nvSpPr>
        <p:spPr>
          <a:xfrm>
            <a:off x="0" y="0"/>
            <a:ext cx="9144000" cy="646331"/>
          </a:xfrm>
          <a:prstGeom prst="rect">
            <a:avLst/>
          </a:prstGeom>
        </p:spPr>
        <p:txBody>
          <a:bodyPr wrap="square">
            <a:spAutoFit/>
          </a:bodyPr>
          <a:lstStyle/>
          <a:p>
            <a:pPr algn="ctr"/>
            <a:r>
              <a:rPr lang="es-ES" sz="3600" dirty="0" smtClean="0">
                <a:latin typeface="Times New Roman" pitchFamily="18" charset="0"/>
                <a:cs typeface="Times New Roman" pitchFamily="18" charset="0"/>
              </a:rPr>
              <a:t>Estas </a:t>
            </a:r>
            <a:r>
              <a:rPr lang="es-ES" sz="3600" dirty="0" smtClean="0">
                <a:solidFill>
                  <a:srgbClr val="FF0000"/>
                </a:solidFill>
                <a:latin typeface="Times New Roman" pitchFamily="18" charset="0"/>
                <a:cs typeface="Times New Roman" pitchFamily="18" charset="0"/>
              </a:rPr>
              <a:t>huellas de la Guerra </a:t>
            </a:r>
            <a:r>
              <a:rPr lang="es-ES" sz="3600" dirty="0" smtClean="0">
                <a:latin typeface="Times New Roman" pitchFamily="18" charset="0"/>
                <a:cs typeface="Times New Roman" pitchFamily="18" charset="0"/>
              </a:rPr>
              <a:t>tardarían en pasar.</a:t>
            </a:r>
            <a:endParaRPr lang="es-ES" sz="3600" dirty="0">
              <a:latin typeface="Times New Roman" pitchFamily="18" charset="0"/>
              <a:cs typeface="Times New Roman" pitchFamily="18" charset="0"/>
            </a:endParaRPr>
          </a:p>
        </p:txBody>
      </p:sp>
      <p:sp>
        <p:nvSpPr>
          <p:cNvPr id="8" name="7 CuadroTexto"/>
          <p:cNvSpPr txBox="1"/>
          <p:nvPr/>
        </p:nvSpPr>
        <p:spPr>
          <a:xfrm>
            <a:off x="0" y="908720"/>
            <a:ext cx="5580112" cy="2677656"/>
          </a:xfrm>
          <a:prstGeom prst="rect">
            <a:avLst/>
          </a:prstGeom>
          <a:noFill/>
        </p:spPr>
        <p:txBody>
          <a:bodyPr wrap="square" rtlCol="0">
            <a:spAutoFit/>
          </a:bodyPr>
          <a:lstStyle/>
          <a:p>
            <a:pPr algn="ctr"/>
            <a:r>
              <a:rPr lang="es-ES" sz="2400" dirty="0" smtClean="0"/>
              <a:t>Demográficamente el país no tardó en recuperarse. Económicamente, el aislamiento retrasó dos décadas el desarrollo. Culturalmente, la falta de libertad cercenó un mayor desarrollo. Socialmente, hoy en día sigue vigente el recuerdo del amargo conflicto.</a:t>
            </a:r>
            <a:endParaRPr lang="es-E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3970318"/>
          </a:xfrm>
          <a:prstGeom prst="rect">
            <a:avLst/>
          </a:prstGeom>
          <a:noFill/>
        </p:spPr>
        <p:txBody>
          <a:bodyPr wrap="square" rtlCol="0">
            <a:spAutoFit/>
          </a:bodyPr>
          <a:lstStyle/>
          <a:p>
            <a:pPr algn="ctr"/>
            <a:r>
              <a:rPr lang="es-ES" sz="3600" dirty="0" smtClean="0"/>
              <a:t>El </a:t>
            </a:r>
            <a:r>
              <a:rPr lang="es-ES" sz="3600" dirty="0" smtClean="0">
                <a:solidFill>
                  <a:srgbClr val="FF0000"/>
                </a:solidFill>
              </a:rPr>
              <a:t>17 de julio </a:t>
            </a:r>
            <a:r>
              <a:rPr lang="es-ES" sz="3600" dirty="0" smtClean="0"/>
              <a:t>se subleva la guarnición de </a:t>
            </a:r>
            <a:r>
              <a:rPr lang="es-ES" sz="3600" dirty="0" smtClean="0">
                <a:solidFill>
                  <a:srgbClr val="FF0000"/>
                </a:solidFill>
              </a:rPr>
              <a:t>Melilla</a:t>
            </a:r>
            <a:r>
              <a:rPr lang="es-ES" sz="3600" dirty="0" smtClean="0"/>
              <a:t> iniciándose así la guerra civil española (1936-1939). Se establecen </a:t>
            </a:r>
            <a:r>
              <a:rPr lang="es-ES" sz="3600" dirty="0" smtClean="0">
                <a:solidFill>
                  <a:srgbClr val="FF0000"/>
                </a:solidFill>
              </a:rPr>
              <a:t>dos bandos</a:t>
            </a:r>
            <a:r>
              <a:rPr lang="es-ES" sz="3600" dirty="0" smtClean="0"/>
              <a:t>: el </a:t>
            </a:r>
            <a:r>
              <a:rPr lang="es-ES" sz="3600" dirty="0" smtClean="0">
                <a:solidFill>
                  <a:srgbClr val="FF0000"/>
                </a:solidFill>
              </a:rPr>
              <a:t>sublevado</a:t>
            </a:r>
            <a:r>
              <a:rPr lang="es-ES" sz="3600" dirty="0" smtClean="0"/>
              <a:t>, bajo dirección militar, y el </a:t>
            </a:r>
            <a:r>
              <a:rPr lang="es-ES" sz="3600" dirty="0" smtClean="0">
                <a:solidFill>
                  <a:srgbClr val="FF0000"/>
                </a:solidFill>
              </a:rPr>
              <a:t>gubernamental</a:t>
            </a:r>
            <a:r>
              <a:rPr lang="es-ES" sz="3600" dirty="0" smtClean="0"/>
              <a:t> que mantenía una república democrática. Ambos bandos controlaban territorios partidos en dos zonas.</a:t>
            </a:r>
            <a:endParaRPr lang="es-ES" sz="3600" dirty="0"/>
          </a:p>
        </p:txBody>
      </p:sp>
      <p:sp>
        <p:nvSpPr>
          <p:cNvPr id="7" name="6 CuadroTexto"/>
          <p:cNvSpPr txBox="1"/>
          <p:nvPr/>
        </p:nvSpPr>
        <p:spPr>
          <a:xfrm>
            <a:off x="0" y="4293096"/>
            <a:ext cx="5292080" cy="2308324"/>
          </a:xfrm>
          <a:prstGeom prst="rect">
            <a:avLst/>
          </a:prstGeom>
          <a:noFill/>
        </p:spPr>
        <p:txBody>
          <a:bodyPr wrap="square" rtlCol="0">
            <a:spAutoFit/>
          </a:bodyPr>
          <a:lstStyle/>
          <a:p>
            <a:pPr algn="ctr"/>
            <a:r>
              <a:rPr lang="es-ES" sz="2400" dirty="0" smtClean="0"/>
              <a:t>Los sublevados ocupaban el centro-norte, las islas (menos Menorca), Marruecos y algunos enclaves del sur. El resto, con casi todo el centro-sur, el Mediterráneo y la costa norte, siguió fiel a la República.</a:t>
            </a:r>
            <a:endParaRPr lang="es-ES" sz="2400" dirty="0"/>
          </a:p>
        </p:txBody>
      </p:sp>
      <p:pic>
        <p:nvPicPr>
          <p:cNvPr id="5" name="Picture 2" descr="Resultado de imagen de alzamiento 18 julio"/>
          <p:cNvPicPr>
            <a:picLocks noChangeAspect="1" noChangeArrowheads="1"/>
          </p:cNvPicPr>
          <p:nvPr/>
        </p:nvPicPr>
        <p:blipFill>
          <a:blip r:embed="rId2" cstate="print"/>
          <a:srcRect/>
          <a:stretch>
            <a:fillRect/>
          </a:stretch>
        </p:blipFill>
        <p:spPr bwMode="auto">
          <a:xfrm>
            <a:off x="5292080" y="3357032"/>
            <a:ext cx="3851920" cy="350096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algn="ctr"/>
            <a:r>
              <a:rPr lang="es-ES" sz="4800" b="1" dirty="0" smtClean="0">
                <a:latin typeface="Arial Black" pitchFamily="34" charset="0"/>
              </a:rPr>
              <a:t>El desarrollo del conflicto: la batalla de Madrid</a:t>
            </a:r>
            <a:r>
              <a:rPr lang="es-ES" sz="4800" dirty="0" smtClean="0">
                <a:latin typeface="Arial Black" pitchFamily="34" charset="0"/>
              </a:rPr>
              <a:t> </a:t>
            </a:r>
            <a:r>
              <a:rPr lang="es-ES" sz="4800" b="1" dirty="0" smtClean="0">
                <a:latin typeface="Arial Black" pitchFamily="34" charset="0"/>
              </a:rPr>
              <a:t>y la lucha por el norte</a:t>
            </a:r>
            <a:endParaRPr lang="es-ES" sz="4800" dirty="0">
              <a:latin typeface="Arial Black" pitchFamily="34" charset="0"/>
            </a:endParaRPr>
          </a:p>
        </p:txBody>
      </p:sp>
      <p:sp>
        <p:nvSpPr>
          <p:cNvPr id="3" name="2 Rectángulo"/>
          <p:cNvSpPr/>
          <p:nvPr/>
        </p:nvSpPr>
        <p:spPr>
          <a:xfrm>
            <a:off x="0" y="2333685"/>
            <a:ext cx="9144000" cy="4524315"/>
          </a:xfrm>
          <a:prstGeom prst="rect">
            <a:avLst/>
          </a:prstGeom>
        </p:spPr>
        <p:txBody>
          <a:bodyPr wrap="square">
            <a:spAutoFit/>
          </a:bodyPr>
          <a:lstStyle/>
          <a:p>
            <a:pPr marL="268288" lvl="0" indent="-268288" algn="just">
              <a:buFont typeface="Arial" pitchFamily="34" charset="0"/>
              <a:buChar char="•"/>
            </a:pPr>
            <a:r>
              <a:rPr lang="es-ES" sz="3600" dirty="0" smtClean="0">
                <a:latin typeface="Times New Roman" pitchFamily="18" charset="0"/>
                <a:cs typeface="Times New Roman" pitchFamily="18" charset="0"/>
              </a:rPr>
              <a:t>Fracaso de Mola. Unificación de los sublevados.</a:t>
            </a:r>
          </a:p>
          <a:p>
            <a:pPr marL="268288" lvl="0" indent="-268288" algn="just">
              <a:buFont typeface="Arial" pitchFamily="34" charset="0"/>
              <a:buChar char="•"/>
            </a:pPr>
            <a:r>
              <a:rPr lang="es-ES" sz="3600" dirty="0" smtClean="0">
                <a:latin typeface="Times New Roman" pitchFamily="18" charset="0"/>
                <a:cs typeface="Times New Roman" pitchFamily="18" charset="0"/>
              </a:rPr>
              <a:t>Toma de Toledo y fracaso en Madrid.</a:t>
            </a:r>
          </a:p>
          <a:p>
            <a:pPr marL="268288" lvl="0" indent="-268288" algn="just">
              <a:buFont typeface="Arial" pitchFamily="34" charset="0"/>
              <a:buChar char="•"/>
            </a:pPr>
            <a:r>
              <a:rPr lang="es-ES" sz="3600" dirty="0" smtClean="0">
                <a:latin typeface="Times New Roman" pitchFamily="18" charset="0"/>
                <a:cs typeface="Times New Roman" pitchFamily="18" charset="0"/>
              </a:rPr>
              <a:t>Intentos por rodear la capital: Jarama y Guadalajara.</a:t>
            </a:r>
          </a:p>
          <a:p>
            <a:pPr marL="268288" lvl="0" indent="-268288" algn="just">
              <a:buFont typeface="Arial" pitchFamily="34" charset="0"/>
              <a:buChar char="•"/>
            </a:pPr>
            <a:r>
              <a:rPr lang="es-ES" sz="3600" dirty="0" smtClean="0">
                <a:latin typeface="Times New Roman" pitchFamily="18" charset="0"/>
                <a:cs typeface="Times New Roman" pitchFamily="18" charset="0"/>
              </a:rPr>
              <a:t>Avances iniciales y ataque al norte.</a:t>
            </a:r>
          </a:p>
          <a:p>
            <a:pPr marL="268288" lvl="0" indent="-268288" algn="just">
              <a:buFont typeface="Arial" pitchFamily="34" charset="0"/>
              <a:buChar char="•"/>
            </a:pPr>
            <a:r>
              <a:rPr lang="es-ES" sz="3600" dirty="0" smtClean="0">
                <a:latin typeface="Times New Roman" pitchFamily="18" charset="0"/>
                <a:cs typeface="Times New Roman" pitchFamily="18" charset="0"/>
              </a:rPr>
              <a:t>Reacción republicana: </a:t>
            </a:r>
            <a:r>
              <a:rPr lang="es-ES" sz="3600" dirty="0" err="1" smtClean="0">
                <a:latin typeface="Times New Roman" pitchFamily="18" charset="0"/>
                <a:cs typeface="Times New Roman" pitchFamily="18" charset="0"/>
              </a:rPr>
              <a:t>Brunete</a:t>
            </a:r>
            <a:r>
              <a:rPr lang="es-ES" sz="3600" dirty="0" smtClean="0">
                <a:latin typeface="Times New Roman" pitchFamily="18" charset="0"/>
                <a:cs typeface="Times New Roman" pitchFamily="18" charset="0"/>
              </a:rPr>
              <a:t> y Belchite.</a:t>
            </a:r>
          </a:p>
          <a:p>
            <a:pPr marL="268288" indent="-268288" algn="just">
              <a:buFont typeface="Arial" pitchFamily="34" charset="0"/>
              <a:buChar char="•"/>
            </a:pPr>
            <a:r>
              <a:rPr lang="es-ES" sz="3600" dirty="0" smtClean="0">
                <a:latin typeface="Times New Roman" pitchFamily="18" charset="0"/>
                <a:cs typeface="Times New Roman" pitchFamily="18" charset="0"/>
              </a:rPr>
              <a:t>Consecuencias de la pérdida del norte.</a:t>
            </a:r>
            <a:endParaRPr lang="es-E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El </a:t>
            </a:r>
            <a:r>
              <a:rPr lang="es-ES" sz="3600" dirty="0" smtClean="0">
                <a:solidFill>
                  <a:srgbClr val="FF0000"/>
                </a:solidFill>
                <a:latin typeface="Times New Roman" pitchFamily="18" charset="0"/>
                <a:cs typeface="Times New Roman" pitchFamily="18" charset="0"/>
              </a:rPr>
              <a:t>fracaso de la guerra de columnas </a:t>
            </a:r>
            <a:r>
              <a:rPr lang="es-ES" sz="3600" dirty="0" smtClean="0">
                <a:latin typeface="Times New Roman" pitchFamily="18" charset="0"/>
                <a:cs typeface="Times New Roman" pitchFamily="18" charset="0"/>
              </a:rPr>
              <a:t>ideada por Mola hizo cambiar los planes iniciales. Los ejércitos sublevados del norte dirigidos por el mismo </a:t>
            </a:r>
            <a:r>
              <a:rPr lang="es-ES" sz="3600" dirty="0" smtClean="0">
                <a:solidFill>
                  <a:srgbClr val="FF0000"/>
                </a:solidFill>
                <a:latin typeface="Times New Roman" pitchFamily="18" charset="0"/>
                <a:cs typeface="Times New Roman" pitchFamily="18" charset="0"/>
              </a:rPr>
              <a:t>Mola</a:t>
            </a:r>
            <a:r>
              <a:rPr lang="es-ES" sz="3600" dirty="0" smtClean="0">
                <a:latin typeface="Times New Roman" pitchFamily="18" charset="0"/>
                <a:cs typeface="Times New Roman" pitchFamily="18" charset="0"/>
              </a:rPr>
              <a:t> intentaron marchar sobre Madrid pero fueron </a:t>
            </a:r>
            <a:r>
              <a:rPr lang="es-ES" sz="3600" dirty="0" smtClean="0">
                <a:solidFill>
                  <a:srgbClr val="FF0000"/>
                </a:solidFill>
                <a:latin typeface="Times New Roman" pitchFamily="18" charset="0"/>
                <a:cs typeface="Times New Roman" pitchFamily="18" charset="0"/>
              </a:rPr>
              <a:t>detenidos en </a:t>
            </a:r>
            <a:r>
              <a:rPr lang="es-ES" sz="3600" dirty="0" err="1" smtClean="0">
                <a:solidFill>
                  <a:srgbClr val="FF0000"/>
                </a:solidFill>
                <a:latin typeface="Times New Roman" pitchFamily="18" charset="0"/>
                <a:cs typeface="Times New Roman" pitchFamily="18" charset="0"/>
              </a:rPr>
              <a:t>Somosierra</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5004048" y="3043662"/>
            <a:ext cx="4139952" cy="3814338"/>
          </a:xfrm>
          <a:prstGeom prst="rect">
            <a:avLst/>
          </a:prstGeom>
          <a:noFill/>
          <a:ln w="9525">
            <a:noFill/>
            <a:miter lim="800000"/>
            <a:headEnd/>
            <a:tailEnd/>
          </a:ln>
        </p:spPr>
      </p:pic>
      <p:sp>
        <p:nvSpPr>
          <p:cNvPr id="6" name="5 CuadroTexto"/>
          <p:cNvSpPr txBox="1"/>
          <p:nvPr/>
        </p:nvSpPr>
        <p:spPr>
          <a:xfrm>
            <a:off x="0" y="3717032"/>
            <a:ext cx="5004048" cy="1938992"/>
          </a:xfrm>
          <a:prstGeom prst="rect">
            <a:avLst/>
          </a:prstGeom>
          <a:noFill/>
        </p:spPr>
        <p:txBody>
          <a:bodyPr wrap="square" rtlCol="0">
            <a:spAutoFit/>
          </a:bodyPr>
          <a:lstStyle/>
          <a:p>
            <a:pPr algn="ctr"/>
            <a:r>
              <a:rPr lang="es-ES" sz="2400" dirty="0" smtClean="0"/>
              <a:t>Mola intentó avanzar rápidamente desde Pamplona para tomar Madrid pero fue detenido en el puerto de </a:t>
            </a:r>
            <a:r>
              <a:rPr lang="es-ES" sz="2400" dirty="0" err="1" smtClean="0"/>
              <a:t>Somosierra</a:t>
            </a:r>
            <a:r>
              <a:rPr lang="es-ES" sz="2400" dirty="0" smtClean="0"/>
              <a:t> entre julio y agosto de 1936.</a:t>
            </a:r>
            <a:endParaRPr lang="es-E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3903</Words>
  <Application>Microsoft Office PowerPoint</Application>
  <PresentationFormat>Presentación en pantalla (4:3)</PresentationFormat>
  <Paragraphs>147</Paragraphs>
  <Slides>61</Slides>
  <Notes>0</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14</cp:revision>
  <dcterms:created xsi:type="dcterms:W3CDTF">2018-03-05T16:07:58Z</dcterms:created>
  <dcterms:modified xsi:type="dcterms:W3CDTF">2020-08-21T15:47:17Z</dcterms:modified>
</cp:coreProperties>
</file>