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505" r:id="rId2"/>
    <p:sldId id="506" r:id="rId3"/>
    <p:sldId id="507" r:id="rId4"/>
    <p:sldId id="426" r:id="rId5"/>
    <p:sldId id="256" r:id="rId6"/>
    <p:sldId id="257" r:id="rId7"/>
    <p:sldId id="446" r:id="rId8"/>
    <p:sldId id="467" r:id="rId9"/>
    <p:sldId id="512" r:id="rId10"/>
    <p:sldId id="513" r:id="rId11"/>
    <p:sldId id="398" r:id="rId12"/>
    <p:sldId id="516" r:id="rId13"/>
    <p:sldId id="518" r:id="rId14"/>
    <p:sldId id="519" r:id="rId15"/>
    <p:sldId id="523" r:id="rId16"/>
    <p:sldId id="520" r:id="rId17"/>
    <p:sldId id="521" r:id="rId18"/>
    <p:sldId id="522" r:id="rId19"/>
    <p:sldId id="445" r:id="rId20"/>
    <p:sldId id="468" r:id="rId21"/>
    <p:sldId id="469" r:id="rId22"/>
    <p:sldId id="470" r:id="rId23"/>
    <p:sldId id="471" r:id="rId24"/>
    <p:sldId id="472" r:id="rId25"/>
    <p:sldId id="508" r:id="rId26"/>
    <p:sldId id="514" r:id="rId27"/>
    <p:sldId id="515" r:id="rId28"/>
    <p:sldId id="473" r:id="rId29"/>
    <p:sldId id="474" r:id="rId30"/>
    <p:sldId id="509" r:id="rId31"/>
    <p:sldId id="475" r:id="rId32"/>
    <p:sldId id="476" r:id="rId33"/>
    <p:sldId id="510" r:id="rId34"/>
    <p:sldId id="477" r:id="rId35"/>
    <p:sldId id="511" r:id="rId36"/>
    <p:sldId id="517" r:id="rId37"/>
    <p:sldId id="525" r:id="rId38"/>
    <p:sldId id="524" r:id="rId39"/>
    <p:sldId id="526" r:id="rId40"/>
    <p:sldId id="527" r:id="rId41"/>
    <p:sldId id="528" r:id="rId42"/>
    <p:sldId id="529" r:id="rId43"/>
    <p:sldId id="530" r:id="rId44"/>
    <p:sldId id="427" r:id="rId45"/>
    <p:sldId id="481" r:id="rId46"/>
    <p:sldId id="482" r:id="rId47"/>
    <p:sldId id="483" r:id="rId48"/>
    <p:sldId id="484" r:id="rId49"/>
    <p:sldId id="485" r:id="rId50"/>
    <p:sldId id="486" r:id="rId51"/>
    <p:sldId id="487" r:id="rId52"/>
    <p:sldId id="488" r:id="rId53"/>
    <p:sldId id="502" r:id="rId54"/>
    <p:sldId id="489" r:id="rId55"/>
    <p:sldId id="504" r:id="rId56"/>
    <p:sldId id="466" r:id="rId57"/>
    <p:sldId id="490" r:id="rId58"/>
    <p:sldId id="491" r:id="rId59"/>
    <p:sldId id="503" r:id="rId60"/>
    <p:sldId id="492" r:id="rId61"/>
    <p:sldId id="493" r:id="rId62"/>
    <p:sldId id="494" r:id="rId63"/>
    <p:sldId id="495" r:id="rId64"/>
    <p:sldId id="496" r:id="rId65"/>
    <p:sldId id="497" r:id="rId66"/>
    <p:sldId id="498" r:id="rId67"/>
    <p:sldId id="499" r:id="rId68"/>
    <p:sldId id="347" r:id="rId69"/>
    <p:sldId id="500" r:id="rId7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03A2"/>
  </p:clrMru>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E9002B-66DC-4FBB-B84A-A8EB8E96A11A}" type="datetimeFigureOut">
              <a:rPr lang="es-ES" smtClean="0"/>
              <a:pPr/>
              <a:t>27/08/2020</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50590E-6D81-45B8-A65A-62832D68EE9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27/08/2020</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27/08/2020</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Estándares EBAU tratados</a:t>
            </a:r>
          </a:p>
        </p:txBody>
      </p:sp>
      <p:sp>
        <p:nvSpPr>
          <p:cNvPr id="4" name="3 CuadroTexto"/>
          <p:cNvSpPr txBox="1"/>
          <p:nvPr/>
        </p:nvSpPr>
        <p:spPr>
          <a:xfrm>
            <a:off x="0" y="836712"/>
            <a:ext cx="9144000" cy="4524315"/>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spc="-10" dirty="0" smtClean="0">
                <a:solidFill>
                  <a:schemeClr val="tx2">
                    <a:lumMod val="75000"/>
                  </a:schemeClr>
                </a:solidFill>
                <a:latin typeface="Arial Black" pitchFamily="34" charset="0"/>
              </a:rPr>
              <a:t>Elabora un esquema con los grupo ideológicos y los apoyos sociales del franquismo en su etapa inicial.</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Explica la organización política del Estado franquista.</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Relaciona la evolución política del régimen con los cambios que se producen en el contexto internacional.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Estos grupos actuaron a modo de </a:t>
            </a:r>
            <a:r>
              <a:rPr lang="es-ES" sz="3600" dirty="0" smtClean="0">
                <a:solidFill>
                  <a:srgbClr val="FF0000"/>
                </a:solidFill>
                <a:latin typeface="Times New Roman" pitchFamily="18" charset="0"/>
                <a:cs typeface="Times New Roman" pitchFamily="18" charset="0"/>
              </a:rPr>
              <a:t>familias</a:t>
            </a:r>
            <a:r>
              <a:rPr lang="es-ES" sz="3600" dirty="0" smtClean="0">
                <a:latin typeface="Times New Roman" pitchFamily="18" charset="0"/>
                <a:cs typeface="Times New Roman" pitchFamily="18" charset="0"/>
              </a:rPr>
              <a:t> que el dictador supo utilizar en función de las necesidades coyunturales.</a:t>
            </a:r>
            <a:endParaRPr lang="es-ES" sz="3600" dirty="0">
              <a:latin typeface="Times New Roman" pitchFamily="18" charset="0"/>
              <a:cs typeface="Times New Roman" pitchFamily="18" charset="0"/>
            </a:endParaRPr>
          </a:p>
        </p:txBody>
      </p:sp>
      <p:pic>
        <p:nvPicPr>
          <p:cNvPr id="72706" name="Picture 2" descr="Resultado de imagen de &quot;regimen autoritario&quot; franquismo"/>
          <p:cNvPicPr>
            <a:picLocks noChangeAspect="1" noChangeArrowheads="1"/>
          </p:cNvPicPr>
          <p:nvPr/>
        </p:nvPicPr>
        <p:blipFill>
          <a:blip r:embed="rId2" cstate="print"/>
          <a:srcRect/>
          <a:stretch>
            <a:fillRect/>
          </a:stretch>
        </p:blipFill>
        <p:spPr bwMode="auto">
          <a:xfrm>
            <a:off x="1907704" y="1916832"/>
            <a:ext cx="5334000" cy="2790825"/>
          </a:xfrm>
          <a:prstGeom prst="rect">
            <a:avLst/>
          </a:prstGeom>
          <a:noFill/>
        </p:spPr>
      </p:pic>
      <p:sp>
        <p:nvSpPr>
          <p:cNvPr id="4" name="3 CuadroTexto"/>
          <p:cNvSpPr txBox="1"/>
          <p:nvPr/>
        </p:nvSpPr>
        <p:spPr>
          <a:xfrm>
            <a:off x="0" y="4797152"/>
            <a:ext cx="9144000" cy="2031325"/>
          </a:xfrm>
          <a:prstGeom prst="rect">
            <a:avLst/>
          </a:prstGeom>
          <a:noFill/>
        </p:spPr>
        <p:txBody>
          <a:bodyPr wrap="square" rtlCol="0">
            <a:spAutoFit/>
          </a:bodyPr>
          <a:lstStyle/>
          <a:p>
            <a:pPr algn="ctr"/>
            <a:r>
              <a:rPr lang="es-ES" sz="2100" dirty="0" smtClean="0"/>
              <a:t>¿Fue la España de Franco un régimen totalitario o autoritario? Es una discusión historiográfica recurrente. Los favorables al término autoritario señalan que las familias dotaban al régimen de cierta pluralidad y aducen además su componente católico y militar (Franco era un general de alta graduación a diferencia de Hitler, Mussolini o Stalin). Tampoco fue igual la situación en 1939 que en los 60. En cualquier caso, lo que está claro es que sí se trató de una dictadura.</a:t>
            </a:r>
            <a:endParaRPr lang="es-ES" sz="21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830997"/>
          </a:xfrm>
          <a:prstGeom prst="rect">
            <a:avLst/>
          </a:prstGeom>
        </p:spPr>
        <p:txBody>
          <a:bodyPr wrap="square">
            <a:spAutoFit/>
          </a:bodyPr>
          <a:lstStyle/>
          <a:p>
            <a:pPr algn="ctr"/>
            <a:r>
              <a:rPr lang="es-ES" sz="4800" b="1" dirty="0" smtClean="0">
                <a:latin typeface="Arial Black" pitchFamily="34" charset="0"/>
              </a:rPr>
              <a:t>El Estado franquista</a:t>
            </a:r>
            <a:endParaRPr lang="es-ES" sz="4800" dirty="0">
              <a:latin typeface="Arial Black" pitchFamily="34" charset="0"/>
            </a:endParaRPr>
          </a:p>
        </p:txBody>
      </p:sp>
      <p:sp>
        <p:nvSpPr>
          <p:cNvPr id="3" name="2 Rectángulo"/>
          <p:cNvSpPr/>
          <p:nvPr/>
        </p:nvSpPr>
        <p:spPr>
          <a:xfrm>
            <a:off x="0" y="1916832"/>
            <a:ext cx="9144000" cy="1938992"/>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Características del régimen franquista.</a:t>
            </a:r>
          </a:p>
          <a:p>
            <a:pPr marL="268288" lvl="0" indent="-268288" algn="just">
              <a:buFont typeface="Arial" pitchFamily="34" charset="0"/>
              <a:buChar char="•"/>
            </a:pPr>
            <a:r>
              <a:rPr lang="es-ES" sz="4000" dirty="0" smtClean="0">
                <a:latin typeface="Times New Roman" pitchFamily="18" charset="0"/>
                <a:cs typeface="Times New Roman" pitchFamily="18" charset="0"/>
              </a:rPr>
              <a:t>Institucionalización del nuevo Estado: las siete Leyes Fundamentales.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200329"/>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Cuatro </a:t>
            </a:r>
            <a:r>
              <a:rPr lang="es-ES" sz="3600" dirty="0" smtClean="0">
                <a:solidFill>
                  <a:srgbClr val="FF0000"/>
                </a:solidFill>
                <a:latin typeface="Times New Roman" pitchFamily="18" charset="0"/>
                <a:cs typeface="Times New Roman" pitchFamily="18" charset="0"/>
              </a:rPr>
              <a:t>características</a:t>
            </a:r>
            <a:r>
              <a:rPr lang="es-ES" sz="3600" dirty="0" smtClean="0">
                <a:latin typeface="Times New Roman" pitchFamily="18" charset="0"/>
                <a:cs typeface="Times New Roman" pitchFamily="18" charset="0"/>
              </a:rPr>
              <a:t> que definen el régimen franquista son:</a:t>
            </a:r>
            <a:endParaRPr lang="es-ES" sz="3600" dirty="0">
              <a:latin typeface="Times New Roman" pitchFamily="18" charset="0"/>
              <a:cs typeface="Times New Roman" pitchFamily="18" charset="0"/>
            </a:endParaRPr>
          </a:p>
        </p:txBody>
      </p:sp>
      <p:sp>
        <p:nvSpPr>
          <p:cNvPr id="3" name="2 Rectángulo"/>
          <p:cNvSpPr/>
          <p:nvPr/>
        </p:nvSpPr>
        <p:spPr>
          <a:xfrm>
            <a:off x="1331640" y="1628800"/>
            <a:ext cx="6336704"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Es una </a:t>
            </a:r>
            <a:r>
              <a:rPr lang="es-ES" sz="3200" dirty="0" smtClean="0">
                <a:solidFill>
                  <a:srgbClr val="0070C0"/>
                </a:solidFill>
              </a:rPr>
              <a:t>d</a:t>
            </a:r>
            <a:r>
              <a:rPr lang="es-ES" sz="3200" dirty="0" smtClean="0">
                <a:solidFill>
                  <a:srgbClr val="0070C0"/>
                </a:solidFill>
              </a:rPr>
              <a:t>ictadura</a:t>
            </a:r>
            <a:endParaRPr lang="es-ES_tradnl" sz="3200" dirty="0">
              <a:solidFill>
                <a:srgbClr val="0070C0"/>
              </a:solidFill>
            </a:endParaRPr>
          </a:p>
        </p:txBody>
      </p:sp>
      <p:sp>
        <p:nvSpPr>
          <p:cNvPr id="4" name="3 Rectángulo"/>
          <p:cNvSpPr/>
          <p:nvPr/>
        </p:nvSpPr>
        <p:spPr>
          <a:xfrm>
            <a:off x="1331640" y="2564904"/>
            <a:ext cx="6336704"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Es centralista</a:t>
            </a:r>
            <a:endParaRPr lang="es-ES_tradnl" sz="3200" dirty="0">
              <a:solidFill>
                <a:srgbClr val="0070C0"/>
              </a:solidFill>
            </a:endParaRPr>
          </a:p>
        </p:txBody>
      </p:sp>
      <p:sp>
        <p:nvSpPr>
          <p:cNvPr id="5" name="4 Rectángulo"/>
          <p:cNvSpPr/>
          <p:nvPr/>
        </p:nvSpPr>
        <p:spPr>
          <a:xfrm>
            <a:off x="1331640" y="3501008"/>
            <a:ext cx="6336704"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Carácter tradicionalista</a:t>
            </a:r>
            <a:endParaRPr lang="es-ES_tradnl" sz="3200" dirty="0">
              <a:solidFill>
                <a:srgbClr val="0070C0"/>
              </a:solidFill>
            </a:endParaRPr>
          </a:p>
        </p:txBody>
      </p:sp>
      <p:sp>
        <p:nvSpPr>
          <p:cNvPr id="6" name="5 Rectángulo"/>
          <p:cNvSpPr/>
          <p:nvPr/>
        </p:nvSpPr>
        <p:spPr>
          <a:xfrm>
            <a:off x="1331640" y="4437112"/>
            <a:ext cx="6336704" cy="648072"/>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dirty="0" smtClean="0">
                <a:solidFill>
                  <a:srgbClr val="0070C0"/>
                </a:solidFill>
              </a:rPr>
              <a:t>Antimarxista y antiliberal</a:t>
            </a:r>
            <a:endParaRPr lang="es-ES_tradnl" sz="3200"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835696" y="1484784"/>
            <a:ext cx="6096000" cy="3429000"/>
          </a:xfrm>
          <a:prstGeom prst="rect">
            <a:avLst/>
          </a:prstGeom>
          <a:noFill/>
          <a:ln w="9525">
            <a:noFill/>
            <a:miter lim="800000"/>
            <a:headEnd/>
            <a:tailEnd/>
          </a:ln>
        </p:spPr>
      </p:pic>
      <p:sp>
        <p:nvSpPr>
          <p:cNvPr id="4" name="3 CuadroTexto"/>
          <p:cNvSpPr txBox="1"/>
          <p:nvPr/>
        </p:nvSpPr>
        <p:spPr>
          <a:xfrm>
            <a:off x="0" y="0"/>
            <a:ext cx="9144000" cy="1200329"/>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Es una </a:t>
            </a:r>
            <a:r>
              <a:rPr lang="es-ES" sz="3600" dirty="0" smtClean="0">
                <a:solidFill>
                  <a:srgbClr val="FF0000"/>
                </a:solidFill>
                <a:latin typeface="Times New Roman" pitchFamily="18" charset="0"/>
                <a:cs typeface="Times New Roman" pitchFamily="18" charset="0"/>
              </a:rPr>
              <a:t>dictadura</a:t>
            </a:r>
            <a:r>
              <a:rPr lang="es-ES" sz="3600" dirty="0" smtClean="0">
                <a:latin typeface="Times New Roman" pitchFamily="18" charset="0"/>
                <a:cs typeface="Times New Roman" pitchFamily="18" charset="0"/>
              </a:rPr>
              <a:t> puesto que el jefe del Estado concentra todo el poder.</a:t>
            </a:r>
            <a:endParaRPr lang="es-ES" sz="3600" dirty="0">
              <a:latin typeface="Times New Roman" pitchFamily="18" charset="0"/>
              <a:cs typeface="Times New Roman" pitchFamily="18" charset="0"/>
            </a:endParaRPr>
          </a:p>
        </p:txBody>
      </p:sp>
      <p:sp>
        <p:nvSpPr>
          <p:cNvPr id="5" name="4 CuadroTexto"/>
          <p:cNvSpPr txBox="1"/>
          <p:nvPr/>
        </p:nvSpPr>
        <p:spPr>
          <a:xfrm>
            <a:off x="0" y="5013176"/>
            <a:ext cx="9144000" cy="1569660"/>
          </a:xfrm>
          <a:prstGeom prst="rect">
            <a:avLst/>
          </a:prstGeom>
          <a:noFill/>
        </p:spPr>
        <p:txBody>
          <a:bodyPr wrap="square" rtlCol="0">
            <a:spAutoFit/>
          </a:bodyPr>
          <a:lstStyle/>
          <a:p>
            <a:pPr algn="ctr"/>
            <a:r>
              <a:rPr lang="es-ES" sz="2400" dirty="0" smtClean="0">
                <a:solidFill>
                  <a:srgbClr val="FF0000"/>
                </a:solidFill>
              </a:rPr>
              <a:t>No existía división de poderes ni representación popular </a:t>
            </a:r>
            <a:r>
              <a:rPr lang="es-ES" sz="2400" dirty="0" smtClean="0"/>
              <a:t>y Franco era el jefe del Estado, el jefe del Gobierno y el comandante en jefe de las Fuerzas Armadas. Ese poder se convirtió en vitalicio y fue él quien decidió el nombre de su sucesor en la jefatura del Estado.</a:t>
            </a:r>
            <a:endParaRPr lang="es-E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0" y="0"/>
            <a:ext cx="9144000" cy="1200329"/>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Es </a:t>
            </a:r>
            <a:r>
              <a:rPr lang="es-ES" sz="3600" dirty="0" smtClean="0">
                <a:solidFill>
                  <a:srgbClr val="FF0000"/>
                </a:solidFill>
                <a:latin typeface="Times New Roman" pitchFamily="18" charset="0"/>
                <a:cs typeface="Times New Roman" pitchFamily="18" charset="0"/>
              </a:rPr>
              <a:t>centralista</a:t>
            </a:r>
            <a:r>
              <a:rPr lang="es-ES" sz="3600" dirty="0" smtClean="0">
                <a:latin typeface="Times New Roman" pitchFamily="18" charset="0"/>
                <a:cs typeface="Times New Roman" pitchFamily="18" charset="0"/>
              </a:rPr>
              <a:t>, sin autonomías, con unidad lingüística y una sola Administración.</a:t>
            </a:r>
            <a:endParaRPr lang="es-ES" sz="3600" dirty="0">
              <a:latin typeface="Times New Roman" pitchFamily="18" charset="0"/>
              <a:cs typeface="Times New Roman" pitchFamily="18" charset="0"/>
            </a:endParaRPr>
          </a:p>
        </p:txBody>
      </p:sp>
      <p:sp>
        <p:nvSpPr>
          <p:cNvPr id="5" name="4 CuadroTexto"/>
          <p:cNvSpPr txBox="1"/>
          <p:nvPr/>
        </p:nvSpPr>
        <p:spPr>
          <a:xfrm>
            <a:off x="0" y="4919008"/>
            <a:ext cx="9144000" cy="1938992"/>
          </a:xfrm>
          <a:prstGeom prst="rect">
            <a:avLst/>
          </a:prstGeom>
          <a:noFill/>
        </p:spPr>
        <p:txBody>
          <a:bodyPr wrap="square" rtlCol="0">
            <a:spAutoFit/>
          </a:bodyPr>
          <a:lstStyle/>
          <a:p>
            <a:pPr algn="ctr"/>
            <a:r>
              <a:rPr lang="es-ES" sz="2400" dirty="0" smtClean="0"/>
              <a:t>Las provincias siguieron existiendo, pero su significado era el mismo que hasta entonces: representar al poder central. Aunque también se dividía el mapa en regiones, estas no tenían ningún significado administrativo. Obviamente, las autonomías catalana y vasca habían desaparecido y la gallega no llegó a ver la luz.</a:t>
            </a:r>
            <a:endParaRPr lang="es-ES" sz="2400" dirty="0"/>
          </a:p>
        </p:txBody>
      </p:sp>
      <p:pic>
        <p:nvPicPr>
          <p:cNvPr id="72706" name="Picture 2"/>
          <p:cNvPicPr>
            <a:picLocks noChangeAspect="1" noChangeArrowheads="1"/>
          </p:cNvPicPr>
          <p:nvPr/>
        </p:nvPicPr>
        <p:blipFill>
          <a:blip r:embed="rId2" cstate="print"/>
          <a:srcRect/>
          <a:stretch>
            <a:fillRect/>
          </a:stretch>
        </p:blipFill>
        <p:spPr bwMode="auto">
          <a:xfrm>
            <a:off x="1763688" y="1340768"/>
            <a:ext cx="5629275" cy="34766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3" name="Picture 3"/>
          <p:cNvPicPr>
            <a:picLocks noChangeAspect="1" noChangeArrowheads="1"/>
          </p:cNvPicPr>
          <p:nvPr/>
        </p:nvPicPr>
        <p:blipFill>
          <a:blip r:embed="rId2" cstate="print"/>
          <a:srcRect/>
          <a:stretch>
            <a:fillRect/>
          </a:stretch>
        </p:blipFill>
        <p:spPr bwMode="auto">
          <a:xfrm>
            <a:off x="4394201" y="1"/>
            <a:ext cx="4749800" cy="6858000"/>
          </a:xfrm>
          <a:prstGeom prst="rect">
            <a:avLst/>
          </a:prstGeom>
          <a:noFill/>
          <a:ln w="9525">
            <a:noFill/>
            <a:miter lim="800000"/>
            <a:headEnd/>
            <a:tailEnd/>
          </a:ln>
        </p:spPr>
      </p:pic>
      <p:sp>
        <p:nvSpPr>
          <p:cNvPr id="4" name="3 CuadroTexto"/>
          <p:cNvSpPr txBox="1"/>
          <p:nvPr/>
        </p:nvSpPr>
        <p:spPr>
          <a:xfrm>
            <a:off x="0" y="1268760"/>
            <a:ext cx="4427984" cy="3416320"/>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Además, ese centralismo está relacionado con una concepción </a:t>
            </a:r>
            <a:r>
              <a:rPr lang="es-ES" sz="3600" dirty="0" smtClean="0">
                <a:solidFill>
                  <a:srgbClr val="FF0000"/>
                </a:solidFill>
                <a:latin typeface="Times New Roman" pitchFamily="18" charset="0"/>
                <a:cs typeface="Times New Roman" pitchFamily="18" charset="0"/>
              </a:rPr>
              <a:t>nacionalista</a:t>
            </a:r>
            <a:r>
              <a:rPr lang="es-ES" sz="3600" dirty="0" smtClean="0">
                <a:latin typeface="Times New Roman" pitchFamily="18" charset="0"/>
                <a:cs typeface="Times New Roman" pitchFamily="18" charset="0"/>
              </a:rPr>
              <a:t> de España.</a:t>
            </a:r>
            <a:endParaRPr lang="es-ES" sz="3600"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cstate="print"/>
          <a:srcRect/>
          <a:stretch>
            <a:fillRect/>
          </a:stretch>
        </p:blipFill>
        <p:spPr bwMode="auto">
          <a:xfrm>
            <a:off x="0" y="4523213"/>
            <a:ext cx="9144000" cy="2334787"/>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0" y="18848"/>
            <a:ext cx="3419872" cy="4462516"/>
          </a:xfrm>
          <a:prstGeom prst="rect">
            <a:avLst/>
          </a:prstGeom>
          <a:noFill/>
          <a:ln w="9525">
            <a:noFill/>
            <a:miter lim="800000"/>
            <a:headEnd/>
            <a:tailEnd/>
          </a:ln>
        </p:spPr>
      </p:pic>
      <p:sp>
        <p:nvSpPr>
          <p:cNvPr id="4" name="3 CuadroTexto"/>
          <p:cNvSpPr txBox="1"/>
          <p:nvPr/>
        </p:nvSpPr>
        <p:spPr>
          <a:xfrm>
            <a:off x="3419872" y="980728"/>
            <a:ext cx="5724128" cy="2308324"/>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Es de </a:t>
            </a:r>
            <a:r>
              <a:rPr lang="es-ES" sz="3600" dirty="0" smtClean="0">
                <a:solidFill>
                  <a:srgbClr val="FF0000"/>
                </a:solidFill>
                <a:latin typeface="Times New Roman" pitchFamily="18" charset="0"/>
                <a:cs typeface="Times New Roman" pitchFamily="18" charset="0"/>
              </a:rPr>
              <a:t>carácter tradicional </a:t>
            </a:r>
            <a:r>
              <a:rPr lang="es-ES" sz="3600" dirty="0" smtClean="0">
                <a:latin typeface="Times New Roman" pitchFamily="18" charset="0"/>
                <a:cs typeface="Times New Roman" pitchFamily="18" charset="0"/>
              </a:rPr>
              <a:t>puesto que recurre al </a:t>
            </a:r>
            <a:r>
              <a:rPr lang="es-ES" sz="3600" dirty="0" smtClean="0">
                <a:solidFill>
                  <a:srgbClr val="FF0000"/>
                </a:solidFill>
                <a:latin typeface="Times New Roman" pitchFamily="18" charset="0"/>
                <a:cs typeface="Times New Roman" pitchFamily="18" charset="0"/>
              </a:rPr>
              <a:t>pasado imperial</a:t>
            </a:r>
            <a:r>
              <a:rPr lang="es-ES" sz="3600" dirty="0" smtClean="0">
                <a:latin typeface="Times New Roman" pitchFamily="18" charset="0"/>
                <a:cs typeface="Times New Roman" pitchFamily="18" charset="0"/>
              </a:rPr>
              <a:t> y al carácter </a:t>
            </a:r>
            <a:r>
              <a:rPr lang="es-ES" sz="3600" dirty="0" smtClean="0">
                <a:solidFill>
                  <a:srgbClr val="FF0000"/>
                </a:solidFill>
                <a:latin typeface="Times New Roman" pitchFamily="18" charset="0"/>
                <a:cs typeface="Times New Roman" pitchFamily="18" charset="0"/>
              </a:rPr>
              <a:t>católico</a:t>
            </a:r>
            <a:r>
              <a:rPr lang="es-ES" sz="3600" dirty="0" smtClean="0">
                <a:latin typeface="Times New Roman" pitchFamily="18" charset="0"/>
                <a:cs typeface="Times New Roman" pitchFamily="18" charset="0"/>
              </a:rPr>
              <a:t> del Estado.</a:t>
            </a:r>
            <a:endParaRPr lang="es-ES" sz="3600" dirty="0">
              <a:latin typeface="Times New Roman" pitchFamily="18" charset="0"/>
              <a:cs typeface="Times New Roman"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Lo Que Hay Detras Del Comunismo Spain Espana | Vintage War Propaganda Posters 1891-1970"/>
          <p:cNvPicPr>
            <a:picLocks noChangeAspect="1" noChangeArrowheads="1"/>
          </p:cNvPicPr>
          <p:nvPr/>
        </p:nvPicPr>
        <p:blipFill>
          <a:blip r:embed="rId2" cstate="print"/>
          <a:srcRect/>
          <a:stretch>
            <a:fillRect/>
          </a:stretch>
        </p:blipFill>
        <p:spPr bwMode="auto">
          <a:xfrm>
            <a:off x="4330930" y="0"/>
            <a:ext cx="4813069" cy="6858000"/>
          </a:xfrm>
          <a:prstGeom prst="rect">
            <a:avLst/>
          </a:prstGeom>
          <a:noFill/>
        </p:spPr>
      </p:pic>
      <p:sp>
        <p:nvSpPr>
          <p:cNvPr id="3" name="2 CuadroTexto"/>
          <p:cNvSpPr txBox="1"/>
          <p:nvPr/>
        </p:nvSpPr>
        <p:spPr>
          <a:xfrm>
            <a:off x="0" y="1124744"/>
            <a:ext cx="4355976" cy="4524315"/>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Es </a:t>
            </a:r>
            <a:r>
              <a:rPr lang="es-ES" sz="3600" dirty="0" smtClean="0">
                <a:solidFill>
                  <a:srgbClr val="FF0000"/>
                </a:solidFill>
                <a:latin typeface="Times New Roman" pitchFamily="18" charset="0"/>
                <a:cs typeface="Times New Roman" pitchFamily="18" charset="0"/>
              </a:rPr>
              <a:t>antimarxista</a:t>
            </a:r>
            <a:r>
              <a:rPr lang="es-ES" sz="3600" dirty="0" smtClean="0">
                <a:latin typeface="Times New Roman" pitchFamily="18" charset="0"/>
                <a:cs typeface="Times New Roman" pitchFamily="18" charset="0"/>
              </a:rPr>
              <a:t> y para contrarrestar su influencia el franquismo se autodefine como un </a:t>
            </a:r>
            <a:r>
              <a:rPr lang="es-ES" sz="3600" dirty="0" smtClean="0">
                <a:solidFill>
                  <a:srgbClr val="FF0000"/>
                </a:solidFill>
                <a:latin typeface="Times New Roman" pitchFamily="18" charset="0"/>
                <a:cs typeface="Times New Roman" pitchFamily="18" charset="0"/>
              </a:rPr>
              <a:t>Estado social </a:t>
            </a:r>
            <a:r>
              <a:rPr lang="es-ES" sz="3600" dirty="0" smtClean="0">
                <a:latin typeface="Times New Roman" pitchFamily="18" charset="0"/>
                <a:cs typeface="Times New Roman" pitchFamily="18" charset="0"/>
              </a:rPr>
              <a:t>y defensor de la </a:t>
            </a:r>
            <a:r>
              <a:rPr lang="es-ES" sz="3600" dirty="0" smtClean="0">
                <a:solidFill>
                  <a:srgbClr val="FF0000"/>
                </a:solidFill>
                <a:latin typeface="Times New Roman" pitchFamily="18" charset="0"/>
                <a:cs typeface="Times New Roman" pitchFamily="18" charset="0"/>
              </a:rPr>
              <a:t>propiedad privada</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1.bp.blogspot.com/-5cWmVmUrQBg/UfJjqt6unzI/AAAAAAAAYJw/wCtHbPEdqFk/s400/libertad-expresion.jpg"/>
          <p:cNvPicPr>
            <a:picLocks noChangeAspect="1" noChangeArrowheads="1"/>
          </p:cNvPicPr>
          <p:nvPr/>
        </p:nvPicPr>
        <p:blipFill>
          <a:blip r:embed="rId2" cstate="print"/>
          <a:srcRect/>
          <a:stretch>
            <a:fillRect/>
          </a:stretch>
        </p:blipFill>
        <p:spPr bwMode="auto">
          <a:xfrm>
            <a:off x="3749824" y="2348880"/>
            <a:ext cx="5394176" cy="3735468"/>
          </a:xfrm>
          <a:prstGeom prst="rect">
            <a:avLst/>
          </a:prstGeom>
          <a:noFill/>
        </p:spPr>
      </p:pic>
      <p:sp>
        <p:nvSpPr>
          <p:cNvPr id="3" name="2 CuadroTexto"/>
          <p:cNvSpPr txBox="1"/>
          <p:nvPr/>
        </p:nvSpPr>
        <p:spPr>
          <a:xfrm>
            <a:off x="0" y="0"/>
            <a:ext cx="9144000" cy="1754326"/>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Además, era </a:t>
            </a:r>
            <a:r>
              <a:rPr lang="es-ES" sz="3600" dirty="0" smtClean="0">
                <a:solidFill>
                  <a:srgbClr val="FF0000"/>
                </a:solidFill>
                <a:latin typeface="Times New Roman" pitchFamily="18" charset="0"/>
                <a:cs typeface="Times New Roman" pitchFamily="18" charset="0"/>
              </a:rPr>
              <a:t>antiliberal</a:t>
            </a:r>
            <a:r>
              <a:rPr lang="es-ES" sz="3600" dirty="0" smtClean="0">
                <a:latin typeface="Times New Roman" pitchFamily="18" charset="0"/>
                <a:cs typeface="Times New Roman" pitchFamily="18" charset="0"/>
              </a:rPr>
              <a:t>. Como buena dictadura, no existía libertad de expresión y las libertades individuales estaban reducidas.</a:t>
            </a:r>
            <a:endParaRPr lang="es-ES" sz="3600" dirty="0">
              <a:latin typeface="Times New Roman" pitchFamily="18" charset="0"/>
              <a:cs typeface="Times New Roman" pitchFamily="18" charset="0"/>
            </a:endParaRPr>
          </a:p>
        </p:txBody>
      </p:sp>
      <p:sp>
        <p:nvSpPr>
          <p:cNvPr id="4" name="3 CuadroTexto"/>
          <p:cNvSpPr txBox="1"/>
          <p:nvPr/>
        </p:nvSpPr>
        <p:spPr>
          <a:xfrm>
            <a:off x="0" y="3068960"/>
            <a:ext cx="3707904" cy="2893100"/>
          </a:xfrm>
          <a:prstGeom prst="rect">
            <a:avLst/>
          </a:prstGeom>
          <a:noFill/>
        </p:spPr>
        <p:txBody>
          <a:bodyPr wrap="square" rtlCol="0">
            <a:spAutoFit/>
          </a:bodyPr>
          <a:lstStyle/>
          <a:p>
            <a:pPr algn="ctr"/>
            <a:r>
              <a:rPr lang="es-ES" sz="2600" dirty="0" smtClean="0">
                <a:latin typeface="Times New Roman" pitchFamily="18" charset="0"/>
                <a:cs typeface="Times New Roman" pitchFamily="18" charset="0"/>
              </a:rPr>
              <a:t>En cualquier caso, las críticas a los regímenes liberales fueron mucho más moderadas y con el tiempo se introducirían parte de sus ideas, sobre todo el capitalismo.</a:t>
            </a:r>
            <a:endParaRPr lang="es-ES" sz="26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1754326"/>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Entre 1938 y 1967 este nuevo régimen se fue articulando. La base de dicha organización fueron las </a:t>
            </a:r>
            <a:r>
              <a:rPr lang="es-ES" sz="3600" dirty="0" smtClean="0">
                <a:solidFill>
                  <a:srgbClr val="FF0000"/>
                </a:solidFill>
                <a:latin typeface="Times New Roman" pitchFamily="18" charset="0"/>
                <a:cs typeface="Times New Roman" pitchFamily="18" charset="0"/>
              </a:rPr>
              <a:t>siete Leyes Fundamentales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sp>
        <p:nvSpPr>
          <p:cNvPr id="3" name="2 Rectángulo"/>
          <p:cNvSpPr/>
          <p:nvPr/>
        </p:nvSpPr>
        <p:spPr>
          <a:xfrm>
            <a:off x="2807296" y="2636912"/>
            <a:ext cx="6336704" cy="504056"/>
          </a:xfrm>
          <a:prstGeom prst="rect">
            <a:avLst/>
          </a:prstGeom>
          <a:gradFill>
            <a:gsLst>
              <a:gs pos="0">
                <a:schemeClr val="bg2">
                  <a:lumMod val="75000"/>
                </a:schemeClr>
              </a:gs>
              <a:gs pos="53000">
                <a:srgbClr val="D4DEFF"/>
              </a:gs>
              <a:gs pos="83000">
                <a:srgbClr val="D4DEFF"/>
              </a:gs>
              <a:gs pos="100000">
                <a:srgbClr val="96AB94"/>
              </a:gs>
            </a:gsLst>
            <a:lin ang="5400000" scaled="0"/>
          </a:gra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BD03A2"/>
                </a:solidFill>
              </a:rPr>
              <a:t>1942: Ley Constitutiva de Cortes.</a:t>
            </a:r>
            <a:endParaRPr lang="es-ES_tradnl" sz="2400" dirty="0">
              <a:solidFill>
                <a:srgbClr val="BD03A2"/>
              </a:solidFill>
            </a:endParaRPr>
          </a:p>
        </p:txBody>
      </p:sp>
      <p:sp>
        <p:nvSpPr>
          <p:cNvPr id="4" name="3 Rectángulo"/>
          <p:cNvSpPr/>
          <p:nvPr/>
        </p:nvSpPr>
        <p:spPr>
          <a:xfrm>
            <a:off x="2807296" y="3356992"/>
            <a:ext cx="6336704" cy="504056"/>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1945: Fuero de los Españoles.</a:t>
            </a:r>
            <a:endParaRPr lang="es-ES_tradnl" sz="2400" dirty="0">
              <a:solidFill>
                <a:srgbClr val="0070C0"/>
              </a:solidFill>
            </a:endParaRPr>
          </a:p>
        </p:txBody>
      </p:sp>
      <p:sp>
        <p:nvSpPr>
          <p:cNvPr id="5" name="4 Rectángulo"/>
          <p:cNvSpPr/>
          <p:nvPr/>
        </p:nvSpPr>
        <p:spPr>
          <a:xfrm>
            <a:off x="2807296" y="4005064"/>
            <a:ext cx="6336704" cy="504056"/>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1945: Ley de Referéndum Nacional.</a:t>
            </a:r>
            <a:endParaRPr lang="es-ES_tradnl" sz="2400" dirty="0">
              <a:solidFill>
                <a:srgbClr val="0070C0"/>
              </a:solidFill>
            </a:endParaRPr>
          </a:p>
        </p:txBody>
      </p:sp>
      <p:sp>
        <p:nvSpPr>
          <p:cNvPr id="6" name="5 Rectángulo"/>
          <p:cNvSpPr/>
          <p:nvPr/>
        </p:nvSpPr>
        <p:spPr>
          <a:xfrm>
            <a:off x="2807296" y="4653136"/>
            <a:ext cx="6336704" cy="504056"/>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1947: Ley de Sucesión en la Jefatura del Estado.</a:t>
            </a:r>
            <a:endParaRPr lang="es-ES_tradnl" sz="2400" dirty="0">
              <a:solidFill>
                <a:srgbClr val="0070C0"/>
              </a:solidFill>
            </a:endParaRPr>
          </a:p>
        </p:txBody>
      </p:sp>
      <p:sp>
        <p:nvSpPr>
          <p:cNvPr id="7" name="6 Rectángulo"/>
          <p:cNvSpPr/>
          <p:nvPr/>
        </p:nvSpPr>
        <p:spPr>
          <a:xfrm>
            <a:off x="2807296" y="5373216"/>
            <a:ext cx="6336704" cy="504056"/>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1958: Ley de Principios del Movimiento Nacional.</a:t>
            </a:r>
            <a:endParaRPr lang="es-ES_tradnl" sz="2400" dirty="0">
              <a:solidFill>
                <a:srgbClr val="0070C0"/>
              </a:solidFill>
            </a:endParaRPr>
          </a:p>
        </p:txBody>
      </p:sp>
      <p:sp>
        <p:nvSpPr>
          <p:cNvPr id="8" name="7 Rectángulo"/>
          <p:cNvSpPr/>
          <p:nvPr/>
        </p:nvSpPr>
        <p:spPr>
          <a:xfrm>
            <a:off x="2807296" y="6065912"/>
            <a:ext cx="6336704" cy="504056"/>
          </a:xfrm>
          <a:prstGeom prst="rect">
            <a:avLst/>
          </a:prstGeom>
          <a:solidFill>
            <a:schemeClr val="accent2">
              <a:lumMod val="60000"/>
              <a:lumOff val="4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2060"/>
                </a:solidFill>
              </a:rPr>
              <a:t>1967: Ley Orgánica del Estado.</a:t>
            </a:r>
            <a:endParaRPr lang="es-ES_tradnl" sz="2400" dirty="0">
              <a:solidFill>
                <a:srgbClr val="002060"/>
              </a:solidFill>
            </a:endParaRPr>
          </a:p>
        </p:txBody>
      </p:sp>
      <p:sp>
        <p:nvSpPr>
          <p:cNvPr id="10" name="9 Rectángulo"/>
          <p:cNvSpPr/>
          <p:nvPr/>
        </p:nvSpPr>
        <p:spPr>
          <a:xfrm>
            <a:off x="2807296" y="1988840"/>
            <a:ext cx="6336704" cy="504056"/>
          </a:xfrm>
          <a:prstGeom prst="rect">
            <a:avLst/>
          </a:prstGeom>
          <a:solidFill>
            <a:schemeClr val="tx2">
              <a:lumMod val="40000"/>
              <a:lumOff val="60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FF0000"/>
                </a:solidFill>
              </a:rPr>
              <a:t>1938: Fuero del trabajo.</a:t>
            </a:r>
            <a:endParaRPr lang="es-ES_tradnl" sz="2400" dirty="0">
              <a:solidFill>
                <a:srgbClr val="FF0000"/>
              </a:solidFill>
            </a:endParaRPr>
          </a:p>
        </p:txBody>
      </p:sp>
      <p:sp>
        <p:nvSpPr>
          <p:cNvPr id="11" name="10 CuadroTexto"/>
          <p:cNvSpPr txBox="1"/>
          <p:nvPr/>
        </p:nvSpPr>
        <p:spPr>
          <a:xfrm>
            <a:off x="0" y="2348880"/>
            <a:ext cx="2771800" cy="369332"/>
          </a:xfrm>
          <a:prstGeom prst="rect">
            <a:avLst/>
          </a:prstGeom>
          <a:noFill/>
        </p:spPr>
        <p:txBody>
          <a:bodyPr wrap="square" rtlCol="0">
            <a:spAutoFit/>
          </a:bodyPr>
          <a:lstStyle/>
          <a:p>
            <a:pPr algn="ctr"/>
            <a:r>
              <a:rPr lang="es-ES" dirty="0" smtClean="0"/>
              <a:t>Etapa pro-fascista.</a:t>
            </a:r>
            <a:endParaRPr lang="es-ES" dirty="0"/>
          </a:p>
        </p:txBody>
      </p:sp>
      <p:sp>
        <p:nvSpPr>
          <p:cNvPr id="12" name="11 CuadroTexto"/>
          <p:cNvSpPr txBox="1"/>
          <p:nvPr/>
        </p:nvSpPr>
        <p:spPr>
          <a:xfrm>
            <a:off x="0" y="4293096"/>
            <a:ext cx="2735288" cy="369332"/>
          </a:xfrm>
          <a:prstGeom prst="rect">
            <a:avLst/>
          </a:prstGeom>
          <a:noFill/>
        </p:spPr>
        <p:txBody>
          <a:bodyPr wrap="square" rtlCol="0">
            <a:spAutoFit/>
          </a:bodyPr>
          <a:lstStyle/>
          <a:p>
            <a:pPr algn="ctr"/>
            <a:r>
              <a:rPr lang="es-ES" dirty="0" smtClean="0"/>
              <a:t>Etapa de transición.</a:t>
            </a:r>
            <a:endParaRPr lang="es-ES" dirty="0"/>
          </a:p>
        </p:txBody>
      </p:sp>
      <p:sp>
        <p:nvSpPr>
          <p:cNvPr id="13" name="12 CuadroTexto"/>
          <p:cNvSpPr txBox="1"/>
          <p:nvPr/>
        </p:nvSpPr>
        <p:spPr>
          <a:xfrm>
            <a:off x="0" y="6093296"/>
            <a:ext cx="2735288" cy="369332"/>
          </a:xfrm>
          <a:prstGeom prst="rect">
            <a:avLst/>
          </a:prstGeom>
          <a:noFill/>
        </p:spPr>
        <p:txBody>
          <a:bodyPr wrap="square" rtlCol="0">
            <a:spAutoFit/>
          </a:bodyPr>
          <a:lstStyle/>
          <a:p>
            <a:pPr algn="ctr"/>
            <a:r>
              <a:rPr lang="es-ES" dirty="0" smtClean="0"/>
              <a:t>Etapa de aperturismo.</a:t>
            </a:r>
            <a:endParaRPr lang="es-E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54868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Conceptos EBAU tratados</a:t>
            </a:r>
          </a:p>
        </p:txBody>
      </p:sp>
      <p:sp>
        <p:nvSpPr>
          <p:cNvPr id="4" name="3 CuadroTexto"/>
          <p:cNvSpPr txBox="1"/>
          <p:nvPr/>
        </p:nvSpPr>
        <p:spPr>
          <a:xfrm>
            <a:off x="0" y="1628800"/>
            <a:ext cx="9144000" cy="2062103"/>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200" dirty="0" smtClean="0">
                <a:solidFill>
                  <a:schemeClr val="tx2">
                    <a:lumMod val="75000"/>
                  </a:schemeClr>
                </a:solidFill>
                <a:latin typeface="Arial Black" pitchFamily="34" charset="0"/>
              </a:rPr>
              <a:t>Nacionalcatolicismo.</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Movimiento Nacional.</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Leyes Fundamentales del Régimen.</a:t>
            </a:r>
          </a:p>
          <a:p>
            <a:pPr marL="360363" indent="-360363" algn="just">
              <a:buFont typeface="Wingdings" pitchFamily="2" charset="2"/>
              <a:buChar char="Ø"/>
            </a:pPr>
            <a:r>
              <a:rPr lang="es-ES" sz="3200" dirty="0" smtClean="0">
                <a:solidFill>
                  <a:schemeClr val="tx2">
                    <a:lumMod val="75000"/>
                  </a:schemeClr>
                </a:solidFill>
                <a:latin typeface="Arial Black" pitchFamily="34" charset="0"/>
              </a:rPr>
              <a:t>Entrevista de Hendaya.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En 1938 se aprobó el </a:t>
            </a:r>
            <a:r>
              <a:rPr lang="es-ES" sz="3600" dirty="0" smtClean="0">
                <a:solidFill>
                  <a:srgbClr val="FF0000"/>
                </a:solidFill>
                <a:latin typeface="Times New Roman" pitchFamily="18" charset="0"/>
                <a:cs typeface="Times New Roman" pitchFamily="18" charset="0"/>
              </a:rPr>
              <a:t>Fuero del Trabajo </a:t>
            </a:r>
            <a:r>
              <a:rPr lang="es-ES" sz="3600" dirty="0" smtClean="0">
                <a:latin typeface="Times New Roman" pitchFamily="18" charset="0"/>
                <a:cs typeface="Times New Roman" pitchFamily="18" charset="0"/>
              </a:rPr>
              <a:t>que creaba un </a:t>
            </a:r>
            <a:r>
              <a:rPr lang="es-ES" sz="3600" dirty="0" smtClean="0">
                <a:solidFill>
                  <a:srgbClr val="FF0000"/>
                </a:solidFill>
                <a:latin typeface="Times New Roman" pitchFamily="18" charset="0"/>
                <a:cs typeface="Times New Roman" pitchFamily="18" charset="0"/>
              </a:rPr>
              <a:t>sindicato único</a:t>
            </a:r>
            <a:r>
              <a:rPr lang="es-ES" sz="3600" dirty="0" smtClean="0">
                <a:latin typeface="Times New Roman" pitchFamily="18" charset="0"/>
                <a:cs typeface="Times New Roman" pitchFamily="18" charset="0"/>
              </a:rPr>
              <a:t>, establecía un modelo </a:t>
            </a:r>
            <a:r>
              <a:rPr lang="es-ES" sz="3600" dirty="0" smtClean="0">
                <a:solidFill>
                  <a:srgbClr val="FF0000"/>
                </a:solidFill>
                <a:latin typeface="Times New Roman" pitchFamily="18" charset="0"/>
                <a:cs typeface="Times New Roman" pitchFamily="18" charset="0"/>
              </a:rPr>
              <a:t>corporativista</a:t>
            </a:r>
            <a:r>
              <a:rPr lang="es-ES" sz="3600" dirty="0" smtClean="0">
                <a:latin typeface="Times New Roman" pitchFamily="18" charset="0"/>
                <a:cs typeface="Times New Roman" pitchFamily="18" charset="0"/>
              </a:rPr>
              <a:t> de representación, renegaba de la conflictividad laboral y regulaba las condiciones laborales de mujeres y niños.</a:t>
            </a:r>
            <a:endParaRPr lang="es-ES" sz="3600" dirty="0">
              <a:latin typeface="Times New Roman" pitchFamily="18" charset="0"/>
              <a:cs typeface="Times New Roman" pitchFamily="18" charset="0"/>
            </a:endParaRPr>
          </a:p>
        </p:txBody>
      </p:sp>
      <p:pic>
        <p:nvPicPr>
          <p:cNvPr id="61442" name="Picture 2" descr="Resultado de imagen de fuero del trabajo"/>
          <p:cNvPicPr>
            <a:picLocks noChangeAspect="1" noChangeArrowheads="1"/>
          </p:cNvPicPr>
          <p:nvPr/>
        </p:nvPicPr>
        <p:blipFill>
          <a:blip r:embed="rId2" cstate="print"/>
          <a:srcRect/>
          <a:stretch>
            <a:fillRect/>
          </a:stretch>
        </p:blipFill>
        <p:spPr bwMode="auto">
          <a:xfrm>
            <a:off x="6156176" y="2834250"/>
            <a:ext cx="2987824" cy="4023750"/>
          </a:xfrm>
          <a:prstGeom prst="rect">
            <a:avLst/>
          </a:prstGeom>
          <a:noFill/>
        </p:spPr>
      </p:pic>
      <p:sp>
        <p:nvSpPr>
          <p:cNvPr id="4" name="3 CuadroTexto"/>
          <p:cNvSpPr txBox="1"/>
          <p:nvPr/>
        </p:nvSpPr>
        <p:spPr>
          <a:xfrm>
            <a:off x="0" y="3140968"/>
            <a:ext cx="6156176" cy="3046988"/>
          </a:xfrm>
          <a:prstGeom prst="rect">
            <a:avLst/>
          </a:prstGeom>
          <a:noFill/>
        </p:spPr>
        <p:txBody>
          <a:bodyPr wrap="square" rtlCol="0">
            <a:spAutoFit/>
          </a:bodyPr>
          <a:lstStyle/>
          <a:p>
            <a:pPr algn="ctr"/>
            <a:r>
              <a:rPr lang="es-ES" sz="2400" dirty="0" smtClean="0"/>
              <a:t>Su aprobación se produjo en plena guerra cuando se mantenía una estrecha relación con la Italia de Mussolini y la ideología falangista tenía más peso. Se basó en la Carta del </a:t>
            </a:r>
            <a:r>
              <a:rPr lang="es-ES" sz="2400" dirty="0" err="1" smtClean="0"/>
              <a:t>Lavoro</a:t>
            </a:r>
            <a:r>
              <a:rPr lang="es-ES" sz="2400" dirty="0" smtClean="0"/>
              <a:t> italiano de 1927 y presenta un claro componente social al reconocerse derechos como el del trabajo, descanso, retribución justa, subsidio familiar, seguros sociales…</a:t>
            </a:r>
            <a:endParaRPr lang="es-E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En 1942 se creaba un órgano representativo, al menos en teoría, mediante la </a:t>
            </a:r>
            <a:r>
              <a:rPr lang="es-ES" sz="3600" dirty="0" smtClean="0">
                <a:solidFill>
                  <a:srgbClr val="FF0000"/>
                </a:solidFill>
                <a:latin typeface="Times New Roman" pitchFamily="18" charset="0"/>
                <a:cs typeface="Times New Roman" pitchFamily="18" charset="0"/>
              </a:rPr>
              <a:t>Ley Constitutiva de Cortes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62466" name="Picture 2" descr="Resultado de imagen de primeras cortes 1943"/>
          <p:cNvPicPr>
            <a:picLocks noChangeAspect="1" noChangeArrowheads="1"/>
          </p:cNvPicPr>
          <p:nvPr/>
        </p:nvPicPr>
        <p:blipFill>
          <a:blip r:embed="rId2" cstate="print"/>
          <a:srcRect/>
          <a:stretch>
            <a:fillRect/>
          </a:stretch>
        </p:blipFill>
        <p:spPr bwMode="auto">
          <a:xfrm>
            <a:off x="4139952" y="2348880"/>
            <a:ext cx="5004048" cy="2980189"/>
          </a:xfrm>
          <a:prstGeom prst="rect">
            <a:avLst/>
          </a:prstGeom>
          <a:noFill/>
        </p:spPr>
      </p:pic>
      <p:sp>
        <p:nvSpPr>
          <p:cNvPr id="4" name="3 CuadroTexto"/>
          <p:cNvSpPr txBox="1"/>
          <p:nvPr/>
        </p:nvSpPr>
        <p:spPr>
          <a:xfrm>
            <a:off x="0" y="1988840"/>
            <a:ext cx="4139952" cy="4524315"/>
          </a:xfrm>
          <a:prstGeom prst="rect">
            <a:avLst/>
          </a:prstGeom>
          <a:noFill/>
        </p:spPr>
        <p:txBody>
          <a:bodyPr wrap="square" rtlCol="0">
            <a:spAutoFit/>
          </a:bodyPr>
          <a:lstStyle/>
          <a:p>
            <a:pPr algn="ctr"/>
            <a:r>
              <a:rPr lang="es-ES" sz="2400" dirty="0" smtClean="0"/>
              <a:t>Esta ley fundamental fue planteada en el año en que se empezaba a dudar de la victoria alemana. Se creaban unas Cortes, idea liberal, pero siguiendo un modelo </a:t>
            </a:r>
            <a:r>
              <a:rPr lang="es-ES" sz="2400" dirty="0" smtClean="0">
                <a:solidFill>
                  <a:srgbClr val="FF0000"/>
                </a:solidFill>
              </a:rPr>
              <a:t>corporativista</a:t>
            </a:r>
            <a:r>
              <a:rPr lang="es-ES" sz="2400" dirty="0" smtClean="0"/>
              <a:t>, idea fascista. Su significado está relacionado con intentar dar una </a:t>
            </a:r>
            <a:r>
              <a:rPr lang="es-ES" sz="2400" dirty="0" smtClean="0">
                <a:solidFill>
                  <a:srgbClr val="FF0000"/>
                </a:solidFill>
              </a:rPr>
              <a:t>imagen de moderación</a:t>
            </a:r>
            <a:r>
              <a:rPr lang="es-ES" sz="2400" dirty="0" smtClean="0"/>
              <a:t> de la dictadura, aunque su significado es ambiguo.</a:t>
            </a:r>
            <a:endParaRPr lang="es-ES" sz="2400" dirty="0"/>
          </a:p>
        </p:txBody>
      </p:sp>
      <p:sp>
        <p:nvSpPr>
          <p:cNvPr id="5" name="4 CuadroTexto"/>
          <p:cNvSpPr txBox="1"/>
          <p:nvPr/>
        </p:nvSpPr>
        <p:spPr>
          <a:xfrm>
            <a:off x="4139952" y="5517232"/>
            <a:ext cx="5004048" cy="1200329"/>
          </a:xfrm>
          <a:prstGeom prst="rect">
            <a:avLst/>
          </a:prstGeom>
          <a:noFill/>
        </p:spPr>
        <p:txBody>
          <a:bodyPr wrap="square" rtlCol="0">
            <a:spAutoFit/>
          </a:bodyPr>
          <a:lstStyle/>
          <a:p>
            <a:pPr algn="ctr"/>
            <a:r>
              <a:rPr lang="es-ES" dirty="0" smtClean="0"/>
              <a:t>Sesión de apertura de las Cortes en 1943. En vez de diputados se hablaba de procuradores y no eran elegidos democráticamente sino designados por Franco, el sindicato único y los alcaldes.</a:t>
            </a:r>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En 1945 se reconocían una serie de derechos de los españoles y el catolicismo estatal por el </a:t>
            </a:r>
            <a:r>
              <a:rPr lang="es-ES" sz="3600" dirty="0" smtClean="0">
                <a:solidFill>
                  <a:srgbClr val="FF0000"/>
                </a:solidFill>
                <a:latin typeface="Times New Roman" pitchFamily="18" charset="0"/>
                <a:cs typeface="Times New Roman" pitchFamily="18" charset="0"/>
              </a:rPr>
              <a:t>Fuero de los Españoles </a:t>
            </a:r>
            <a:r>
              <a:rPr lang="es-ES" sz="3600" dirty="0" smtClean="0">
                <a:latin typeface="Times New Roman" pitchFamily="18" charset="0"/>
                <a:cs typeface="Times New Roman" pitchFamily="18" charset="0"/>
              </a:rPr>
              <a:t>y la </a:t>
            </a:r>
            <a:r>
              <a:rPr lang="es-ES" sz="3600" dirty="0" smtClean="0">
                <a:solidFill>
                  <a:srgbClr val="FF0000"/>
                </a:solidFill>
                <a:latin typeface="Times New Roman" pitchFamily="18" charset="0"/>
                <a:cs typeface="Times New Roman" pitchFamily="18" charset="0"/>
              </a:rPr>
              <a:t>Ley del Referéndum Nacional</a:t>
            </a:r>
            <a:r>
              <a:rPr lang="es-ES" sz="3600" dirty="0" smtClean="0">
                <a:latin typeface="Times New Roman" pitchFamily="18" charset="0"/>
                <a:cs typeface="Times New Roman" pitchFamily="18" charset="0"/>
              </a:rPr>
              <a:t> permitía someter a consulta popular las decisiones del poder.</a:t>
            </a:r>
            <a:endParaRPr lang="es-ES" sz="3600" dirty="0">
              <a:latin typeface="Times New Roman" pitchFamily="18" charset="0"/>
              <a:cs typeface="Times New Roman" pitchFamily="18" charset="0"/>
            </a:endParaRPr>
          </a:p>
        </p:txBody>
      </p:sp>
      <p:pic>
        <p:nvPicPr>
          <p:cNvPr id="63490" name="Picture 2"/>
          <p:cNvPicPr>
            <a:picLocks noChangeAspect="1" noChangeArrowheads="1"/>
          </p:cNvPicPr>
          <p:nvPr/>
        </p:nvPicPr>
        <p:blipFill>
          <a:blip r:embed="rId2" cstate="print"/>
          <a:srcRect/>
          <a:stretch>
            <a:fillRect/>
          </a:stretch>
        </p:blipFill>
        <p:spPr bwMode="auto">
          <a:xfrm>
            <a:off x="0" y="3645024"/>
            <a:ext cx="4647231" cy="2636912"/>
          </a:xfrm>
          <a:prstGeom prst="rect">
            <a:avLst/>
          </a:prstGeom>
          <a:noFill/>
          <a:ln w="9525">
            <a:noFill/>
            <a:miter lim="800000"/>
            <a:headEnd/>
            <a:tailEnd/>
          </a:ln>
        </p:spPr>
      </p:pic>
      <p:sp>
        <p:nvSpPr>
          <p:cNvPr id="4" name="3 CuadroTexto"/>
          <p:cNvSpPr txBox="1"/>
          <p:nvPr/>
        </p:nvSpPr>
        <p:spPr>
          <a:xfrm>
            <a:off x="4716016" y="2924944"/>
            <a:ext cx="4427984" cy="3416320"/>
          </a:xfrm>
          <a:prstGeom prst="rect">
            <a:avLst/>
          </a:prstGeom>
          <a:noFill/>
        </p:spPr>
        <p:txBody>
          <a:bodyPr wrap="square" rtlCol="0">
            <a:spAutoFit/>
          </a:bodyPr>
          <a:lstStyle/>
          <a:p>
            <a:pPr algn="ctr"/>
            <a:r>
              <a:rPr lang="es-ES" sz="2400" dirty="0" smtClean="0"/>
              <a:t>El Eje había sido derrotado y había que dar una imagen más amable del franquismo. Pero es evidente que se trataba de cosmética. Solo se convocaron dos referendos (1947 y 1967) y fíjate en los resultados del de 1967. Muy en la línea de cualquier dictadura.</a:t>
            </a:r>
            <a:endParaRPr lang="es-ES" sz="24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En 1947 la </a:t>
            </a:r>
            <a:r>
              <a:rPr lang="es-ES" sz="3600" dirty="0" smtClean="0">
                <a:solidFill>
                  <a:srgbClr val="FF0000"/>
                </a:solidFill>
                <a:latin typeface="Times New Roman" pitchFamily="18" charset="0"/>
                <a:cs typeface="Times New Roman" pitchFamily="18" charset="0"/>
              </a:rPr>
              <a:t>Ley de Sucesión </a:t>
            </a:r>
            <a:r>
              <a:rPr lang="es-ES" sz="3600" dirty="0" smtClean="0">
                <a:latin typeface="Times New Roman" pitchFamily="18" charset="0"/>
                <a:cs typeface="Times New Roman" pitchFamily="18" charset="0"/>
              </a:rPr>
              <a:t>establecía que </a:t>
            </a:r>
            <a:r>
              <a:rPr lang="es-ES" sz="3600" dirty="0" smtClean="0">
                <a:solidFill>
                  <a:srgbClr val="FF0000"/>
                </a:solidFill>
                <a:latin typeface="Times New Roman" pitchFamily="18" charset="0"/>
                <a:cs typeface="Times New Roman" pitchFamily="18" charset="0"/>
              </a:rPr>
              <a:t>España era un reino </a:t>
            </a:r>
            <a:r>
              <a:rPr lang="es-ES" sz="3600" dirty="0" smtClean="0">
                <a:latin typeface="Times New Roman" pitchFamily="18" charset="0"/>
                <a:cs typeface="Times New Roman" pitchFamily="18" charset="0"/>
              </a:rPr>
              <a:t>y </a:t>
            </a:r>
            <a:r>
              <a:rPr lang="es-ES" sz="3600" dirty="0" smtClean="0">
                <a:solidFill>
                  <a:srgbClr val="FF0000"/>
                </a:solidFill>
                <a:latin typeface="Times New Roman" pitchFamily="18" charset="0"/>
                <a:cs typeface="Times New Roman" pitchFamily="18" charset="0"/>
              </a:rPr>
              <a:t>Franco designaría a su sucesor</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64514" name="Picture 2" descr="Resultado de imagen de ley se sucesion de la jefatura del estado"/>
          <p:cNvPicPr>
            <a:picLocks noChangeAspect="1" noChangeArrowheads="1"/>
          </p:cNvPicPr>
          <p:nvPr/>
        </p:nvPicPr>
        <p:blipFill>
          <a:blip r:embed="rId2" cstate="print"/>
          <a:srcRect/>
          <a:stretch>
            <a:fillRect/>
          </a:stretch>
        </p:blipFill>
        <p:spPr bwMode="auto">
          <a:xfrm>
            <a:off x="4499992" y="2132856"/>
            <a:ext cx="4644008" cy="4109948"/>
          </a:xfrm>
          <a:prstGeom prst="rect">
            <a:avLst/>
          </a:prstGeom>
          <a:noFill/>
        </p:spPr>
      </p:pic>
      <p:sp>
        <p:nvSpPr>
          <p:cNvPr id="4" name="3 CuadroTexto"/>
          <p:cNvSpPr txBox="1"/>
          <p:nvPr/>
        </p:nvSpPr>
        <p:spPr>
          <a:xfrm>
            <a:off x="0" y="2276872"/>
            <a:ext cx="4427984" cy="3785652"/>
          </a:xfrm>
          <a:prstGeom prst="rect">
            <a:avLst/>
          </a:prstGeom>
          <a:noFill/>
        </p:spPr>
        <p:txBody>
          <a:bodyPr wrap="square" rtlCol="0">
            <a:spAutoFit/>
          </a:bodyPr>
          <a:lstStyle/>
          <a:p>
            <a:pPr algn="ctr"/>
            <a:r>
              <a:rPr lang="es-ES" sz="2400" dirty="0" smtClean="0"/>
              <a:t>Dentro de la estrategia de suavización de la dictadura, Franco declara que España es un reino. Eso sí, el trono quedaba vacante hasta que el propio Franco decidiera quién sería el rey cuando se produjera el “hecho sucesorio”. Hasta 1969 no se designaría un sucesor en la Jefatura del Estado.</a:t>
            </a:r>
            <a:endParaRPr lang="es-ES"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046988"/>
          </a:xfrm>
          <a:prstGeom prst="rect">
            <a:avLst/>
          </a:prstGeom>
        </p:spPr>
        <p:txBody>
          <a:bodyPr wrap="square">
            <a:spAutoFit/>
          </a:bodyPr>
          <a:lstStyle/>
          <a:p>
            <a:pPr algn="ctr"/>
            <a:r>
              <a:rPr lang="es-ES" sz="3200" dirty="0" smtClean="0">
                <a:latin typeface="Times New Roman" pitchFamily="18" charset="0"/>
                <a:cs typeface="Times New Roman" pitchFamily="18" charset="0"/>
              </a:rPr>
              <a:t>En 1958 la </a:t>
            </a:r>
            <a:r>
              <a:rPr lang="es-ES" sz="3200" dirty="0" smtClean="0">
                <a:solidFill>
                  <a:srgbClr val="FF0000"/>
                </a:solidFill>
                <a:latin typeface="Times New Roman" pitchFamily="18" charset="0"/>
                <a:cs typeface="Times New Roman" pitchFamily="18" charset="0"/>
              </a:rPr>
              <a:t>Ley de Principios del Movimiento Nacional</a:t>
            </a:r>
            <a:r>
              <a:rPr lang="es-ES" sz="3200" dirty="0" smtClean="0">
                <a:latin typeface="Times New Roman" pitchFamily="18" charset="0"/>
                <a:cs typeface="Times New Roman" pitchFamily="18" charset="0"/>
              </a:rPr>
              <a:t> ratificaba los principios rectores del régimen (unidad, catolicismo, paz, corporativismo basado en las entidades naturales sociales – patria, familia y religión –, equilibrio entre individuo y sociedad, capitalismo, monarquismo…).</a:t>
            </a:r>
            <a:endParaRPr lang="es-ES" sz="3200" dirty="0">
              <a:latin typeface="Times New Roman" pitchFamily="18" charset="0"/>
              <a:cs typeface="Times New Roman" pitchFamily="18" charset="0"/>
            </a:endParaRPr>
          </a:p>
        </p:txBody>
      </p:sp>
      <p:pic>
        <p:nvPicPr>
          <p:cNvPr id="65538" name="Picture 2" descr="Resultado de imagen de ley principios del movimiento nacional"/>
          <p:cNvPicPr>
            <a:picLocks noChangeAspect="1" noChangeArrowheads="1"/>
          </p:cNvPicPr>
          <p:nvPr/>
        </p:nvPicPr>
        <p:blipFill>
          <a:blip r:embed="rId2" cstate="print"/>
          <a:srcRect/>
          <a:stretch>
            <a:fillRect/>
          </a:stretch>
        </p:blipFill>
        <p:spPr bwMode="auto">
          <a:xfrm>
            <a:off x="6515290" y="3068960"/>
            <a:ext cx="2628710" cy="3789040"/>
          </a:xfrm>
          <a:prstGeom prst="rect">
            <a:avLst/>
          </a:prstGeom>
          <a:noFill/>
        </p:spPr>
      </p:pic>
      <p:sp>
        <p:nvSpPr>
          <p:cNvPr id="4" name="3 CuadroTexto"/>
          <p:cNvSpPr txBox="1"/>
          <p:nvPr/>
        </p:nvSpPr>
        <p:spPr>
          <a:xfrm>
            <a:off x="0" y="3645024"/>
            <a:ext cx="6516216" cy="2677656"/>
          </a:xfrm>
          <a:prstGeom prst="rect">
            <a:avLst/>
          </a:prstGeom>
          <a:noFill/>
        </p:spPr>
        <p:txBody>
          <a:bodyPr wrap="square" rtlCol="0">
            <a:spAutoFit/>
          </a:bodyPr>
          <a:lstStyle/>
          <a:p>
            <a:pPr algn="ctr"/>
            <a:r>
              <a:rPr lang="es-ES" sz="2400" dirty="0" smtClean="0"/>
              <a:t>En apariencia, la Ley de Principios del Movimiento Nacional daba la razón a la Falange al institucionalizarse el partido único.  Sin embargo, hay que entenderla más como un reflejo de la total consolidación del franquismo y se su apoyo en el nacionalcatolicismo. El perdedor, aunque no lo parezca, es el falangismo.</a:t>
            </a:r>
            <a:endParaRPr lang="es-ES" sz="2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062103"/>
          </a:xfrm>
          <a:prstGeom prst="rect">
            <a:avLst/>
          </a:prstGeom>
        </p:spPr>
        <p:txBody>
          <a:bodyPr wrap="square">
            <a:spAutoFit/>
          </a:bodyPr>
          <a:lstStyle/>
          <a:p>
            <a:pPr algn="ctr"/>
            <a:r>
              <a:rPr lang="es-ES" sz="3200" dirty="0" smtClean="0">
                <a:latin typeface="Times New Roman" pitchFamily="18" charset="0"/>
                <a:cs typeface="Times New Roman" pitchFamily="18" charset="0"/>
              </a:rPr>
              <a:t>Finalmente, en 1967 se aprueba </a:t>
            </a:r>
            <a:r>
              <a:rPr lang="es-ES" sz="3200" dirty="0" smtClean="0">
                <a:solidFill>
                  <a:srgbClr val="FF0000"/>
                </a:solidFill>
                <a:latin typeface="Times New Roman" pitchFamily="18" charset="0"/>
                <a:cs typeface="Times New Roman" pitchFamily="18" charset="0"/>
              </a:rPr>
              <a:t>la Ley Orgánica del Estado</a:t>
            </a:r>
            <a:r>
              <a:rPr lang="es-ES" sz="3200" dirty="0" smtClean="0">
                <a:latin typeface="Times New Roman" pitchFamily="18" charset="0"/>
                <a:cs typeface="Times New Roman" pitchFamily="18" charset="0"/>
              </a:rPr>
              <a:t> regulaba el funcionamiento estatal separando los cargos de jefe del Estado y del Gobierno y permitía una mayor libertad religiosa.</a:t>
            </a:r>
            <a:endParaRPr lang="es-ES" sz="3200" dirty="0">
              <a:latin typeface="Times New Roman" pitchFamily="18" charset="0"/>
              <a:cs typeface="Times New Roman" pitchFamily="18" charset="0"/>
            </a:endParaRPr>
          </a:p>
        </p:txBody>
      </p:sp>
      <p:pic>
        <p:nvPicPr>
          <p:cNvPr id="1026" name="Picture 2" descr="Luis Carrero Blanco - Wikipedia, la enciclopedia libre"/>
          <p:cNvPicPr>
            <a:picLocks noChangeAspect="1" noChangeArrowheads="1"/>
          </p:cNvPicPr>
          <p:nvPr/>
        </p:nvPicPr>
        <p:blipFill>
          <a:blip r:embed="rId2" cstate="print"/>
          <a:srcRect/>
          <a:stretch>
            <a:fillRect/>
          </a:stretch>
        </p:blipFill>
        <p:spPr bwMode="auto">
          <a:xfrm>
            <a:off x="6019903" y="2276872"/>
            <a:ext cx="3124097" cy="4231061"/>
          </a:xfrm>
          <a:prstGeom prst="rect">
            <a:avLst/>
          </a:prstGeom>
          <a:noFill/>
        </p:spPr>
      </p:pic>
      <p:sp>
        <p:nvSpPr>
          <p:cNvPr id="4" name="3 CuadroTexto"/>
          <p:cNvSpPr txBox="1"/>
          <p:nvPr/>
        </p:nvSpPr>
        <p:spPr>
          <a:xfrm>
            <a:off x="0" y="2456795"/>
            <a:ext cx="6012160" cy="4401205"/>
          </a:xfrm>
          <a:prstGeom prst="rect">
            <a:avLst/>
          </a:prstGeom>
          <a:noFill/>
        </p:spPr>
        <p:txBody>
          <a:bodyPr wrap="square" rtlCol="0">
            <a:spAutoFit/>
          </a:bodyPr>
          <a:lstStyle/>
          <a:p>
            <a:pPr algn="ctr"/>
            <a:r>
              <a:rPr lang="es-ES" sz="2800" dirty="0" smtClean="0"/>
              <a:t>La separación de los cargos de jefe del Estado y del Gobierno no significó hasta 1973 que fueran personas diferentes. Hasta ese año Franco siguió ocupando ambos cargos. Fue en 1973 cuando nombró jefe del Gobierno a Carrero Blanco (derecha). A este le seguiría Arias Navarro y finalmente Adolfo Suárez, este último nombrado ya por Juan Carlos I.</a:t>
            </a:r>
            <a:endParaRPr lang="es-E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569660"/>
          </a:xfrm>
          <a:prstGeom prst="rect">
            <a:avLst/>
          </a:prstGeom>
        </p:spPr>
        <p:txBody>
          <a:bodyPr wrap="square">
            <a:spAutoFit/>
          </a:bodyPr>
          <a:lstStyle/>
          <a:p>
            <a:pPr algn="ctr"/>
            <a:r>
              <a:rPr lang="es-ES" sz="3200" dirty="0" smtClean="0">
                <a:latin typeface="Times New Roman" pitchFamily="18" charset="0"/>
                <a:cs typeface="Times New Roman" pitchFamily="18" charset="0"/>
              </a:rPr>
              <a:t>Habría que añadir con carácter de ley fundamental una octava, la que finiquitaba a las demás: la </a:t>
            </a:r>
            <a:r>
              <a:rPr lang="es-ES" sz="3200" dirty="0" smtClean="0">
                <a:solidFill>
                  <a:srgbClr val="FF0000"/>
                </a:solidFill>
                <a:latin typeface="Times New Roman" pitchFamily="18" charset="0"/>
                <a:cs typeface="Times New Roman" pitchFamily="18" charset="0"/>
              </a:rPr>
              <a:t>Ley para la Reforma Política</a:t>
            </a:r>
            <a:r>
              <a:rPr lang="es-ES" sz="3200" dirty="0" smtClean="0">
                <a:latin typeface="Times New Roman" pitchFamily="18" charset="0"/>
                <a:cs typeface="Times New Roman" pitchFamily="18" charset="0"/>
              </a:rPr>
              <a:t> de 1976, de la que ya hablaremos.</a:t>
            </a:r>
            <a:endParaRPr lang="es-ES" sz="3200" dirty="0">
              <a:latin typeface="Times New Roman" pitchFamily="18" charset="0"/>
              <a:cs typeface="Times New Roman" pitchFamily="18" charset="0"/>
            </a:endParaRPr>
          </a:p>
        </p:txBody>
      </p:sp>
      <p:pic>
        <p:nvPicPr>
          <p:cNvPr id="66562" name="Picture 2" descr="Portadas de 'ABC', 'El País', 'Diario 16' y 'La Vanguardia', del 19 de noviembre de 1976, un día después del fin del Pleno de la Reforma Política."/>
          <p:cNvPicPr>
            <a:picLocks noChangeAspect="1" noChangeArrowheads="1"/>
          </p:cNvPicPr>
          <p:nvPr/>
        </p:nvPicPr>
        <p:blipFill>
          <a:blip r:embed="rId2" cstate="print"/>
          <a:srcRect/>
          <a:stretch>
            <a:fillRect/>
          </a:stretch>
        </p:blipFill>
        <p:spPr bwMode="auto">
          <a:xfrm>
            <a:off x="0" y="1916832"/>
            <a:ext cx="9144000" cy="3238150"/>
          </a:xfrm>
          <a:prstGeom prst="rect">
            <a:avLst/>
          </a:prstGeom>
          <a:noFill/>
        </p:spPr>
      </p:pic>
      <p:sp>
        <p:nvSpPr>
          <p:cNvPr id="6" name="5 CuadroTexto"/>
          <p:cNvSpPr txBox="1"/>
          <p:nvPr/>
        </p:nvSpPr>
        <p:spPr>
          <a:xfrm>
            <a:off x="0" y="5445224"/>
            <a:ext cx="9144000" cy="1384995"/>
          </a:xfrm>
          <a:prstGeom prst="rect">
            <a:avLst/>
          </a:prstGeom>
          <a:noFill/>
        </p:spPr>
        <p:txBody>
          <a:bodyPr wrap="square" rtlCol="0">
            <a:spAutoFit/>
          </a:bodyPr>
          <a:lstStyle/>
          <a:p>
            <a:pPr algn="ctr"/>
            <a:r>
              <a:rPr lang="es-ES" sz="2800" dirty="0" smtClean="0"/>
              <a:t>Esta ley, con rango de fundamental, es la que introduce la democracia en España, por lo que dejaba obsoletas el resto de leyes fundamentales.</a:t>
            </a:r>
            <a:endParaRPr lang="es-ES"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Bases y apoyos del Estado franquista</a:t>
            </a:r>
            <a:endParaRPr lang="es-ES" sz="4800" dirty="0">
              <a:latin typeface="Arial Black" pitchFamily="34" charset="0"/>
            </a:endParaRPr>
          </a:p>
        </p:txBody>
      </p:sp>
      <p:sp>
        <p:nvSpPr>
          <p:cNvPr id="3" name="2 Rectángulo"/>
          <p:cNvSpPr/>
          <p:nvPr/>
        </p:nvSpPr>
        <p:spPr>
          <a:xfrm>
            <a:off x="0" y="1916832"/>
            <a:ext cx="9144000" cy="2554545"/>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Las bases ideológicas: nacionalcatolicismo, falangismo y militarismo.</a:t>
            </a:r>
          </a:p>
          <a:p>
            <a:pPr marL="268288" lvl="0" indent="-268288" algn="just">
              <a:buFont typeface="Arial" pitchFamily="34" charset="0"/>
              <a:buChar char="•"/>
            </a:pPr>
            <a:r>
              <a:rPr lang="es-ES" sz="4000" dirty="0" smtClean="0">
                <a:latin typeface="Times New Roman" pitchFamily="18" charset="0"/>
                <a:cs typeface="Times New Roman" pitchFamily="18" charset="0"/>
              </a:rPr>
              <a:t>Las bases sociales: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Las </a:t>
            </a:r>
            <a:r>
              <a:rPr lang="es-ES" sz="3600" dirty="0" smtClean="0">
                <a:solidFill>
                  <a:srgbClr val="FF0000"/>
                </a:solidFill>
                <a:latin typeface="Times New Roman" pitchFamily="18" charset="0"/>
                <a:cs typeface="Times New Roman" pitchFamily="18" charset="0"/>
              </a:rPr>
              <a:t>bases ideológicas </a:t>
            </a:r>
            <a:r>
              <a:rPr lang="es-ES" sz="3600" dirty="0" smtClean="0">
                <a:latin typeface="Times New Roman" pitchFamily="18" charset="0"/>
                <a:cs typeface="Times New Roman" pitchFamily="18" charset="0"/>
              </a:rPr>
              <a:t>del nuevo régimen serán básicamente tres: el </a:t>
            </a:r>
            <a:r>
              <a:rPr lang="es-ES" sz="3600" dirty="0" smtClean="0">
                <a:solidFill>
                  <a:srgbClr val="FF0000"/>
                </a:solidFill>
                <a:latin typeface="Times New Roman" pitchFamily="18" charset="0"/>
                <a:cs typeface="Times New Roman" pitchFamily="18" charset="0"/>
              </a:rPr>
              <a:t>nacionalcatolicismo</a:t>
            </a:r>
            <a:r>
              <a:rPr lang="es-ES" sz="3600" dirty="0" smtClean="0">
                <a:latin typeface="Times New Roman" pitchFamily="18" charset="0"/>
                <a:cs typeface="Times New Roman" pitchFamily="18" charset="0"/>
              </a:rPr>
              <a:t>, el </a:t>
            </a:r>
            <a:r>
              <a:rPr lang="es-ES" sz="3600" dirty="0" smtClean="0">
                <a:solidFill>
                  <a:srgbClr val="FF0000"/>
                </a:solidFill>
                <a:latin typeface="Times New Roman" pitchFamily="18" charset="0"/>
                <a:cs typeface="Times New Roman" pitchFamily="18" charset="0"/>
              </a:rPr>
              <a:t>falangismo</a:t>
            </a:r>
            <a:r>
              <a:rPr lang="es-ES" sz="3600" dirty="0" smtClean="0">
                <a:latin typeface="Times New Roman" pitchFamily="18" charset="0"/>
                <a:cs typeface="Times New Roman" pitchFamily="18" charset="0"/>
              </a:rPr>
              <a:t> y el </a:t>
            </a:r>
            <a:r>
              <a:rPr lang="es-ES" sz="3600" dirty="0" smtClean="0">
                <a:solidFill>
                  <a:srgbClr val="FF0000"/>
                </a:solidFill>
                <a:latin typeface="Times New Roman" pitchFamily="18" charset="0"/>
                <a:cs typeface="Times New Roman" pitchFamily="18" charset="0"/>
              </a:rPr>
              <a:t>militarismo</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66562" name="Picture 2" descr="Resultado de imagen de pilares regimen franquista"/>
          <p:cNvPicPr>
            <a:picLocks noChangeAspect="1" noChangeArrowheads="1"/>
          </p:cNvPicPr>
          <p:nvPr/>
        </p:nvPicPr>
        <p:blipFill>
          <a:blip r:embed="rId2" cstate="print"/>
          <a:srcRect/>
          <a:stretch>
            <a:fillRect/>
          </a:stretch>
        </p:blipFill>
        <p:spPr bwMode="auto">
          <a:xfrm>
            <a:off x="1475656" y="1939169"/>
            <a:ext cx="6192688" cy="4644517"/>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938992"/>
          </a:xfrm>
          <a:prstGeom prst="rect">
            <a:avLst/>
          </a:prstGeom>
        </p:spPr>
        <p:txBody>
          <a:bodyPr wrap="square">
            <a:spAutoFit/>
          </a:bodyPr>
          <a:lstStyle/>
          <a:p>
            <a:pPr algn="ctr"/>
            <a:r>
              <a:rPr lang="es-ES" sz="4000" dirty="0" smtClean="0">
                <a:latin typeface="Times New Roman" pitchFamily="18" charset="0"/>
                <a:cs typeface="Times New Roman" pitchFamily="18" charset="0"/>
              </a:rPr>
              <a:t>El </a:t>
            </a:r>
            <a:r>
              <a:rPr lang="es-ES" sz="4000" dirty="0" smtClean="0">
                <a:solidFill>
                  <a:srgbClr val="FF0000"/>
                </a:solidFill>
                <a:latin typeface="Times New Roman" pitchFamily="18" charset="0"/>
                <a:cs typeface="Times New Roman" pitchFamily="18" charset="0"/>
              </a:rPr>
              <a:t>nacionalcatolicismo</a:t>
            </a:r>
            <a:r>
              <a:rPr lang="es-ES" sz="4000" dirty="0" smtClean="0">
                <a:latin typeface="Times New Roman" pitchFamily="18" charset="0"/>
                <a:cs typeface="Times New Roman" pitchFamily="18" charset="0"/>
              </a:rPr>
              <a:t> hace referencia a la </a:t>
            </a:r>
            <a:r>
              <a:rPr lang="es-ES" sz="4000" dirty="0" smtClean="0">
                <a:solidFill>
                  <a:srgbClr val="FF0000"/>
                </a:solidFill>
                <a:latin typeface="Times New Roman" pitchFamily="18" charset="0"/>
                <a:cs typeface="Times New Roman" pitchFamily="18" charset="0"/>
              </a:rPr>
              <a:t>fusión entre Iglesia y Estado</a:t>
            </a:r>
            <a:r>
              <a:rPr lang="es-ES" sz="4000" dirty="0" smtClean="0">
                <a:latin typeface="Times New Roman" pitchFamily="18" charset="0"/>
                <a:cs typeface="Times New Roman" pitchFamily="18" charset="0"/>
              </a:rPr>
              <a:t> como seña de </a:t>
            </a:r>
            <a:r>
              <a:rPr lang="es-ES" sz="4000" dirty="0" smtClean="0">
                <a:solidFill>
                  <a:srgbClr val="FF0000"/>
                </a:solidFill>
                <a:latin typeface="Times New Roman" pitchFamily="18" charset="0"/>
                <a:cs typeface="Times New Roman" pitchFamily="18" charset="0"/>
              </a:rPr>
              <a:t>identidad histórica de España</a:t>
            </a:r>
            <a:r>
              <a:rPr lang="es-ES" sz="4000" dirty="0" smtClean="0">
                <a:latin typeface="Times New Roman" pitchFamily="18" charset="0"/>
                <a:cs typeface="Times New Roman" pitchFamily="18" charset="0"/>
              </a:rPr>
              <a:t>.</a:t>
            </a:r>
            <a:endParaRPr lang="es-ES" sz="4000" dirty="0">
              <a:latin typeface="Times New Roman" pitchFamily="18" charset="0"/>
              <a:cs typeface="Times New Roman" pitchFamily="18" charset="0"/>
            </a:endParaRPr>
          </a:p>
        </p:txBody>
      </p:sp>
      <p:sp>
        <p:nvSpPr>
          <p:cNvPr id="4" name="3 CuadroTexto"/>
          <p:cNvSpPr txBox="1"/>
          <p:nvPr/>
        </p:nvSpPr>
        <p:spPr>
          <a:xfrm>
            <a:off x="0" y="5657671"/>
            <a:ext cx="9144000" cy="1200329"/>
          </a:xfrm>
          <a:prstGeom prst="rect">
            <a:avLst/>
          </a:prstGeom>
          <a:noFill/>
        </p:spPr>
        <p:txBody>
          <a:bodyPr wrap="square" rtlCol="0">
            <a:spAutoFit/>
          </a:bodyPr>
          <a:lstStyle/>
          <a:p>
            <a:pPr algn="ctr"/>
            <a:r>
              <a:rPr lang="es-ES" sz="2400" dirty="0" smtClean="0"/>
              <a:t>La historia franquista va a incidir en episodios como la conversión de los visigodos al catolicismo (imagen, cuadro de 1862 de Martí y </a:t>
            </a:r>
            <a:r>
              <a:rPr lang="es-ES" sz="2400" dirty="0" err="1" smtClean="0"/>
              <a:t>Monsó</a:t>
            </a:r>
            <a:r>
              <a:rPr lang="es-ES" sz="2400" dirty="0" smtClean="0"/>
              <a:t>), los Reyes Católicos o Felipe II y la Contrarreforma.</a:t>
            </a:r>
            <a:endParaRPr lang="es-ES" sz="2400" dirty="0"/>
          </a:p>
        </p:txBody>
      </p:sp>
      <p:pic>
        <p:nvPicPr>
          <p:cNvPr id="34817" name="Picture 1"/>
          <p:cNvPicPr>
            <a:picLocks noChangeAspect="1" noChangeArrowheads="1"/>
          </p:cNvPicPr>
          <p:nvPr/>
        </p:nvPicPr>
        <p:blipFill>
          <a:blip r:embed="rId2" cstate="print"/>
          <a:srcRect/>
          <a:stretch>
            <a:fillRect/>
          </a:stretch>
        </p:blipFill>
        <p:spPr bwMode="auto">
          <a:xfrm>
            <a:off x="2195736" y="2060848"/>
            <a:ext cx="4824536" cy="335364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2 CuadroTexto"/>
          <p:cNvSpPr txBox="1"/>
          <p:nvPr/>
        </p:nvSpPr>
        <p:spPr>
          <a:xfrm>
            <a:off x="0" y="0"/>
            <a:ext cx="9144000" cy="830997"/>
          </a:xfrm>
          <a:prstGeom prst="rect">
            <a:avLst/>
          </a:prstGeom>
          <a:noFill/>
        </p:spPr>
        <p:txBody>
          <a:bodyPr wrap="square" rtlCol="0">
            <a:spAutoFit/>
          </a:bodyPr>
          <a:lstStyle/>
          <a:p>
            <a:pPr algn="ctr"/>
            <a:r>
              <a:rPr lang="es-ES" sz="4800" dirty="0" smtClean="0">
                <a:solidFill>
                  <a:srgbClr val="FF0000"/>
                </a:solidFill>
                <a:latin typeface="Arial Black" pitchFamily="34" charset="0"/>
              </a:rPr>
              <a:t>Cronología</a:t>
            </a:r>
          </a:p>
        </p:txBody>
      </p:sp>
      <p:sp>
        <p:nvSpPr>
          <p:cNvPr id="4" name="3 CuadroTexto"/>
          <p:cNvSpPr txBox="1"/>
          <p:nvPr/>
        </p:nvSpPr>
        <p:spPr>
          <a:xfrm>
            <a:off x="0" y="764704"/>
            <a:ext cx="9144000" cy="4462760"/>
          </a:xfrm>
          <a:prstGeom prst="rect">
            <a:avLst/>
          </a:prstGeom>
          <a:solidFill>
            <a:schemeClr val="bg2">
              <a:lumMod val="75000"/>
            </a:schemeClr>
          </a:solidFill>
          <a:scene3d>
            <a:camera prst="orthographicFront"/>
            <a:lightRig rig="threePt" dir="t"/>
          </a:scene3d>
          <a:sp3d>
            <a:bevelT/>
          </a:sp3d>
        </p:spPr>
        <p:txBody>
          <a:bodyPr wrap="square" rtlCol="0">
            <a:spAutoFit/>
          </a:bodyPr>
          <a:lstStyle/>
          <a:p>
            <a:pPr marL="360363" indent="-360363" algn="just">
              <a:buFont typeface="Wingdings" pitchFamily="2" charset="2"/>
              <a:buChar char="Ø"/>
            </a:pPr>
            <a:r>
              <a:rPr lang="es-ES" sz="3600" dirty="0" smtClean="0">
                <a:solidFill>
                  <a:srgbClr val="002060"/>
                </a:solidFill>
                <a:latin typeface="Arial Black" pitchFamily="34" charset="0"/>
              </a:rPr>
              <a:t>Edad Moderna: </a:t>
            </a:r>
            <a:r>
              <a:rPr lang="es-ES" sz="2000" dirty="0" smtClean="0">
                <a:solidFill>
                  <a:srgbClr val="002060"/>
                </a:solidFill>
                <a:latin typeface="Arial Black" pitchFamily="34" charset="0"/>
              </a:rPr>
              <a:t>(1492 – 1789).</a:t>
            </a:r>
          </a:p>
          <a:p>
            <a:pPr marL="720725" indent="-360363" algn="just">
              <a:buFont typeface="Wingdings" pitchFamily="2" charset="2"/>
              <a:buChar char="v"/>
            </a:pPr>
            <a:r>
              <a:rPr lang="es-ES" sz="3200" dirty="0" smtClean="0">
                <a:solidFill>
                  <a:srgbClr val="002060"/>
                </a:solidFill>
                <a:latin typeface="Arial Black" pitchFamily="34" charset="0"/>
              </a:rPr>
              <a:t>Borbones</a:t>
            </a:r>
            <a:r>
              <a:rPr lang="es-ES" sz="2000" dirty="0" smtClean="0">
                <a:solidFill>
                  <a:srgbClr val="002060"/>
                </a:solidFill>
                <a:latin typeface="Arial Black" pitchFamily="34" charset="0"/>
              </a:rPr>
              <a:t> (1700-1788).</a:t>
            </a:r>
          </a:p>
          <a:p>
            <a:pPr marL="720725" indent="-360363" algn="just"/>
            <a:endParaRPr lang="es-ES" sz="2000" dirty="0" smtClean="0">
              <a:solidFill>
                <a:srgbClr val="002060"/>
              </a:solidFill>
              <a:latin typeface="Arial Black" pitchFamily="34" charset="0"/>
            </a:endParaRPr>
          </a:p>
          <a:p>
            <a:pPr marL="361950" indent="-361950" algn="just">
              <a:buFont typeface="Wingdings" pitchFamily="2" charset="2"/>
              <a:buChar char="Ø"/>
            </a:pPr>
            <a:r>
              <a:rPr lang="es-ES" sz="3600" dirty="0" smtClean="0">
                <a:solidFill>
                  <a:srgbClr val="FF0000"/>
                </a:solidFill>
                <a:latin typeface="Arial Black" pitchFamily="34" charset="0"/>
              </a:rPr>
              <a:t>Edad Contemporánea: </a:t>
            </a:r>
            <a:r>
              <a:rPr lang="es-ES" sz="2000" dirty="0" smtClean="0">
                <a:solidFill>
                  <a:srgbClr val="FF0000"/>
                </a:solidFill>
                <a:latin typeface="Arial Black" pitchFamily="34" charset="0"/>
              </a:rPr>
              <a:t>(1789-presente).</a:t>
            </a:r>
            <a:endParaRPr lang="es-ES" sz="2000" dirty="0" smtClean="0">
              <a:solidFill>
                <a:srgbClr val="002060"/>
              </a:solidFill>
              <a:latin typeface="Arial Black" pitchFamily="34" charset="0"/>
            </a:endParaRPr>
          </a:p>
          <a:p>
            <a:pPr marL="725488" indent="-363538" algn="just">
              <a:buFont typeface="Wingdings" pitchFamily="2" charset="2"/>
              <a:buChar char="v"/>
            </a:pPr>
            <a:r>
              <a:rPr lang="es-ES" sz="3200" dirty="0" smtClean="0">
                <a:solidFill>
                  <a:srgbClr val="002060"/>
                </a:solidFill>
                <a:latin typeface="Arial Black" pitchFamily="34" charset="0"/>
              </a:rPr>
              <a:t>Restauración Borbónica</a:t>
            </a:r>
            <a:r>
              <a:rPr lang="es-ES" sz="2000" dirty="0" smtClean="0">
                <a:solidFill>
                  <a:srgbClr val="002060"/>
                </a:solidFill>
                <a:latin typeface="Arial Black" pitchFamily="34" charset="0"/>
              </a:rPr>
              <a:t> (1875-1931).</a:t>
            </a:r>
          </a:p>
          <a:p>
            <a:pPr marL="725488" indent="-363538" algn="just">
              <a:buFont typeface="Wingdings" pitchFamily="2" charset="2"/>
              <a:buChar char="v"/>
            </a:pPr>
            <a:r>
              <a:rPr lang="es-ES" sz="3200" dirty="0" smtClean="0">
                <a:solidFill>
                  <a:srgbClr val="002060"/>
                </a:solidFill>
                <a:latin typeface="Arial Black" pitchFamily="34" charset="0"/>
              </a:rPr>
              <a:t>Segunda República </a:t>
            </a:r>
            <a:r>
              <a:rPr lang="es-ES" sz="2000" dirty="0" smtClean="0">
                <a:solidFill>
                  <a:srgbClr val="002060"/>
                </a:solidFill>
                <a:latin typeface="Arial Black" pitchFamily="34" charset="0"/>
              </a:rPr>
              <a:t>(1931-1939).</a:t>
            </a:r>
          </a:p>
          <a:p>
            <a:pPr marL="725488" indent="-363538" algn="just">
              <a:buFont typeface="Wingdings" pitchFamily="2" charset="2"/>
              <a:buChar char="v"/>
            </a:pPr>
            <a:r>
              <a:rPr lang="es-ES" sz="3200" dirty="0" smtClean="0">
                <a:solidFill>
                  <a:srgbClr val="002060"/>
                </a:solidFill>
                <a:latin typeface="Arial Black" pitchFamily="34" charset="0"/>
              </a:rPr>
              <a:t>Guerra Civil </a:t>
            </a:r>
            <a:r>
              <a:rPr lang="es-ES" sz="2000" dirty="0" smtClean="0">
                <a:solidFill>
                  <a:srgbClr val="002060"/>
                </a:solidFill>
                <a:latin typeface="Arial Black" pitchFamily="34" charset="0"/>
              </a:rPr>
              <a:t>(1936-1939).</a:t>
            </a:r>
          </a:p>
          <a:p>
            <a:pPr marL="725488" indent="-363538" algn="just">
              <a:buFont typeface="Wingdings" pitchFamily="2" charset="2"/>
              <a:buChar char="v"/>
            </a:pPr>
            <a:r>
              <a:rPr lang="es-ES" sz="3200" dirty="0" smtClean="0">
                <a:solidFill>
                  <a:srgbClr val="FF0000"/>
                </a:solidFill>
                <a:latin typeface="Arial Black" pitchFamily="34" charset="0"/>
              </a:rPr>
              <a:t>Franquismo </a:t>
            </a:r>
            <a:r>
              <a:rPr lang="es-ES" sz="2000" dirty="0" smtClean="0">
                <a:solidFill>
                  <a:srgbClr val="FF0000"/>
                </a:solidFill>
                <a:latin typeface="Arial Black" pitchFamily="34" charset="0"/>
              </a:rPr>
              <a:t>(1939-1975).</a:t>
            </a:r>
          </a:p>
          <a:p>
            <a:pPr marL="725488" indent="-363538" algn="just">
              <a:buFont typeface="Wingdings" pitchFamily="2" charset="2"/>
              <a:buChar char="v"/>
            </a:pPr>
            <a:r>
              <a:rPr lang="es-ES" sz="3200" dirty="0" smtClean="0">
                <a:solidFill>
                  <a:srgbClr val="002060"/>
                </a:solidFill>
                <a:latin typeface="Arial Black" pitchFamily="34" charset="0"/>
              </a:rPr>
              <a:t>Transición y democracia </a:t>
            </a:r>
            <a:r>
              <a:rPr lang="es-ES" sz="2000" dirty="0" smtClean="0">
                <a:solidFill>
                  <a:srgbClr val="002060"/>
                </a:solidFill>
                <a:latin typeface="Arial Black" pitchFamily="34" charset="0"/>
              </a:rPr>
              <a:t>(1975-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ox(i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785378"/>
          </a:xfrm>
          <a:prstGeom prst="rect">
            <a:avLst/>
          </a:prstGeom>
        </p:spPr>
        <p:txBody>
          <a:bodyPr wrap="square">
            <a:spAutoFit/>
          </a:bodyPr>
          <a:lstStyle/>
          <a:p>
            <a:pPr algn="ctr"/>
            <a:r>
              <a:rPr lang="es-ES" sz="3500" dirty="0" smtClean="0">
                <a:latin typeface="Times New Roman" pitchFamily="18" charset="0"/>
                <a:cs typeface="Times New Roman" pitchFamily="18" charset="0"/>
              </a:rPr>
              <a:t>Se convirtió en el pilar necesario para </a:t>
            </a:r>
            <a:r>
              <a:rPr lang="es-ES" sz="3500" dirty="0" smtClean="0">
                <a:solidFill>
                  <a:srgbClr val="FF0000"/>
                </a:solidFill>
                <a:latin typeface="Times New Roman" pitchFamily="18" charset="0"/>
                <a:cs typeface="Times New Roman" pitchFamily="18" charset="0"/>
              </a:rPr>
              <a:t>justificar el alzamiento </a:t>
            </a:r>
            <a:r>
              <a:rPr lang="es-ES" sz="3500" dirty="0" smtClean="0">
                <a:latin typeface="Times New Roman" pitchFamily="18" charset="0"/>
                <a:cs typeface="Times New Roman" pitchFamily="18" charset="0"/>
              </a:rPr>
              <a:t>y posteriormente para mostrar las </a:t>
            </a:r>
            <a:r>
              <a:rPr lang="es-ES" sz="3500" dirty="0" smtClean="0">
                <a:solidFill>
                  <a:srgbClr val="FF0000"/>
                </a:solidFill>
                <a:latin typeface="Times New Roman" pitchFamily="18" charset="0"/>
                <a:cs typeface="Times New Roman" pitchFamily="18" charset="0"/>
              </a:rPr>
              <a:t>diferencias con el fascismo</a:t>
            </a:r>
            <a:r>
              <a:rPr lang="es-ES" sz="3500" dirty="0" smtClean="0">
                <a:latin typeface="Times New Roman" pitchFamily="18" charset="0"/>
                <a:cs typeface="Times New Roman" pitchFamily="18" charset="0"/>
              </a:rPr>
              <a:t>, así como un elemento clave de </a:t>
            </a:r>
            <a:r>
              <a:rPr lang="es-ES" sz="3500" dirty="0" smtClean="0">
                <a:solidFill>
                  <a:srgbClr val="FF0000"/>
                </a:solidFill>
                <a:latin typeface="Times New Roman" pitchFamily="18" charset="0"/>
                <a:cs typeface="Times New Roman" pitchFamily="18" charset="0"/>
              </a:rPr>
              <a:t>control ideológico </a:t>
            </a:r>
            <a:r>
              <a:rPr lang="es-ES" sz="3500" dirty="0" smtClean="0">
                <a:latin typeface="Times New Roman" pitchFamily="18" charset="0"/>
                <a:cs typeface="Times New Roman" pitchFamily="18" charset="0"/>
              </a:rPr>
              <a:t>con su insistencia en la importancia de la </a:t>
            </a:r>
            <a:r>
              <a:rPr lang="es-ES" sz="3500" dirty="0" smtClean="0">
                <a:solidFill>
                  <a:srgbClr val="FF0000"/>
                </a:solidFill>
                <a:latin typeface="Times New Roman" pitchFamily="18" charset="0"/>
                <a:cs typeface="Times New Roman" pitchFamily="18" charset="0"/>
              </a:rPr>
              <a:t>familia</a:t>
            </a:r>
            <a:r>
              <a:rPr lang="es-ES" sz="3500" dirty="0" smtClean="0">
                <a:latin typeface="Times New Roman" pitchFamily="18" charset="0"/>
                <a:cs typeface="Times New Roman" pitchFamily="18" charset="0"/>
              </a:rPr>
              <a:t>.</a:t>
            </a:r>
            <a:endParaRPr lang="es-ES" sz="3500" dirty="0">
              <a:latin typeface="Times New Roman" pitchFamily="18" charset="0"/>
              <a:cs typeface="Times New Roman" pitchFamily="18" charset="0"/>
            </a:endParaRPr>
          </a:p>
        </p:txBody>
      </p:sp>
      <p:pic>
        <p:nvPicPr>
          <p:cNvPr id="67586" name="Picture 2" descr="Resultado de imagen de catolicismo franco"/>
          <p:cNvPicPr>
            <a:picLocks noChangeAspect="1" noChangeArrowheads="1"/>
          </p:cNvPicPr>
          <p:nvPr/>
        </p:nvPicPr>
        <p:blipFill>
          <a:blip r:embed="rId2" cstate="print"/>
          <a:srcRect/>
          <a:stretch>
            <a:fillRect/>
          </a:stretch>
        </p:blipFill>
        <p:spPr bwMode="auto">
          <a:xfrm>
            <a:off x="5940153" y="2850474"/>
            <a:ext cx="3203848" cy="4007526"/>
          </a:xfrm>
          <a:prstGeom prst="rect">
            <a:avLst/>
          </a:prstGeom>
          <a:noFill/>
        </p:spPr>
      </p:pic>
      <p:sp>
        <p:nvSpPr>
          <p:cNvPr id="4" name="3 CuadroTexto"/>
          <p:cNvSpPr txBox="1"/>
          <p:nvPr/>
        </p:nvSpPr>
        <p:spPr>
          <a:xfrm>
            <a:off x="0" y="3356992"/>
            <a:ext cx="5940152" cy="3046988"/>
          </a:xfrm>
          <a:prstGeom prst="rect">
            <a:avLst/>
          </a:prstGeom>
          <a:noFill/>
        </p:spPr>
        <p:txBody>
          <a:bodyPr wrap="square" rtlCol="0">
            <a:spAutoFit/>
          </a:bodyPr>
          <a:lstStyle/>
          <a:p>
            <a:pPr algn="ctr"/>
            <a:r>
              <a:rPr lang="es-ES" sz="2400" dirty="0" smtClean="0"/>
              <a:t>El catolicismo fue la pieza clave para diferenciar al franquismo del ateísmo republicano, comunista y fascista. Además, sirvió para unir la dictadura con la historia de España. No es de extrañar que con el paso del tiempo se convirtiera en el principal soporte ideológico de un régimen que necesitaba una legitimación internacional.</a:t>
            </a:r>
            <a:endParaRPr lang="es-ES" sz="24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631490"/>
          </a:xfrm>
          <a:prstGeom prst="rect">
            <a:avLst/>
          </a:prstGeom>
        </p:spPr>
        <p:txBody>
          <a:bodyPr wrap="square">
            <a:spAutoFit/>
          </a:bodyPr>
          <a:lstStyle/>
          <a:p>
            <a:pPr algn="ctr"/>
            <a:r>
              <a:rPr lang="es-ES" sz="3300" dirty="0" smtClean="0">
                <a:latin typeface="Times New Roman" pitchFamily="18" charset="0"/>
                <a:cs typeface="Times New Roman" pitchFamily="18" charset="0"/>
              </a:rPr>
              <a:t>El segundo pilar, el </a:t>
            </a:r>
            <a:r>
              <a:rPr lang="es-ES" sz="3300" dirty="0" smtClean="0">
                <a:solidFill>
                  <a:srgbClr val="FF0000"/>
                </a:solidFill>
                <a:latin typeface="Times New Roman" pitchFamily="18" charset="0"/>
                <a:cs typeface="Times New Roman" pitchFamily="18" charset="0"/>
              </a:rPr>
              <a:t>falangista</a:t>
            </a:r>
            <a:r>
              <a:rPr lang="es-ES" sz="3300" dirty="0" smtClean="0">
                <a:latin typeface="Times New Roman" pitchFamily="18" charset="0"/>
                <a:cs typeface="Times New Roman" pitchFamily="18" charset="0"/>
              </a:rPr>
              <a:t>, sirvió al régimen para crear un </a:t>
            </a:r>
            <a:r>
              <a:rPr lang="es-ES" sz="3300" dirty="0" smtClean="0">
                <a:solidFill>
                  <a:srgbClr val="FF0000"/>
                </a:solidFill>
                <a:latin typeface="Times New Roman" pitchFamily="18" charset="0"/>
                <a:cs typeface="Times New Roman" pitchFamily="18" charset="0"/>
              </a:rPr>
              <a:t>lenguaje político antimarxista </a:t>
            </a:r>
            <a:r>
              <a:rPr lang="es-ES" sz="3300" dirty="0" smtClean="0">
                <a:latin typeface="Times New Roman" pitchFamily="18" charset="0"/>
                <a:cs typeface="Times New Roman" pitchFamily="18" charset="0"/>
              </a:rPr>
              <a:t>y mantener el </a:t>
            </a:r>
            <a:r>
              <a:rPr lang="es-ES" sz="3300" dirty="0" smtClean="0">
                <a:solidFill>
                  <a:srgbClr val="FF0000"/>
                </a:solidFill>
                <a:latin typeface="Times New Roman" pitchFamily="18" charset="0"/>
                <a:cs typeface="Times New Roman" pitchFamily="18" charset="0"/>
              </a:rPr>
              <a:t>espíritu de 1936 </a:t>
            </a:r>
            <a:r>
              <a:rPr lang="es-ES" sz="3300" dirty="0" smtClean="0">
                <a:latin typeface="Times New Roman" pitchFamily="18" charset="0"/>
                <a:cs typeface="Times New Roman" pitchFamily="18" charset="0"/>
              </a:rPr>
              <a:t>y aunque inicialmente generó algunos problemas, con los años se convirtió en un partido totalmente al servicio del dictador.</a:t>
            </a:r>
            <a:endParaRPr lang="es-ES" sz="3300" dirty="0">
              <a:latin typeface="Times New Roman" pitchFamily="18" charset="0"/>
              <a:cs typeface="Times New Roman" pitchFamily="18" charset="0"/>
            </a:endParaRPr>
          </a:p>
        </p:txBody>
      </p:sp>
      <p:pic>
        <p:nvPicPr>
          <p:cNvPr id="68610" name="Picture 2" descr="Resultado de imagen de basilica de begoña"/>
          <p:cNvPicPr>
            <a:picLocks noChangeAspect="1" noChangeArrowheads="1"/>
          </p:cNvPicPr>
          <p:nvPr/>
        </p:nvPicPr>
        <p:blipFill>
          <a:blip r:embed="rId2" cstate="print"/>
          <a:srcRect/>
          <a:stretch>
            <a:fillRect/>
          </a:stretch>
        </p:blipFill>
        <p:spPr bwMode="auto">
          <a:xfrm>
            <a:off x="4457700" y="2924944"/>
            <a:ext cx="4686300" cy="3514726"/>
          </a:xfrm>
          <a:prstGeom prst="rect">
            <a:avLst/>
          </a:prstGeom>
          <a:noFill/>
        </p:spPr>
      </p:pic>
      <p:sp>
        <p:nvSpPr>
          <p:cNvPr id="4" name="3 CuadroTexto"/>
          <p:cNvSpPr txBox="1"/>
          <p:nvPr/>
        </p:nvSpPr>
        <p:spPr>
          <a:xfrm>
            <a:off x="0" y="2924944"/>
            <a:ext cx="4427984" cy="3416320"/>
          </a:xfrm>
          <a:prstGeom prst="rect">
            <a:avLst/>
          </a:prstGeom>
          <a:noFill/>
        </p:spPr>
        <p:txBody>
          <a:bodyPr wrap="square" rtlCol="0">
            <a:spAutoFit/>
          </a:bodyPr>
          <a:lstStyle/>
          <a:p>
            <a:pPr algn="ctr"/>
            <a:r>
              <a:rPr lang="es-ES" sz="2400" dirty="0" smtClean="0"/>
              <a:t>En 1942 se produjo un intento falangista de atentado contra un general carlista en la basílica bilbaína de Begoña. Desde entonces Franco se aseguró de aumentar el control sobre la Falange hasta convertirla en un instrumento más del Estado franquista.</a:t>
            </a:r>
            <a:endParaRPr lang="es-ES"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Resultado de imagen de franco falangista"/>
          <p:cNvPicPr>
            <a:picLocks noChangeAspect="1" noChangeArrowheads="1"/>
          </p:cNvPicPr>
          <p:nvPr/>
        </p:nvPicPr>
        <p:blipFill>
          <a:blip r:embed="rId2" cstate="print"/>
          <a:srcRect/>
          <a:stretch>
            <a:fillRect/>
          </a:stretch>
        </p:blipFill>
        <p:spPr bwMode="auto">
          <a:xfrm>
            <a:off x="4067944" y="-28269"/>
            <a:ext cx="5076056" cy="6886269"/>
          </a:xfrm>
          <a:prstGeom prst="rect">
            <a:avLst/>
          </a:prstGeom>
          <a:noFill/>
        </p:spPr>
      </p:pic>
      <p:sp>
        <p:nvSpPr>
          <p:cNvPr id="3" name="2 CuadroTexto"/>
          <p:cNvSpPr txBox="1"/>
          <p:nvPr/>
        </p:nvSpPr>
        <p:spPr>
          <a:xfrm>
            <a:off x="0" y="1052736"/>
            <a:ext cx="4067944" cy="5262979"/>
          </a:xfrm>
          <a:prstGeom prst="rect">
            <a:avLst/>
          </a:prstGeom>
          <a:noFill/>
        </p:spPr>
        <p:txBody>
          <a:bodyPr wrap="square" rtlCol="0">
            <a:spAutoFit/>
          </a:bodyPr>
          <a:lstStyle/>
          <a:p>
            <a:pPr algn="ctr"/>
            <a:r>
              <a:rPr lang="es-ES" sz="2800" dirty="0" smtClean="0"/>
              <a:t>La Falange y el carlismo se habían fundido en 1937 en el partido único </a:t>
            </a:r>
            <a:r>
              <a:rPr lang="es-ES" sz="2800" dirty="0" smtClean="0">
                <a:solidFill>
                  <a:srgbClr val="FF0000"/>
                </a:solidFill>
              </a:rPr>
              <a:t>FET de las JONS</a:t>
            </a:r>
            <a:r>
              <a:rPr lang="es-ES" sz="2800" dirty="0" smtClean="0"/>
              <a:t>. Desde 1942, aunque siguiera existiendo este nombre, Franco impuso el de </a:t>
            </a:r>
            <a:r>
              <a:rPr lang="es-ES" sz="2800" dirty="0" smtClean="0">
                <a:solidFill>
                  <a:srgbClr val="FF0000"/>
                </a:solidFill>
              </a:rPr>
              <a:t>Movimiento Nacional </a:t>
            </a:r>
            <a:r>
              <a:rPr lang="es-ES" sz="2800" dirty="0" smtClean="0"/>
              <a:t>para dar a entender la </a:t>
            </a:r>
            <a:r>
              <a:rPr lang="es-ES" sz="2800" dirty="0" smtClean="0">
                <a:solidFill>
                  <a:srgbClr val="FF0000"/>
                </a:solidFill>
              </a:rPr>
              <a:t>subordinación de los falangistas al franquismo </a:t>
            </a:r>
            <a:r>
              <a:rPr lang="es-ES" sz="2800" dirty="0" smtClean="0"/>
              <a:t>junto también al sindicato único.</a:t>
            </a:r>
            <a:endParaRPr lang="es-ES" sz="2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cstate="print"/>
          <a:srcRect/>
          <a:stretch>
            <a:fillRect/>
          </a:stretch>
        </p:blipFill>
        <p:spPr bwMode="auto">
          <a:xfrm>
            <a:off x="2663280" y="2132856"/>
            <a:ext cx="6480720" cy="4520166"/>
          </a:xfrm>
          <a:prstGeom prst="rect">
            <a:avLst/>
          </a:prstGeom>
          <a:noFill/>
          <a:ln w="9525">
            <a:noFill/>
            <a:miter lim="800000"/>
            <a:headEnd/>
            <a:tailEnd/>
          </a:ln>
        </p:spPr>
      </p:pic>
      <p:sp>
        <p:nvSpPr>
          <p:cNvPr id="3" name="2 Rectángulo"/>
          <p:cNvSpPr/>
          <p:nvPr/>
        </p:nvSpPr>
        <p:spPr>
          <a:xfrm>
            <a:off x="0" y="0"/>
            <a:ext cx="9144000" cy="2123658"/>
          </a:xfrm>
          <a:prstGeom prst="rect">
            <a:avLst/>
          </a:prstGeom>
        </p:spPr>
        <p:txBody>
          <a:bodyPr wrap="square">
            <a:spAutoFit/>
          </a:bodyPr>
          <a:lstStyle/>
          <a:p>
            <a:pPr algn="ctr"/>
            <a:r>
              <a:rPr lang="es-ES" sz="3300" dirty="0" smtClean="0">
                <a:latin typeface="Times New Roman" pitchFamily="18" charset="0"/>
                <a:cs typeface="Times New Roman" pitchFamily="18" charset="0"/>
              </a:rPr>
              <a:t>Los ideales falangistas, de inspiración fascista, sirvieron al régimen para elaborar algunos de sus </a:t>
            </a:r>
            <a:r>
              <a:rPr lang="es-ES" sz="3300" dirty="0" smtClean="0">
                <a:solidFill>
                  <a:srgbClr val="FF0000"/>
                </a:solidFill>
                <a:latin typeface="Times New Roman" pitchFamily="18" charset="0"/>
                <a:cs typeface="Times New Roman" pitchFamily="18" charset="0"/>
              </a:rPr>
              <a:t>principios</a:t>
            </a:r>
            <a:r>
              <a:rPr lang="es-ES" sz="3300" dirty="0" smtClean="0">
                <a:latin typeface="Times New Roman" pitchFamily="18" charset="0"/>
                <a:cs typeface="Times New Roman" pitchFamily="18" charset="0"/>
              </a:rPr>
              <a:t> fundamentales: </a:t>
            </a:r>
            <a:r>
              <a:rPr lang="es-ES" sz="3300" dirty="0" smtClean="0">
                <a:solidFill>
                  <a:srgbClr val="FF0000"/>
                </a:solidFill>
                <a:latin typeface="Times New Roman" pitchFamily="18" charset="0"/>
                <a:cs typeface="Times New Roman" pitchFamily="18" charset="0"/>
              </a:rPr>
              <a:t>partido único</a:t>
            </a:r>
            <a:r>
              <a:rPr lang="es-ES" sz="3300" dirty="0" smtClean="0">
                <a:latin typeface="Times New Roman" pitchFamily="18" charset="0"/>
                <a:cs typeface="Times New Roman" pitchFamily="18" charset="0"/>
              </a:rPr>
              <a:t>, </a:t>
            </a:r>
            <a:r>
              <a:rPr lang="es-ES" sz="3300" dirty="0" smtClean="0">
                <a:solidFill>
                  <a:srgbClr val="FF0000"/>
                </a:solidFill>
                <a:latin typeface="Times New Roman" pitchFamily="18" charset="0"/>
                <a:cs typeface="Times New Roman" pitchFamily="18" charset="0"/>
              </a:rPr>
              <a:t>sindicato único</a:t>
            </a:r>
            <a:r>
              <a:rPr lang="es-ES" sz="3300" dirty="0" smtClean="0">
                <a:latin typeface="Times New Roman" pitchFamily="18" charset="0"/>
                <a:cs typeface="Times New Roman" pitchFamily="18" charset="0"/>
              </a:rPr>
              <a:t> o el </a:t>
            </a:r>
            <a:r>
              <a:rPr lang="es-ES" sz="3300" dirty="0" smtClean="0">
                <a:solidFill>
                  <a:srgbClr val="FF0000"/>
                </a:solidFill>
                <a:latin typeface="Times New Roman" pitchFamily="18" charset="0"/>
                <a:cs typeface="Times New Roman" pitchFamily="18" charset="0"/>
              </a:rPr>
              <a:t>corporativismo</a:t>
            </a:r>
            <a:r>
              <a:rPr lang="es-ES" sz="3300" dirty="0" smtClean="0">
                <a:latin typeface="Times New Roman" pitchFamily="18" charset="0"/>
                <a:cs typeface="Times New Roman" pitchFamily="18" charset="0"/>
              </a:rPr>
              <a:t>.</a:t>
            </a:r>
            <a:endParaRPr lang="es-ES" sz="3300" dirty="0">
              <a:latin typeface="Times New Roman" pitchFamily="18" charset="0"/>
              <a:cs typeface="Times New Roman" pitchFamily="18" charset="0"/>
            </a:endParaRPr>
          </a:p>
        </p:txBody>
      </p:sp>
      <p:sp>
        <p:nvSpPr>
          <p:cNvPr id="4" name="3 CuadroTexto"/>
          <p:cNvSpPr txBox="1"/>
          <p:nvPr/>
        </p:nvSpPr>
        <p:spPr>
          <a:xfrm>
            <a:off x="0" y="2708920"/>
            <a:ext cx="2627784" cy="3046988"/>
          </a:xfrm>
          <a:prstGeom prst="rect">
            <a:avLst/>
          </a:prstGeom>
          <a:noFill/>
        </p:spPr>
        <p:txBody>
          <a:bodyPr wrap="square" rtlCol="0">
            <a:spAutoFit/>
          </a:bodyPr>
          <a:lstStyle/>
          <a:p>
            <a:pPr algn="ctr"/>
            <a:r>
              <a:rPr lang="es-ES" sz="2400" dirty="0" smtClean="0"/>
              <a:t>Otro ejemplo de la influencia de la Falange fue el saludo basado en el fascista y el nazi aunque no igual. Fue oficial hasta 1945.</a:t>
            </a:r>
            <a:endParaRPr lang="es-ES"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Por último, el </a:t>
            </a:r>
            <a:r>
              <a:rPr lang="es-ES" sz="3600" dirty="0" smtClean="0">
                <a:solidFill>
                  <a:srgbClr val="FF0000"/>
                </a:solidFill>
                <a:latin typeface="Times New Roman" pitchFamily="18" charset="0"/>
                <a:cs typeface="Times New Roman" pitchFamily="18" charset="0"/>
              </a:rPr>
              <a:t>Ejército</a:t>
            </a:r>
            <a:r>
              <a:rPr lang="es-ES" sz="3600" dirty="0" smtClean="0">
                <a:latin typeface="Times New Roman" pitchFamily="18" charset="0"/>
                <a:cs typeface="Times New Roman" pitchFamily="18" charset="0"/>
              </a:rPr>
              <a:t>, bajo su idea de </a:t>
            </a:r>
            <a:r>
              <a:rPr lang="es-ES" sz="3600" dirty="0" smtClean="0">
                <a:solidFill>
                  <a:srgbClr val="FF0000"/>
                </a:solidFill>
                <a:latin typeface="Times New Roman" pitchFamily="18" charset="0"/>
                <a:cs typeface="Times New Roman" pitchFamily="18" charset="0"/>
              </a:rPr>
              <a:t>orden</a:t>
            </a:r>
            <a:r>
              <a:rPr lang="es-ES" sz="3600" dirty="0" smtClean="0">
                <a:latin typeface="Times New Roman" pitchFamily="18" charset="0"/>
                <a:cs typeface="Times New Roman" pitchFamily="18" charset="0"/>
              </a:rPr>
              <a:t>, actuó como columna vertebral del Estado y se mantuvo </a:t>
            </a:r>
            <a:r>
              <a:rPr lang="es-ES" sz="3600" dirty="0" smtClean="0">
                <a:solidFill>
                  <a:srgbClr val="FF0000"/>
                </a:solidFill>
                <a:latin typeface="Times New Roman" pitchFamily="18" charset="0"/>
                <a:cs typeface="Times New Roman" pitchFamily="18" charset="0"/>
              </a:rPr>
              <a:t>fiel a Franco </a:t>
            </a:r>
            <a:r>
              <a:rPr lang="es-ES" sz="3600" dirty="0" smtClean="0">
                <a:latin typeface="Times New Roman" pitchFamily="18" charset="0"/>
                <a:cs typeface="Times New Roman" pitchFamily="18" charset="0"/>
              </a:rPr>
              <a:t>prácticamente sin fisuras hasta 1975.</a:t>
            </a:r>
            <a:endParaRPr lang="es-ES" sz="3600" dirty="0">
              <a:latin typeface="Times New Roman" pitchFamily="18" charset="0"/>
              <a:cs typeface="Times New Roman" pitchFamily="18" charset="0"/>
            </a:endParaRPr>
          </a:p>
        </p:txBody>
      </p:sp>
      <p:pic>
        <p:nvPicPr>
          <p:cNvPr id="70658" name="Picture 2" descr="Resultado de imagen de cabanellas"/>
          <p:cNvPicPr>
            <a:picLocks noChangeAspect="1" noChangeArrowheads="1"/>
          </p:cNvPicPr>
          <p:nvPr/>
        </p:nvPicPr>
        <p:blipFill>
          <a:blip r:embed="rId2" cstate="print"/>
          <a:srcRect/>
          <a:stretch>
            <a:fillRect/>
          </a:stretch>
        </p:blipFill>
        <p:spPr bwMode="auto">
          <a:xfrm>
            <a:off x="5724128" y="1837007"/>
            <a:ext cx="3419872" cy="5020994"/>
          </a:xfrm>
          <a:prstGeom prst="rect">
            <a:avLst/>
          </a:prstGeom>
          <a:noFill/>
        </p:spPr>
      </p:pic>
      <p:sp>
        <p:nvSpPr>
          <p:cNvPr id="4" name="3 CuadroTexto"/>
          <p:cNvSpPr txBox="1"/>
          <p:nvPr/>
        </p:nvSpPr>
        <p:spPr>
          <a:xfrm>
            <a:off x="0" y="2708920"/>
            <a:ext cx="5724128" cy="3416320"/>
          </a:xfrm>
          <a:prstGeom prst="rect">
            <a:avLst/>
          </a:prstGeom>
          <a:noFill/>
        </p:spPr>
        <p:txBody>
          <a:bodyPr wrap="square" rtlCol="0">
            <a:spAutoFit/>
          </a:bodyPr>
          <a:lstStyle/>
          <a:p>
            <a:pPr algn="ctr"/>
            <a:r>
              <a:rPr lang="es-ES" sz="2400" dirty="0" smtClean="0"/>
              <a:t>¿Qué fue de los generales que acompañaron a Franco en la sublevación? Uno de los más peligrosos era </a:t>
            </a:r>
            <a:r>
              <a:rPr lang="es-ES" sz="2400" dirty="0" err="1" smtClean="0"/>
              <a:t>Cabanellas</a:t>
            </a:r>
            <a:r>
              <a:rPr lang="es-ES" sz="2400" dirty="0" smtClean="0"/>
              <a:t>, el presidente de la Junta de Defensa Nacional. Franco le envió a un puesto secundario hasta que murió en 1938. Otros, como </a:t>
            </a:r>
            <a:r>
              <a:rPr lang="es-ES" sz="2400" dirty="0" err="1" smtClean="0"/>
              <a:t>Queipo</a:t>
            </a:r>
            <a:r>
              <a:rPr lang="es-ES" sz="2400" dirty="0" smtClean="0"/>
              <a:t> de Llano, fueron alejados de Madrid. Los afines a Franco mantendrían cargos importantes pero siempre con un Franco vigilante.</a:t>
            </a:r>
            <a:endParaRPr lang="es-E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15765"/>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Los </a:t>
            </a:r>
            <a:r>
              <a:rPr lang="es-ES" sz="3600" dirty="0" smtClean="0">
                <a:solidFill>
                  <a:srgbClr val="FF0000"/>
                </a:solidFill>
                <a:latin typeface="Times New Roman" pitchFamily="18" charset="0"/>
                <a:cs typeface="Times New Roman" pitchFamily="18" charset="0"/>
              </a:rPr>
              <a:t>apoyos sociales </a:t>
            </a:r>
            <a:r>
              <a:rPr lang="es-ES" sz="3600" dirty="0" smtClean="0">
                <a:latin typeface="Times New Roman" pitchFamily="18" charset="0"/>
                <a:cs typeface="Times New Roman" pitchFamily="18" charset="0"/>
              </a:rPr>
              <a:t>se encuentran en las </a:t>
            </a:r>
            <a:r>
              <a:rPr lang="es-ES" sz="3600" dirty="0" smtClean="0">
                <a:solidFill>
                  <a:srgbClr val="FF0000"/>
                </a:solidFill>
                <a:latin typeface="Times New Roman" pitchFamily="18" charset="0"/>
                <a:cs typeface="Times New Roman" pitchFamily="18" charset="0"/>
              </a:rPr>
              <a:t>clases alta y media</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terratenientes</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burguesía industrial</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propietarios </a:t>
            </a:r>
            <a:r>
              <a:rPr lang="es-ES" sz="3600" dirty="0" smtClean="0">
                <a:solidFill>
                  <a:srgbClr val="FF0000"/>
                </a:solidFill>
                <a:latin typeface="Times New Roman" pitchFamily="18" charset="0"/>
                <a:cs typeface="Times New Roman" pitchFamily="18" charset="0"/>
              </a:rPr>
              <a:t>agrarios</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clases medias </a:t>
            </a:r>
            <a:r>
              <a:rPr lang="es-ES" sz="3600" dirty="0" smtClean="0">
                <a:solidFill>
                  <a:srgbClr val="FF0000"/>
                </a:solidFill>
                <a:latin typeface="Times New Roman" pitchFamily="18" charset="0"/>
                <a:cs typeface="Times New Roman" pitchFamily="18" charset="0"/>
              </a:rPr>
              <a:t>urbanas</a:t>
            </a:r>
            <a:r>
              <a:rPr lang="es-ES" sz="3600" dirty="0" smtClean="0">
                <a:latin typeface="Times New Roman" pitchFamily="18" charset="0"/>
                <a:cs typeface="Times New Roman" pitchFamily="18" charset="0"/>
              </a:rPr>
              <a:t>, </a:t>
            </a:r>
            <a:r>
              <a:rPr lang="es-ES" sz="3600" dirty="0" smtClean="0">
                <a:solidFill>
                  <a:srgbClr val="FF0000"/>
                </a:solidFill>
                <a:latin typeface="Times New Roman" pitchFamily="18" charset="0"/>
                <a:cs typeface="Times New Roman" pitchFamily="18" charset="0"/>
              </a:rPr>
              <a:t>militares</a:t>
            </a:r>
            <a:r>
              <a:rPr lang="es-ES" sz="3600" dirty="0" smtClean="0">
                <a:latin typeface="Times New Roman" pitchFamily="18" charset="0"/>
                <a:cs typeface="Times New Roman" pitchFamily="18" charset="0"/>
              </a:rPr>
              <a:t> y </a:t>
            </a:r>
            <a:r>
              <a:rPr lang="es-ES" sz="3600" dirty="0" smtClean="0">
                <a:solidFill>
                  <a:srgbClr val="FF0000"/>
                </a:solidFill>
                <a:latin typeface="Times New Roman" pitchFamily="18" charset="0"/>
                <a:cs typeface="Times New Roman" pitchFamily="18" charset="0"/>
              </a:rPr>
              <a:t>jerarquías eclesiásticas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71682" name="Picture 2" descr="Resultado de imagen de apoyo social franquismo"/>
          <p:cNvPicPr>
            <a:picLocks noChangeAspect="1" noChangeArrowheads="1"/>
          </p:cNvPicPr>
          <p:nvPr/>
        </p:nvPicPr>
        <p:blipFill>
          <a:blip r:embed="rId2" cstate="print"/>
          <a:srcRect/>
          <a:stretch>
            <a:fillRect/>
          </a:stretch>
        </p:blipFill>
        <p:spPr bwMode="auto">
          <a:xfrm>
            <a:off x="3995936" y="2420888"/>
            <a:ext cx="5148064" cy="3858317"/>
          </a:xfrm>
          <a:prstGeom prst="rect">
            <a:avLst/>
          </a:prstGeom>
          <a:noFill/>
        </p:spPr>
      </p:pic>
      <p:sp>
        <p:nvSpPr>
          <p:cNvPr id="4" name="3 CuadroTexto"/>
          <p:cNvSpPr txBox="1"/>
          <p:nvPr/>
        </p:nvSpPr>
        <p:spPr>
          <a:xfrm>
            <a:off x="0" y="2564904"/>
            <a:ext cx="4067944" cy="3416320"/>
          </a:xfrm>
          <a:prstGeom prst="rect">
            <a:avLst/>
          </a:prstGeom>
          <a:noFill/>
        </p:spPr>
        <p:txBody>
          <a:bodyPr wrap="square" rtlCol="0">
            <a:spAutoFit/>
          </a:bodyPr>
          <a:lstStyle/>
          <a:p>
            <a:pPr algn="ctr"/>
            <a:r>
              <a:rPr lang="es-ES" sz="2400" dirty="0" smtClean="0"/>
              <a:t>Simplificando, fueron los </a:t>
            </a:r>
            <a:r>
              <a:rPr lang="es-ES" sz="2400" dirty="0" smtClean="0">
                <a:solidFill>
                  <a:srgbClr val="FF0000"/>
                </a:solidFill>
              </a:rPr>
              <a:t>propietarios</a:t>
            </a:r>
            <a:r>
              <a:rPr lang="es-ES" sz="2400" dirty="0" smtClean="0"/>
              <a:t> los que apoyaron el franquismo. Los mismos que décadas atrás habían apoyado el régimen de la Restauración y que veían con malos ojos las teorías que cuestionaban la propiedad privada y el orden como base socioeconómica.</a:t>
            </a:r>
            <a:endParaRPr lang="es-ES"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memoriadealbacete.victimasdeladictadura.es/wp-content/uploads/2019/02/2-1-24-sequito-caza-2G.jpg"/>
          <p:cNvPicPr>
            <a:picLocks noChangeAspect="1" noChangeArrowheads="1"/>
          </p:cNvPicPr>
          <p:nvPr/>
        </p:nvPicPr>
        <p:blipFill>
          <a:blip r:embed="rId2" cstate="print"/>
          <a:srcRect/>
          <a:stretch>
            <a:fillRect/>
          </a:stretch>
        </p:blipFill>
        <p:spPr bwMode="auto">
          <a:xfrm>
            <a:off x="1691680" y="1844823"/>
            <a:ext cx="5748907" cy="3472495"/>
          </a:xfrm>
          <a:prstGeom prst="rect">
            <a:avLst/>
          </a:prstGeom>
          <a:noFill/>
        </p:spPr>
      </p:pic>
      <p:sp>
        <p:nvSpPr>
          <p:cNvPr id="3" name="2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Los </a:t>
            </a:r>
            <a:r>
              <a:rPr lang="es-ES" sz="3600" dirty="0" smtClean="0">
                <a:solidFill>
                  <a:srgbClr val="FF0000"/>
                </a:solidFill>
                <a:latin typeface="Times New Roman" pitchFamily="18" charset="0"/>
                <a:cs typeface="Times New Roman" pitchFamily="18" charset="0"/>
              </a:rPr>
              <a:t>terratenientes</a:t>
            </a:r>
            <a:r>
              <a:rPr lang="es-ES" sz="3600" dirty="0" smtClean="0">
                <a:latin typeface="Times New Roman" pitchFamily="18" charset="0"/>
                <a:cs typeface="Times New Roman" pitchFamily="18" charset="0"/>
              </a:rPr>
              <a:t>, perjudicados por las expropiaciones republicanas, apoyan al franquismo y recuperan sus tierras.</a:t>
            </a:r>
            <a:endParaRPr lang="es-ES" sz="3600" dirty="0">
              <a:latin typeface="Times New Roman" pitchFamily="18" charset="0"/>
              <a:cs typeface="Times New Roman" pitchFamily="18" charset="0"/>
            </a:endParaRPr>
          </a:p>
        </p:txBody>
      </p:sp>
      <p:sp>
        <p:nvSpPr>
          <p:cNvPr id="4" name="3 CuadroTexto"/>
          <p:cNvSpPr txBox="1"/>
          <p:nvPr/>
        </p:nvSpPr>
        <p:spPr>
          <a:xfrm>
            <a:off x="0" y="5657671"/>
            <a:ext cx="9144000" cy="1200329"/>
          </a:xfrm>
          <a:prstGeom prst="rect">
            <a:avLst/>
          </a:prstGeom>
          <a:noFill/>
        </p:spPr>
        <p:txBody>
          <a:bodyPr wrap="square" rtlCol="0">
            <a:spAutoFit/>
          </a:bodyPr>
          <a:lstStyle/>
          <a:p>
            <a:pPr algn="ctr"/>
            <a:r>
              <a:rPr lang="es-ES" sz="2400" dirty="0" smtClean="0"/>
              <a:t>Parte de las tierras de los grandes latifundistas se convierten en cotos de caza y en dehesas ganaderas. En la imagen se ve a Franco en uno de esos </a:t>
            </a:r>
            <a:r>
              <a:rPr lang="es-ES" sz="2400" dirty="0" err="1" smtClean="0"/>
              <a:t>latifundoos</a:t>
            </a:r>
            <a:r>
              <a:rPr lang="es-ES" sz="2400" dirty="0" smtClean="0"/>
              <a:t> en una montería. A sus pies, las perdices abatidas.</a:t>
            </a:r>
            <a:endParaRPr lang="es-E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añero con Fray Albino, en una visita al barrio. - CÓRDOBA"/>
          <p:cNvPicPr>
            <a:picLocks noChangeAspect="1" noChangeArrowheads="1"/>
          </p:cNvPicPr>
          <p:nvPr/>
        </p:nvPicPr>
        <p:blipFill>
          <a:blip r:embed="rId2" cstate="print"/>
          <a:srcRect/>
          <a:stretch>
            <a:fillRect/>
          </a:stretch>
        </p:blipFill>
        <p:spPr bwMode="auto">
          <a:xfrm>
            <a:off x="1331640" y="2000249"/>
            <a:ext cx="6419850" cy="4857751"/>
          </a:xfrm>
          <a:prstGeom prst="rect">
            <a:avLst/>
          </a:prstGeom>
          <a:noFill/>
        </p:spPr>
      </p:pic>
      <p:sp>
        <p:nvSpPr>
          <p:cNvPr id="3" name="2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En muchos aspectos, estos terratenientes actuaron como los caciques rurales de antaño, si bien ya no era necesario amañar elecciones.</a:t>
            </a:r>
            <a:endParaRPr lang="es-ES" sz="3600" dirty="0">
              <a:latin typeface="Times New Roman" pitchFamily="18" charset="0"/>
              <a:cs typeface="Times New Roman"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A la </a:t>
            </a:r>
            <a:r>
              <a:rPr lang="es-ES" sz="3600" dirty="0" smtClean="0">
                <a:solidFill>
                  <a:srgbClr val="FF0000"/>
                </a:solidFill>
                <a:latin typeface="Times New Roman" pitchFamily="18" charset="0"/>
                <a:cs typeface="Times New Roman" pitchFamily="18" charset="0"/>
              </a:rPr>
              <a:t>burguesía industrial  y financiera </a:t>
            </a:r>
            <a:r>
              <a:rPr lang="es-ES" sz="3600" dirty="0" smtClean="0">
                <a:latin typeface="Times New Roman" pitchFamily="18" charset="0"/>
                <a:cs typeface="Times New Roman" pitchFamily="18" charset="0"/>
              </a:rPr>
              <a:t>le interesaba un régimen ordenado, proteccionista y con mano de obra barata y dócil.</a:t>
            </a:r>
            <a:endParaRPr lang="es-ES" sz="3600" dirty="0">
              <a:latin typeface="Times New Roman" pitchFamily="18" charset="0"/>
              <a:cs typeface="Times New Roman" pitchFamily="18" charset="0"/>
            </a:endParaRPr>
          </a:p>
        </p:txBody>
      </p:sp>
      <p:pic>
        <p:nvPicPr>
          <p:cNvPr id="78850" name="Picture 2" descr="F- 112. pareja fotografias fabrica seat, años 6 - Vendido en Venta Directa  - 47602012"/>
          <p:cNvPicPr>
            <a:picLocks noChangeAspect="1" noChangeArrowheads="1"/>
          </p:cNvPicPr>
          <p:nvPr/>
        </p:nvPicPr>
        <p:blipFill>
          <a:blip r:embed="rId2" cstate="print"/>
          <a:srcRect/>
          <a:stretch>
            <a:fillRect/>
          </a:stretch>
        </p:blipFill>
        <p:spPr bwMode="auto">
          <a:xfrm>
            <a:off x="3125815" y="2060848"/>
            <a:ext cx="6018185" cy="4221088"/>
          </a:xfrm>
          <a:prstGeom prst="rect">
            <a:avLst/>
          </a:prstGeom>
          <a:noFill/>
        </p:spPr>
      </p:pic>
      <p:sp>
        <p:nvSpPr>
          <p:cNvPr id="4" name="3 CuadroTexto"/>
          <p:cNvSpPr txBox="1"/>
          <p:nvPr/>
        </p:nvSpPr>
        <p:spPr>
          <a:xfrm>
            <a:off x="0" y="2564904"/>
            <a:ext cx="3131840" cy="2677656"/>
          </a:xfrm>
          <a:prstGeom prst="rect">
            <a:avLst/>
          </a:prstGeom>
          <a:noFill/>
        </p:spPr>
        <p:txBody>
          <a:bodyPr wrap="square" rtlCol="0">
            <a:spAutoFit/>
          </a:bodyPr>
          <a:lstStyle/>
          <a:p>
            <a:pPr algn="ctr"/>
            <a:r>
              <a:rPr lang="es-ES" sz="2400" dirty="0" smtClean="0"/>
              <a:t>Frente a la época anterior, marcada por las huelgas y la conflictividad, el franquismo rechazaba la pluralidad sindical y los conflictos de clase.</a:t>
            </a:r>
            <a:endParaRPr lang="es-ES"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3"/>
          <p:cNvPicPr>
            <a:picLocks noChangeAspect="1" noChangeArrowheads="1"/>
          </p:cNvPicPr>
          <p:nvPr/>
        </p:nvPicPr>
        <p:blipFill>
          <a:blip r:embed="rId2" cstate="print"/>
          <a:srcRect/>
          <a:stretch>
            <a:fillRect/>
          </a:stretch>
        </p:blipFill>
        <p:spPr bwMode="auto">
          <a:xfrm>
            <a:off x="2805522" y="1988840"/>
            <a:ext cx="6338478" cy="4225652"/>
          </a:xfrm>
          <a:prstGeom prst="rect">
            <a:avLst/>
          </a:prstGeom>
          <a:noFill/>
          <a:ln w="9525">
            <a:noFill/>
            <a:miter lim="800000"/>
            <a:headEnd/>
            <a:tailEnd/>
          </a:ln>
        </p:spPr>
      </p:pic>
      <p:sp>
        <p:nvSpPr>
          <p:cNvPr id="4" name="3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El </a:t>
            </a:r>
            <a:r>
              <a:rPr lang="es-ES" sz="3600" dirty="0" smtClean="0">
                <a:solidFill>
                  <a:srgbClr val="FF0000"/>
                </a:solidFill>
                <a:latin typeface="Times New Roman" pitchFamily="18" charset="0"/>
                <a:cs typeface="Times New Roman" pitchFamily="18" charset="0"/>
              </a:rPr>
              <a:t>pequeño y mediano propietario castellano </a:t>
            </a:r>
            <a:r>
              <a:rPr lang="es-ES" sz="3600" dirty="0" smtClean="0">
                <a:latin typeface="Times New Roman" pitchFamily="18" charset="0"/>
                <a:cs typeface="Times New Roman" pitchFamily="18" charset="0"/>
              </a:rPr>
              <a:t>conectaba con el franquismo por su defensa de la propiedad privada.</a:t>
            </a:r>
            <a:endParaRPr lang="es-ES" sz="3600" dirty="0">
              <a:latin typeface="Times New Roman" pitchFamily="18" charset="0"/>
              <a:cs typeface="Times New Roman" pitchFamily="18" charset="0"/>
            </a:endParaRPr>
          </a:p>
        </p:txBody>
      </p:sp>
      <p:sp>
        <p:nvSpPr>
          <p:cNvPr id="5" name="4 CuadroTexto"/>
          <p:cNvSpPr txBox="1"/>
          <p:nvPr/>
        </p:nvSpPr>
        <p:spPr>
          <a:xfrm>
            <a:off x="0" y="2564904"/>
            <a:ext cx="2771800" cy="2677656"/>
          </a:xfrm>
          <a:prstGeom prst="rect">
            <a:avLst/>
          </a:prstGeom>
          <a:noFill/>
        </p:spPr>
        <p:txBody>
          <a:bodyPr wrap="square" rtlCol="0">
            <a:spAutoFit/>
          </a:bodyPr>
          <a:lstStyle/>
          <a:p>
            <a:pPr algn="ctr"/>
            <a:r>
              <a:rPr lang="es-ES" sz="2400" dirty="0" smtClean="0"/>
              <a:t>Ya hemos visto que, sobre todo al norte, predominaban este tipo de agricultores asociados además al sindicalismo agrario y católico.</a:t>
            </a:r>
            <a:endParaRPr lang="es-ES"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4034" name="Picture 2" descr="Resultado de imagen de cronología franquismo"/>
          <p:cNvPicPr>
            <a:picLocks noChangeAspect="1" noChangeArrowheads="1"/>
          </p:cNvPicPr>
          <p:nvPr/>
        </p:nvPicPr>
        <p:blipFill>
          <a:blip r:embed="rId2" cstate="print"/>
          <a:srcRect/>
          <a:stretch>
            <a:fillRect/>
          </a:stretch>
        </p:blipFill>
        <p:spPr bwMode="auto">
          <a:xfrm>
            <a:off x="1763688" y="0"/>
            <a:ext cx="5753100" cy="3514726"/>
          </a:xfrm>
          <a:prstGeom prst="rect">
            <a:avLst/>
          </a:prstGeom>
          <a:noFill/>
        </p:spPr>
      </p:pic>
      <p:pic>
        <p:nvPicPr>
          <p:cNvPr id="44036" name="Picture 4" descr="Imagen relacionada"/>
          <p:cNvPicPr>
            <a:picLocks noChangeAspect="1" noChangeArrowheads="1"/>
          </p:cNvPicPr>
          <p:nvPr/>
        </p:nvPicPr>
        <p:blipFill>
          <a:blip r:embed="rId3" cstate="print"/>
          <a:srcRect/>
          <a:stretch>
            <a:fillRect/>
          </a:stretch>
        </p:blipFill>
        <p:spPr bwMode="auto">
          <a:xfrm>
            <a:off x="1547664" y="3501008"/>
            <a:ext cx="6195422" cy="3356992"/>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La Clase Media Española | La Obra del Régimen de Franco."/>
          <p:cNvPicPr>
            <a:picLocks noChangeAspect="1" noChangeArrowheads="1"/>
          </p:cNvPicPr>
          <p:nvPr/>
        </p:nvPicPr>
        <p:blipFill>
          <a:blip r:embed="rId2" cstate="print"/>
          <a:srcRect/>
          <a:stretch>
            <a:fillRect/>
          </a:stretch>
        </p:blipFill>
        <p:spPr bwMode="auto">
          <a:xfrm>
            <a:off x="0" y="2420888"/>
            <a:ext cx="9144000" cy="3942148"/>
          </a:xfrm>
          <a:prstGeom prst="rect">
            <a:avLst/>
          </a:prstGeom>
          <a:noFill/>
        </p:spPr>
      </p:pic>
      <p:sp>
        <p:nvSpPr>
          <p:cNvPr id="3" name="2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La </a:t>
            </a:r>
            <a:r>
              <a:rPr lang="es-ES" sz="3600" dirty="0" smtClean="0">
                <a:solidFill>
                  <a:srgbClr val="FF0000"/>
                </a:solidFill>
                <a:latin typeface="Times New Roman" pitchFamily="18" charset="0"/>
                <a:cs typeface="Times New Roman" pitchFamily="18" charset="0"/>
              </a:rPr>
              <a:t>clase media urbana</a:t>
            </a:r>
            <a:r>
              <a:rPr lang="es-ES" sz="3600" dirty="0" smtClean="0">
                <a:latin typeface="Times New Roman" pitchFamily="18" charset="0"/>
                <a:cs typeface="Times New Roman" pitchFamily="18" charset="0"/>
              </a:rPr>
              <a:t>, profesionales y funcionarios, alcanzaron un buen nivel de vida. Poco politizados, sirvieron de sostén al régimen, más a partir de los años 50.</a:t>
            </a:r>
            <a:endParaRPr lang="es-ES" sz="3600" dirty="0">
              <a:latin typeface="Times New Roman" pitchFamily="18" charset="0"/>
              <a:cs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ará algo el PSOE ante el manifiesto franquista de los militares en la  reserva?"/>
          <p:cNvPicPr>
            <a:picLocks noChangeAspect="1" noChangeArrowheads="1"/>
          </p:cNvPicPr>
          <p:nvPr/>
        </p:nvPicPr>
        <p:blipFill>
          <a:blip r:embed="rId2" cstate="print"/>
          <a:srcRect/>
          <a:stretch>
            <a:fillRect/>
          </a:stretch>
        </p:blipFill>
        <p:spPr bwMode="auto">
          <a:xfrm>
            <a:off x="467544" y="2348880"/>
            <a:ext cx="8193874" cy="4221088"/>
          </a:xfrm>
          <a:prstGeom prst="rect">
            <a:avLst/>
          </a:prstGeom>
          <a:noFill/>
        </p:spPr>
      </p:pic>
      <p:sp>
        <p:nvSpPr>
          <p:cNvPr id="3" name="2 Rectángulo"/>
          <p:cNvSpPr/>
          <p:nvPr/>
        </p:nvSpPr>
        <p:spPr>
          <a:xfrm>
            <a:off x="0" y="0"/>
            <a:ext cx="9144000" cy="2246769"/>
          </a:xfrm>
          <a:prstGeom prst="rect">
            <a:avLst/>
          </a:prstGeom>
        </p:spPr>
        <p:txBody>
          <a:bodyPr wrap="square">
            <a:spAutoFit/>
          </a:bodyPr>
          <a:lstStyle/>
          <a:p>
            <a:pPr algn="ctr"/>
            <a:r>
              <a:rPr lang="es-ES" sz="3500" dirty="0" smtClean="0">
                <a:latin typeface="Times New Roman" pitchFamily="18" charset="0"/>
                <a:cs typeface="Times New Roman" pitchFamily="18" charset="0"/>
              </a:rPr>
              <a:t>Los </a:t>
            </a:r>
            <a:r>
              <a:rPr lang="es-ES" sz="3500" dirty="0" smtClean="0">
                <a:solidFill>
                  <a:srgbClr val="FF0000"/>
                </a:solidFill>
                <a:latin typeface="Times New Roman" pitchFamily="18" charset="0"/>
                <a:cs typeface="Times New Roman" pitchFamily="18" charset="0"/>
              </a:rPr>
              <a:t>militares</a:t>
            </a:r>
            <a:r>
              <a:rPr lang="es-ES" sz="3500" dirty="0" smtClean="0">
                <a:latin typeface="Times New Roman" pitchFamily="18" charset="0"/>
                <a:cs typeface="Times New Roman" pitchFamily="18" charset="0"/>
              </a:rPr>
              <a:t> estuvieron del lado franquista, y ello a pesar de que muchos eran monárquicos y veían cómo Franco no tenía prisa por definir una forma de Estado diferente a su dictadura personal.</a:t>
            </a:r>
            <a:endParaRPr lang="es-ES" sz="3500" dirty="0">
              <a:latin typeface="Times New Roman" pitchFamily="18" charset="0"/>
              <a:cs typeface="Times New Roman"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La Iglesia Católica: la Inquisición del franquismo - Observatorio del  Laicismo - Europa Laica"/>
          <p:cNvPicPr>
            <a:picLocks noChangeAspect="1" noChangeArrowheads="1"/>
          </p:cNvPicPr>
          <p:nvPr/>
        </p:nvPicPr>
        <p:blipFill>
          <a:blip r:embed="rId2" cstate="print"/>
          <a:srcRect/>
          <a:stretch>
            <a:fillRect/>
          </a:stretch>
        </p:blipFill>
        <p:spPr bwMode="auto">
          <a:xfrm>
            <a:off x="1187624" y="2492896"/>
            <a:ext cx="6667500" cy="3905251"/>
          </a:xfrm>
          <a:prstGeom prst="rect">
            <a:avLst/>
          </a:prstGeom>
          <a:noFill/>
        </p:spPr>
      </p:pic>
      <p:sp>
        <p:nvSpPr>
          <p:cNvPr id="3" name="2 Rectángulo"/>
          <p:cNvSpPr/>
          <p:nvPr/>
        </p:nvSpPr>
        <p:spPr>
          <a:xfrm>
            <a:off x="0" y="0"/>
            <a:ext cx="9144000" cy="1708160"/>
          </a:xfrm>
          <a:prstGeom prst="rect">
            <a:avLst/>
          </a:prstGeom>
        </p:spPr>
        <p:txBody>
          <a:bodyPr wrap="square">
            <a:spAutoFit/>
          </a:bodyPr>
          <a:lstStyle/>
          <a:p>
            <a:pPr algn="ctr"/>
            <a:r>
              <a:rPr lang="es-ES" sz="3500" dirty="0" smtClean="0">
                <a:latin typeface="Times New Roman" pitchFamily="18" charset="0"/>
                <a:cs typeface="Times New Roman" pitchFamily="18" charset="0"/>
              </a:rPr>
              <a:t>La </a:t>
            </a:r>
            <a:r>
              <a:rPr lang="es-ES" sz="3500" dirty="0" smtClean="0">
                <a:solidFill>
                  <a:srgbClr val="FF0000"/>
                </a:solidFill>
                <a:latin typeface="Times New Roman" pitchFamily="18" charset="0"/>
                <a:cs typeface="Times New Roman" pitchFamily="18" charset="0"/>
              </a:rPr>
              <a:t>jerarquía eclesiástica </a:t>
            </a:r>
            <a:r>
              <a:rPr lang="es-ES" sz="3500" dirty="0" smtClean="0">
                <a:latin typeface="Times New Roman" pitchFamily="18" charset="0"/>
                <a:cs typeface="Times New Roman" pitchFamily="18" charset="0"/>
              </a:rPr>
              <a:t>sustentó también un régimen que le devolvía el poder tras los desmanes anticlericales republicanos.</a:t>
            </a:r>
            <a:endParaRPr lang="es-ES" sz="3500" dirty="0">
              <a:latin typeface="Times New Roman" pitchFamily="18" charset="0"/>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Carlistas3"/>
          <p:cNvPicPr>
            <a:picLocks noChangeAspect="1" noChangeArrowheads="1"/>
          </p:cNvPicPr>
          <p:nvPr/>
        </p:nvPicPr>
        <p:blipFill>
          <a:blip r:embed="rId2" cstate="print"/>
          <a:srcRect/>
          <a:stretch>
            <a:fillRect/>
          </a:stretch>
        </p:blipFill>
        <p:spPr bwMode="auto">
          <a:xfrm>
            <a:off x="971600" y="1916832"/>
            <a:ext cx="7236296" cy="4611974"/>
          </a:xfrm>
          <a:prstGeom prst="rect">
            <a:avLst/>
          </a:prstGeom>
          <a:noFill/>
        </p:spPr>
      </p:pic>
      <p:sp>
        <p:nvSpPr>
          <p:cNvPr id="3" name="2 Rectángulo"/>
          <p:cNvSpPr/>
          <p:nvPr/>
        </p:nvSpPr>
        <p:spPr>
          <a:xfrm>
            <a:off x="0" y="0"/>
            <a:ext cx="9144000" cy="1708160"/>
          </a:xfrm>
          <a:prstGeom prst="rect">
            <a:avLst/>
          </a:prstGeom>
        </p:spPr>
        <p:txBody>
          <a:bodyPr wrap="square">
            <a:spAutoFit/>
          </a:bodyPr>
          <a:lstStyle/>
          <a:p>
            <a:pPr algn="ctr"/>
            <a:r>
              <a:rPr lang="es-ES" sz="3500" dirty="0" smtClean="0">
                <a:latin typeface="Times New Roman" pitchFamily="18" charset="0"/>
                <a:cs typeface="Times New Roman" pitchFamily="18" charset="0"/>
              </a:rPr>
              <a:t>Todos estos sectores se mantendrán fieles al régimen, aunque poco a poco la oposición interna irá ganando presencia desde los años 50.</a:t>
            </a:r>
            <a:endParaRPr lang="es-ES" sz="3500" dirty="0">
              <a:latin typeface="Times New Roman" pitchFamily="18" charset="0"/>
              <a:cs typeface="Times New Roman" pitchFamily="18" charset="0"/>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b="1" dirty="0" smtClean="0">
                <a:latin typeface="Arial Black" pitchFamily="34" charset="0"/>
              </a:rPr>
              <a:t>Etapas de la dictadura y sus características</a:t>
            </a:r>
            <a:endParaRPr lang="es-ES" sz="4800" dirty="0">
              <a:latin typeface="Arial Black" pitchFamily="34" charset="0"/>
            </a:endParaRPr>
          </a:p>
        </p:txBody>
      </p:sp>
      <p:sp>
        <p:nvSpPr>
          <p:cNvPr id="3" name="2 Rectángulo"/>
          <p:cNvSpPr/>
          <p:nvPr/>
        </p:nvSpPr>
        <p:spPr>
          <a:xfrm>
            <a:off x="0" y="2456795"/>
            <a:ext cx="9144000" cy="1938992"/>
          </a:xfrm>
          <a:prstGeom prst="rect">
            <a:avLst/>
          </a:prstGeom>
        </p:spPr>
        <p:txBody>
          <a:bodyPr wrap="square">
            <a:spAutoFit/>
          </a:bodyPr>
          <a:lstStyle/>
          <a:p>
            <a:pPr marL="361950" lvl="0" indent="-361950">
              <a:buFont typeface="Arial" pitchFamily="34" charset="0"/>
              <a:buChar char="•"/>
            </a:pPr>
            <a:r>
              <a:rPr lang="es-ES" sz="4000" dirty="0" smtClean="0">
                <a:latin typeface="Times New Roman" pitchFamily="18" charset="0"/>
                <a:cs typeface="Times New Roman" pitchFamily="18" charset="0"/>
              </a:rPr>
              <a:t>1939-1942/1945: proximidad al fascismo.</a:t>
            </a:r>
          </a:p>
          <a:p>
            <a:pPr marL="361950" lvl="0" indent="-361950">
              <a:buFont typeface="Arial" pitchFamily="34" charset="0"/>
              <a:buChar char="•"/>
            </a:pPr>
            <a:r>
              <a:rPr lang="es-ES" sz="4000" dirty="0" smtClean="0">
                <a:latin typeface="Times New Roman" pitchFamily="18" charset="0"/>
                <a:cs typeface="Times New Roman" pitchFamily="18" charset="0"/>
              </a:rPr>
              <a:t>1942/1945-1957/1959: transición.</a:t>
            </a:r>
          </a:p>
          <a:p>
            <a:pPr marL="361950" indent="-361950">
              <a:buFont typeface="Arial" pitchFamily="34" charset="0"/>
              <a:buChar char="•"/>
            </a:pPr>
            <a:r>
              <a:rPr lang="es-ES" sz="4000" dirty="0" smtClean="0">
                <a:latin typeface="Times New Roman" pitchFamily="18" charset="0"/>
                <a:cs typeface="Times New Roman" pitchFamily="18" charset="0"/>
              </a:rPr>
              <a:t>1957/1959-1973: aperturismo.</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De </a:t>
            </a:r>
            <a:r>
              <a:rPr lang="es-ES" sz="3600" dirty="0" smtClean="0">
                <a:solidFill>
                  <a:srgbClr val="FF0000"/>
                </a:solidFill>
                <a:latin typeface="Times New Roman" pitchFamily="18" charset="0"/>
                <a:cs typeface="Times New Roman" pitchFamily="18" charset="0"/>
              </a:rPr>
              <a:t>1936 a 1945 </a:t>
            </a:r>
            <a:r>
              <a:rPr lang="es-ES" sz="3600" dirty="0" smtClean="0">
                <a:latin typeface="Times New Roman" pitchFamily="18" charset="0"/>
                <a:cs typeface="Times New Roman" pitchFamily="18" charset="0"/>
              </a:rPr>
              <a:t>el franquismo se muestra </a:t>
            </a:r>
            <a:r>
              <a:rPr lang="es-ES" sz="3600" dirty="0" smtClean="0">
                <a:solidFill>
                  <a:srgbClr val="FF0000"/>
                </a:solidFill>
                <a:latin typeface="Times New Roman" pitchFamily="18" charset="0"/>
                <a:cs typeface="Times New Roman" pitchFamily="18" charset="0"/>
              </a:rPr>
              <a:t>próximo al fascismo italiano </a:t>
            </a:r>
            <a:r>
              <a:rPr lang="es-ES" sz="3600" dirty="0" smtClean="0">
                <a:latin typeface="Times New Roman" pitchFamily="18" charset="0"/>
                <a:cs typeface="Times New Roman" pitchFamily="18" charset="0"/>
              </a:rPr>
              <a:t>al basar su funcionamiento en el </a:t>
            </a:r>
            <a:r>
              <a:rPr lang="es-ES" sz="3600" dirty="0" smtClean="0">
                <a:solidFill>
                  <a:srgbClr val="FF0000"/>
                </a:solidFill>
                <a:latin typeface="Times New Roman" pitchFamily="18" charset="0"/>
                <a:cs typeface="Times New Roman" pitchFamily="18" charset="0"/>
              </a:rPr>
              <a:t>corporativismo</a:t>
            </a:r>
            <a:r>
              <a:rPr lang="es-ES" sz="3600" dirty="0" smtClean="0">
                <a:latin typeface="Times New Roman" pitchFamily="18" charset="0"/>
                <a:cs typeface="Times New Roman" pitchFamily="18" charset="0"/>
              </a:rPr>
              <a:t> (partido único y sindicato únicos).</a:t>
            </a:r>
            <a:endParaRPr lang="es-ES" sz="3600" dirty="0">
              <a:latin typeface="Times New Roman" pitchFamily="18" charset="0"/>
              <a:cs typeface="Times New Roman" pitchFamily="18" charset="0"/>
            </a:endParaRPr>
          </a:p>
        </p:txBody>
      </p:sp>
      <p:pic>
        <p:nvPicPr>
          <p:cNvPr id="1026" name="Picture 2" descr="Resultado de imagen de nacionalsindicalismo"/>
          <p:cNvPicPr>
            <a:picLocks noChangeAspect="1" noChangeArrowheads="1"/>
          </p:cNvPicPr>
          <p:nvPr/>
        </p:nvPicPr>
        <p:blipFill>
          <a:blip r:embed="rId2" cstate="print"/>
          <a:srcRect/>
          <a:stretch>
            <a:fillRect/>
          </a:stretch>
        </p:blipFill>
        <p:spPr bwMode="auto">
          <a:xfrm>
            <a:off x="5796137" y="2398209"/>
            <a:ext cx="3347864" cy="4459791"/>
          </a:xfrm>
          <a:prstGeom prst="rect">
            <a:avLst/>
          </a:prstGeom>
          <a:noFill/>
        </p:spPr>
      </p:pic>
      <p:sp>
        <p:nvSpPr>
          <p:cNvPr id="4" name="3 CuadroTexto"/>
          <p:cNvSpPr txBox="1"/>
          <p:nvPr/>
        </p:nvSpPr>
        <p:spPr>
          <a:xfrm>
            <a:off x="0" y="2708920"/>
            <a:ext cx="5796136" cy="3785652"/>
          </a:xfrm>
          <a:prstGeom prst="rect">
            <a:avLst/>
          </a:prstGeom>
          <a:noFill/>
        </p:spPr>
        <p:txBody>
          <a:bodyPr wrap="square" rtlCol="0">
            <a:spAutoFit/>
          </a:bodyPr>
          <a:lstStyle/>
          <a:p>
            <a:pPr algn="ctr"/>
            <a:r>
              <a:rPr lang="es-ES" sz="2400" dirty="0" smtClean="0"/>
              <a:t>El funcionamiento sindical del régimen se basó en la propuesta falangista de un sindicato único, el sindicato vertical, también conocido como Organización Sindical Española. En él estaban representados por igual patronos y obreros y estaban prohibidas las huelgas. Hasta los 60 estuvo controlado por la Falange pero a partir de entonces la oposición al franquismo fue infiltrándose en el mismo.</a:t>
            </a:r>
            <a:endParaRPr lang="es-ES" sz="24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Los </a:t>
            </a:r>
            <a:r>
              <a:rPr lang="es-ES" sz="3600" dirty="0" smtClean="0">
                <a:solidFill>
                  <a:srgbClr val="FF0000"/>
                </a:solidFill>
                <a:latin typeface="Times New Roman" pitchFamily="18" charset="0"/>
                <a:cs typeface="Times New Roman" pitchFamily="18" charset="0"/>
              </a:rPr>
              <a:t>falangistas</a:t>
            </a:r>
            <a:r>
              <a:rPr lang="es-ES" sz="3600" dirty="0" smtClean="0">
                <a:latin typeface="Times New Roman" pitchFamily="18" charset="0"/>
                <a:cs typeface="Times New Roman" pitchFamily="18" charset="0"/>
              </a:rPr>
              <a:t> ocupan importantes cargos aunque ya desde 1942 la </a:t>
            </a:r>
            <a:r>
              <a:rPr lang="es-ES" sz="3600" dirty="0" smtClean="0">
                <a:solidFill>
                  <a:srgbClr val="FF0000"/>
                </a:solidFill>
                <a:latin typeface="Times New Roman" pitchFamily="18" charset="0"/>
                <a:cs typeface="Times New Roman" pitchFamily="18" charset="0"/>
              </a:rPr>
              <a:t>situación cambia ante una creciente perspectiva de la derrota del Eje</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39938" name="Picture 2" descr="Primer Gobierno de Franco, nombrado en 1938. El coruñés Severiano Martínez Anido es el segundo por la izquierda, al lado de Serrano Súñer. / archivo roberto martínez anido"/>
          <p:cNvPicPr>
            <a:picLocks noChangeAspect="1" noChangeArrowheads="1"/>
          </p:cNvPicPr>
          <p:nvPr/>
        </p:nvPicPr>
        <p:blipFill>
          <a:blip r:embed="rId2" cstate="print"/>
          <a:srcRect/>
          <a:stretch>
            <a:fillRect/>
          </a:stretch>
        </p:blipFill>
        <p:spPr bwMode="auto">
          <a:xfrm>
            <a:off x="1187624" y="1844824"/>
            <a:ext cx="6984776" cy="3228811"/>
          </a:xfrm>
          <a:prstGeom prst="rect">
            <a:avLst/>
          </a:prstGeom>
          <a:noFill/>
        </p:spPr>
      </p:pic>
      <p:sp>
        <p:nvSpPr>
          <p:cNvPr id="4" name="3 CuadroTexto"/>
          <p:cNvSpPr txBox="1"/>
          <p:nvPr/>
        </p:nvSpPr>
        <p:spPr>
          <a:xfrm>
            <a:off x="0" y="5229200"/>
            <a:ext cx="9144000" cy="1569660"/>
          </a:xfrm>
          <a:prstGeom prst="rect">
            <a:avLst/>
          </a:prstGeom>
          <a:noFill/>
        </p:spPr>
        <p:txBody>
          <a:bodyPr wrap="square" rtlCol="0">
            <a:spAutoFit/>
          </a:bodyPr>
          <a:lstStyle/>
          <a:p>
            <a:pPr algn="ctr"/>
            <a:r>
              <a:rPr lang="es-ES" sz="2400" dirty="0" smtClean="0"/>
              <a:t>Primer Gobierno de Franco. En él había representantes de las diversas familias: monárquicos, carlistas, falangistas y, por supuesto, varios generales. En los primeros gobiernos aparece a figura de Serrano </a:t>
            </a:r>
            <a:r>
              <a:rPr lang="es-ES" sz="2400" dirty="0" err="1" smtClean="0"/>
              <a:t>Súñer</a:t>
            </a:r>
            <a:r>
              <a:rPr lang="es-ES" sz="2400" dirty="0" smtClean="0"/>
              <a:t> (primero por la izquierda), de carácter germanófilo.</a:t>
            </a:r>
            <a:endParaRPr lang="es-ES" sz="24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También es la época de mayor </a:t>
            </a:r>
            <a:r>
              <a:rPr lang="es-ES" sz="3600" dirty="0" smtClean="0">
                <a:solidFill>
                  <a:srgbClr val="FF0000"/>
                </a:solidFill>
                <a:latin typeface="Times New Roman" pitchFamily="18" charset="0"/>
                <a:cs typeface="Times New Roman" pitchFamily="18" charset="0"/>
              </a:rPr>
              <a:t>represión</a:t>
            </a:r>
            <a:r>
              <a:rPr lang="es-ES" sz="3600" dirty="0" smtClean="0">
                <a:latin typeface="Times New Roman" pitchFamily="18" charset="0"/>
                <a:cs typeface="Times New Roman" pitchFamily="18" charset="0"/>
              </a:rPr>
              <a:t> (Ley de Responsabilidades Políticas de 1939 y Ley de Represión de la Masonería y el Comunismo de 1940…).</a:t>
            </a:r>
            <a:endParaRPr lang="es-ES" sz="3600" dirty="0">
              <a:latin typeface="Times New Roman" pitchFamily="18" charset="0"/>
              <a:cs typeface="Times New Roman" pitchFamily="18" charset="0"/>
            </a:endParaRPr>
          </a:p>
        </p:txBody>
      </p:sp>
      <p:pic>
        <p:nvPicPr>
          <p:cNvPr id="38914" name="Picture 2" descr="Resultado de imagen de trece rosas represión"/>
          <p:cNvPicPr>
            <a:picLocks noChangeAspect="1" noChangeArrowheads="1"/>
          </p:cNvPicPr>
          <p:nvPr/>
        </p:nvPicPr>
        <p:blipFill>
          <a:blip r:embed="rId2" cstate="print"/>
          <a:srcRect/>
          <a:stretch>
            <a:fillRect/>
          </a:stretch>
        </p:blipFill>
        <p:spPr bwMode="auto">
          <a:xfrm>
            <a:off x="3876675" y="2852936"/>
            <a:ext cx="5267325" cy="3362326"/>
          </a:xfrm>
          <a:prstGeom prst="rect">
            <a:avLst/>
          </a:prstGeom>
          <a:noFill/>
        </p:spPr>
      </p:pic>
      <p:sp>
        <p:nvSpPr>
          <p:cNvPr id="4" name="3 CuadroTexto"/>
          <p:cNvSpPr txBox="1"/>
          <p:nvPr/>
        </p:nvSpPr>
        <p:spPr>
          <a:xfrm>
            <a:off x="0" y="2708920"/>
            <a:ext cx="3851920" cy="4154984"/>
          </a:xfrm>
          <a:prstGeom prst="rect">
            <a:avLst/>
          </a:prstGeom>
          <a:noFill/>
        </p:spPr>
        <p:txBody>
          <a:bodyPr wrap="square" rtlCol="0">
            <a:spAutoFit/>
          </a:bodyPr>
          <a:lstStyle/>
          <a:p>
            <a:pPr algn="ctr"/>
            <a:r>
              <a:rPr lang="es-ES" sz="2200" dirty="0" smtClean="0"/>
              <a:t>La película “Trece Rosas” relata la captura y posterior ejecución de trece mujeres en agosto de 1939. Fue uno de tantos ejemplos de ejecuciones realizadas con juicios exprés. El asesinato de un comandante, su hija y su chófer a manos de tres personas provocó la ejecución de cientos de personas acusadas de conformar una red comunista.</a:t>
            </a:r>
            <a:endParaRPr lang="es-ES" sz="22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107996"/>
          </a:xfrm>
          <a:prstGeom prst="rect">
            <a:avLst/>
          </a:prstGeom>
        </p:spPr>
        <p:txBody>
          <a:bodyPr wrap="square">
            <a:spAutoFit/>
          </a:bodyPr>
          <a:lstStyle/>
          <a:p>
            <a:pPr algn="ctr"/>
            <a:r>
              <a:rPr lang="es-ES" sz="3300" dirty="0" smtClean="0">
                <a:latin typeface="Times New Roman" pitchFamily="18" charset="0"/>
                <a:cs typeface="Times New Roman" pitchFamily="18" charset="0"/>
              </a:rPr>
              <a:t>De </a:t>
            </a:r>
            <a:r>
              <a:rPr lang="es-ES" sz="3300" dirty="0" smtClean="0">
                <a:solidFill>
                  <a:srgbClr val="FF0000"/>
                </a:solidFill>
                <a:latin typeface="Times New Roman" pitchFamily="18" charset="0"/>
                <a:cs typeface="Times New Roman" pitchFamily="18" charset="0"/>
              </a:rPr>
              <a:t>1945 a 1959 </a:t>
            </a:r>
            <a:r>
              <a:rPr lang="es-ES" sz="3300" dirty="0" smtClean="0">
                <a:latin typeface="Times New Roman" pitchFamily="18" charset="0"/>
                <a:cs typeface="Times New Roman" pitchFamily="18" charset="0"/>
              </a:rPr>
              <a:t>el franquismo se afianza alejándose del fascismo y </a:t>
            </a:r>
            <a:r>
              <a:rPr lang="es-ES" sz="3300" dirty="0" smtClean="0">
                <a:solidFill>
                  <a:srgbClr val="FF0000"/>
                </a:solidFill>
                <a:latin typeface="Times New Roman" pitchFamily="18" charset="0"/>
                <a:cs typeface="Times New Roman" pitchFamily="18" charset="0"/>
              </a:rPr>
              <a:t>suavizando su imagen dictatorial</a:t>
            </a:r>
            <a:r>
              <a:rPr lang="es-ES" sz="3300" dirty="0" smtClean="0">
                <a:latin typeface="Times New Roman" pitchFamily="18" charset="0"/>
                <a:cs typeface="Times New Roman" pitchFamily="18" charset="0"/>
              </a:rPr>
              <a:t>.</a:t>
            </a:r>
            <a:endParaRPr lang="es-ES" sz="3300" dirty="0">
              <a:latin typeface="Times New Roman" pitchFamily="18" charset="0"/>
              <a:cs typeface="Times New Roman" pitchFamily="18" charset="0"/>
            </a:endParaRPr>
          </a:p>
        </p:txBody>
      </p:sp>
      <p:pic>
        <p:nvPicPr>
          <p:cNvPr id="2050" name="Picture 2" descr="Resultado de imagen de periódicos españa 1942"/>
          <p:cNvPicPr>
            <a:picLocks noChangeAspect="1" noChangeArrowheads="1"/>
          </p:cNvPicPr>
          <p:nvPr/>
        </p:nvPicPr>
        <p:blipFill>
          <a:blip r:embed="rId2" cstate="print"/>
          <a:srcRect/>
          <a:stretch>
            <a:fillRect/>
          </a:stretch>
        </p:blipFill>
        <p:spPr bwMode="auto">
          <a:xfrm>
            <a:off x="1763688" y="1412775"/>
            <a:ext cx="5796136" cy="3260327"/>
          </a:xfrm>
          <a:prstGeom prst="rect">
            <a:avLst/>
          </a:prstGeom>
          <a:noFill/>
        </p:spPr>
      </p:pic>
      <p:sp>
        <p:nvSpPr>
          <p:cNvPr id="10" name="9 CuadroTexto"/>
          <p:cNvSpPr txBox="1"/>
          <p:nvPr/>
        </p:nvSpPr>
        <p:spPr>
          <a:xfrm>
            <a:off x="0" y="4941168"/>
            <a:ext cx="9144000" cy="1446550"/>
          </a:xfrm>
          <a:prstGeom prst="rect">
            <a:avLst/>
          </a:prstGeom>
          <a:noFill/>
        </p:spPr>
        <p:txBody>
          <a:bodyPr wrap="square" rtlCol="0">
            <a:spAutoFit/>
          </a:bodyPr>
          <a:lstStyle/>
          <a:p>
            <a:pPr algn="ctr"/>
            <a:r>
              <a:rPr lang="es-ES" sz="2200" dirty="0" smtClean="0"/>
              <a:t>Es curioso comprobar  el cambio de orientación de la prensa española. Hasta 1942 era un canto de alabanzas hacia Alemania e Italia pero desde ese momento se centra en un claro </a:t>
            </a:r>
            <a:r>
              <a:rPr lang="es-ES" sz="2200" dirty="0" err="1" smtClean="0"/>
              <a:t>antimarxismo</a:t>
            </a:r>
            <a:r>
              <a:rPr lang="es-ES" sz="2200" dirty="0" smtClean="0"/>
              <a:t> y se vuelve mucho más neutral en relación a las potencias occidentales.</a:t>
            </a:r>
            <a:endParaRPr lang="es-ES" sz="22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En este sentido se entiende en parte la Ley Constitutiva de Cortes y especialmente el Fuero de los Españoles y las leyes del Referéndum y de Principios del Movimiento Nacional.</a:t>
            </a:r>
            <a:endParaRPr lang="es-ES" sz="3600" dirty="0">
              <a:latin typeface="Times New Roman" pitchFamily="18" charset="0"/>
              <a:cs typeface="Times New Roman" pitchFamily="18" charset="0"/>
            </a:endParaRPr>
          </a:p>
        </p:txBody>
      </p:sp>
      <p:sp>
        <p:nvSpPr>
          <p:cNvPr id="3" name="2 Rectángulo"/>
          <p:cNvSpPr/>
          <p:nvPr/>
        </p:nvSpPr>
        <p:spPr>
          <a:xfrm>
            <a:off x="2807296" y="2780928"/>
            <a:ext cx="6336704" cy="504056"/>
          </a:xfrm>
          <a:prstGeom prst="rect">
            <a:avLst/>
          </a:prstGeom>
          <a:gradFill>
            <a:gsLst>
              <a:gs pos="0">
                <a:schemeClr val="bg2">
                  <a:lumMod val="75000"/>
                </a:schemeClr>
              </a:gs>
              <a:gs pos="53000">
                <a:srgbClr val="D4DEFF"/>
              </a:gs>
              <a:gs pos="83000">
                <a:srgbClr val="D4DEFF"/>
              </a:gs>
              <a:gs pos="100000">
                <a:srgbClr val="96AB94"/>
              </a:gs>
            </a:gsLst>
            <a:lin ang="5400000" scaled="0"/>
          </a:gra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BD03A2"/>
                </a:solidFill>
              </a:rPr>
              <a:t>1942: Ley Constitutiva de Cortes.</a:t>
            </a:r>
            <a:endParaRPr lang="es-ES_tradnl" sz="2400" dirty="0">
              <a:solidFill>
                <a:srgbClr val="BD03A2"/>
              </a:solidFill>
            </a:endParaRPr>
          </a:p>
        </p:txBody>
      </p:sp>
      <p:sp>
        <p:nvSpPr>
          <p:cNvPr id="4" name="3 Rectángulo"/>
          <p:cNvSpPr/>
          <p:nvPr/>
        </p:nvSpPr>
        <p:spPr>
          <a:xfrm>
            <a:off x="2807296" y="3501008"/>
            <a:ext cx="6336704" cy="504056"/>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1945: Fuero de los Españoles.</a:t>
            </a:r>
            <a:endParaRPr lang="es-ES_tradnl" sz="2400" dirty="0">
              <a:solidFill>
                <a:srgbClr val="0070C0"/>
              </a:solidFill>
            </a:endParaRPr>
          </a:p>
        </p:txBody>
      </p:sp>
      <p:sp>
        <p:nvSpPr>
          <p:cNvPr id="5" name="4 Rectángulo"/>
          <p:cNvSpPr/>
          <p:nvPr/>
        </p:nvSpPr>
        <p:spPr>
          <a:xfrm>
            <a:off x="2807296" y="4149080"/>
            <a:ext cx="6336704" cy="504056"/>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1945: Ley de Referéndum Nacional.</a:t>
            </a:r>
            <a:endParaRPr lang="es-ES_tradnl" sz="2400" dirty="0">
              <a:solidFill>
                <a:srgbClr val="0070C0"/>
              </a:solidFill>
            </a:endParaRPr>
          </a:p>
        </p:txBody>
      </p:sp>
      <p:sp>
        <p:nvSpPr>
          <p:cNvPr id="6" name="5 Rectángulo"/>
          <p:cNvSpPr/>
          <p:nvPr/>
        </p:nvSpPr>
        <p:spPr>
          <a:xfrm>
            <a:off x="2807296" y="4797152"/>
            <a:ext cx="6336704" cy="504056"/>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1947: Ley de Sucesión en la Jefatura del Estado.</a:t>
            </a:r>
            <a:endParaRPr lang="es-ES_tradnl" sz="2400" dirty="0">
              <a:solidFill>
                <a:srgbClr val="0070C0"/>
              </a:solidFill>
            </a:endParaRPr>
          </a:p>
        </p:txBody>
      </p:sp>
      <p:sp>
        <p:nvSpPr>
          <p:cNvPr id="7" name="6 Rectángulo"/>
          <p:cNvSpPr/>
          <p:nvPr/>
        </p:nvSpPr>
        <p:spPr>
          <a:xfrm>
            <a:off x="2807296" y="5517232"/>
            <a:ext cx="6336704" cy="504056"/>
          </a:xfrm>
          <a:prstGeom prst="rect">
            <a:avLst/>
          </a:prstGeom>
          <a:solidFill>
            <a:schemeClr val="bg2">
              <a:lumMod val="75000"/>
            </a:schemeClr>
          </a:solidFill>
          <a:scene3d>
            <a:camera prst="orthographicFront"/>
            <a:lightRig rig="threePt" dir="t"/>
          </a:scene3d>
          <a:sp3d>
            <a:bevelT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smtClean="0">
                <a:solidFill>
                  <a:srgbClr val="0070C0"/>
                </a:solidFill>
              </a:rPr>
              <a:t>1958: Ley de Principios del Movimiento Nacional.</a:t>
            </a:r>
            <a:endParaRPr lang="es-ES_tradnl" sz="2400" dirty="0">
              <a:solidFill>
                <a:srgbClr val="0070C0"/>
              </a:solidFill>
            </a:endParaRPr>
          </a:p>
        </p:txBody>
      </p:sp>
      <p:sp>
        <p:nvSpPr>
          <p:cNvPr id="8" name="7 CuadroTexto"/>
          <p:cNvSpPr txBox="1"/>
          <p:nvPr/>
        </p:nvSpPr>
        <p:spPr>
          <a:xfrm>
            <a:off x="0" y="3429000"/>
            <a:ext cx="2699792" cy="2123658"/>
          </a:xfrm>
          <a:prstGeom prst="rect">
            <a:avLst/>
          </a:prstGeom>
          <a:noFill/>
        </p:spPr>
        <p:txBody>
          <a:bodyPr wrap="square" rtlCol="0">
            <a:spAutoFit/>
          </a:bodyPr>
          <a:lstStyle/>
          <a:p>
            <a:pPr algn="ctr"/>
            <a:r>
              <a:rPr lang="es-ES" sz="2200" dirty="0" smtClean="0"/>
              <a:t>Es ahora cuando se aprueban la mayoría de las Leyes Fundamentales como signo de esa consolidación.</a:t>
            </a:r>
            <a:endParaRPr lang="es-ES" sz="2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404664"/>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s-ES" sz="4400" dirty="0" smtClean="0">
                <a:solidFill>
                  <a:srgbClr val="FF0000"/>
                </a:solidFill>
                <a:latin typeface="Arial Black" pitchFamily="34" charset="0"/>
              </a:rPr>
              <a:t>Creación del Estado franquista. Grupos ideológicos y apoyos sociales. Etapas de la dictadura y principales características de cada una. Contexto internacional: del aislamiento al reconocimiento exterior.</a:t>
            </a:r>
            <a:endParaRPr kumimoji="0" lang="es-ES" sz="4400" b="0" i="0" u="none" strike="noStrike" cap="none" normalizeH="0" baseline="0" dirty="0" smtClean="0">
              <a:ln>
                <a:noFill/>
              </a:ln>
              <a:solidFill>
                <a:srgbClr val="FF0000"/>
              </a:solidFill>
              <a:effectLst/>
              <a:latin typeface="Arial Black" pitchFamily="34" charset="0"/>
              <a:cs typeface="Arial" pitchFamily="3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Se potencia el </a:t>
            </a:r>
            <a:r>
              <a:rPr lang="es-ES" sz="3600" dirty="0" smtClean="0">
                <a:solidFill>
                  <a:srgbClr val="FF0000"/>
                </a:solidFill>
                <a:latin typeface="Times New Roman" pitchFamily="18" charset="0"/>
                <a:cs typeface="Times New Roman" pitchFamily="18" charset="0"/>
              </a:rPr>
              <a:t>nacionalcatolicismo</a:t>
            </a:r>
            <a:r>
              <a:rPr lang="es-ES" sz="3600" dirty="0" smtClean="0">
                <a:latin typeface="Times New Roman" pitchFamily="18" charset="0"/>
                <a:cs typeface="Times New Roman" pitchFamily="18" charset="0"/>
              </a:rPr>
              <a:t> y los </a:t>
            </a:r>
            <a:r>
              <a:rPr lang="es-ES" sz="3600" dirty="0" smtClean="0">
                <a:solidFill>
                  <a:srgbClr val="FF0000"/>
                </a:solidFill>
                <a:latin typeface="Times New Roman" pitchFamily="18" charset="0"/>
                <a:cs typeface="Times New Roman" pitchFamily="18" charset="0"/>
              </a:rPr>
              <a:t>falangistas</a:t>
            </a:r>
            <a:r>
              <a:rPr lang="es-ES" sz="3600" dirty="0" smtClean="0">
                <a:latin typeface="Times New Roman" pitchFamily="18" charset="0"/>
                <a:cs typeface="Times New Roman" pitchFamily="18" charset="0"/>
              </a:rPr>
              <a:t> conservan aún un importante poder aunque mucho </a:t>
            </a:r>
            <a:r>
              <a:rPr lang="es-ES" sz="3600" dirty="0" smtClean="0">
                <a:solidFill>
                  <a:srgbClr val="FF0000"/>
                </a:solidFill>
                <a:latin typeface="Times New Roman" pitchFamily="18" charset="0"/>
                <a:cs typeface="Times New Roman" pitchFamily="18" charset="0"/>
              </a:rPr>
              <a:t>más domesticados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43010" name="Picture 2" descr="https://upload.wikimedia.org/wikipedia/commons/4/4c/Saucejo_001.jpg"/>
          <p:cNvPicPr>
            <a:picLocks noChangeAspect="1" noChangeArrowheads="1"/>
          </p:cNvPicPr>
          <p:nvPr/>
        </p:nvPicPr>
        <p:blipFill>
          <a:blip r:embed="rId2" cstate="print"/>
          <a:srcRect/>
          <a:stretch>
            <a:fillRect/>
          </a:stretch>
        </p:blipFill>
        <p:spPr bwMode="auto">
          <a:xfrm>
            <a:off x="5551812" y="1844824"/>
            <a:ext cx="3592188" cy="5013176"/>
          </a:xfrm>
          <a:prstGeom prst="rect">
            <a:avLst/>
          </a:prstGeom>
          <a:noFill/>
        </p:spPr>
      </p:pic>
      <p:sp>
        <p:nvSpPr>
          <p:cNvPr id="4" name="3 CuadroTexto"/>
          <p:cNvSpPr txBox="1"/>
          <p:nvPr/>
        </p:nvSpPr>
        <p:spPr>
          <a:xfrm>
            <a:off x="0" y="2924944"/>
            <a:ext cx="5580112" cy="3108543"/>
          </a:xfrm>
          <a:prstGeom prst="rect">
            <a:avLst/>
          </a:prstGeom>
          <a:noFill/>
        </p:spPr>
        <p:txBody>
          <a:bodyPr wrap="square" rtlCol="0">
            <a:spAutoFit/>
          </a:bodyPr>
          <a:lstStyle/>
          <a:p>
            <a:pPr algn="ctr"/>
            <a:r>
              <a:rPr lang="es-ES" sz="2800" dirty="0" smtClean="0"/>
              <a:t>Se iba a ensalzar el carácter católico de España porque obviamente era mucho menos ofensivo que el componente falangista. No obstante, la idea del partido y el sindicato únicos seguiría vigente durante toda la dictadura.</a:t>
            </a:r>
            <a:endParaRPr lang="es-ES" sz="28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16320"/>
          </a:xfrm>
          <a:prstGeom prst="rect">
            <a:avLst/>
          </a:prstGeom>
        </p:spPr>
        <p:txBody>
          <a:bodyPr wrap="square">
            <a:spAutoFit/>
          </a:bodyPr>
          <a:lstStyle/>
          <a:p>
            <a:pPr algn="ctr"/>
            <a:r>
              <a:rPr lang="es-ES" sz="3600" dirty="0" smtClean="0">
                <a:latin typeface="Times New Roman" pitchFamily="18" charset="0"/>
                <a:cs typeface="Times New Roman" pitchFamily="18" charset="0"/>
              </a:rPr>
              <a:t>De </a:t>
            </a:r>
            <a:r>
              <a:rPr lang="es-ES" sz="3600" dirty="0" smtClean="0">
                <a:solidFill>
                  <a:srgbClr val="FF0000"/>
                </a:solidFill>
                <a:latin typeface="Times New Roman" pitchFamily="18" charset="0"/>
                <a:cs typeface="Times New Roman" pitchFamily="18" charset="0"/>
              </a:rPr>
              <a:t>1959 a 1975</a:t>
            </a:r>
            <a:r>
              <a:rPr lang="es-ES" sz="3600" dirty="0" smtClean="0">
                <a:latin typeface="Times New Roman" pitchFamily="18" charset="0"/>
                <a:cs typeface="Times New Roman" pitchFamily="18" charset="0"/>
              </a:rPr>
              <a:t>, ya con el franquismo totalmente consolidado, se apuesta por una </a:t>
            </a:r>
            <a:r>
              <a:rPr lang="es-ES" sz="3600" dirty="0" smtClean="0">
                <a:solidFill>
                  <a:srgbClr val="FF0000"/>
                </a:solidFill>
                <a:latin typeface="Times New Roman" pitchFamily="18" charset="0"/>
                <a:cs typeface="Times New Roman" pitchFamily="18" charset="0"/>
              </a:rPr>
              <a:t>imagen más aperturista y modernizadora </a:t>
            </a:r>
            <a:r>
              <a:rPr lang="es-ES" sz="3600" dirty="0" smtClean="0">
                <a:latin typeface="Times New Roman" pitchFamily="18" charset="0"/>
                <a:cs typeface="Times New Roman" pitchFamily="18" charset="0"/>
              </a:rPr>
              <a:t>(Ley de Prensa de 1966 que eliminaba la censura y la Ley de Libertad Religiosa en 1967) debido en gran medida a las penurias económicas.</a:t>
            </a:r>
            <a:endParaRPr lang="es-ES" sz="3600" dirty="0">
              <a:latin typeface="Times New Roman" pitchFamily="18" charset="0"/>
              <a:cs typeface="Times New Roman" pitchFamily="18" charset="0"/>
            </a:endParaRPr>
          </a:p>
        </p:txBody>
      </p:sp>
      <p:pic>
        <p:nvPicPr>
          <p:cNvPr id="44034" name="Picture 2" descr="Resultado de imagen de turistas españa años 60"/>
          <p:cNvPicPr>
            <a:picLocks noChangeAspect="1" noChangeArrowheads="1"/>
          </p:cNvPicPr>
          <p:nvPr/>
        </p:nvPicPr>
        <p:blipFill>
          <a:blip r:embed="rId2" cstate="print"/>
          <a:srcRect/>
          <a:stretch>
            <a:fillRect/>
          </a:stretch>
        </p:blipFill>
        <p:spPr bwMode="auto">
          <a:xfrm>
            <a:off x="3914775" y="3343274"/>
            <a:ext cx="5229225" cy="3514726"/>
          </a:xfrm>
          <a:prstGeom prst="rect">
            <a:avLst/>
          </a:prstGeom>
          <a:noFill/>
        </p:spPr>
      </p:pic>
      <p:sp>
        <p:nvSpPr>
          <p:cNvPr id="4" name="3 CuadroTexto"/>
          <p:cNvSpPr txBox="1"/>
          <p:nvPr/>
        </p:nvSpPr>
        <p:spPr>
          <a:xfrm>
            <a:off x="0" y="3789040"/>
            <a:ext cx="3923928" cy="2462213"/>
          </a:xfrm>
          <a:prstGeom prst="rect">
            <a:avLst/>
          </a:prstGeom>
          <a:noFill/>
        </p:spPr>
        <p:txBody>
          <a:bodyPr wrap="square" rtlCol="0">
            <a:spAutoFit/>
          </a:bodyPr>
          <a:lstStyle/>
          <a:p>
            <a:pPr algn="ctr"/>
            <a:r>
              <a:rPr lang="es-ES" sz="2200" dirty="0" smtClean="0"/>
              <a:t>Ya desde 1957 se observa que Franco prefiere gobiernos con mayor peso de ministros más preocupados por la economía que por la ideología. Serán los años del desarrollismo económico.</a:t>
            </a:r>
            <a:endParaRPr lang="es-ES" sz="22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308324"/>
          </a:xfrm>
          <a:prstGeom prst="rect">
            <a:avLst/>
          </a:prstGeom>
        </p:spPr>
        <p:txBody>
          <a:bodyPr wrap="square">
            <a:spAutoFit/>
          </a:bodyPr>
          <a:lstStyle/>
          <a:p>
            <a:pPr algn="ctr"/>
            <a:r>
              <a:rPr lang="es-ES" sz="3600" dirty="0" smtClean="0">
                <a:latin typeface="Times New Roman" pitchFamily="18" charset="0"/>
                <a:cs typeface="Times New Roman" pitchFamily="18" charset="0"/>
              </a:rPr>
              <a:t>Los </a:t>
            </a:r>
            <a:r>
              <a:rPr lang="es-ES" sz="3600" dirty="0" smtClean="0">
                <a:solidFill>
                  <a:srgbClr val="FF0000"/>
                </a:solidFill>
                <a:latin typeface="Times New Roman" pitchFamily="18" charset="0"/>
                <a:cs typeface="Times New Roman" pitchFamily="18" charset="0"/>
              </a:rPr>
              <a:t>falangistas</a:t>
            </a:r>
            <a:r>
              <a:rPr lang="es-ES" sz="3600" dirty="0" smtClean="0">
                <a:latin typeface="Times New Roman" pitchFamily="18" charset="0"/>
                <a:cs typeface="Times New Roman" pitchFamily="18" charset="0"/>
              </a:rPr>
              <a:t> quedan </a:t>
            </a:r>
            <a:r>
              <a:rPr lang="es-ES" sz="3600" dirty="0" smtClean="0">
                <a:solidFill>
                  <a:srgbClr val="FF0000"/>
                </a:solidFill>
                <a:latin typeface="Times New Roman" pitchFamily="18" charset="0"/>
                <a:cs typeface="Times New Roman" pitchFamily="18" charset="0"/>
              </a:rPr>
              <a:t>arrinconados</a:t>
            </a:r>
            <a:r>
              <a:rPr lang="es-ES" sz="3600" dirty="0" smtClean="0">
                <a:latin typeface="Times New Roman" pitchFamily="18" charset="0"/>
                <a:cs typeface="Times New Roman" pitchFamily="18" charset="0"/>
              </a:rPr>
              <a:t> y son sustituidos por nuevas </a:t>
            </a:r>
            <a:r>
              <a:rPr lang="es-ES" sz="3600" dirty="0" smtClean="0">
                <a:solidFill>
                  <a:srgbClr val="FF0000"/>
                </a:solidFill>
                <a:latin typeface="Times New Roman" pitchFamily="18" charset="0"/>
                <a:cs typeface="Times New Roman" pitchFamily="18" charset="0"/>
              </a:rPr>
              <a:t>familias menos ideologizadas</a:t>
            </a:r>
            <a:r>
              <a:rPr lang="es-ES" sz="3600" dirty="0" smtClean="0">
                <a:latin typeface="Times New Roman" pitchFamily="18" charset="0"/>
                <a:cs typeface="Times New Roman" pitchFamily="18" charset="0"/>
              </a:rPr>
              <a:t> (tecnócratas del Opus, monárquicos, reformistas…).</a:t>
            </a:r>
            <a:endParaRPr lang="es-ES" sz="3600" dirty="0">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2" cstate="print"/>
          <a:srcRect/>
          <a:stretch>
            <a:fillRect/>
          </a:stretch>
        </p:blipFill>
        <p:spPr bwMode="auto">
          <a:xfrm>
            <a:off x="3886200" y="2780928"/>
            <a:ext cx="5257800" cy="3076575"/>
          </a:xfrm>
          <a:prstGeom prst="rect">
            <a:avLst/>
          </a:prstGeom>
          <a:noFill/>
          <a:ln w="9525">
            <a:noFill/>
            <a:miter lim="800000"/>
            <a:headEnd/>
            <a:tailEnd/>
          </a:ln>
        </p:spPr>
      </p:pic>
      <p:sp>
        <p:nvSpPr>
          <p:cNvPr id="4" name="3 CuadroTexto"/>
          <p:cNvSpPr txBox="1"/>
          <p:nvPr/>
        </p:nvSpPr>
        <p:spPr>
          <a:xfrm>
            <a:off x="0" y="3140968"/>
            <a:ext cx="3923928" cy="2123658"/>
          </a:xfrm>
          <a:prstGeom prst="rect">
            <a:avLst/>
          </a:prstGeom>
          <a:noFill/>
        </p:spPr>
        <p:txBody>
          <a:bodyPr wrap="square" rtlCol="0">
            <a:spAutoFit/>
          </a:bodyPr>
          <a:lstStyle/>
          <a:p>
            <a:pPr algn="ctr"/>
            <a:r>
              <a:rPr lang="es-ES" sz="2200" dirty="0" smtClean="0"/>
              <a:t>El Gobierno de 1957 contaba con </a:t>
            </a:r>
            <a:r>
              <a:rPr lang="es-ES" sz="2200" dirty="0" err="1" smtClean="0"/>
              <a:t>Ullastres</a:t>
            </a:r>
            <a:r>
              <a:rPr lang="es-ES" sz="2200" dirty="0" smtClean="0"/>
              <a:t> (1) y Navarro Rubio (2), dos miembros del Opus expertos en Economía. Fueron los principales impulsores del desarrollismo.</a:t>
            </a:r>
            <a:endParaRPr lang="es-ES" sz="220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Resultado de imagen de españa decima potencia industrial franquismo"/>
          <p:cNvPicPr>
            <a:picLocks noChangeAspect="1" noChangeArrowheads="1"/>
          </p:cNvPicPr>
          <p:nvPr/>
        </p:nvPicPr>
        <p:blipFill>
          <a:blip r:embed="rId2" cstate="print"/>
          <a:srcRect/>
          <a:stretch>
            <a:fillRect/>
          </a:stretch>
        </p:blipFill>
        <p:spPr bwMode="auto">
          <a:xfrm>
            <a:off x="1259632" y="260648"/>
            <a:ext cx="6731012" cy="4365104"/>
          </a:xfrm>
          <a:prstGeom prst="rect">
            <a:avLst/>
          </a:prstGeom>
          <a:noFill/>
        </p:spPr>
      </p:pic>
      <p:sp>
        <p:nvSpPr>
          <p:cNvPr id="3" name="2 CuadroTexto"/>
          <p:cNvSpPr txBox="1"/>
          <p:nvPr/>
        </p:nvSpPr>
        <p:spPr>
          <a:xfrm>
            <a:off x="0" y="4869160"/>
            <a:ext cx="9144000" cy="1754326"/>
          </a:xfrm>
          <a:prstGeom prst="rect">
            <a:avLst/>
          </a:prstGeom>
          <a:noFill/>
        </p:spPr>
        <p:txBody>
          <a:bodyPr wrap="square" rtlCol="0">
            <a:spAutoFit/>
          </a:bodyPr>
          <a:lstStyle/>
          <a:p>
            <a:pPr algn="ctr"/>
            <a:r>
              <a:rPr lang="es-ES" sz="3600" dirty="0" smtClean="0"/>
              <a:t>La </a:t>
            </a:r>
            <a:r>
              <a:rPr lang="es-ES" sz="3600" dirty="0" smtClean="0">
                <a:solidFill>
                  <a:srgbClr val="FF0000"/>
                </a:solidFill>
              </a:rPr>
              <a:t>economía</a:t>
            </a:r>
            <a:r>
              <a:rPr lang="es-ES" sz="3600" dirty="0" smtClean="0"/>
              <a:t>, con sus aparentes éxitos, se convierte entonces en otro </a:t>
            </a:r>
            <a:r>
              <a:rPr lang="es-ES" sz="3600" dirty="0" smtClean="0">
                <a:solidFill>
                  <a:srgbClr val="FF0000"/>
                </a:solidFill>
              </a:rPr>
              <a:t>soporte del régimen</a:t>
            </a:r>
            <a:r>
              <a:rPr lang="es-ES" sz="3600" dirty="0" smtClean="0"/>
              <a:t>. Se asocia el franquismo con prosperidad.</a:t>
            </a:r>
            <a:endParaRPr lang="es-ES" sz="3600"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661993"/>
          </a:xfrm>
          <a:prstGeom prst="rect">
            <a:avLst/>
          </a:prstGeom>
        </p:spPr>
        <p:txBody>
          <a:bodyPr wrap="square">
            <a:spAutoFit/>
          </a:bodyPr>
          <a:lstStyle/>
          <a:p>
            <a:pPr algn="ctr"/>
            <a:r>
              <a:rPr lang="es-ES" sz="3400" dirty="0" smtClean="0">
                <a:latin typeface="Times New Roman" pitchFamily="18" charset="0"/>
                <a:cs typeface="Times New Roman" pitchFamily="18" charset="0"/>
              </a:rPr>
              <a:t>Pese a todo, el régimen sigue siendo una dictadura que, ante su </a:t>
            </a:r>
            <a:r>
              <a:rPr lang="es-ES" sz="3400" dirty="0" smtClean="0">
                <a:solidFill>
                  <a:srgbClr val="FF0000"/>
                </a:solidFill>
                <a:latin typeface="Times New Roman" pitchFamily="18" charset="0"/>
                <a:cs typeface="Times New Roman" pitchFamily="18" charset="0"/>
              </a:rPr>
              <a:t>parálisis</a:t>
            </a:r>
            <a:r>
              <a:rPr lang="es-ES" sz="3400" dirty="0" smtClean="0">
                <a:latin typeface="Times New Roman" pitchFamily="18" charset="0"/>
                <a:cs typeface="Times New Roman" pitchFamily="18" charset="0"/>
              </a:rPr>
              <a:t>, inicia una </a:t>
            </a:r>
            <a:r>
              <a:rPr lang="es-ES" sz="3400" dirty="0" smtClean="0">
                <a:solidFill>
                  <a:srgbClr val="FF0000"/>
                </a:solidFill>
                <a:latin typeface="Times New Roman" pitchFamily="18" charset="0"/>
                <a:cs typeface="Times New Roman" pitchFamily="18" charset="0"/>
              </a:rPr>
              <a:t>crisis en 1973 </a:t>
            </a:r>
            <a:r>
              <a:rPr lang="es-ES" sz="3400" dirty="0" smtClean="0">
                <a:latin typeface="Times New Roman" pitchFamily="18" charset="0"/>
                <a:cs typeface="Times New Roman" pitchFamily="18" charset="0"/>
              </a:rPr>
              <a:t>que desemboca en su sustitución por la democracia.</a:t>
            </a:r>
            <a:endParaRPr lang="es-ES" sz="3400" dirty="0">
              <a:latin typeface="Times New Roman" pitchFamily="18" charset="0"/>
              <a:cs typeface="Times New Roman" pitchFamily="18" charset="0"/>
            </a:endParaRPr>
          </a:p>
        </p:txBody>
      </p:sp>
      <p:pic>
        <p:nvPicPr>
          <p:cNvPr id="15362" name="Picture 2" descr="Resultado de imagen de franco 1964"/>
          <p:cNvPicPr>
            <a:picLocks noChangeAspect="1" noChangeArrowheads="1"/>
          </p:cNvPicPr>
          <p:nvPr/>
        </p:nvPicPr>
        <p:blipFill>
          <a:blip r:embed="rId2" cstate="print"/>
          <a:srcRect/>
          <a:stretch>
            <a:fillRect/>
          </a:stretch>
        </p:blipFill>
        <p:spPr bwMode="auto">
          <a:xfrm>
            <a:off x="5508104" y="1833851"/>
            <a:ext cx="3635896" cy="5024149"/>
          </a:xfrm>
          <a:prstGeom prst="rect">
            <a:avLst/>
          </a:prstGeom>
          <a:noFill/>
        </p:spPr>
      </p:pic>
      <p:sp>
        <p:nvSpPr>
          <p:cNvPr id="4" name="3 CuadroTexto"/>
          <p:cNvSpPr txBox="1"/>
          <p:nvPr/>
        </p:nvSpPr>
        <p:spPr>
          <a:xfrm>
            <a:off x="0" y="3140968"/>
            <a:ext cx="5508104" cy="2308324"/>
          </a:xfrm>
          <a:prstGeom prst="rect">
            <a:avLst/>
          </a:prstGeom>
          <a:noFill/>
        </p:spPr>
        <p:txBody>
          <a:bodyPr wrap="square" rtlCol="0">
            <a:spAutoFit/>
          </a:bodyPr>
          <a:lstStyle/>
          <a:p>
            <a:pPr algn="ctr"/>
            <a:r>
              <a:rPr lang="es-ES" sz="2400" dirty="0" smtClean="0"/>
              <a:t>Desde 1964 la salud de Franco empieza a deteriorarse. Es entonces cuando parece que empiezan a notársele los primeros síntomas del Parkinson. Se había consolidado tanto su poder que lo mantuvo hasta su muerte en 1975.</a:t>
            </a:r>
            <a:endParaRPr lang="es-ES" sz="24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123658"/>
          </a:xfrm>
          <a:prstGeom prst="rect">
            <a:avLst/>
          </a:prstGeom>
        </p:spPr>
        <p:txBody>
          <a:bodyPr wrap="square">
            <a:spAutoFit/>
          </a:bodyPr>
          <a:lstStyle/>
          <a:p>
            <a:pPr lvl="0" algn="ctr"/>
            <a:r>
              <a:rPr lang="es-ES" sz="3300" dirty="0" smtClean="0">
                <a:latin typeface="Times New Roman" pitchFamily="18" charset="0"/>
                <a:cs typeface="Times New Roman" pitchFamily="18" charset="0"/>
              </a:rPr>
              <a:t>Las </a:t>
            </a:r>
            <a:r>
              <a:rPr lang="es-ES" sz="3300" dirty="0" smtClean="0">
                <a:solidFill>
                  <a:srgbClr val="FF0000"/>
                </a:solidFill>
                <a:latin typeface="Times New Roman" pitchFamily="18" charset="0"/>
                <a:cs typeface="Times New Roman" pitchFamily="18" charset="0"/>
              </a:rPr>
              <a:t>intenciones continuistas de Franco </a:t>
            </a:r>
            <a:r>
              <a:rPr lang="es-ES" sz="3300" dirty="0" smtClean="0">
                <a:latin typeface="Times New Roman" pitchFamily="18" charset="0"/>
                <a:cs typeface="Times New Roman" pitchFamily="18" charset="0"/>
              </a:rPr>
              <a:t>quedaron patentes cuando nombró a </a:t>
            </a:r>
            <a:r>
              <a:rPr lang="es-ES" sz="3300" dirty="0" smtClean="0">
                <a:solidFill>
                  <a:srgbClr val="FF0000"/>
                </a:solidFill>
                <a:latin typeface="Times New Roman" pitchFamily="18" charset="0"/>
                <a:cs typeface="Times New Roman" pitchFamily="18" charset="0"/>
              </a:rPr>
              <a:t>Juan Carlos </a:t>
            </a:r>
            <a:r>
              <a:rPr lang="es-ES" sz="3300" dirty="0" smtClean="0">
                <a:latin typeface="Times New Roman" pitchFamily="18" charset="0"/>
                <a:cs typeface="Times New Roman" pitchFamily="18" charset="0"/>
              </a:rPr>
              <a:t>como heredero al trono en 1969 obligándole a jurar fidelidad a su persona y a las Leyes Fundamentales.</a:t>
            </a:r>
            <a:endParaRPr lang="es-ES" sz="3300" dirty="0">
              <a:latin typeface="Times New Roman" pitchFamily="18" charset="0"/>
              <a:cs typeface="Times New Roman" pitchFamily="18" charset="0"/>
            </a:endParaRPr>
          </a:p>
        </p:txBody>
      </p:sp>
      <p:pic>
        <p:nvPicPr>
          <p:cNvPr id="1026" name="Picture 2" descr="Resultado de imagen de juan carlos 1969"/>
          <p:cNvPicPr>
            <a:picLocks noChangeAspect="1" noChangeArrowheads="1"/>
          </p:cNvPicPr>
          <p:nvPr/>
        </p:nvPicPr>
        <p:blipFill>
          <a:blip r:embed="rId2" cstate="print"/>
          <a:srcRect/>
          <a:stretch>
            <a:fillRect/>
          </a:stretch>
        </p:blipFill>
        <p:spPr bwMode="auto">
          <a:xfrm>
            <a:off x="0" y="2252405"/>
            <a:ext cx="3419872" cy="4605595"/>
          </a:xfrm>
          <a:prstGeom prst="rect">
            <a:avLst/>
          </a:prstGeom>
          <a:noFill/>
        </p:spPr>
      </p:pic>
      <p:sp>
        <p:nvSpPr>
          <p:cNvPr id="4" name="3 Rectángulo"/>
          <p:cNvSpPr/>
          <p:nvPr/>
        </p:nvSpPr>
        <p:spPr>
          <a:xfrm>
            <a:off x="3419872" y="2132856"/>
            <a:ext cx="5724128" cy="4832092"/>
          </a:xfrm>
          <a:prstGeom prst="rect">
            <a:avLst/>
          </a:prstGeom>
        </p:spPr>
        <p:txBody>
          <a:bodyPr wrap="square">
            <a:spAutoFit/>
          </a:bodyPr>
          <a:lstStyle/>
          <a:p>
            <a:pPr algn="just"/>
            <a:r>
              <a:rPr lang="es-ES" sz="2200" dirty="0" smtClean="0"/>
              <a:t>"Mi general, señores ministros, señores procuradores: plenamente consciente de la responsabilidad que asumo, acabo de jurar, como sucesor a título de rey, lealtad a Su Excelencia el Jefe del Estado y fidelidad a los Principios del Movimiento Nacional y demás Leyes Fundamentales del Reino.</a:t>
            </a:r>
          </a:p>
          <a:p>
            <a:pPr algn="just"/>
            <a:r>
              <a:rPr lang="es-ES" sz="2200" dirty="0" smtClean="0"/>
              <a:t>Quiero expresar, en primer lugar, que recibo de su Excelencia el jefe del Estado y Generalísimo Franco, la legitimidad política surgida el 18 de julio de 1936, en medio de tantos sacrificios, de tantos sufrimientos, tristes pero necesarios, para que nuestra patria encauzase de nuevo su destino…”</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2308324"/>
          </a:xfrm>
          <a:prstGeom prst="rect">
            <a:avLst/>
          </a:prstGeom>
        </p:spPr>
        <p:txBody>
          <a:bodyPr wrap="square">
            <a:spAutoFit/>
          </a:bodyPr>
          <a:lstStyle/>
          <a:p>
            <a:pPr algn="ctr"/>
            <a:r>
              <a:rPr lang="es-ES" sz="4800" b="1" dirty="0" smtClean="0">
                <a:latin typeface="Arial Black" pitchFamily="34" charset="0"/>
              </a:rPr>
              <a:t>Contexto internacional: del aislamiento al reconocimiento exterior</a:t>
            </a:r>
            <a:endParaRPr lang="es-ES" sz="4800" dirty="0">
              <a:latin typeface="Arial Black" pitchFamily="34" charset="0"/>
            </a:endParaRPr>
          </a:p>
        </p:txBody>
      </p:sp>
      <p:sp>
        <p:nvSpPr>
          <p:cNvPr id="3" name="2 Rectángulo"/>
          <p:cNvSpPr/>
          <p:nvPr/>
        </p:nvSpPr>
        <p:spPr>
          <a:xfrm>
            <a:off x="0" y="2456795"/>
            <a:ext cx="9144000" cy="4401205"/>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Acercamiento a las potencias del Eje.</a:t>
            </a:r>
          </a:p>
          <a:p>
            <a:pPr marL="268288" lvl="0" indent="-268288" algn="just">
              <a:buFont typeface="Arial" pitchFamily="34" charset="0"/>
              <a:buChar char="•"/>
            </a:pPr>
            <a:r>
              <a:rPr lang="es-ES" sz="4000" dirty="0" smtClean="0">
                <a:latin typeface="Times New Roman" pitchFamily="18" charset="0"/>
                <a:cs typeface="Times New Roman" pitchFamily="18" charset="0"/>
              </a:rPr>
              <a:t>Distanciamiento del fascismo y aislamiento internacional.</a:t>
            </a:r>
          </a:p>
          <a:p>
            <a:pPr marL="268288" lvl="0" indent="-268288" algn="just">
              <a:buFont typeface="Arial" pitchFamily="34" charset="0"/>
              <a:buChar char="•"/>
            </a:pPr>
            <a:r>
              <a:rPr lang="es-ES" sz="4000" dirty="0" smtClean="0">
                <a:latin typeface="Times New Roman" pitchFamily="18" charset="0"/>
                <a:cs typeface="Times New Roman" pitchFamily="18" charset="0"/>
              </a:rPr>
              <a:t>Influencia de la Guerra Fría y reincorporación de España a la escena internacional.</a:t>
            </a:r>
          </a:p>
          <a:p>
            <a:pPr marL="268288" indent="-268288" algn="just">
              <a:buFont typeface="Arial" pitchFamily="34" charset="0"/>
              <a:buChar char="•"/>
            </a:pPr>
            <a:r>
              <a:rPr lang="es-ES" sz="4000" dirty="0" smtClean="0">
                <a:latin typeface="Times New Roman" pitchFamily="18" charset="0"/>
                <a:cs typeface="Times New Roman" pitchFamily="18" charset="0"/>
              </a:rPr>
              <a:t>La pérdida de las últimas colonias.</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3416320"/>
          </a:xfrm>
          <a:prstGeom prst="rect">
            <a:avLst/>
          </a:prstGeom>
        </p:spPr>
        <p:txBody>
          <a:bodyPr wrap="square">
            <a:spAutoFit/>
          </a:bodyPr>
          <a:lstStyle/>
          <a:p>
            <a:pPr algn="ctr"/>
            <a:r>
              <a:rPr lang="es-ES" sz="3600" dirty="0" smtClean="0">
                <a:latin typeface="Times New Roman" pitchFamily="18" charset="0"/>
                <a:cs typeface="Times New Roman" pitchFamily="18" charset="0"/>
              </a:rPr>
              <a:t>La victoria franquista el 1 de abril de </a:t>
            </a:r>
            <a:r>
              <a:rPr lang="es-ES" sz="3600" dirty="0" smtClean="0">
                <a:solidFill>
                  <a:srgbClr val="FF0000"/>
                </a:solidFill>
                <a:latin typeface="Times New Roman" pitchFamily="18" charset="0"/>
                <a:cs typeface="Times New Roman" pitchFamily="18" charset="0"/>
              </a:rPr>
              <a:t>1939</a:t>
            </a:r>
            <a:r>
              <a:rPr lang="es-ES" sz="3600" dirty="0" smtClean="0">
                <a:latin typeface="Times New Roman" pitchFamily="18" charset="0"/>
                <a:cs typeface="Times New Roman" pitchFamily="18" charset="0"/>
              </a:rPr>
              <a:t> se producía en un </a:t>
            </a:r>
            <a:r>
              <a:rPr lang="es-ES" sz="3600" dirty="0" smtClean="0">
                <a:solidFill>
                  <a:srgbClr val="FF0000"/>
                </a:solidFill>
                <a:latin typeface="Times New Roman" pitchFamily="18" charset="0"/>
                <a:cs typeface="Times New Roman" pitchFamily="18" charset="0"/>
              </a:rPr>
              <a:t>contexto internacional muy delicado</a:t>
            </a:r>
            <a:r>
              <a:rPr lang="es-ES" sz="3600" dirty="0" smtClean="0">
                <a:latin typeface="Times New Roman" pitchFamily="18" charset="0"/>
                <a:cs typeface="Times New Roman" pitchFamily="18" charset="0"/>
              </a:rPr>
              <a:t>. Pocos meses después estallaba la </a:t>
            </a:r>
            <a:r>
              <a:rPr lang="es-ES" sz="3600" dirty="0" smtClean="0">
                <a:solidFill>
                  <a:srgbClr val="FF0000"/>
                </a:solidFill>
                <a:latin typeface="Times New Roman" pitchFamily="18" charset="0"/>
                <a:cs typeface="Times New Roman" pitchFamily="18" charset="0"/>
              </a:rPr>
              <a:t>Segunda Guerra Mundial </a:t>
            </a:r>
            <a:r>
              <a:rPr lang="es-ES" sz="3600" dirty="0" smtClean="0">
                <a:latin typeface="Times New Roman" pitchFamily="18" charset="0"/>
                <a:cs typeface="Times New Roman" pitchFamily="18" charset="0"/>
              </a:rPr>
              <a:t>y la postura de Franco fue la de </a:t>
            </a:r>
            <a:r>
              <a:rPr lang="es-ES" sz="3600" dirty="0" smtClean="0">
                <a:solidFill>
                  <a:srgbClr val="FF0000"/>
                </a:solidFill>
                <a:latin typeface="Times New Roman" pitchFamily="18" charset="0"/>
                <a:cs typeface="Times New Roman" pitchFamily="18" charset="0"/>
              </a:rPr>
              <a:t>rodearse de políticos falangistas </a:t>
            </a:r>
            <a:r>
              <a:rPr lang="es-ES" sz="3600" dirty="0" smtClean="0">
                <a:latin typeface="Times New Roman" pitchFamily="18" charset="0"/>
                <a:cs typeface="Times New Roman" pitchFamily="18" charset="0"/>
              </a:rPr>
              <a:t>e imitar el </a:t>
            </a:r>
            <a:r>
              <a:rPr lang="es-ES" sz="3600" dirty="0" smtClean="0">
                <a:solidFill>
                  <a:srgbClr val="FF0000"/>
                </a:solidFill>
                <a:latin typeface="Times New Roman" pitchFamily="18" charset="0"/>
                <a:cs typeface="Times New Roman" pitchFamily="18" charset="0"/>
              </a:rPr>
              <a:t>modelo corporativista italiano</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13314" name="Picture 2" descr="Imagen relacionada"/>
          <p:cNvPicPr>
            <a:picLocks noChangeAspect="1" noChangeArrowheads="1"/>
          </p:cNvPicPr>
          <p:nvPr/>
        </p:nvPicPr>
        <p:blipFill>
          <a:blip r:embed="rId2" cstate="print"/>
          <a:srcRect/>
          <a:stretch>
            <a:fillRect/>
          </a:stretch>
        </p:blipFill>
        <p:spPr bwMode="auto">
          <a:xfrm>
            <a:off x="0" y="3866971"/>
            <a:ext cx="9144000" cy="299103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España optó por la </a:t>
            </a:r>
            <a:r>
              <a:rPr lang="es-ES" sz="3600" dirty="0" smtClean="0">
                <a:solidFill>
                  <a:srgbClr val="FF0000"/>
                </a:solidFill>
                <a:latin typeface="Times New Roman" pitchFamily="18" charset="0"/>
                <a:cs typeface="Times New Roman" pitchFamily="18" charset="0"/>
              </a:rPr>
              <a:t>neutralidad</a:t>
            </a:r>
            <a:r>
              <a:rPr lang="es-ES" sz="3600" dirty="0" smtClean="0">
                <a:latin typeface="Times New Roman" pitchFamily="18" charset="0"/>
                <a:cs typeface="Times New Roman" pitchFamily="18" charset="0"/>
              </a:rPr>
              <a:t> durante el conflicto, aunque ante las presiones </a:t>
            </a:r>
            <a:r>
              <a:rPr lang="es-ES" sz="3600" dirty="0" err="1" smtClean="0">
                <a:latin typeface="Times New Roman" pitchFamily="18" charset="0"/>
                <a:cs typeface="Times New Roman" pitchFamily="18" charset="0"/>
              </a:rPr>
              <a:t>italoalemanas</a:t>
            </a:r>
            <a:r>
              <a:rPr lang="es-ES" sz="3600" dirty="0" smtClean="0">
                <a:latin typeface="Times New Roman" pitchFamily="18" charset="0"/>
                <a:cs typeface="Times New Roman" pitchFamily="18" charset="0"/>
              </a:rPr>
              <a:t> se declara </a:t>
            </a:r>
            <a:r>
              <a:rPr lang="es-ES" sz="3600" dirty="0" smtClean="0">
                <a:solidFill>
                  <a:srgbClr val="FF0000"/>
                </a:solidFill>
                <a:latin typeface="Times New Roman" pitchFamily="18" charset="0"/>
                <a:cs typeface="Times New Roman" pitchFamily="18" charset="0"/>
              </a:rPr>
              <a:t>no beligerante </a:t>
            </a:r>
            <a:r>
              <a:rPr lang="es-ES" sz="3600" dirty="0" smtClean="0">
                <a:latin typeface="Times New Roman" pitchFamily="18" charset="0"/>
                <a:cs typeface="Times New Roman" pitchFamily="18" charset="0"/>
              </a:rPr>
              <a:t>en 1941 y decide dar </a:t>
            </a:r>
            <a:r>
              <a:rPr lang="es-ES" sz="3600" dirty="0" smtClean="0">
                <a:solidFill>
                  <a:srgbClr val="FF0000"/>
                </a:solidFill>
                <a:latin typeface="Times New Roman" pitchFamily="18" charset="0"/>
                <a:cs typeface="Times New Roman" pitchFamily="18" charset="0"/>
              </a:rPr>
              <a:t>apoyo logístico a las potencias del Eje</a:t>
            </a:r>
            <a:r>
              <a:rPr lang="es-ES" sz="3600" dirty="0" smtClean="0">
                <a:latin typeface="Times New Roman" pitchFamily="18" charset="0"/>
                <a:cs typeface="Times New Roman" pitchFamily="18" charset="0"/>
              </a:rPr>
              <a:t> y enviar la </a:t>
            </a:r>
            <a:r>
              <a:rPr lang="es-ES" sz="3600" dirty="0" smtClean="0">
                <a:solidFill>
                  <a:srgbClr val="FF0000"/>
                </a:solidFill>
                <a:latin typeface="Times New Roman" pitchFamily="18" charset="0"/>
                <a:cs typeface="Times New Roman" pitchFamily="18" charset="0"/>
              </a:rPr>
              <a:t>División Azul </a:t>
            </a:r>
            <a:r>
              <a:rPr lang="es-ES" sz="3600" dirty="0" smtClean="0">
                <a:latin typeface="Times New Roman" pitchFamily="18" charset="0"/>
                <a:cs typeface="Times New Roman" pitchFamily="18" charset="0"/>
              </a:rPr>
              <a:t>contra la URSS.</a:t>
            </a:r>
            <a:endParaRPr lang="es-ES" sz="3600" dirty="0">
              <a:latin typeface="Times New Roman" pitchFamily="18" charset="0"/>
              <a:cs typeface="Times New Roman" pitchFamily="18" charset="0"/>
            </a:endParaRPr>
          </a:p>
        </p:txBody>
      </p:sp>
      <p:pic>
        <p:nvPicPr>
          <p:cNvPr id="12290" name="Picture 2" descr="division azul marcha"/>
          <p:cNvPicPr>
            <a:picLocks noChangeAspect="1" noChangeArrowheads="1"/>
          </p:cNvPicPr>
          <p:nvPr/>
        </p:nvPicPr>
        <p:blipFill>
          <a:blip r:embed="rId2" cstate="print"/>
          <a:srcRect/>
          <a:stretch>
            <a:fillRect/>
          </a:stretch>
        </p:blipFill>
        <p:spPr bwMode="auto">
          <a:xfrm>
            <a:off x="3952875" y="3068960"/>
            <a:ext cx="5191125" cy="3438526"/>
          </a:xfrm>
          <a:prstGeom prst="rect">
            <a:avLst/>
          </a:prstGeom>
          <a:noFill/>
        </p:spPr>
      </p:pic>
      <p:sp>
        <p:nvSpPr>
          <p:cNvPr id="4" name="3 CuadroTexto"/>
          <p:cNvSpPr txBox="1"/>
          <p:nvPr/>
        </p:nvSpPr>
        <p:spPr>
          <a:xfrm>
            <a:off x="0" y="3429000"/>
            <a:ext cx="3923928" cy="2677656"/>
          </a:xfrm>
          <a:prstGeom prst="rect">
            <a:avLst/>
          </a:prstGeom>
          <a:noFill/>
        </p:spPr>
        <p:txBody>
          <a:bodyPr wrap="square" rtlCol="0">
            <a:spAutoFit/>
          </a:bodyPr>
          <a:lstStyle/>
          <a:p>
            <a:pPr algn="ctr"/>
            <a:r>
              <a:rPr lang="es-ES" sz="2400" dirty="0" smtClean="0"/>
              <a:t>Entre 1941 y 1943 la División Azul, un cuerpo de voluntarios, lucho al lado de los alemanes en el frente ruso. Cerca de 50.000 españoles sirvieron en ella de los que unos 5.000 murieron.</a:t>
            </a:r>
            <a:endParaRPr lang="es-ES" sz="2400" dirty="0"/>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Resultado de imagen de franco hendaya"/>
          <p:cNvPicPr>
            <a:picLocks noChangeAspect="1" noChangeArrowheads="1"/>
          </p:cNvPicPr>
          <p:nvPr/>
        </p:nvPicPr>
        <p:blipFill>
          <a:blip r:embed="rId2" cstate="print"/>
          <a:srcRect/>
          <a:stretch>
            <a:fillRect/>
          </a:stretch>
        </p:blipFill>
        <p:spPr bwMode="auto">
          <a:xfrm>
            <a:off x="1403648" y="0"/>
            <a:ext cx="6516216" cy="4761355"/>
          </a:xfrm>
          <a:prstGeom prst="rect">
            <a:avLst/>
          </a:prstGeom>
          <a:noFill/>
        </p:spPr>
      </p:pic>
      <p:sp>
        <p:nvSpPr>
          <p:cNvPr id="4" name="3 CuadroTexto"/>
          <p:cNvSpPr txBox="1"/>
          <p:nvPr/>
        </p:nvSpPr>
        <p:spPr>
          <a:xfrm>
            <a:off x="0" y="4869160"/>
            <a:ext cx="9144000" cy="1938992"/>
          </a:xfrm>
          <a:prstGeom prst="rect">
            <a:avLst/>
          </a:prstGeom>
          <a:noFill/>
        </p:spPr>
        <p:txBody>
          <a:bodyPr wrap="square" rtlCol="0">
            <a:spAutoFit/>
          </a:bodyPr>
          <a:lstStyle/>
          <a:p>
            <a:pPr algn="ctr"/>
            <a:r>
              <a:rPr lang="es-ES" sz="2400" dirty="0" smtClean="0"/>
              <a:t>En 1940 Franco y Hitler se reunieron en </a:t>
            </a:r>
            <a:r>
              <a:rPr lang="es-ES" sz="2400" dirty="0" smtClean="0">
                <a:solidFill>
                  <a:srgbClr val="FF0000"/>
                </a:solidFill>
              </a:rPr>
              <a:t>Hendaya</a:t>
            </a:r>
            <a:r>
              <a:rPr lang="es-ES" sz="2400" dirty="0" smtClean="0"/>
              <a:t> (Francia). La propaganda franquista posterior presentó esta reunión como un éxito diplomático de Franco para evitar entrar en la guerra. La realidad es que España estaba en ruinas y Hitler veía a España como un aliado débil que podría causarle más problemas que beneficios.</a:t>
            </a:r>
            <a:endParaRPr lang="es-ES"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3046988"/>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Introducción. </a:t>
            </a:r>
            <a:r>
              <a:rPr lang="es-ES" sz="4800" b="1" dirty="0" smtClean="0">
                <a:latin typeface="Arial Black" pitchFamily="34" charset="0"/>
              </a:rPr>
              <a:t>Consolidación de Franco durante la guerra y las familias</a:t>
            </a:r>
            <a:endParaRPr lang="es-ES" sz="4800" dirty="0">
              <a:latin typeface="Arial Black" pitchFamily="34" charset="0"/>
            </a:endParaRPr>
          </a:p>
        </p:txBody>
      </p:sp>
      <p:sp>
        <p:nvSpPr>
          <p:cNvPr id="3" name="2 Rectángulo"/>
          <p:cNvSpPr/>
          <p:nvPr/>
        </p:nvSpPr>
        <p:spPr>
          <a:xfrm>
            <a:off x="0" y="3140968"/>
            <a:ext cx="9144000" cy="1323439"/>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 acumulación de cargos de Franco.</a:t>
            </a:r>
          </a:p>
          <a:p>
            <a:pPr marL="268288" lvl="0" indent="-268288" algn="just">
              <a:buFont typeface="Arial" pitchFamily="34" charset="0"/>
              <a:buChar char="•"/>
            </a:pPr>
            <a:r>
              <a:rPr lang="es-ES" sz="4000" dirty="0" smtClean="0">
                <a:latin typeface="Times New Roman" pitchFamily="18" charset="0"/>
                <a:cs typeface="Times New Roman" pitchFamily="18" charset="0"/>
              </a:rPr>
              <a:t>El funcionamiento basado en las familias.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Sin embargo, la </a:t>
            </a:r>
            <a:r>
              <a:rPr lang="es-ES" sz="3600" dirty="0" smtClean="0">
                <a:solidFill>
                  <a:srgbClr val="FF0000"/>
                </a:solidFill>
                <a:latin typeface="Times New Roman" pitchFamily="18" charset="0"/>
                <a:cs typeface="Times New Roman" pitchFamily="18" charset="0"/>
              </a:rPr>
              <a:t>actitud de Franco cambia desde 1942 </a:t>
            </a:r>
            <a:r>
              <a:rPr lang="es-ES" sz="3600" dirty="0" smtClean="0">
                <a:latin typeface="Times New Roman" pitchFamily="18" charset="0"/>
                <a:cs typeface="Times New Roman" pitchFamily="18" charset="0"/>
              </a:rPr>
              <a:t>ante la situación cada vez más ventajosas de los aliados y en 1943 </a:t>
            </a:r>
            <a:r>
              <a:rPr lang="es-ES" sz="3600" dirty="0" smtClean="0">
                <a:solidFill>
                  <a:srgbClr val="FF0000"/>
                </a:solidFill>
                <a:latin typeface="Times New Roman" pitchFamily="18" charset="0"/>
                <a:cs typeface="Times New Roman" pitchFamily="18" charset="0"/>
              </a:rPr>
              <a:t>retoma la neutralidad</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11266" name="Picture 2" descr="Resultado de imagen de segunda guerra mundial 1942 mapa"/>
          <p:cNvPicPr>
            <a:picLocks noChangeAspect="1" noChangeArrowheads="1"/>
          </p:cNvPicPr>
          <p:nvPr/>
        </p:nvPicPr>
        <p:blipFill>
          <a:blip r:embed="rId2" cstate="print"/>
          <a:srcRect/>
          <a:stretch>
            <a:fillRect/>
          </a:stretch>
        </p:blipFill>
        <p:spPr bwMode="auto">
          <a:xfrm>
            <a:off x="4457700" y="2492896"/>
            <a:ext cx="4686300" cy="3514726"/>
          </a:xfrm>
          <a:prstGeom prst="rect">
            <a:avLst/>
          </a:prstGeom>
          <a:noFill/>
        </p:spPr>
      </p:pic>
      <p:sp>
        <p:nvSpPr>
          <p:cNvPr id="4" name="3 CuadroTexto"/>
          <p:cNvSpPr txBox="1"/>
          <p:nvPr/>
        </p:nvSpPr>
        <p:spPr>
          <a:xfrm>
            <a:off x="0" y="2780928"/>
            <a:ext cx="4499992" cy="3046988"/>
          </a:xfrm>
          <a:prstGeom prst="rect">
            <a:avLst/>
          </a:prstGeom>
          <a:noFill/>
        </p:spPr>
        <p:txBody>
          <a:bodyPr wrap="square" rtlCol="0">
            <a:spAutoFit/>
          </a:bodyPr>
          <a:lstStyle/>
          <a:p>
            <a:pPr algn="ctr"/>
            <a:r>
              <a:rPr lang="es-ES" sz="2400" dirty="0" smtClean="0"/>
              <a:t>En 1942 Hitler empezaba a ver cómo perdía la Segunda Guerra Mundial. Frenado en Inglaterra, El </a:t>
            </a:r>
            <a:r>
              <a:rPr lang="es-ES" sz="2400" dirty="0" err="1" smtClean="0"/>
              <a:t>Alamein</a:t>
            </a:r>
            <a:r>
              <a:rPr lang="es-ES" sz="2400" dirty="0" smtClean="0"/>
              <a:t>, Leningrado, cerca de Moscú y </a:t>
            </a:r>
            <a:r>
              <a:rPr lang="es-ES" sz="2400" dirty="0" err="1" smtClean="0"/>
              <a:t>Stalingrado</a:t>
            </a:r>
            <a:r>
              <a:rPr lang="es-ES" sz="2400" dirty="0" smtClean="0"/>
              <a:t>, y con las tropas estadounidenses avanzando por el norte de África y pronto por el sur de Italia.</a:t>
            </a:r>
            <a:endParaRPr lang="es-ES" sz="2400"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446550"/>
          </a:xfrm>
          <a:prstGeom prst="rect">
            <a:avLst/>
          </a:prstGeom>
        </p:spPr>
        <p:txBody>
          <a:bodyPr wrap="square">
            <a:spAutoFit/>
          </a:bodyPr>
          <a:lstStyle/>
          <a:p>
            <a:pPr algn="ctr"/>
            <a:r>
              <a:rPr lang="es-ES" sz="4400" dirty="0" smtClean="0">
                <a:latin typeface="Times New Roman" pitchFamily="18" charset="0"/>
                <a:cs typeface="Times New Roman" pitchFamily="18" charset="0"/>
              </a:rPr>
              <a:t>El régimen intenta </a:t>
            </a:r>
            <a:r>
              <a:rPr lang="es-ES" sz="4400" dirty="0" smtClean="0">
                <a:solidFill>
                  <a:srgbClr val="FF0000"/>
                </a:solidFill>
                <a:latin typeface="Times New Roman" pitchFamily="18" charset="0"/>
                <a:cs typeface="Times New Roman" pitchFamily="18" charset="0"/>
              </a:rPr>
              <a:t>cambiar</a:t>
            </a:r>
            <a:r>
              <a:rPr lang="es-ES" sz="4400" dirty="0" smtClean="0">
                <a:latin typeface="Times New Roman" pitchFamily="18" charset="0"/>
                <a:cs typeface="Times New Roman" pitchFamily="18" charset="0"/>
              </a:rPr>
              <a:t> de este modo </a:t>
            </a:r>
            <a:r>
              <a:rPr lang="es-ES" sz="4400" dirty="0" smtClean="0">
                <a:solidFill>
                  <a:srgbClr val="FF0000"/>
                </a:solidFill>
                <a:latin typeface="Times New Roman" pitchFamily="18" charset="0"/>
                <a:cs typeface="Times New Roman" pitchFamily="18" charset="0"/>
              </a:rPr>
              <a:t>de imagen</a:t>
            </a:r>
            <a:r>
              <a:rPr lang="es-ES" sz="4400" dirty="0" smtClean="0">
                <a:latin typeface="Times New Roman" pitchFamily="18" charset="0"/>
                <a:cs typeface="Times New Roman" pitchFamily="18" charset="0"/>
              </a:rPr>
              <a:t>.</a:t>
            </a:r>
            <a:endParaRPr lang="es-ES" sz="4400" dirty="0">
              <a:latin typeface="Times New Roman" pitchFamily="18" charset="0"/>
              <a:cs typeface="Times New Roman" pitchFamily="18" charset="0"/>
            </a:endParaRPr>
          </a:p>
        </p:txBody>
      </p:sp>
      <p:pic>
        <p:nvPicPr>
          <p:cNvPr id="10242" name="Picture 2" descr="Resultado de imagen de serrano suñer"/>
          <p:cNvPicPr>
            <a:picLocks noChangeAspect="1" noChangeArrowheads="1"/>
          </p:cNvPicPr>
          <p:nvPr/>
        </p:nvPicPr>
        <p:blipFill>
          <a:blip r:embed="rId2" cstate="print"/>
          <a:srcRect/>
          <a:stretch>
            <a:fillRect/>
          </a:stretch>
        </p:blipFill>
        <p:spPr bwMode="auto">
          <a:xfrm>
            <a:off x="4644008" y="1478462"/>
            <a:ext cx="4499992" cy="5379538"/>
          </a:xfrm>
          <a:prstGeom prst="rect">
            <a:avLst/>
          </a:prstGeom>
          <a:noFill/>
        </p:spPr>
      </p:pic>
      <p:sp>
        <p:nvSpPr>
          <p:cNvPr id="4" name="3 CuadroTexto"/>
          <p:cNvSpPr txBox="1"/>
          <p:nvPr/>
        </p:nvSpPr>
        <p:spPr>
          <a:xfrm>
            <a:off x="0" y="2276872"/>
            <a:ext cx="4644008" cy="3416320"/>
          </a:xfrm>
          <a:prstGeom prst="rect">
            <a:avLst/>
          </a:prstGeom>
          <a:noFill/>
        </p:spPr>
        <p:txBody>
          <a:bodyPr wrap="square" rtlCol="0">
            <a:spAutoFit/>
          </a:bodyPr>
          <a:lstStyle/>
          <a:p>
            <a:pPr algn="ctr"/>
            <a:r>
              <a:rPr lang="es-ES" sz="2400" dirty="0" smtClean="0"/>
              <a:t>Serrano </a:t>
            </a:r>
            <a:r>
              <a:rPr lang="es-ES" sz="2400" dirty="0" err="1" smtClean="0"/>
              <a:t>Súñer</a:t>
            </a:r>
            <a:r>
              <a:rPr lang="es-ES" sz="2400" dirty="0" smtClean="0"/>
              <a:t> era el ministro de Asuntos Exteriores en 1942. Era germanófilo y contaba con el apoyo de Franco pese a tener a los militares monárquicos y a los británicos como enemigos. En septiembre de 1942 fue sustituido por Gómez-Jordana, general aliadófilo.</a:t>
            </a:r>
            <a:endParaRPr lang="es-ES" sz="24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Pese a estos esfuerzos, en 1945 el </a:t>
            </a:r>
            <a:r>
              <a:rPr lang="es-ES" sz="3600" dirty="0" smtClean="0">
                <a:solidFill>
                  <a:srgbClr val="FF0000"/>
                </a:solidFill>
                <a:latin typeface="Times New Roman" pitchFamily="18" charset="0"/>
                <a:cs typeface="Times New Roman" pitchFamily="18" charset="0"/>
              </a:rPr>
              <a:t>país quedaba aislado internacionalmente</a:t>
            </a:r>
            <a:r>
              <a:rPr lang="es-ES" sz="3600" dirty="0" smtClean="0">
                <a:latin typeface="Times New Roman" pitchFamily="18" charset="0"/>
                <a:cs typeface="Times New Roman" pitchFamily="18" charset="0"/>
              </a:rPr>
              <a:t>: en 1946 era </a:t>
            </a:r>
            <a:r>
              <a:rPr lang="es-ES" sz="3600" dirty="0" smtClean="0">
                <a:solidFill>
                  <a:srgbClr val="FF0000"/>
                </a:solidFill>
                <a:latin typeface="Times New Roman" pitchFamily="18" charset="0"/>
                <a:cs typeface="Times New Roman" pitchFamily="18" charset="0"/>
              </a:rPr>
              <a:t>expulsado de la ONU</a:t>
            </a:r>
            <a:r>
              <a:rPr lang="es-ES" sz="3600" dirty="0" smtClean="0">
                <a:latin typeface="Times New Roman" pitchFamily="18" charset="0"/>
                <a:cs typeface="Times New Roman" pitchFamily="18" charset="0"/>
              </a:rPr>
              <a:t>, apoyándose únicamente en el </a:t>
            </a:r>
            <a:r>
              <a:rPr lang="es-ES" sz="3600" dirty="0" smtClean="0">
                <a:solidFill>
                  <a:srgbClr val="FF0000"/>
                </a:solidFill>
                <a:latin typeface="Times New Roman" pitchFamily="18" charset="0"/>
                <a:cs typeface="Times New Roman" pitchFamily="18" charset="0"/>
              </a:rPr>
              <a:t>Portugal de Salazar </a:t>
            </a:r>
            <a:r>
              <a:rPr lang="es-ES" sz="3600" dirty="0" smtClean="0">
                <a:latin typeface="Times New Roman" pitchFamily="18" charset="0"/>
                <a:cs typeface="Times New Roman" pitchFamily="18" charset="0"/>
              </a:rPr>
              <a:t>y sobre todo en la </a:t>
            </a:r>
            <a:r>
              <a:rPr lang="es-ES" sz="3600" dirty="0" smtClean="0">
                <a:solidFill>
                  <a:srgbClr val="FF0000"/>
                </a:solidFill>
                <a:latin typeface="Times New Roman" pitchFamily="18" charset="0"/>
                <a:cs typeface="Times New Roman" pitchFamily="18" charset="0"/>
              </a:rPr>
              <a:t>Argentina de Perón</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9218" name="Picture 2" descr="Juan Peron con banda de presidente.jpg"/>
          <p:cNvPicPr>
            <a:picLocks noChangeAspect="1" noChangeArrowheads="1"/>
          </p:cNvPicPr>
          <p:nvPr/>
        </p:nvPicPr>
        <p:blipFill>
          <a:blip r:embed="rId2" cstate="print"/>
          <a:srcRect/>
          <a:stretch>
            <a:fillRect/>
          </a:stretch>
        </p:blipFill>
        <p:spPr bwMode="auto">
          <a:xfrm>
            <a:off x="5724128" y="2965380"/>
            <a:ext cx="3419872" cy="3892620"/>
          </a:xfrm>
          <a:prstGeom prst="rect">
            <a:avLst/>
          </a:prstGeom>
          <a:noFill/>
        </p:spPr>
      </p:pic>
      <p:sp>
        <p:nvSpPr>
          <p:cNvPr id="4" name="3 CuadroTexto"/>
          <p:cNvSpPr txBox="1"/>
          <p:nvPr/>
        </p:nvSpPr>
        <p:spPr>
          <a:xfrm>
            <a:off x="0" y="2996952"/>
            <a:ext cx="5652120" cy="3416320"/>
          </a:xfrm>
          <a:prstGeom prst="rect">
            <a:avLst/>
          </a:prstGeom>
          <a:noFill/>
        </p:spPr>
        <p:txBody>
          <a:bodyPr wrap="square" rtlCol="0">
            <a:spAutoFit/>
          </a:bodyPr>
          <a:lstStyle/>
          <a:p>
            <a:pPr algn="ctr"/>
            <a:r>
              <a:rPr lang="es-ES" sz="2400" dirty="0" smtClean="0"/>
              <a:t>Juan Domingo Perón se convertía en el presidente de Argentina en 1946. Instauró en el país un régimen de carácter nacionalista y en política exterior estuvo enfrentado tanto a Estados Unidos como a la URSS, de ahí que apoyara a Franco con créditos dirigidos a asegurar el abastecimiento de alimentos básicos en España.</a:t>
            </a:r>
            <a:endParaRPr lang="es-ES" sz="2400"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708434"/>
          </a:xfrm>
          <a:prstGeom prst="rect">
            <a:avLst/>
          </a:prstGeom>
        </p:spPr>
        <p:txBody>
          <a:bodyPr wrap="square">
            <a:spAutoFit/>
          </a:bodyPr>
          <a:lstStyle/>
          <a:p>
            <a:pPr algn="ctr"/>
            <a:r>
              <a:rPr lang="es-ES" sz="3400" dirty="0" smtClean="0">
                <a:latin typeface="Times New Roman" pitchFamily="18" charset="0"/>
                <a:cs typeface="Times New Roman" pitchFamily="18" charset="0"/>
              </a:rPr>
              <a:t>Sin embargo, la situación internacional le brindaría una oportunidad al franquismo. La polarización del mundo entre Estados Unidos y la URSS durante la </a:t>
            </a:r>
            <a:r>
              <a:rPr lang="es-ES" sz="3400" dirty="0" smtClean="0">
                <a:solidFill>
                  <a:srgbClr val="FF0000"/>
                </a:solidFill>
                <a:latin typeface="Times New Roman" pitchFamily="18" charset="0"/>
                <a:cs typeface="Times New Roman" pitchFamily="18" charset="0"/>
              </a:rPr>
              <a:t>Guerra Fría </a:t>
            </a:r>
            <a:r>
              <a:rPr lang="es-ES" sz="3400" dirty="0" smtClean="0">
                <a:latin typeface="Times New Roman" pitchFamily="18" charset="0"/>
                <a:cs typeface="Times New Roman" pitchFamily="18" charset="0"/>
              </a:rPr>
              <a:t>hizo que Truman y Eisenhower vieran a </a:t>
            </a:r>
            <a:r>
              <a:rPr lang="es-ES" sz="3400" dirty="0" smtClean="0">
                <a:solidFill>
                  <a:srgbClr val="FF0000"/>
                </a:solidFill>
                <a:latin typeface="Times New Roman" pitchFamily="18" charset="0"/>
                <a:cs typeface="Times New Roman" pitchFamily="18" charset="0"/>
              </a:rPr>
              <a:t>España como un potencial aliado</a:t>
            </a:r>
            <a:r>
              <a:rPr lang="es-ES" sz="3400" dirty="0" smtClean="0">
                <a:latin typeface="Times New Roman" pitchFamily="18" charset="0"/>
                <a:cs typeface="Times New Roman" pitchFamily="18" charset="0"/>
              </a:rPr>
              <a:t>.</a:t>
            </a:r>
            <a:endParaRPr lang="es-ES" sz="3400" dirty="0">
              <a:latin typeface="Times New Roman" pitchFamily="18" charset="0"/>
              <a:cs typeface="Times New Roman" pitchFamily="18" charset="0"/>
            </a:endParaRPr>
          </a:p>
        </p:txBody>
      </p:sp>
      <p:pic>
        <p:nvPicPr>
          <p:cNvPr id="8194" name="Picture 2" descr="https://dedona.files.wordpress.com/2009/10/postdam.png?w=594&amp;h=250&amp;crop=1"/>
          <p:cNvPicPr>
            <a:picLocks noChangeAspect="1" noChangeArrowheads="1"/>
          </p:cNvPicPr>
          <p:nvPr/>
        </p:nvPicPr>
        <p:blipFill>
          <a:blip r:embed="rId2" cstate="print"/>
          <a:srcRect/>
          <a:stretch>
            <a:fillRect/>
          </a:stretch>
        </p:blipFill>
        <p:spPr bwMode="auto">
          <a:xfrm>
            <a:off x="1619672" y="2780928"/>
            <a:ext cx="5988185" cy="2520280"/>
          </a:xfrm>
          <a:prstGeom prst="rect">
            <a:avLst/>
          </a:prstGeom>
          <a:noFill/>
        </p:spPr>
      </p:pic>
      <p:sp>
        <p:nvSpPr>
          <p:cNvPr id="4" name="3 CuadroTexto"/>
          <p:cNvSpPr txBox="1"/>
          <p:nvPr/>
        </p:nvSpPr>
        <p:spPr>
          <a:xfrm>
            <a:off x="0" y="5288340"/>
            <a:ext cx="9144000" cy="1569660"/>
          </a:xfrm>
          <a:prstGeom prst="rect">
            <a:avLst/>
          </a:prstGeom>
          <a:noFill/>
        </p:spPr>
        <p:txBody>
          <a:bodyPr wrap="square" rtlCol="0">
            <a:spAutoFit/>
          </a:bodyPr>
          <a:lstStyle/>
          <a:p>
            <a:pPr algn="ctr"/>
            <a:r>
              <a:rPr lang="es-ES" sz="2400" dirty="0" smtClean="0"/>
              <a:t>La URSS de Stalin era partidaria de derribar el franquismo. Sin embargo, británicos y estadounidenses, muy a su pesar, temían una nueva guerra civil. Con el paso de los años, el miedo al avance comunista pudo más que el rechazo al franquismo.</a:t>
            </a:r>
            <a:endParaRPr lang="es-ES" sz="24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1754326"/>
          </a:xfrm>
          <a:prstGeom prst="rect">
            <a:avLst/>
          </a:prstGeom>
        </p:spPr>
        <p:txBody>
          <a:bodyPr wrap="square">
            <a:spAutoFit/>
          </a:bodyPr>
          <a:lstStyle/>
          <a:p>
            <a:pPr algn="ctr"/>
            <a:r>
              <a:rPr lang="es-ES" sz="3600" dirty="0" smtClean="0">
                <a:latin typeface="Times New Roman" pitchFamily="18" charset="0"/>
                <a:cs typeface="Times New Roman" pitchFamily="18" charset="0"/>
              </a:rPr>
              <a:t>En 1948 </a:t>
            </a:r>
            <a:r>
              <a:rPr lang="es-ES" sz="3600" dirty="0" smtClean="0">
                <a:solidFill>
                  <a:srgbClr val="FF0000"/>
                </a:solidFill>
                <a:latin typeface="Times New Roman" pitchFamily="18" charset="0"/>
                <a:cs typeface="Times New Roman" pitchFamily="18" charset="0"/>
              </a:rPr>
              <a:t>Francia reabría sus fronteras</a:t>
            </a:r>
            <a:r>
              <a:rPr lang="es-ES" sz="3600" dirty="0" smtClean="0">
                <a:latin typeface="Times New Roman" pitchFamily="18" charset="0"/>
                <a:cs typeface="Times New Roman" pitchFamily="18" charset="0"/>
              </a:rPr>
              <a:t>, al año siguiente un banco estadounidense concedía el </a:t>
            </a:r>
            <a:r>
              <a:rPr lang="es-ES" sz="3600" dirty="0" smtClean="0">
                <a:solidFill>
                  <a:srgbClr val="FF0000"/>
                </a:solidFill>
                <a:latin typeface="Times New Roman" pitchFamily="18" charset="0"/>
                <a:cs typeface="Times New Roman" pitchFamily="18" charset="0"/>
              </a:rPr>
              <a:t>primer crédito a España</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7170" name="Picture 2" descr="Resultado de imagen de apertura frontera francia 1948"/>
          <p:cNvPicPr>
            <a:picLocks noChangeAspect="1" noChangeArrowheads="1"/>
          </p:cNvPicPr>
          <p:nvPr/>
        </p:nvPicPr>
        <p:blipFill>
          <a:blip r:embed="rId2" cstate="print"/>
          <a:srcRect/>
          <a:stretch>
            <a:fillRect/>
          </a:stretch>
        </p:blipFill>
        <p:spPr bwMode="auto">
          <a:xfrm>
            <a:off x="4267200" y="2564904"/>
            <a:ext cx="4876800" cy="3362326"/>
          </a:xfrm>
          <a:prstGeom prst="rect">
            <a:avLst/>
          </a:prstGeom>
          <a:noFill/>
        </p:spPr>
      </p:pic>
      <p:sp>
        <p:nvSpPr>
          <p:cNvPr id="4" name="3 CuadroTexto"/>
          <p:cNvSpPr txBox="1"/>
          <p:nvPr/>
        </p:nvSpPr>
        <p:spPr>
          <a:xfrm>
            <a:off x="0" y="2636912"/>
            <a:ext cx="4211960" cy="3046988"/>
          </a:xfrm>
          <a:prstGeom prst="rect">
            <a:avLst/>
          </a:prstGeom>
          <a:noFill/>
        </p:spPr>
        <p:txBody>
          <a:bodyPr wrap="square" rtlCol="0">
            <a:spAutoFit/>
          </a:bodyPr>
          <a:lstStyle/>
          <a:p>
            <a:pPr algn="ctr"/>
            <a:r>
              <a:rPr lang="es-ES" sz="2400" dirty="0" smtClean="0"/>
              <a:t>El pragmatismo se imponía. La apertura de la frontera francesa significaba que el país vecino prefería aprovechar las oportunidades comerciales que lanzarse a la peligrosa aventura de desatar una nueva guerra civil en España.</a:t>
            </a:r>
            <a:endParaRPr lang="es-ES" sz="2400" dirty="0"/>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El año clave es </a:t>
            </a:r>
            <a:r>
              <a:rPr lang="es-ES" sz="3600" dirty="0" smtClean="0">
                <a:solidFill>
                  <a:srgbClr val="FF0000"/>
                </a:solidFill>
                <a:latin typeface="Times New Roman" pitchFamily="18" charset="0"/>
                <a:cs typeface="Times New Roman" pitchFamily="18" charset="0"/>
              </a:rPr>
              <a:t>1953</a:t>
            </a:r>
            <a:r>
              <a:rPr lang="es-ES" sz="3600" dirty="0" smtClean="0">
                <a:latin typeface="Times New Roman" pitchFamily="18" charset="0"/>
                <a:cs typeface="Times New Roman" pitchFamily="18" charset="0"/>
              </a:rPr>
              <a:t> al formalizarse el </a:t>
            </a:r>
            <a:r>
              <a:rPr lang="es-ES" sz="3600" dirty="0" smtClean="0">
                <a:solidFill>
                  <a:srgbClr val="FF0000"/>
                </a:solidFill>
                <a:latin typeface="Times New Roman" pitchFamily="18" charset="0"/>
                <a:cs typeface="Times New Roman" pitchFamily="18" charset="0"/>
              </a:rPr>
              <a:t>Concordato con el Vaticano </a:t>
            </a:r>
            <a:r>
              <a:rPr lang="es-ES" sz="3600" dirty="0" smtClean="0">
                <a:latin typeface="Times New Roman" pitchFamily="18" charset="0"/>
                <a:cs typeface="Times New Roman" pitchFamily="18" charset="0"/>
              </a:rPr>
              <a:t>y muy especialmente por la firma del </a:t>
            </a:r>
            <a:r>
              <a:rPr lang="es-ES" sz="3600" dirty="0" smtClean="0">
                <a:solidFill>
                  <a:srgbClr val="FF0000"/>
                </a:solidFill>
                <a:latin typeface="Times New Roman" pitchFamily="18" charset="0"/>
                <a:cs typeface="Times New Roman" pitchFamily="18" charset="0"/>
              </a:rPr>
              <a:t>Pacto de Madrid </a:t>
            </a:r>
            <a:r>
              <a:rPr lang="es-ES" sz="3600" dirty="0" smtClean="0">
                <a:latin typeface="Times New Roman" pitchFamily="18" charset="0"/>
                <a:cs typeface="Times New Roman" pitchFamily="18" charset="0"/>
              </a:rPr>
              <a:t>entre Eisenhower y Franco por el que España recibiría apoyo militar y económico.</a:t>
            </a:r>
            <a:endParaRPr lang="es-ES" sz="3600" dirty="0">
              <a:latin typeface="Times New Roman" pitchFamily="18" charset="0"/>
              <a:cs typeface="Times New Roman" pitchFamily="18" charset="0"/>
            </a:endParaRPr>
          </a:p>
        </p:txBody>
      </p:sp>
      <p:pic>
        <p:nvPicPr>
          <p:cNvPr id="6146" name="Picture 2" descr="Resultado de imagen de bienvenido mr marshall"/>
          <p:cNvPicPr>
            <a:picLocks noChangeAspect="1" noChangeArrowheads="1"/>
          </p:cNvPicPr>
          <p:nvPr/>
        </p:nvPicPr>
        <p:blipFill>
          <a:blip r:embed="rId2" cstate="print"/>
          <a:srcRect/>
          <a:stretch>
            <a:fillRect/>
          </a:stretch>
        </p:blipFill>
        <p:spPr bwMode="auto">
          <a:xfrm>
            <a:off x="4019550" y="2996952"/>
            <a:ext cx="5124450" cy="3362326"/>
          </a:xfrm>
          <a:prstGeom prst="rect">
            <a:avLst/>
          </a:prstGeom>
          <a:noFill/>
        </p:spPr>
      </p:pic>
      <p:sp>
        <p:nvSpPr>
          <p:cNvPr id="4" name="3 CuadroTexto"/>
          <p:cNvSpPr txBox="1"/>
          <p:nvPr/>
        </p:nvSpPr>
        <p:spPr>
          <a:xfrm>
            <a:off x="0" y="3356992"/>
            <a:ext cx="3995936" cy="2308324"/>
          </a:xfrm>
          <a:prstGeom prst="rect">
            <a:avLst/>
          </a:prstGeom>
          <a:noFill/>
        </p:spPr>
        <p:txBody>
          <a:bodyPr wrap="square" rtlCol="0">
            <a:spAutoFit/>
          </a:bodyPr>
          <a:lstStyle/>
          <a:p>
            <a:pPr algn="ctr"/>
            <a:r>
              <a:rPr lang="es-ES" sz="2400" dirty="0" smtClean="0"/>
              <a:t>Eisenhower tomaba así la decisión definitiva de incluir a España dentro del plan de reconstrucción de Europa Occidental y evitar así la expansión comunista.</a:t>
            </a:r>
            <a:endParaRPr lang="es-E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862322"/>
          </a:xfrm>
          <a:prstGeom prst="rect">
            <a:avLst/>
          </a:prstGeom>
        </p:spPr>
        <p:txBody>
          <a:bodyPr wrap="square">
            <a:spAutoFit/>
          </a:bodyPr>
          <a:lstStyle/>
          <a:p>
            <a:pPr algn="ctr"/>
            <a:r>
              <a:rPr lang="es-ES" sz="3600" dirty="0" smtClean="0">
                <a:latin typeface="Times New Roman" pitchFamily="18" charset="0"/>
                <a:cs typeface="Times New Roman" pitchFamily="18" charset="0"/>
              </a:rPr>
              <a:t>Así, en 1955 </a:t>
            </a:r>
            <a:r>
              <a:rPr lang="es-ES" sz="3600" dirty="0" smtClean="0">
                <a:solidFill>
                  <a:srgbClr val="FF0000"/>
                </a:solidFill>
                <a:latin typeface="Times New Roman" pitchFamily="18" charset="0"/>
                <a:cs typeface="Times New Roman" pitchFamily="18" charset="0"/>
              </a:rPr>
              <a:t>España regresaba a la ONU</a:t>
            </a:r>
            <a:r>
              <a:rPr lang="es-ES" sz="3600" dirty="0" smtClean="0">
                <a:latin typeface="Times New Roman" pitchFamily="18" charset="0"/>
                <a:cs typeface="Times New Roman" pitchFamily="18" charset="0"/>
              </a:rPr>
              <a:t>, a partir de 1967 entablaba </a:t>
            </a:r>
            <a:r>
              <a:rPr lang="es-ES" sz="3600" dirty="0" smtClean="0">
                <a:solidFill>
                  <a:srgbClr val="FF0000"/>
                </a:solidFill>
                <a:latin typeface="Times New Roman" pitchFamily="18" charset="0"/>
                <a:cs typeface="Times New Roman" pitchFamily="18" charset="0"/>
              </a:rPr>
              <a:t>conversaciones para la entrada en la CEE</a:t>
            </a:r>
            <a:r>
              <a:rPr lang="es-ES" sz="3600" dirty="0" smtClean="0">
                <a:latin typeface="Times New Roman" pitchFamily="18" charset="0"/>
                <a:cs typeface="Times New Roman" pitchFamily="18" charset="0"/>
              </a:rPr>
              <a:t> e incluso al final del régimen se restablecieron </a:t>
            </a:r>
            <a:r>
              <a:rPr lang="es-ES" sz="3600" dirty="0" smtClean="0">
                <a:solidFill>
                  <a:srgbClr val="FF0000"/>
                </a:solidFill>
                <a:latin typeface="Times New Roman" pitchFamily="18" charset="0"/>
                <a:cs typeface="Times New Roman" pitchFamily="18" charset="0"/>
              </a:rPr>
              <a:t>relaciones diplomáticas con los países comunistas</a:t>
            </a:r>
            <a:r>
              <a:rPr lang="es-ES" sz="3600" dirty="0" smtClean="0">
                <a:latin typeface="Times New Roman" pitchFamily="18" charset="0"/>
                <a:cs typeface="Times New Roman" pitchFamily="18" charset="0"/>
              </a:rPr>
              <a:t>.</a:t>
            </a:r>
            <a:endParaRPr lang="es-ES" sz="3600" dirty="0">
              <a:latin typeface="Times New Roman" pitchFamily="18" charset="0"/>
              <a:cs typeface="Times New Roman" pitchFamily="18" charset="0"/>
            </a:endParaRPr>
          </a:p>
        </p:txBody>
      </p:sp>
      <p:pic>
        <p:nvPicPr>
          <p:cNvPr id="5122" name="Picture 2" descr="Resultado de imagen de vuelta españa onu 1955"/>
          <p:cNvPicPr>
            <a:picLocks noChangeAspect="1" noChangeArrowheads="1"/>
          </p:cNvPicPr>
          <p:nvPr/>
        </p:nvPicPr>
        <p:blipFill>
          <a:blip r:embed="rId2" cstate="print"/>
          <a:srcRect/>
          <a:stretch>
            <a:fillRect/>
          </a:stretch>
        </p:blipFill>
        <p:spPr bwMode="auto">
          <a:xfrm>
            <a:off x="4867275" y="3068960"/>
            <a:ext cx="4276725" cy="3362326"/>
          </a:xfrm>
          <a:prstGeom prst="rect">
            <a:avLst/>
          </a:prstGeom>
          <a:noFill/>
        </p:spPr>
      </p:pic>
      <p:sp>
        <p:nvSpPr>
          <p:cNvPr id="4" name="3 CuadroTexto"/>
          <p:cNvSpPr txBox="1"/>
          <p:nvPr/>
        </p:nvSpPr>
        <p:spPr>
          <a:xfrm>
            <a:off x="0" y="3068960"/>
            <a:ext cx="4860032" cy="3416320"/>
          </a:xfrm>
          <a:prstGeom prst="rect">
            <a:avLst/>
          </a:prstGeom>
          <a:noFill/>
        </p:spPr>
        <p:txBody>
          <a:bodyPr wrap="square" rtlCol="0">
            <a:spAutoFit/>
          </a:bodyPr>
          <a:lstStyle/>
          <a:p>
            <a:pPr algn="ctr"/>
            <a:r>
              <a:rPr lang="es-ES" sz="2400" dirty="0" smtClean="0"/>
              <a:t>La normalización de las relaciones diplomáticas se fueron consolidando. En 1950 regresaron los diplomáticos extranjeros y el ingreso de España en la ONU (imagen) fue un hito clave aunque tendrían que pasar muchos años para que el resto de Europa Occidental se planteara el ingreso español en la CEE.</a:t>
            </a:r>
            <a:endParaRPr lang="es-ES" sz="2400"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123658"/>
          </a:xfrm>
          <a:prstGeom prst="rect">
            <a:avLst/>
          </a:prstGeom>
        </p:spPr>
        <p:txBody>
          <a:bodyPr wrap="square">
            <a:spAutoFit/>
          </a:bodyPr>
          <a:lstStyle/>
          <a:p>
            <a:pPr algn="ctr"/>
            <a:r>
              <a:rPr lang="es-ES" sz="3300" dirty="0" smtClean="0">
                <a:latin typeface="Times New Roman" pitchFamily="18" charset="0"/>
                <a:cs typeface="Times New Roman" pitchFamily="18" charset="0"/>
              </a:rPr>
              <a:t>Por otro lado, se perdían los últimos territorios coloniales al </a:t>
            </a:r>
            <a:r>
              <a:rPr lang="es-ES" sz="3300" dirty="0" smtClean="0">
                <a:solidFill>
                  <a:srgbClr val="FF0000"/>
                </a:solidFill>
                <a:latin typeface="Times New Roman" pitchFamily="18" charset="0"/>
                <a:cs typeface="Times New Roman" pitchFamily="18" charset="0"/>
              </a:rPr>
              <a:t>independizarse Marruecos </a:t>
            </a:r>
            <a:r>
              <a:rPr lang="es-ES" sz="3300" dirty="0" smtClean="0">
                <a:latin typeface="Times New Roman" pitchFamily="18" charset="0"/>
                <a:cs typeface="Times New Roman" pitchFamily="18" charset="0"/>
              </a:rPr>
              <a:t>(1956), </a:t>
            </a:r>
            <a:r>
              <a:rPr lang="es-ES" sz="3300" dirty="0" smtClean="0">
                <a:solidFill>
                  <a:srgbClr val="FF0000"/>
                </a:solidFill>
                <a:latin typeface="Times New Roman" pitchFamily="18" charset="0"/>
                <a:cs typeface="Times New Roman" pitchFamily="18" charset="0"/>
              </a:rPr>
              <a:t>Guinea Ecuatorial </a:t>
            </a:r>
            <a:r>
              <a:rPr lang="es-ES" sz="3300" dirty="0" smtClean="0">
                <a:latin typeface="Times New Roman" pitchFamily="18" charset="0"/>
                <a:cs typeface="Times New Roman" pitchFamily="18" charset="0"/>
              </a:rPr>
              <a:t>(1968) y finalmente ocupar Marruecos </a:t>
            </a:r>
            <a:r>
              <a:rPr lang="es-ES" sz="3300" dirty="0" err="1" smtClean="0">
                <a:solidFill>
                  <a:srgbClr val="FF0000"/>
                </a:solidFill>
                <a:latin typeface="Times New Roman" pitchFamily="18" charset="0"/>
                <a:cs typeface="Times New Roman" pitchFamily="18" charset="0"/>
              </a:rPr>
              <a:t>Ifni</a:t>
            </a:r>
            <a:r>
              <a:rPr lang="es-ES" sz="3300" dirty="0" smtClean="0">
                <a:latin typeface="Times New Roman" pitchFamily="18" charset="0"/>
                <a:cs typeface="Times New Roman" pitchFamily="18" charset="0"/>
              </a:rPr>
              <a:t> (1969) y el </a:t>
            </a:r>
            <a:r>
              <a:rPr lang="es-ES" sz="3300" dirty="0" smtClean="0">
                <a:solidFill>
                  <a:srgbClr val="FF0000"/>
                </a:solidFill>
                <a:latin typeface="Times New Roman" pitchFamily="18" charset="0"/>
                <a:cs typeface="Times New Roman" pitchFamily="18" charset="0"/>
              </a:rPr>
              <a:t>Sáhara Occidental </a:t>
            </a:r>
            <a:r>
              <a:rPr lang="es-ES" sz="3300" dirty="0" smtClean="0">
                <a:latin typeface="Times New Roman" pitchFamily="18" charset="0"/>
                <a:cs typeface="Times New Roman" pitchFamily="18" charset="0"/>
              </a:rPr>
              <a:t>(1976).</a:t>
            </a:r>
            <a:endParaRPr lang="es-ES" sz="3300" dirty="0">
              <a:latin typeface="Times New Roman" pitchFamily="18" charset="0"/>
              <a:cs typeface="Times New Roman" pitchFamily="18" charset="0"/>
            </a:endParaRPr>
          </a:p>
        </p:txBody>
      </p:sp>
      <p:sp>
        <p:nvSpPr>
          <p:cNvPr id="4" name="3 CuadroTexto"/>
          <p:cNvSpPr txBox="1"/>
          <p:nvPr/>
        </p:nvSpPr>
        <p:spPr>
          <a:xfrm>
            <a:off x="0" y="2564904"/>
            <a:ext cx="4644008" cy="3785652"/>
          </a:xfrm>
          <a:prstGeom prst="rect">
            <a:avLst/>
          </a:prstGeom>
          <a:noFill/>
        </p:spPr>
        <p:txBody>
          <a:bodyPr wrap="square" rtlCol="0">
            <a:spAutoFit/>
          </a:bodyPr>
          <a:lstStyle/>
          <a:p>
            <a:pPr algn="ctr"/>
            <a:r>
              <a:rPr lang="es-ES" sz="2400" dirty="0" smtClean="0"/>
              <a:t>España se vio obligada a aceptar el proceso de descolonización emprendido tras la Segunda Guerra Mundial. El protectorado español en Marruecos concluía con la declaración de la independencia marroquí en 1956. Finalmente, Marruecos logró la marcha española del Sáhara Occidental a través de la “Marcha Verde”.</a:t>
            </a:r>
            <a:endParaRPr lang="es-ES" sz="2400" dirty="0"/>
          </a:p>
        </p:txBody>
      </p:sp>
      <p:pic>
        <p:nvPicPr>
          <p:cNvPr id="1026" name="Picture 2" descr="C:\Users\Enrique\Desktop\Colonias españolas.jpg"/>
          <p:cNvPicPr>
            <a:picLocks noChangeAspect="1" noChangeArrowheads="1"/>
          </p:cNvPicPr>
          <p:nvPr/>
        </p:nvPicPr>
        <p:blipFill>
          <a:blip r:embed="rId2" cstate="print"/>
          <a:srcRect/>
          <a:stretch>
            <a:fillRect/>
          </a:stretch>
        </p:blipFill>
        <p:spPr bwMode="auto">
          <a:xfrm>
            <a:off x="4584700" y="2348880"/>
            <a:ext cx="4559300" cy="4287837"/>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3999" cy="1569660"/>
          </a:xfrm>
          <a:prstGeom prst="rect">
            <a:avLst/>
          </a:prstGeom>
        </p:spPr>
        <p:txBody>
          <a:bodyPr wrap="square">
            <a:spAutoFit/>
          </a:bodyPr>
          <a:lstStyle/>
          <a:p>
            <a:pPr algn="ctr"/>
            <a:r>
              <a:rPr lang="es-ES" sz="4800" dirty="0" smtClean="0">
                <a:latin typeface="Arial Black" pitchFamily="34" charset="0"/>
                <a:ea typeface="Calibri" pitchFamily="34" charset="0"/>
                <a:cs typeface="Times New Roman" pitchFamily="18" charset="0"/>
              </a:rPr>
              <a:t>Conclusión. </a:t>
            </a:r>
            <a:r>
              <a:rPr lang="es-ES" sz="4800" b="1" dirty="0" smtClean="0">
                <a:latin typeface="Arial Black" pitchFamily="34" charset="0"/>
              </a:rPr>
              <a:t>Hacia un nuevo régimen</a:t>
            </a:r>
            <a:endParaRPr lang="es-ES" sz="4800" dirty="0">
              <a:latin typeface="Arial Black" pitchFamily="34" charset="0"/>
            </a:endParaRPr>
          </a:p>
        </p:txBody>
      </p:sp>
      <p:sp>
        <p:nvSpPr>
          <p:cNvPr id="3" name="2 Rectángulo"/>
          <p:cNvSpPr/>
          <p:nvPr/>
        </p:nvSpPr>
        <p:spPr>
          <a:xfrm>
            <a:off x="0" y="2636912"/>
            <a:ext cx="9144000" cy="707886"/>
          </a:xfrm>
          <a:prstGeom prst="rect">
            <a:avLst/>
          </a:prstGeom>
        </p:spPr>
        <p:txBody>
          <a:bodyPr wrap="square">
            <a:spAutoFit/>
          </a:bodyPr>
          <a:lstStyle/>
          <a:p>
            <a:pPr marL="268288" lvl="0" indent="-268288" algn="just">
              <a:buFont typeface="Arial" pitchFamily="34" charset="0"/>
              <a:buChar char="•"/>
            </a:pPr>
            <a:r>
              <a:rPr lang="es-ES" sz="4000" dirty="0" smtClean="0">
                <a:latin typeface="Times New Roman" pitchFamily="18" charset="0"/>
                <a:cs typeface="Times New Roman" pitchFamily="18" charset="0"/>
              </a:rPr>
              <a:t>La situación en 1973.</a:t>
            </a:r>
            <a:endParaRPr lang="es-E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631490"/>
          </a:xfrm>
          <a:prstGeom prst="rect">
            <a:avLst/>
          </a:prstGeom>
        </p:spPr>
        <p:txBody>
          <a:bodyPr wrap="square">
            <a:spAutoFit/>
          </a:bodyPr>
          <a:lstStyle/>
          <a:p>
            <a:pPr algn="ctr"/>
            <a:r>
              <a:rPr lang="es-ES" sz="3300" dirty="0" smtClean="0">
                <a:latin typeface="Times New Roman" pitchFamily="18" charset="0"/>
                <a:cs typeface="Times New Roman" pitchFamily="18" charset="0"/>
              </a:rPr>
              <a:t>Desde 1973 España se enfrentará a una compleja situación: la </a:t>
            </a:r>
            <a:r>
              <a:rPr lang="es-ES" sz="3300" dirty="0" smtClean="0">
                <a:solidFill>
                  <a:srgbClr val="FF0000"/>
                </a:solidFill>
                <a:latin typeface="Times New Roman" pitchFamily="18" charset="0"/>
                <a:cs typeface="Times New Roman" pitchFamily="18" charset="0"/>
              </a:rPr>
              <a:t>crisis del petróleo </a:t>
            </a:r>
            <a:r>
              <a:rPr lang="es-ES" sz="3300" dirty="0" smtClean="0">
                <a:latin typeface="Times New Roman" pitchFamily="18" charset="0"/>
                <a:cs typeface="Times New Roman" pitchFamily="18" charset="0"/>
              </a:rPr>
              <a:t>amenazaba el su crecimiento económico, era evidente el deterioro físico de Franco y crecía la oposición al franquismo. Dentro del régimen se imponía el inmovilismo.</a:t>
            </a:r>
            <a:endParaRPr lang="es-ES" sz="3300" dirty="0">
              <a:latin typeface="Times New Roman" pitchFamily="18" charset="0"/>
              <a:cs typeface="Times New Roman" pitchFamily="18" charset="0"/>
            </a:endParaRPr>
          </a:p>
        </p:txBody>
      </p:sp>
      <p:pic>
        <p:nvPicPr>
          <p:cNvPr id="2050" name="Picture 2" descr="Resultado de imagen de crisis petroleo 1973"/>
          <p:cNvPicPr>
            <a:picLocks noChangeAspect="1" noChangeArrowheads="1"/>
          </p:cNvPicPr>
          <p:nvPr/>
        </p:nvPicPr>
        <p:blipFill>
          <a:blip r:embed="rId2" cstate="print"/>
          <a:srcRect/>
          <a:stretch>
            <a:fillRect/>
          </a:stretch>
        </p:blipFill>
        <p:spPr bwMode="auto">
          <a:xfrm>
            <a:off x="3505200" y="2924944"/>
            <a:ext cx="5638800" cy="3362326"/>
          </a:xfrm>
          <a:prstGeom prst="rect">
            <a:avLst/>
          </a:prstGeom>
          <a:noFill/>
        </p:spPr>
      </p:pic>
      <p:sp>
        <p:nvSpPr>
          <p:cNvPr id="4" name="3 CuadroTexto"/>
          <p:cNvSpPr txBox="1"/>
          <p:nvPr/>
        </p:nvSpPr>
        <p:spPr>
          <a:xfrm>
            <a:off x="0" y="3212976"/>
            <a:ext cx="3419872" cy="2677656"/>
          </a:xfrm>
          <a:prstGeom prst="rect">
            <a:avLst/>
          </a:prstGeom>
          <a:noFill/>
        </p:spPr>
        <p:txBody>
          <a:bodyPr wrap="square" rtlCol="0">
            <a:spAutoFit/>
          </a:bodyPr>
          <a:lstStyle/>
          <a:p>
            <a:pPr algn="ctr"/>
            <a:r>
              <a:rPr lang="es-ES" sz="2400" dirty="0" smtClean="0"/>
              <a:t>¿Podía evolucionar el franquismo hacia la democracia? La crisis del petróleo le dio el empujoncito que le hacía falta. Pero eso ya es otra historia. </a:t>
            </a:r>
            <a:endParaRPr lang="es-ES" sz="24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144000" cy="2308324"/>
          </a:xfrm>
          <a:prstGeom prst="rect">
            <a:avLst/>
          </a:prstGeom>
          <a:noFill/>
        </p:spPr>
        <p:txBody>
          <a:bodyPr wrap="square" rtlCol="0">
            <a:spAutoFit/>
          </a:bodyPr>
          <a:lstStyle/>
          <a:p>
            <a:pPr algn="ctr"/>
            <a:r>
              <a:rPr lang="es-ES" sz="3600" dirty="0" smtClean="0">
                <a:latin typeface="Times New Roman" pitchFamily="18" charset="0"/>
                <a:cs typeface="Times New Roman" pitchFamily="18" charset="0"/>
              </a:rPr>
              <a:t>El hecho político fundamental en el bando sublevado entre 1936 y 1939 fue la </a:t>
            </a:r>
            <a:r>
              <a:rPr lang="es-ES" sz="3600" dirty="0" smtClean="0">
                <a:solidFill>
                  <a:srgbClr val="FF0000"/>
                </a:solidFill>
                <a:latin typeface="Times New Roman" pitchFamily="18" charset="0"/>
                <a:cs typeface="Times New Roman" pitchFamily="18" charset="0"/>
              </a:rPr>
              <a:t>acumulación de poderes en manos Franco</a:t>
            </a:r>
            <a:r>
              <a:rPr lang="es-ES" sz="3600" dirty="0" smtClean="0">
                <a:latin typeface="Times New Roman" pitchFamily="18" charset="0"/>
                <a:cs typeface="Times New Roman" pitchFamily="18" charset="0"/>
              </a:rPr>
              <a:t> hasta convertirse en el dictador del país.</a:t>
            </a:r>
            <a:endParaRPr lang="es-ES" sz="3600" dirty="0">
              <a:latin typeface="Times New Roman" pitchFamily="18" charset="0"/>
              <a:cs typeface="Times New Roman" pitchFamily="18" charset="0"/>
            </a:endParaRPr>
          </a:p>
        </p:txBody>
      </p:sp>
      <p:sp>
        <p:nvSpPr>
          <p:cNvPr id="4" name="3 CuadroTexto"/>
          <p:cNvSpPr txBox="1"/>
          <p:nvPr/>
        </p:nvSpPr>
        <p:spPr>
          <a:xfrm>
            <a:off x="0" y="2708920"/>
            <a:ext cx="4860032" cy="3785652"/>
          </a:xfrm>
          <a:prstGeom prst="rect">
            <a:avLst/>
          </a:prstGeom>
          <a:noFill/>
        </p:spPr>
        <p:txBody>
          <a:bodyPr wrap="square" rtlCol="0">
            <a:spAutoFit/>
          </a:bodyPr>
          <a:lstStyle/>
          <a:p>
            <a:pPr algn="ctr"/>
            <a:r>
              <a:rPr lang="es-ES" sz="2400" dirty="0" smtClean="0"/>
              <a:t>El </a:t>
            </a:r>
            <a:r>
              <a:rPr lang="es-ES" sz="2400" dirty="0" smtClean="0">
                <a:solidFill>
                  <a:srgbClr val="FF0000"/>
                </a:solidFill>
              </a:rPr>
              <a:t>ascenso militar </a:t>
            </a:r>
            <a:r>
              <a:rPr lang="es-ES" sz="2400" dirty="0" smtClean="0"/>
              <a:t>de Franco había sido meteórico. Aunque los historiadores discutan sobre sus habilidades militares, lo cierto es que fue el general de brigada más joven de Europa y que su ascenso se debió ante todo a méritos de guerra en África. Además fue uno de los fundadores de la Legión, un cuerpo militar de élite.</a:t>
            </a:r>
            <a:endParaRPr lang="es-ES" sz="2400" dirty="0"/>
          </a:p>
        </p:txBody>
      </p:sp>
      <p:graphicFrame>
        <p:nvGraphicFramePr>
          <p:cNvPr id="5" name="4 Tabla"/>
          <p:cNvGraphicFramePr>
            <a:graphicFrameLocks noGrp="1"/>
          </p:cNvGraphicFramePr>
          <p:nvPr/>
        </p:nvGraphicFramePr>
        <p:xfrm>
          <a:off x="4860032" y="2708920"/>
          <a:ext cx="4283968" cy="3708400"/>
        </p:xfrm>
        <a:graphic>
          <a:graphicData uri="http://schemas.openxmlformats.org/drawingml/2006/table">
            <a:tbl>
              <a:tblPr firstRow="1" bandRow="1">
                <a:tableStyleId>{5C22544A-7EE6-4342-B048-85BDC9FD1C3A}</a:tableStyleId>
              </a:tblPr>
              <a:tblGrid>
                <a:gridCol w="2141984"/>
                <a:gridCol w="2141984"/>
              </a:tblGrid>
              <a:tr h="370840">
                <a:tc>
                  <a:txBody>
                    <a:bodyPr/>
                    <a:lstStyle/>
                    <a:p>
                      <a:pPr algn="ctr"/>
                      <a:r>
                        <a:rPr lang="es-ES" dirty="0" smtClean="0"/>
                        <a:t>Graduación</a:t>
                      </a:r>
                      <a:endParaRPr lang="es-ES" dirty="0"/>
                    </a:p>
                  </a:txBody>
                  <a:tcPr/>
                </a:tc>
                <a:tc>
                  <a:txBody>
                    <a:bodyPr/>
                    <a:lstStyle/>
                    <a:p>
                      <a:pPr algn="ctr"/>
                      <a:r>
                        <a:rPr lang="es-ES" dirty="0" smtClean="0"/>
                        <a:t>Año</a:t>
                      </a:r>
                      <a:endParaRPr lang="es-ES" dirty="0"/>
                    </a:p>
                  </a:txBody>
                  <a:tcPr/>
                </a:tc>
              </a:tr>
              <a:tr h="370840">
                <a:tc>
                  <a:txBody>
                    <a:bodyPr/>
                    <a:lstStyle/>
                    <a:p>
                      <a:pPr algn="ctr"/>
                      <a:r>
                        <a:rPr lang="es-ES" dirty="0" smtClean="0"/>
                        <a:t>Nacimiento</a:t>
                      </a:r>
                      <a:endParaRPr lang="es-ES" dirty="0"/>
                    </a:p>
                  </a:txBody>
                  <a:tcPr/>
                </a:tc>
                <a:tc>
                  <a:txBody>
                    <a:bodyPr/>
                    <a:lstStyle/>
                    <a:p>
                      <a:pPr algn="ctr"/>
                      <a:r>
                        <a:rPr lang="es-ES" dirty="0" smtClean="0"/>
                        <a:t>1892</a:t>
                      </a:r>
                      <a:endParaRPr lang="es-ES" dirty="0"/>
                    </a:p>
                  </a:txBody>
                  <a:tcPr/>
                </a:tc>
              </a:tr>
              <a:tr h="370840">
                <a:tc>
                  <a:txBody>
                    <a:bodyPr/>
                    <a:lstStyle/>
                    <a:p>
                      <a:pPr algn="ctr"/>
                      <a:r>
                        <a:rPr lang="es-ES" dirty="0" smtClean="0"/>
                        <a:t>2º</a:t>
                      </a:r>
                      <a:r>
                        <a:rPr lang="es-ES" baseline="0" dirty="0" smtClean="0"/>
                        <a:t> teniente</a:t>
                      </a:r>
                      <a:endParaRPr lang="es-ES" dirty="0"/>
                    </a:p>
                  </a:txBody>
                  <a:tcPr/>
                </a:tc>
                <a:tc>
                  <a:txBody>
                    <a:bodyPr/>
                    <a:lstStyle/>
                    <a:p>
                      <a:pPr algn="ctr"/>
                      <a:r>
                        <a:rPr lang="es-ES" dirty="0" smtClean="0"/>
                        <a:t>1910</a:t>
                      </a:r>
                      <a:endParaRPr lang="es-ES" dirty="0"/>
                    </a:p>
                  </a:txBody>
                  <a:tcPr/>
                </a:tc>
              </a:tr>
              <a:tr h="370840">
                <a:tc>
                  <a:txBody>
                    <a:bodyPr/>
                    <a:lstStyle/>
                    <a:p>
                      <a:pPr algn="ctr"/>
                      <a:r>
                        <a:rPr lang="es-ES" dirty="0" smtClean="0"/>
                        <a:t>Teniente</a:t>
                      </a:r>
                      <a:endParaRPr lang="es-ES" dirty="0"/>
                    </a:p>
                  </a:txBody>
                  <a:tcPr/>
                </a:tc>
                <a:tc>
                  <a:txBody>
                    <a:bodyPr/>
                    <a:lstStyle/>
                    <a:p>
                      <a:pPr algn="ctr"/>
                      <a:r>
                        <a:rPr lang="es-ES" dirty="0" smtClean="0"/>
                        <a:t>1912</a:t>
                      </a:r>
                      <a:endParaRPr lang="es-ES" dirty="0"/>
                    </a:p>
                  </a:txBody>
                  <a:tcPr/>
                </a:tc>
              </a:tr>
              <a:tr h="370840">
                <a:tc>
                  <a:txBody>
                    <a:bodyPr/>
                    <a:lstStyle/>
                    <a:p>
                      <a:pPr algn="ctr"/>
                      <a:r>
                        <a:rPr lang="es-ES" dirty="0" smtClean="0"/>
                        <a:t>Capitán</a:t>
                      </a:r>
                      <a:endParaRPr lang="es-ES" dirty="0"/>
                    </a:p>
                  </a:txBody>
                  <a:tcPr/>
                </a:tc>
                <a:tc>
                  <a:txBody>
                    <a:bodyPr/>
                    <a:lstStyle/>
                    <a:p>
                      <a:pPr algn="ctr"/>
                      <a:r>
                        <a:rPr lang="es-ES" dirty="0" smtClean="0"/>
                        <a:t>1915</a:t>
                      </a:r>
                      <a:endParaRPr lang="es-ES" dirty="0"/>
                    </a:p>
                  </a:txBody>
                  <a:tcPr/>
                </a:tc>
              </a:tr>
              <a:tr h="370840">
                <a:tc>
                  <a:txBody>
                    <a:bodyPr/>
                    <a:lstStyle/>
                    <a:p>
                      <a:pPr algn="ctr"/>
                      <a:r>
                        <a:rPr lang="es-ES" dirty="0" smtClean="0"/>
                        <a:t>Comandante</a:t>
                      </a:r>
                      <a:endParaRPr lang="es-ES" dirty="0"/>
                    </a:p>
                  </a:txBody>
                  <a:tcPr/>
                </a:tc>
                <a:tc>
                  <a:txBody>
                    <a:bodyPr/>
                    <a:lstStyle/>
                    <a:p>
                      <a:pPr algn="ctr"/>
                      <a:r>
                        <a:rPr lang="es-ES" dirty="0" smtClean="0"/>
                        <a:t>1916</a:t>
                      </a:r>
                      <a:endParaRPr lang="es-ES" dirty="0"/>
                    </a:p>
                  </a:txBody>
                  <a:tcPr/>
                </a:tc>
              </a:tr>
              <a:tr h="370840">
                <a:tc>
                  <a:txBody>
                    <a:bodyPr/>
                    <a:lstStyle/>
                    <a:p>
                      <a:pPr algn="ctr"/>
                      <a:r>
                        <a:rPr lang="es-ES" dirty="0" smtClean="0"/>
                        <a:t>Teniente coronel</a:t>
                      </a:r>
                      <a:endParaRPr lang="es-ES" dirty="0"/>
                    </a:p>
                  </a:txBody>
                  <a:tcPr/>
                </a:tc>
                <a:tc>
                  <a:txBody>
                    <a:bodyPr/>
                    <a:lstStyle/>
                    <a:p>
                      <a:pPr algn="ctr"/>
                      <a:r>
                        <a:rPr lang="es-ES" dirty="0" smtClean="0"/>
                        <a:t>1923</a:t>
                      </a:r>
                      <a:endParaRPr lang="es-ES" dirty="0"/>
                    </a:p>
                  </a:txBody>
                  <a:tcPr/>
                </a:tc>
              </a:tr>
              <a:tr h="370840">
                <a:tc>
                  <a:txBody>
                    <a:bodyPr/>
                    <a:lstStyle/>
                    <a:p>
                      <a:pPr algn="ctr"/>
                      <a:r>
                        <a:rPr lang="es-ES" dirty="0" smtClean="0"/>
                        <a:t>Coronel</a:t>
                      </a:r>
                      <a:endParaRPr lang="es-ES" dirty="0"/>
                    </a:p>
                  </a:txBody>
                  <a:tcPr/>
                </a:tc>
                <a:tc>
                  <a:txBody>
                    <a:bodyPr/>
                    <a:lstStyle/>
                    <a:p>
                      <a:pPr algn="ctr"/>
                      <a:r>
                        <a:rPr lang="es-ES" dirty="0" smtClean="0"/>
                        <a:t>1925</a:t>
                      </a:r>
                      <a:endParaRPr lang="es-ES" dirty="0"/>
                    </a:p>
                  </a:txBody>
                  <a:tcPr/>
                </a:tc>
              </a:tr>
              <a:tr h="370840">
                <a:tc>
                  <a:txBody>
                    <a:bodyPr/>
                    <a:lstStyle/>
                    <a:p>
                      <a:pPr algn="ctr"/>
                      <a:r>
                        <a:rPr lang="es-ES" dirty="0" smtClean="0"/>
                        <a:t>General de brigada</a:t>
                      </a:r>
                      <a:endParaRPr lang="es-ES" dirty="0"/>
                    </a:p>
                  </a:txBody>
                  <a:tcPr/>
                </a:tc>
                <a:tc>
                  <a:txBody>
                    <a:bodyPr/>
                    <a:lstStyle/>
                    <a:p>
                      <a:pPr algn="ctr"/>
                      <a:r>
                        <a:rPr lang="es-ES" dirty="0" smtClean="0"/>
                        <a:t>1925</a:t>
                      </a:r>
                      <a:endParaRPr lang="es-ES" dirty="0"/>
                    </a:p>
                  </a:txBody>
                  <a:tcPr/>
                </a:tc>
              </a:tr>
              <a:tr h="370840">
                <a:tc>
                  <a:txBody>
                    <a:bodyPr/>
                    <a:lstStyle/>
                    <a:p>
                      <a:pPr algn="ctr"/>
                      <a:r>
                        <a:rPr lang="es-ES" dirty="0" smtClean="0"/>
                        <a:t>General de división</a:t>
                      </a:r>
                      <a:endParaRPr lang="es-ES" dirty="0"/>
                    </a:p>
                  </a:txBody>
                  <a:tcPr/>
                </a:tc>
                <a:tc>
                  <a:txBody>
                    <a:bodyPr/>
                    <a:lstStyle/>
                    <a:p>
                      <a:pPr algn="ctr"/>
                      <a:r>
                        <a:rPr lang="es-ES" dirty="0" smtClean="0"/>
                        <a:t>1934</a:t>
                      </a:r>
                      <a:endParaRPr lang="es-ES"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0" y="2703016"/>
            <a:ext cx="5364088" cy="4154984"/>
          </a:xfrm>
          <a:prstGeom prst="rect">
            <a:avLst/>
          </a:prstGeom>
          <a:noFill/>
        </p:spPr>
        <p:txBody>
          <a:bodyPr wrap="square" rtlCol="0">
            <a:spAutoFit/>
          </a:bodyPr>
          <a:lstStyle/>
          <a:p>
            <a:pPr algn="ctr"/>
            <a:r>
              <a:rPr lang="es-ES" sz="2400" dirty="0" smtClean="0"/>
              <a:t>Se ha hablado de su desmedida ambición sugiriéndose su carácter maquiavélico, de su megalomanía y de su providencialismo. Sea como fuere, su designación como líder de los sublevados parece derivar del azar (muerte de </a:t>
            </a:r>
            <a:r>
              <a:rPr lang="es-ES" sz="2400" dirty="0" err="1" smtClean="0"/>
              <a:t>Sanjurjo</a:t>
            </a:r>
            <a:r>
              <a:rPr lang="es-ES" sz="2400" dirty="0" smtClean="0"/>
              <a:t>), de su asociación al Ejército de África, del apoyo </a:t>
            </a:r>
            <a:r>
              <a:rPr lang="es-ES" sz="2400" dirty="0" err="1" smtClean="0"/>
              <a:t>italoalemán</a:t>
            </a:r>
            <a:r>
              <a:rPr lang="es-ES" sz="2400" dirty="0" smtClean="0"/>
              <a:t> y de un hermetismo que le hizo menos censurable que otros generales (casos de </a:t>
            </a:r>
            <a:r>
              <a:rPr lang="es-ES" sz="2400" dirty="0" err="1" smtClean="0"/>
              <a:t>Queipo</a:t>
            </a:r>
            <a:r>
              <a:rPr lang="es-ES" sz="2400" dirty="0" smtClean="0"/>
              <a:t> de Llano o Mola).</a:t>
            </a:r>
            <a:endParaRPr lang="es-ES" sz="2400" dirty="0"/>
          </a:p>
        </p:txBody>
      </p:sp>
      <p:sp>
        <p:nvSpPr>
          <p:cNvPr id="4" name="3 Rectángulo"/>
          <p:cNvSpPr/>
          <p:nvPr/>
        </p:nvSpPr>
        <p:spPr>
          <a:xfrm>
            <a:off x="0" y="0"/>
            <a:ext cx="9144000" cy="2554545"/>
          </a:xfrm>
          <a:prstGeom prst="rect">
            <a:avLst/>
          </a:prstGeom>
        </p:spPr>
        <p:txBody>
          <a:bodyPr wrap="square">
            <a:spAutoFit/>
          </a:bodyPr>
          <a:lstStyle/>
          <a:p>
            <a:pPr algn="ctr"/>
            <a:r>
              <a:rPr lang="es-ES" sz="3200" dirty="0" smtClean="0">
                <a:latin typeface="Times New Roman" pitchFamily="18" charset="0"/>
                <a:cs typeface="Times New Roman" pitchFamily="18" charset="0"/>
              </a:rPr>
              <a:t>El 1 de octubre del 36 recibía los títulos de </a:t>
            </a:r>
            <a:r>
              <a:rPr lang="es-ES" sz="3200" dirty="0" smtClean="0">
                <a:solidFill>
                  <a:srgbClr val="FF0000"/>
                </a:solidFill>
                <a:latin typeface="Times New Roman" pitchFamily="18" charset="0"/>
                <a:cs typeface="Times New Roman" pitchFamily="18" charset="0"/>
              </a:rPr>
              <a:t>Generalísimo</a:t>
            </a:r>
            <a:r>
              <a:rPr lang="es-ES" sz="3200" dirty="0" smtClean="0">
                <a:latin typeface="Times New Roman" pitchFamily="18" charset="0"/>
                <a:cs typeface="Times New Roman" pitchFamily="18" charset="0"/>
              </a:rPr>
              <a:t> y </a:t>
            </a:r>
            <a:r>
              <a:rPr lang="es-ES" sz="3200" dirty="0" smtClean="0">
                <a:solidFill>
                  <a:srgbClr val="FF0000"/>
                </a:solidFill>
                <a:latin typeface="Times New Roman" pitchFamily="18" charset="0"/>
                <a:cs typeface="Times New Roman" pitchFamily="18" charset="0"/>
              </a:rPr>
              <a:t>jefe del Estado</a:t>
            </a:r>
            <a:r>
              <a:rPr lang="es-ES" sz="3200" dirty="0" smtClean="0">
                <a:latin typeface="Times New Roman" pitchFamily="18" charset="0"/>
                <a:cs typeface="Times New Roman" pitchFamily="18" charset="0"/>
              </a:rPr>
              <a:t>, al año siguiente el de </a:t>
            </a:r>
            <a:r>
              <a:rPr lang="es-ES" sz="3200" dirty="0" smtClean="0">
                <a:solidFill>
                  <a:srgbClr val="FF0000"/>
                </a:solidFill>
                <a:latin typeface="Times New Roman" pitchFamily="18" charset="0"/>
                <a:cs typeface="Times New Roman" pitchFamily="18" charset="0"/>
              </a:rPr>
              <a:t>jefe nacional del Movimiento </a:t>
            </a:r>
            <a:r>
              <a:rPr lang="es-ES" sz="3200" dirty="0" smtClean="0">
                <a:latin typeface="Times New Roman" pitchFamily="18" charset="0"/>
                <a:cs typeface="Times New Roman" pitchFamily="18" charset="0"/>
              </a:rPr>
              <a:t>(FET y de las JONS) y en 1938 el de </a:t>
            </a:r>
            <a:r>
              <a:rPr lang="es-ES" sz="3200" dirty="0" smtClean="0">
                <a:solidFill>
                  <a:srgbClr val="FF0000"/>
                </a:solidFill>
                <a:latin typeface="Times New Roman" pitchFamily="18" charset="0"/>
                <a:cs typeface="Times New Roman" pitchFamily="18" charset="0"/>
              </a:rPr>
              <a:t>jefe del Gobierno</a:t>
            </a:r>
            <a:r>
              <a:rPr lang="es-ES" sz="3200" dirty="0" smtClean="0">
                <a:latin typeface="Times New Roman" pitchFamily="18" charset="0"/>
                <a:cs typeface="Times New Roman" pitchFamily="18" charset="0"/>
              </a:rPr>
              <a:t>, a la par que se asegura el control del Ejército y del funcionariado.</a:t>
            </a:r>
            <a:endParaRPr lang="es-ES" sz="3200" dirty="0">
              <a:latin typeface="Times New Roman" pitchFamily="18" charset="0"/>
              <a:cs typeface="Times New Roman" pitchFamily="18" charset="0"/>
            </a:endParaRPr>
          </a:p>
        </p:txBody>
      </p:sp>
      <p:pic>
        <p:nvPicPr>
          <p:cNvPr id="59396" name="Picture 4" descr="Resultado de imagen de franco dictador"/>
          <p:cNvPicPr>
            <a:picLocks noChangeAspect="1" noChangeArrowheads="1"/>
          </p:cNvPicPr>
          <p:nvPr/>
        </p:nvPicPr>
        <p:blipFill>
          <a:blip r:embed="rId2" cstate="print"/>
          <a:srcRect/>
          <a:stretch>
            <a:fillRect/>
          </a:stretch>
        </p:blipFill>
        <p:spPr bwMode="auto">
          <a:xfrm>
            <a:off x="5364089" y="2803773"/>
            <a:ext cx="3779912" cy="377991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2185214"/>
          </a:xfrm>
          <a:prstGeom prst="rect">
            <a:avLst/>
          </a:prstGeom>
        </p:spPr>
        <p:txBody>
          <a:bodyPr wrap="square">
            <a:spAutoFit/>
          </a:bodyPr>
          <a:lstStyle/>
          <a:p>
            <a:pPr algn="ctr"/>
            <a:r>
              <a:rPr lang="es-ES" sz="3400" dirty="0" smtClean="0">
                <a:latin typeface="Times New Roman" pitchFamily="18" charset="0"/>
                <a:cs typeface="Times New Roman" pitchFamily="18" charset="0"/>
              </a:rPr>
              <a:t>El nuevo régimen se sustentó en los sectores afines al </a:t>
            </a:r>
            <a:r>
              <a:rPr lang="es-ES" sz="3400" dirty="0" smtClean="0">
                <a:solidFill>
                  <a:srgbClr val="FF0000"/>
                </a:solidFill>
                <a:latin typeface="Times New Roman" pitchFamily="18" charset="0"/>
                <a:cs typeface="Times New Roman" pitchFamily="18" charset="0"/>
              </a:rPr>
              <a:t>catolicismo</a:t>
            </a:r>
            <a:r>
              <a:rPr lang="es-ES" sz="3400" dirty="0" smtClean="0">
                <a:latin typeface="Times New Roman" pitchFamily="18" charset="0"/>
                <a:cs typeface="Times New Roman" pitchFamily="18" charset="0"/>
              </a:rPr>
              <a:t>, en el </a:t>
            </a:r>
            <a:r>
              <a:rPr lang="es-ES" sz="3400" dirty="0" smtClean="0">
                <a:solidFill>
                  <a:srgbClr val="FF0000"/>
                </a:solidFill>
                <a:latin typeface="Times New Roman" pitchFamily="18" charset="0"/>
                <a:cs typeface="Times New Roman" pitchFamily="18" charset="0"/>
              </a:rPr>
              <a:t>falangismo</a:t>
            </a:r>
            <a:r>
              <a:rPr lang="es-ES" sz="3400" dirty="0" smtClean="0">
                <a:latin typeface="Times New Roman" pitchFamily="18" charset="0"/>
                <a:cs typeface="Times New Roman" pitchFamily="18" charset="0"/>
              </a:rPr>
              <a:t>, el </a:t>
            </a:r>
            <a:r>
              <a:rPr lang="es-ES" sz="3400" dirty="0" smtClean="0">
                <a:solidFill>
                  <a:srgbClr val="FF0000"/>
                </a:solidFill>
                <a:latin typeface="Times New Roman" pitchFamily="18" charset="0"/>
                <a:cs typeface="Times New Roman" pitchFamily="18" charset="0"/>
              </a:rPr>
              <a:t>carlismo</a:t>
            </a:r>
            <a:r>
              <a:rPr lang="es-ES" sz="3400" dirty="0" smtClean="0">
                <a:latin typeface="Times New Roman" pitchFamily="18" charset="0"/>
                <a:cs typeface="Times New Roman" pitchFamily="18" charset="0"/>
              </a:rPr>
              <a:t>, los </a:t>
            </a:r>
            <a:r>
              <a:rPr lang="es-ES" sz="3400" dirty="0" smtClean="0">
                <a:solidFill>
                  <a:srgbClr val="FF0000"/>
                </a:solidFill>
                <a:latin typeface="Times New Roman" pitchFamily="18" charset="0"/>
                <a:cs typeface="Times New Roman" pitchFamily="18" charset="0"/>
              </a:rPr>
              <a:t>militares</a:t>
            </a:r>
            <a:r>
              <a:rPr lang="es-ES" sz="3400" dirty="0" smtClean="0">
                <a:latin typeface="Times New Roman" pitchFamily="18" charset="0"/>
                <a:cs typeface="Times New Roman" pitchFamily="18" charset="0"/>
              </a:rPr>
              <a:t> (especialmente los monárquicos </a:t>
            </a:r>
            <a:r>
              <a:rPr lang="es-ES" sz="3400" dirty="0" err="1" smtClean="0">
                <a:latin typeface="Times New Roman" pitchFamily="18" charset="0"/>
                <a:cs typeface="Times New Roman" pitchFamily="18" charset="0"/>
              </a:rPr>
              <a:t>alfonsinos</a:t>
            </a:r>
            <a:r>
              <a:rPr lang="es-ES" sz="3400" dirty="0" smtClean="0">
                <a:latin typeface="Times New Roman" pitchFamily="18" charset="0"/>
                <a:cs typeface="Times New Roman" pitchFamily="18" charset="0"/>
              </a:rPr>
              <a:t>), y en los nuevos </a:t>
            </a:r>
            <a:r>
              <a:rPr lang="es-ES" sz="3400" dirty="0" smtClean="0">
                <a:solidFill>
                  <a:srgbClr val="FF0000"/>
                </a:solidFill>
                <a:latin typeface="Times New Roman" pitchFamily="18" charset="0"/>
                <a:cs typeface="Times New Roman" pitchFamily="18" charset="0"/>
              </a:rPr>
              <a:t>funcionarios</a:t>
            </a:r>
            <a:r>
              <a:rPr lang="es-ES" sz="3400" dirty="0" smtClean="0">
                <a:latin typeface="Times New Roman" pitchFamily="18" charset="0"/>
                <a:cs typeface="Times New Roman" pitchFamily="18" charset="0"/>
              </a:rPr>
              <a:t>.</a:t>
            </a:r>
            <a:endParaRPr lang="es-ES" sz="3400" dirty="0">
              <a:latin typeface="Times New Roman" pitchFamily="18" charset="0"/>
              <a:cs typeface="Times New Roman" pitchFamily="18" charset="0"/>
            </a:endParaRPr>
          </a:p>
        </p:txBody>
      </p:sp>
      <p:pic>
        <p:nvPicPr>
          <p:cNvPr id="73730" name="Picture 2" descr="Resultado de imagen de base social del régimen franquista"/>
          <p:cNvPicPr>
            <a:picLocks noChangeAspect="1" noChangeArrowheads="1"/>
          </p:cNvPicPr>
          <p:nvPr/>
        </p:nvPicPr>
        <p:blipFill>
          <a:blip r:embed="rId2" cstate="print"/>
          <a:srcRect/>
          <a:stretch>
            <a:fillRect/>
          </a:stretch>
        </p:blipFill>
        <p:spPr bwMode="auto">
          <a:xfrm>
            <a:off x="2051720" y="2918351"/>
            <a:ext cx="5256584" cy="3939649"/>
          </a:xfrm>
          <a:prstGeom prst="rect">
            <a:avLst/>
          </a:prstGeom>
          <a:noFill/>
        </p:spPr>
      </p:pic>
    </p:spTree>
  </p:cSld>
  <p:clrMapOvr>
    <a:masterClrMapping/>
  </p:clrMapOvr>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4105</TotalTime>
  <Words>4125</Words>
  <Application>Microsoft Office PowerPoint</Application>
  <PresentationFormat>Presentación en pantalla (4:3)</PresentationFormat>
  <Paragraphs>181</Paragraphs>
  <Slides>69</Slides>
  <Notes>0</Notes>
  <HiddenSlides>0</HiddenSlides>
  <MMClips>0</MMClips>
  <ScaleCrop>false</ScaleCrop>
  <HeadingPairs>
    <vt:vector size="4" baseType="variant">
      <vt:variant>
        <vt:lpstr>Tema</vt:lpstr>
      </vt:variant>
      <vt:variant>
        <vt:i4>1</vt:i4>
      </vt:variant>
      <vt:variant>
        <vt:lpstr>Títulos de diapositiva</vt:lpstr>
      </vt:variant>
      <vt:variant>
        <vt:i4>69</vt:i4>
      </vt:variant>
    </vt:vector>
  </HeadingPairs>
  <TitlesOfParts>
    <vt:vector size="70" baseType="lpstr">
      <vt:lpstr>Tema de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Enrique Martínez González</dc:creator>
  <cp:lastModifiedBy>Enrique Martínez González</cp:lastModifiedBy>
  <cp:revision>374</cp:revision>
  <dcterms:created xsi:type="dcterms:W3CDTF">2017-11-01T17:49:51Z</dcterms:created>
  <dcterms:modified xsi:type="dcterms:W3CDTF">2020-08-27T13:35:38Z</dcterms:modified>
</cp:coreProperties>
</file>