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514" r:id="rId2"/>
    <p:sldId id="515" r:id="rId3"/>
    <p:sldId id="516" r:id="rId4"/>
    <p:sldId id="426" r:id="rId5"/>
    <p:sldId id="256" r:id="rId6"/>
    <p:sldId id="518" r:id="rId7"/>
    <p:sldId id="257" r:id="rId8"/>
    <p:sldId id="446" r:id="rId9"/>
    <p:sldId id="467" r:id="rId10"/>
    <p:sldId id="398" r:id="rId11"/>
    <p:sldId id="468" r:id="rId12"/>
    <p:sldId id="469" r:id="rId13"/>
    <p:sldId id="470" r:id="rId14"/>
    <p:sldId id="471" r:id="rId15"/>
    <p:sldId id="472" r:id="rId16"/>
    <p:sldId id="473" r:id="rId17"/>
    <p:sldId id="474" r:id="rId18"/>
    <p:sldId id="475" r:id="rId19"/>
    <p:sldId id="476" r:id="rId20"/>
    <p:sldId id="477" r:id="rId21"/>
    <p:sldId id="501" r:id="rId22"/>
    <p:sldId id="478" r:id="rId23"/>
    <p:sldId id="427" r:id="rId24"/>
    <p:sldId id="479" r:id="rId25"/>
    <p:sldId id="502" r:id="rId26"/>
    <p:sldId id="480" r:id="rId27"/>
    <p:sldId id="505" r:id="rId28"/>
    <p:sldId id="504" r:id="rId29"/>
    <p:sldId id="503" r:id="rId30"/>
    <p:sldId id="481" r:id="rId31"/>
    <p:sldId id="482" r:id="rId32"/>
    <p:sldId id="483" r:id="rId33"/>
    <p:sldId id="484" r:id="rId34"/>
    <p:sldId id="485" r:id="rId35"/>
    <p:sldId id="486" r:id="rId36"/>
    <p:sldId id="466" r:id="rId37"/>
    <p:sldId id="519" r:id="rId38"/>
    <p:sldId id="487" r:id="rId39"/>
    <p:sldId id="488" r:id="rId40"/>
    <p:sldId id="506" r:id="rId41"/>
    <p:sldId id="507" r:id="rId42"/>
    <p:sldId id="489" r:id="rId43"/>
    <p:sldId id="490" r:id="rId44"/>
    <p:sldId id="508" r:id="rId45"/>
    <p:sldId id="491" r:id="rId46"/>
    <p:sldId id="509" r:id="rId47"/>
    <p:sldId id="492" r:id="rId48"/>
    <p:sldId id="511" r:id="rId49"/>
    <p:sldId id="493" r:id="rId50"/>
    <p:sldId id="510" r:id="rId51"/>
    <p:sldId id="494" r:id="rId52"/>
    <p:sldId id="512" r:id="rId53"/>
    <p:sldId id="495" r:id="rId54"/>
    <p:sldId id="496" r:id="rId55"/>
    <p:sldId id="513" r:id="rId56"/>
    <p:sldId id="497" r:id="rId57"/>
    <p:sldId id="498" r:id="rId58"/>
    <p:sldId id="520" r:id="rId59"/>
    <p:sldId id="517" r:id="rId60"/>
    <p:sldId id="521" r:id="rId61"/>
    <p:sldId id="522" r:id="rId62"/>
    <p:sldId id="524" r:id="rId63"/>
    <p:sldId id="523" r:id="rId64"/>
    <p:sldId id="525" r:id="rId65"/>
    <p:sldId id="527" r:id="rId66"/>
    <p:sldId id="526" r:id="rId67"/>
    <p:sldId id="528" r:id="rId68"/>
    <p:sldId id="529" r:id="rId69"/>
    <p:sldId id="530" r:id="rId70"/>
    <p:sldId id="531" r:id="rId71"/>
    <p:sldId id="533" r:id="rId72"/>
    <p:sldId id="532" r:id="rId73"/>
    <p:sldId id="534" r:id="rId74"/>
    <p:sldId id="535" r:id="rId75"/>
    <p:sldId id="536" r:id="rId76"/>
    <p:sldId id="537" r:id="rId77"/>
    <p:sldId id="538" r:id="rId78"/>
    <p:sldId id="347" r:id="rId79"/>
    <p:sldId id="499" r:id="rId80"/>
    <p:sldId id="500" r:id="rId8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03A2"/>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9002B-66DC-4FBB-B84A-A8EB8E96A11A}" type="datetimeFigureOut">
              <a:rPr lang="es-ES" smtClean="0"/>
              <a:pPr/>
              <a:t>27/08/2020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50590E-6D81-45B8-A65A-62832D68EE9F}"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27/08/2020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27/08/2020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file:///C:\Users\Enrique\Desktop\COPIA\Feudo\Materiales%20para%20el%20futuro\Bachillerato%202&#186;\H&#170;%20de%20Espa&#241;a\Castilla%20y%20Le&#243;n\Presentaciones\11.-%20Bloque%2011.%20Dictadura%20franquista\1.-%20Presentaciones%20para%20clase\NODO.mp4" TargetMode="Externa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2 CuadroTexto"/>
          <p:cNvSpPr txBox="1"/>
          <p:nvPr/>
        </p:nvSpPr>
        <p:spPr>
          <a:xfrm>
            <a:off x="0" y="0"/>
            <a:ext cx="9144000" cy="830997"/>
          </a:xfrm>
          <a:prstGeom prst="rect">
            <a:avLst/>
          </a:prstGeom>
          <a:noFill/>
        </p:spPr>
        <p:txBody>
          <a:bodyPr wrap="square" rtlCol="0">
            <a:spAutoFit/>
          </a:bodyPr>
          <a:lstStyle/>
          <a:p>
            <a:pPr algn="ctr"/>
            <a:r>
              <a:rPr lang="es-ES" sz="4800" dirty="0" smtClean="0">
                <a:solidFill>
                  <a:srgbClr val="FF0000"/>
                </a:solidFill>
                <a:latin typeface="Arial Black" pitchFamily="34" charset="0"/>
              </a:rPr>
              <a:t>Estándares EBAU tratados</a:t>
            </a:r>
          </a:p>
        </p:txBody>
      </p:sp>
      <p:sp>
        <p:nvSpPr>
          <p:cNvPr id="4" name="3 CuadroTexto"/>
          <p:cNvSpPr txBox="1"/>
          <p:nvPr/>
        </p:nvSpPr>
        <p:spPr>
          <a:xfrm>
            <a:off x="0" y="836712"/>
            <a:ext cx="9144000" cy="1569660"/>
          </a:xfrm>
          <a:prstGeom prst="rect">
            <a:avLst/>
          </a:prstGeom>
          <a:solidFill>
            <a:schemeClr val="bg2">
              <a:lumMod val="75000"/>
            </a:schemeClr>
          </a:solidFill>
          <a:scene3d>
            <a:camera prst="orthographicFront"/>
            <a:lightRig rig="threePt" dir="t"/>
          </a:scene3d>
          <a:sp3d>
            <a:bevelT/>
          </a:sp3d>
        </p:spPr>
        <p:txBody>
          <a:bodyPr wrap="square" rtlCol="0">
            <a:spAutoFit/>
          </a:bodyPr>
          <a:lstStyle/>
          <a:p>
            <a:pPr marL="360363" indent="-360363" algn="just">
              <a:buFont typeface="Wingdings" pitchFamily="2" charset="2"/>
              <a:buChar char="Ø"/>
            </a:pPr>
            <a:r>
              <a:rPr lang="es-ES" sz="3200" spc="-10" dirty="0" smtClean="0">
                <a:solidFill>
                  <a:schemeClr val="tx2">
                    <a:lumMod val="75000"/>
                  </a:schemeClr>
                </a:solidFill>
                <a:latin typeface="Arial Black" pitchFamily="34" charset="0"/>
              </a:rPr>
              <a:t>Explica la política económica del franquismo en sus diferentes etapas y la evolución económica del país.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1569660"/>
          </a:xfrm>
          <a:prstGeom prst="rect">
            <a:avLst/>
          </a:prstGeom>
        </p:spPr>
        <p:txBody>
          <a:bodyPr wrap="square">
            <a:spAutoFit/>
          </a:bodyPr>
          <a:lstStyle/>
          <a:p>
            <a:pPr algn="ctr"/>
            <a:r>
              <a:rPr lang="es-ES" sz="4800" b="1" dirty="0" smtClean="0">
                <a:latin typeface="Arial Black" pitchFamily="34" charset="0"/>
              </a:rPr>
              <a:t>La autarquía de los años 40 y 50</a:t>
            </a:r>
            <a:endParaRPr lang="es-ES" sz="4800" dirty="0">
              <a:latin typeface="Arial Black" pitchFamily="34" charset="0"/>
            </a:endParaRPr>
          </a:p>
        </p:txBody>
      </p:sp>
      <p:sp>
        <p:nvSpPr>
          <p:cNvPr id="3" name="2 Rectángulo"/>
          <p:cNvSpPr/>
          <p:nvPr/>
        </p:nvSpPr>
        <p:spPr>
          <a:xfrm>
            <a:off x="0" y="1916832"/>
            <a:ext cx="9144000" cy="1323439"/>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La autarquía de los años 40 y 50.</a:t>
            </a:r>
          </a:p>
          <a:p>
            <a:pPr marL="268288" lvl="0" indent="-268288" algn="just">
              <a:buFont typeface="Arial" pitchFamily="34" charset="0"/>
              <a:buChar char="•"/>
            </a:pPr>
            <a:r>
              <a:rPr lang="es-ES" sz="4000" dirty="0" smtClean="0">
                <a:latin typeface="Times New Roman" pitchFamily="18" charset="0"/>
                <a:cs typeface="Times New Roman" pitchFamily="18" charset="0"/>
              </a:rPr>
              <a:t>Las necesidades económicas en los 50.</a:t>
            </a:r>
            <a:endParaRPr lang="es-E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2246769"/>
          </a:xfrm>
          <a:prstGeom prst="rect">
            <a:avLst/>
          </a:prstGeom>
          <a:noFill/>
        </p:spPr>
        <p:txBody>
          <a:bodyPr wrap="square" rtlCol="0">
            <a:spAutoFit/>
          </a:bodyPr>
          <a:lstStyle/>
          <a:p>
            <a:pPr algn="ctr"/>
            <a:r>
              <a:rPr lang="es-ES" sz="3500" dirty="0" smtClean="0">
                <a:latin typeface="Times New Roman" pitchFamily="18" charset="0"/>
                <a:cs typeface="Times New Roman" pitchFamily="18" charset="0"/>
              </a:rPr>
              <a:t>Las </a:t>
            </a:r>
            <a:r>
              <a:rPr lang="es-ES" sz="3500" dirty="0" smtClean="0">
                <a:solidFill>
                  <a:srgbClr val="FF0000"/>
                </a:solidFill>
                <a:latin typeface="Times New Roman" pitchFamily="18" charset="0"/>
                <a:cs typeface="Times New Roman" pitchFamily="18" charset="0"/>
              </a:rPr>
              <a:t>orientaciones fascistas </a:t>
            </a:r>
            <a:r>
              <a:rPr lang="es-ES" sz="3500" dirty="0" smtClean="0">
                <a:latin typeface="Times New Roman" pitchFamily="18" charset="0"/>
                <a:cs typeface="Times New Roman" pitchFamily="18" charset="0"/>
              </a:rPr>
              <a:t>iniciales del régimen franquista y el posterior </a:t>
            </a:r>
            <a:r>
              <a:rPr lang="es-ES" sz="3500" dirty="0" smtClean="0">
                <a:solidFill>
                  <a:srgbClr val="FF0000"/>
                </a:solidFill>
                <a:latin typeface="Times New Roman" pitchFamily="18" charset="0"/>
                <a:cs typeface="Times New Roman" pitchFamily="18" charset="0"/>
              </a:rPr>
              <a:t>aislamiento</a:t>
            </a:r>
            <a:r>
              <a:rPr lang="es-ES" sz="3500" dirty="0" smtClean="0">
                <a:latin typeface="Times New Roman" pitchFamily="18" charset="0"/>
                <a:cs typeface="Times New Roman" pitchFamily="18" charset="0"/>
              </a:rPr>
              <a:t> </a:t>
            </a:r>
            <a:r>
              <a:rPr lang="es-ES" sz="3500" dirty="0" smtClean="0">
                <a:solidFill>
                  <a:srgbClr val="FF0000"/>
                </a:solidFill>
                <a:latin typeface="Times New Roman" pitchFamily="18" charset="0"/>
                <a:cs typeface="Times New Roman" pitchFamily="18" charset="0"/>
              </a:rPr>
              <a:t>internacional</a:t>
            </a:r>
            <a:r>
              <a:rPr lang="es-ES" sz="3500" dirty="0" smtClean="0">
                <a:latin typeface="Times New Roman" pitchFamily="18" charset="0"/>
                <a:cs typeface="Times New Roman" pitchFamily="18" charset="0"/>
              </a:rPr>
              <a:t> del país explican la adopción de una </a:t>
            </a:r>
            <a:r>
              <a:rPr lang="es-ES" sz="3500" dirty="0" smtClean="0">
                <a:solidFill>
                  <a:srgbClr val="FF0000"/>
                </a:solidFill>
                <a:latin typeface="Times New Roman" pitchFamily="18" charset="0"/>
                <a:cs typeface="Times New Roman" pitchFamily="18" charset="0"/>
              </a:rPr>
              <a:t>política económica autárquica e intervencionista</a:t>
            </a:r>
            <a:r>
              <a:rPr lang="es-ES" sz="3500" dirty="0" smtClean="0">
                <a:latin typeface="Times New Roman" pitchFamily="18" charset="0"/>
                <a:cs typeface="Times New Roman" pitchFamily="18" charset="0"/>
              </a:rPr>
              <a:t>.</a:t>
            </a:r>
            <a:endParaRPr lang="es-ES" sz="3500" dirty="0">
              <a:latin typeface="Times New Roman" pitchFamily="18" charset="0"/>
              <a:cs typeface="Times New Roman" pitchFamily="18" charset="0"/>
            </a:endParaRPr>
          </a:p>
        </p:txBody>
      </p:sp>
      <p:pic>
        <p:nvPicPr>
          <p:cNvPr id="23554" name="Picture 2" descr="https://upload.wikimedia.org/wikipedia/commons/thumb/0/0b/Greater_Germanic_Reich.png/800px-Greater_Germanic_Reich.png"/>
          <p:cNvPicPr>
            <a:picLocks noChangeAspect="1" noChangeArrowheads="1"/>
          </p:cNvPicPr>
          <p:nvPr/>
        </p:nvPicPr>
        <p:blipFill>
          <a:blip r:embed="rId2" cstate="print"/>
          <a:srcRect/>
          <a:stretch>
            <a:fillRect/>
          </a:stretch>
        </p:blipFill>
        <p:spPr bwMode="auto">
          <a:xfrm>
            <a:off x="5432071" y="2924944"/>
            <a:ext cx="3711929" cy="3068960"/>
          </a:xfrm>
          <a:prstGeom prst="rect">
            <a:avLst/>
          </a:prstGeom>
          <a:noFill/>
        </p:spPr>
      </p:pic>
      <p:sp>
        <p:nvSpPr>
          <p:cNvPr id="4" name="3 CuadroTexto"/>
          <p:cNvSpPr txBox="1"/>
          <p:nvPr/>
        </p:nvSpPr>
        <p:spPr>
          <a:xfrm>
            <a:off x="0" y="2564904"/>
            <a:ext cx="5436096" cy="3985706"/>
          </a:xfrm>
          <a:prstGeom prst="rect">
            <a:avLst/>
          </a:prstGeom>
          <a:noFill/>
        </p:spPr>
        <p:txBody>
          <a:bodyPr wrap="square" rtlCol="0">
            <a:spAutoFit/>
          </a:bodyPr>
          <a:lstStyle/>
          <a:p>
            <a:pPr algn="ctr"/>
            <a:r>
              <a:rPr lang="es-ES" sz="2300" dirty="0" smtClean="0"/>
              <a:t>La </a:t>
            </a:r>
            <a:r>
              <a:rPr lang="es-ES" sz="2300" dirty="0" smtClean="0">
                <a:solidFill>
                  <a:srgbClr val="FF0000"/>
                </a:solidFill>
              </a:rPr>
              <a:t>autarquía</a:t>
            </a:r>
            <a:r>
              <a:rPr lang="es-ES" sz="2300" dirty="0" smtClean="0"/>
              <a:t> es un modelo económico basado la autosuficiencia de un país, es decir, en su aislamiento económico del exterior. El fascismo y el nazismo aspiraban a ello y precisamente por esta razón Hitler pretendía crear un “espacio vital” (a la derecha el proyecto de Hitler). Las influencias fascistas en el franquismo explican las simpatías por la autarquía, y el aislamiento exterior la obligación de su aplicación.</a:t>
            </a:r>
            <a:endParaRPr lang="es-ES" sz="23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t>Se basó en la creación de </a:t>
            </a:r>
            <a:r>
              <a:rPr lang="es-ES" sz="3600" dirty="0" smtClean="0">
                <a:solidFill>
                  <a:srgbClr val="FF0000"/>
                </a:solidFill>
              </a:rPr>
              <a:t>monopolios estatales </a:t>
            </a:r>
            <a:r>
              <a:rPr lang="es-ES" sz="3600" dirty="0" smtClean="0"/>
              <a:t>(INI, CAMPSA, Renfe…) y en severas </a:t>
            </a:r>
            <a:r>
              <a:rPr lang="es-ES" sz="3600" dirty="0" smtClean="0">
                <a:solidFill>
                  <a:srgbClr val="FF0000"/>
                </a:solidFill>
              </a:rPr>
              <a:t>restricciones para la población </a:t>
            </a:r>
            <a:r>
              <a:rPr lang="es-ES" sz="3600" dirty="0" smtClean="0"/>
              <a:t>que permiten el florecimiento del mercado negro o </a:t>
            </a:r>
            <a:r>
              <a:rPr lang="es-ES" sz="3600" dirty="0" smtClean="0">
                <a:solidFill>
                  <a:srgbClr val="FF0000"/>
                </a:solidFill>
              </a:rPr>
              <a:t>estraperlo</a:t>
            </a:r>
            <a:r>
              <a:rPr lang="es-ES" sz="3600" dirty="0" smtClean="0"/>
              <a:t>.</a:t>
            </a:r>
            <a:endParaRPr lang="es-ES" sz="3600" dirty="0"/>
          </a:p>
        </p:txBody>
      </p:sp>
      <p:pic>
        <p:nvPicPr>
          <p:cNvPr id="24578" name="Picture 2" descr="Resultado de imagen de ini instituto nacional industria"/>
          <p:cNvPicPr>
            <a:picLocks noChangeAspect="1" noChangeArrowheads="1"/>
          </p:cNvPicPr>
          <p:nvPr/>
        </p:nvPicPr>
        <p:blipFill>
          <a:blip r:embed="rId2" cstate="print"/>
          <a:srcRect/>
          <a:stretch>
            <a:fillRect/>
          </a:stretch>
        </p:blipFill>
        <p:spPr bwMode="auto">
          <a:xfrm>
            <a:off x="4440620" y="3068960"/>
            <a:ext cx="4703380" cy="3082678"/>
          </a:xfrm>
          <a:prstGeom prst="rect">
            <a:avLst/>
          </a:prstGeom>
          <a:noFill/>
        </p:spPr>
      </p:pic>
      <p:sp>
        <p:nvSpPr>
          <p:cNvPr id="4" name="3 CuadroTexto"/>
          <p:cNvSpPr txBox="1"/>
          <p:nvPr/>
        </p:nvSpPr>
        <p:spPr>
          <a:xfrm>
            <a:off x="0" y="3284984"/>
            <a:ext cx="4427984" cy="2569934"/>
          </a:xfrm>
          <a:prstGeom prst="rect">
            <a:avLst/>
          </a:prstGeom>
          <a:noFill/>
        </p:spPr>
        <p:txBody>
          <a:bodyPr wrap="square" rtlCol="0">
            <a:spAutoFit/>
          </a:bodyPr>
          <a:lstStyle/>
          <a:p>
            <a:pPr algn="ctr"/>
            <a:r>
              <a:rPr lang="es-ES" sz="2300" dirty="0" smtClean="0"/>
              <a:t>El </a:t>
            </a:r>
            <a:r>
              <a:rPr lang="es-ES" sz="2300" dirty="0" smtClean="0">
                <a:solidFill>
                  <a:srgbClr val="FF0000"/>
                </a:solidFill>
              </a:rPr>
              <a:t>INI</a:t>
            </a:r>
            <a:r>
              <a:rPr lang="es-ES" sz="2300" dirty="0" smtClean="0"/>
              <a:t> o Instituto Nacional de Industria fue creado en 1941 y fue el principal monopolio industrial. Su objetivo era potenciar las ramas industriales estratégicas para el país: eléctrica, del aluminio, de los transportes, siderúrgica, armas…</a:t>
            </a:r>
            <a:endParaRPr lang="es-ES" sz="23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1.bp.blogspot.com/-oi1kheIllq0/WbLFnDO9cmI/AAAAAAAARpE/eJrpRZ1OBeAKwEYXoX0EJKJvLJWhwaEpgCLcBGAs/s640/7301%2Ben%2BPPio%2B1940%2Bcol%2BChema%2BMartinez.jpg"/>
          <p:cNvPicPr>
            <a:picLocks noChangeAspect="1" noChangeArrowheads="1"/>
          </p:cNvPicPr>
          <p:nvPr/>
        </p:nvPicPr>
        <p:blipFill>
          <a:blip r:embed="rId2" cstate="print"/>
          <a:srcRect/>
          <a:stretch>
            <a:fillRect/>
          </a:stretch>
        </p:blipFill>
        <p:spPr bwMode="auto">
          <a:xfrm>
            <a:off x="1259633" y="-1"/>
            <a:ext cx="6707612" cy="4485717"/>
          </a:xfrm>
          <a:prstGeom prst="rect">
            <a:avLst/>
          </a:prstGeom>
          <a:noFill/>
        </p:spPr>
      </p:pic>
      <p:sp>
        <p:nvSpPr>
          <p:cNvPr id="3" name="2 CuadroTexto"/>
          <p:cNvSpPr txBox="1"/>
          <p:nvPr/>
        </p:nvSpPr>
        <p:spPr>
          <a:xfrm>
            <a:off x="0" y="4549676"/>
            <a:ext cx="9144000" cy="2308324"/>
          </a:xfrm>
          <a:prstGeom prst="rect">
            <a:avLst/>
          </a:prstGeom>
          <a:noFill/>
        </p:spPr>
        <p:txBody>
          <a:bodyPr wrap="square" rtlCol="0">
            <a:spAutoFit/>
          </a:bodyPr>
          <a:lstStyle/>
          <a:p>
            <a:pPr algn="ctr"/>
            <a:r>
              <a:rPr lang="es-ES" sz="2400" dirty="0" smtClean="0"/>
              <a:t>El INI fue el mayor monopolio estatal pero existieron otros como CAMPSA (petróleo), </a:t>
            </a:r>
            <a:r>
              <a:rPr lang="es-ES" sz="2400" dirty="0" smtClean="0">
                <a:solidFill>
                  <a:srgbClr val="FF0000"/>
                </a:solidFill>
              </a:rPr>
              <a:t>Renfe</a:t>
            </a:r>
            <a:r>
              <a:rPr lang="es-ES" sz="2400" dirty="0" smtClean="0"/>
              <a:t> (ferrocarril) o Telefónica (comunicaciones). Recuerda que esta política monopolista fue creada por Primo de Rivera, ya tentado por el fascismo. CAMPSA, Telefónica e Iberia (que sí se integró en el INI) procedían de la época de Primo de Rivera. Renfe se creó a la par que el INI.</a:t>
            </a:r>
            <a:endParaRPr lang="es-E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esultado de imagen de servicio nacional de trigo"/>
          <p:cNvPicPr>
            <a:picLocks noChangeAspect="1" noChangeArrowheads="1"/>
          </p:cNvPicPr>
          <p:nvPr/>
        </p:nvPicPr>
        <p:blipFill>
          <a:blip r:embed="rId2" cstate="print"/>
          <a:srcRect/>
          <a:stretch>
            <a:fillRect/>
          </a:stretch>
        </p:blipFill>
        <p:spPr bwMode="auto">
          <a:xfrm>
            <a:off x="1115616" y="-1"/>
            <a:ext cx="6984776" cy="5238583"/>
          </a:xfrm>
          <a:prstGeom prst="rect">
            <a:avLst/>
          </a:prstGeom>
          <a:noFill/>
        </p:spPr>
      </p:pic>
      <p:sp>
        <p:nvSpPr>
          <p:cNvPr id="3" name="2 CuadroTexto"/>
          <p:cNvSpPr txBox="1"/>
          <p:nvPr/>
        </p:nvSpPr>
        <p:spPr>
          <a:xfrm>
            <a:off x="0" y="5349895"/>
            <a:ext cx="9144000" cy="1569660"/>
          </a:xfrm>
          <a:prstGeom prst="rect">
            <a:avLst/>
          </a:prstGeom>
          <a:noFill/>
        </p:spPr>
        <p:txBody>
          <a:bodyPr wrap="square" rtlCol="0">
            <a:spAutoFit/>
          </a:bodyPr>
          <a:lstStyle/>
          <a:p>
            <a:pPr algn="ctr"/>
            <a:r>
              <a:rPr lang="es-ES" sz="2400" dirty="0" smtClean="0"/>
              <a:t>La creación de monopolios se aplicó también a la </a:t>
            </a:r>
            <a:r>
              <a:rPr lang="es-ES" sz="2400" dirty="0" smtClean="0">
                <a:solidFill>
                  <a:srgbClr val="FF0000"/>
                </a:solidFill>
              </a:rPr>
              <a:t>alimentación</a:t>
            </a:r>
            <a:r>
              <a:rPr lang="es-ES" sz="2400" dirty="0" smtClean="0"/>
              <a:t>. Los productos básicos contaban con el Estado como único cliente. La falta de competencia generaba precios insuficientes para asegurar unas condiciones de vida dignas en el campo.</a:t>
            </a:r>
            <a:endParaRPr lang="es-E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esultado de imagen de agricultores años 40"/>
          <p:cNvPicPr>
            <a:picLocks noChangeAspect="1" noChangeArrowheads="1"/>
          </p:cNvPicPr>
          <p:nvPr/>
        </p:nvPicPr>
        <p:blipFill>
          <a:blip r:embed="rId2" cstate="print"/>
          <a:srcRect/>
          <a:stretch>
            <a:fillRect/>
          </a:stretch>
        </p:blipFill>
        <p:spPr bwMode="auto">
          <a:xfrm>
            <a:off x="539552" y="0"/>
            <a:ext cx="8138720" cy="5420918"/>
          </a:xfrm>
          <a:prstGeom prst="rect">
            <a:avLst/>
          </a:prstGeom>
          <a:noFill/>
        </p:spPr>
      </p:pic>
      <p:sp>
        <p:nvSpPr>
          <p:cNvPr id="3" name="2 CuadroTexto"/>
          <p:cNvSpPr txBox="1"/>
          <p:nvPr/>
        </p:nvSpPr>
        <p:spPr>
          <a:xfrm>
            <a:off x="0" y="5657671"/>
            <a:ext cx="9144000" cy="1200329"/>
          </a:xfrm>
          <a:prstGeom prst="rect">
            <a:avLst/>
          </a:prstGeom>
          <a:noFill/>
        </p:spPr>
        <p:txBody>
          <a:bodyPr wrap="square" rtlCol="0">
            <a:spAutoFit/>
          </a:bodyPr>
          <a:lstStyle/>
          <a:p>
            <a:pPr algn="ctr"/>
            <a:r>
              <a:rPr lang="es-ES" sz="2400" dirty="0" smtClean="0"/>
              <a:t>Los agricultores reaccionaron cultivando productos sin regulación (considerados no básicos) y ocultando parte de la cosecha de los básicos para venderlos en el </a:t>
            </a:r>
            <a:r>
              <a:rPr lang="es-ES" sz="2400" dirty="0" smtClean="0">
                <a:solidFill>
                  <a:srgbClr val="FF0000"/>
                </a:solidFill>
              </a:rPr>
              <a:t>mercado negro</a:t>
            </a:r>
            <a:r>
              <a:rPr lang="es-ES" sz="2400" dirty="0" smtClean="0"/>
              <a:t>.</a:t>
            </a:r>
            <a:endParaRPr lang="es-E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antonsaavedra.files.wordpress.com/2016/07/racionamiento-14.jpg?w=1000&amp;h="/>
          <p:cNvPicPr>
            <a:picLocks noChangeAspect="1" noChangeArrowheads="1"/>
          </p:cNvPicPr>
          <p:nvPr/>
        </p:nvPicPr>
        <p:blipFill>
          <a:blip r:embed="rId2" cstate="print"/>
          <a:srcRect/>
          <a:stretch>
            <a:fillRect/>
          </a:stretch>
        </p:blipFill>
        <p:spPr bwMode="auto">
          <a:xfrm>
            <a:off x="1187624" y="0"/>
            <a:ext cx="6708913" cy="4437112"/>
          </a:xfrm>
          <a:prstGeom prst="rect">
            <a:avLst/>
          </a:prstGeom>
          <a:noFill/>
        </p:spPr>
      </p:pic>
      <p:sp>
        <p:nvSpPr>
          <p:cNvPr id="3" name="2 CuadroTexto"/>
          <p:cNvSpPr txBox="1"/>
          <p:nvPr/>
        </p:nvSpPr>
        <p:spPr>
          <a:xfrm>
            <a:off x="0" y="4509120"/>
            <a:ext cx="9144000" cy="2308324"/>
          </a:xfrm>
          <a:prstGeom prst="rect">
            <a:avLst/>
          </a:prstGeom>
          <a:noFill/>
        </p:spPr>
        <p:txBody>
          <a:bodyPr wrap="square" rtlCol="0">
            <a:spAutoFit/>
          </a:bodyPr>
          <a:lstStyle/>
          <a:p>
            <a:pPr algn="ctr"/>
            <a:r>
              <a:rPr lang="es-ES" sz="2400" dirty="0" smtClean="0"/>
              <a:t>El resultado fue crear escasez de alimento y hambre. Muchísimos españoles vivían con las </a:t>
            </a:r>
            <a:r>
              <a:rPr lang="es-ES" sz="2400" dirty="0" smtClean="0">
                <a:solidFill>
                  <a:srgbClr val="FF0000"/>
                </a:solidFill>
              </a:rPr>
              <a:t>cartillas de racionamiento </a:t>
            </a:r>
            <a:r>
              <a:rPr lang="es-ES" sz="2400" dirty="0" smtClean="0"/>
              <a:t>para mal alimentarse, mientras que en el mercado negro o estraperlo se vendían los mismos productos a precios desmesurados. Los grandes agricultores se enriquecieron y la masa poblacional pasó penurias hasta que estas cartillas de racionamiento desaparecieron en 1952.</a:t>
            </a:r>
            <a:endParaRPr lang="es-E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Aunque la </a:t>
            </a:r>
            <a:r>
              <a:rPr lang="es-ES" sz="3600" dirty="0" smtClean="0">
                <a:solidFill>
                  <a:srgbClr val="FF0000"/>
                </a:solidFill>
                <a:latin typeface="Times New Roman" pitchFamily="18" charset="0"/>
                <a:cs typeface="Times New Roman" pitchFamily="18" charset="0"/>
              </a:rPr>
              <a:t>situación mejora en los años 50 </a:t>
            </a:r>
            <a:r>
              <a:rPr lang="es-ES" sz="3600" dirty="0" smtClean="0">
                <a:latin typeface="Times New Roman" pitchFamily="18" charset="0"/>
                <a:cs typeface="Times New Roman" pitchFamily="18" charset="0"/>
              </a:rPr>
              <a:t>con la llegada de </a:t>
            </a:r>
            <a:r>
              <a:rPr lang="es-ES" sz="3600" dirty="0" smtClean="0">
                <a:solidFill>
                  <a:srgbClr val="FF0000"/>
                </a:solidFill>
                <a:latin typeface="Times New Roman" pitchFamily="18" charset="0"/>
                <a:cs typeface="Times New Roman" pitchFamily="18" charset="0"/>
              </a:rPr>
              <a:t>capitales occidentales</a:t>
            </a:r>
            <a:r>
              <a:rPr lang="es-ES" sz="3600" dirty="0" smtClean="0">
                <a:latin typeface="Times New Roman" pitchFamily="18" charset="0"/>
                <a:cs typeface="Times New Roman" pitchFamily="18" charset="0"/>
              </a:rPr>
              <a:t>, la actuación económica apenas cambia.</a:t>
            </a:r>
            <a:endParaRPr lang="es-ES" sz="3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115616" y="1772816"/>
            <a:ext cx="6759890" cy="3888432"/>
          </a:xfrm>
          <a:prstGeom prst="rect">
            <a:avLst/>
          </a:prstGeom>
          <a:noFill/>
          <a:ln w="9525">
            <a:noFill/>
            <a:miter lim="800000"/>
            <a:headEnd/>
            <a:tailEnd/>
          </a:ln>
        </p:spPr>
      </p:pic>
      <p:sp>
        <p:nvSpPr>
          <p:cNvPr id="4" name="3 CuadroTexto"/>
          <p:cNvSpPr txBox="1"/>
          <p:nvPr/>
        </p:nvSpPr>
        <p:spPr>
          <a:xfrm>
            <a:off x="1115616" y="5657671"/>
            <a:ext cx="6984776" cy="830997"/>
          </a:xfrm>
          <a:prstGeom prst="rect">
            <a:avLst/>
          </a:prstGeom>
          <a:noFill/>
        </p:spPr>
        <p:txBody>
          <a:bodyPr wrap="square" rtlCol="0">
            <a:spAutoFit/>
          </a:bodyPr>
          <a:lstStyle/>
          <a:p>
            <a:pPr algn="ctr"/>
            <a:r>
              <a:rPr lang="es-ES" sz="2400" dirty="0" smtClean="0"/>
              <a:t>Los años 50 presagian lo que iba a ocurrir en los 60 y contrastan con los 40.</a:t>
            </a:r>
            <a:endParaRPr lang="es-E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La </a:t>
            </a:r>
            <a:r>
              <a:rPr lang="es-ES" sz="3600" dirty="0" smtClean="0">
                <a:solidFill>
                  <a:srgbClr val="FF0000"/>
                </a:solidFill>
                <a:latin typeface="Times New Roman" pitchFamily="18" charset="0"/>
                <a:cs typeface="Times New Roman" pitchFamily="18" charset="0"/>
              </a:rPr>
              <a:t>inflación</a:t>
            </a:r>
            <a:r>
              <a:rPr lang="es-ES" sz="3600" dirty="0" smtClean="0">
                <a:latin typeface="Times New Roman" pitchFamily="18" charset="0"/>
                <a:cs typeface="Times New Roman" pitchFamily="18" charset="0"/>
              </a:rPr>
              <a:t>, la </a:t>
            </a:r>
            <a:r>
              <a:rPr lang="es-ES" sz="3600" dirty="0" smtClean="0">
                <a:solidFill>
                  <a:srgbClr val="FF0000"/>
                </a:solidFill>
                <a:latin typeface="Times New Roman" pitchFamily="18" charset="0"/>
                <a:cs typeface="Times New Roman" pitchFamily="18" charset="0"/>
              </a:rPr>
              <a:t>balanza</a:t>
            </a:r>
            <a:r>
              <a:rPr lang="es-ES" sz="3600" dirty="0" smtClean="0">
                <a:latin typeface="Times New Roman" pitchFamily="18" charset="0"/>
                <a:cs typeface="Times New Roman" pitchFamily="18" charset="0"/>
              </a:rPr>
              <a:t> </a:t>
            </a:r>
            <a:r>
              <a:rPr lang="es-ES" sz="3600" dirty="0" smtClean="0">
                <a:solidFill>
                  <a:srgbClr val="FF0000"/>
                </a:solidFill>
                <a:latin typeface="Times New Roman" pitchFamily="18" charset="0"/>
                <a:cs typeface="Times New Roman" pitchFamily="18" charset="0"/>
              </a:rPr>
              <a:t>comercial</a:t>
            </a:r>
            <a:r>
              <a:rPr lang="es-ES" sz="3600" dirty="0" smtClean="0">
                <a:latin typeface="Times New Roman" pitchFamily="18" charset="0"/>
                <a:cs typeface="Times New Roman" pitchFamily="18" charset="0"/>
              </a:rPr>
              <a:t> y el </a:t>
            </a:r>
            <a:r>
              <a:rPr lang="es-ES" sz="3600" dirty="0" smtClean="0">
                <a:solidFill>
                  <a:srgbClr val="FF0000"/>
                </a:solidFill>
                <a:latin typeface="Times New Roman" pitchFamily="18" charset="0"/>
                <a:cs typeface="Times New Roman" pitchFamily="18" charset="0"/>
              </a:rPr>
              <a:t>déficit público</a:t>
            </a:r>
            <a:r>
              <a:rPr lang="es-ES" sz="3600" dirty="0" smtClean="0">
                <a:latin typeface="Times New Roman" pitchFamily="18" charset="0"/>
                <a:cs typeface="Times New Roman" pitchFamily="18" charset="0"/>
              </a:rPr>
              <a:t> se convierten en los problemas que generan una creciente </a:t>
            </a:r>
            <a:r>
              <a:rPr lang="es-ES" sz="3600" dirty="0" smtClean="0">
                <a:solidFill>
                  <a:srgbClr val="FF0000"/>
                </a:solidFill>
                <a:latin typeface="Times New Roman" pitchFamily="18" charset="0"/>
                <a:cs typeface="Times New Roman" pitchFamily="18" charset="0"/>
              </a:rPr>
              <a:t>conflictividad social</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30722" name="Picture 2" descr="Resultado de imagen de evolución ipc franquismo"/>
          <p:cNvPicPr>
            <a:picLocks noChangeAspect="1" noChangeArrowheads="1"/>
          </p:cNvPicPr>
          <p:nvPr/>
        </p:nvPicPr>
        <p:blipFill>
          <a:blip r:embed="rId2" cstate="print"/>
          <a:srcRect/>
          <a:stretch>
            <a:fillRect/>
          </a:stretch>
        </p:blipFill>
        <p:spPr bwMode="auto">
          <a:xfrm>
            <a:off x="4486275" y="2420888"/>
            <a:ext cx="4657725" cy="3514726"/>
          </a:xfrm>
          <a:prstGeom prst="rect">
            <a:avLst/>
          </a:prstGeom>
          <a:noFill/>
        </p:spPr>
      </p:pic>
      <p:sp>
        <p:nvSpPr>
          <p:cNvPr id="4" name="3 CuadroTexto"/>
          <p:cNvSpPr txBox="1"/>
          <p:nvPr/>
        </p:nvSpPr>
        <p:spPr>
          <a:xfrm>
            <a:off x="0" y="2708920"/>
            <a:ext cx="4572000" cy="2923877"/>
          </a:xfrm>
          <a:prstGeom prst="rect">
            <a:avLst/>
          </a:prstGeom>
          <a:noFill/>
        </p:spPr>
        <p:txBody>
          <a:bodyPr wrap="square" rtlCol="0">
            <a:spAutoFit/>
          </a:bodyPr>
          <a:lstStyle/>
          <a:p>
            <a:pPr algn="ctr"/>
            <a:r>
              <a:rPr lang="es-ES" sz="2300" dirty="0" smtClean="0"/>
              <a:t>La apertura de la economía española hacia el exterior era necesaria porque para un país como España era imposible vivir aislado. Sin embargo, la tímida apertura de los 50 iba a destapar la fragilidad económica del país y requería de una política diferente a la planteada.</a:t>
            </a:r>
            <a:endParaRPr lang="es-ES" sz="23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La situación de transición durante esta década hace que sea conocida como el “</a:t>
            </a:r>
            <a:r>
              <a:rPr lang="es-ES" sz="3600" dirty="0" smtClean="0">
                <a:solidFill>
                  <a:srgbClr val="FF0000"/>
                </a:solidFill>
                <a:latin typeface="Times New Roman" pitchFamily="18" charset="0"/>
                <a:cs typeface="Times New Roman" pitchFamily="18" charset="0"/>
              </a:rPr>
              <a:t>decenio bisagra</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29698" name="Picture 2" descr="Resultado de imagen de mecanizacion campo español gráfica"/>
          <p:cNvPicPr>
            <a:picLocks noChangeAspect="1" noChangeArrowheads="1"/>
          </p:cNvPicPr>
          <p:nvPr/>
        </p:nvPicPr>
        <p:blipFill>
          <a:blip r:embed="rId2" cstate="print"/>
          <a:srcRect/>
          <a:stretch>
            <a:fillRect/>
          </a:stretch>
        </p:blipFill>
        <p:spPr bwMode="auto">
          <a:xfrm>
            <a:off x="5019675" y="2276872"/>
            <a:ext cx="4124325" cy="3514726"/>
          </a:xfrm>
          <a:prstGeom prst="rect">
            <a:avLst/>
          </a:prstGeom>
          <a:noFill/>
        </p:spPr>
      </p:pic>
      <p:sp>
        <p:nvSpPr>
          <p:cNvPr id="4" name="3 CuadroTexto"/>
          <p:cNvSpPr txBox="1"/>
          <p:nvPr/>
        </p:nvSpPr>
        <p:spPr>
          <a:xfrm>
            <a:off x="0" y="2132856"/>
            <a:ext cx="4932040" cy="3985706"/>
          </a:xfrm>
          <a:prstGeom prst="rect">
            <a:avLst/>
          </a:prstGeom>
          <a:noFill/>
        </p:spPr>
        <p:txBody>
          <a:bodyPr wrap="square" rtlCol="0">
            <a:spAutoFit/>
          </a:bodyPr>
          <a:lstStyle/>
          <a:p>
            <a:pPr algn="ctr"/>
            <a:r>
              <a:rPr lang="es-ES" sz="2300" dirty="0" smtClean="0"/>
              <a:t>Los años 50 presagian en muchos aspectos lo que va a ocurrir en la década siguiente. Después de la atonía durante la Guerra Civil y los años 40 se inician procesos como la mecanización del campo (derecha), el éxodo rural, la llegada de turistas, el crecimiento industrial, el desarrollo de los servicios… Por ello se llama el “decenio bisagra”, entendido como la década que marca un punto de inflexión.</a:t>
            </a:r>
            <a:endParaRPr lang="es-ES" sz="23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2 CuadroTexto"/>
          <p:cNvSpPr txBox="1"/>
          <p:nvPr/>
        </p:nvSpPr>
        <p:spPr>
          <a:xfrm>
            <a:off x="0" y="548680"/>
            <a:ext cx="9144000" cy="830997"/>
          </a:xfrm>
          <a:prstGeom prst="rect">
            <a:avLst/>
          </a:prstGeom>
          <a:noFill/>
        </p:spPr>
        <p:txBody>
          <a:bodyPr wrap="square" rtlCol="0">
            <a:spAutoFit/>
          </a:bodyPr>
          <a:lstStyle/>
          <a:p>
            <a:pPr algn="ctr"/>
            <a:r>
              <a:rPr lang="es-ES" sz="4800" dirty="0" smtClean="0">
                <a:solidFill>
                  <a:srgbClr val="FF0000"/>
                </a:solidFill>
                <a:latin typeface="Arial Black" pitchFamily="34" charset="0"/>
              </a:rPr>
              <a:t>Conceptos EBAU tratados</a:t>
            </a:r>
          </a:p>
        </p:txBody>
      </p:sp>
      <p:sp>
        <p:nvSpPr>
          <p:cNvPr id="4" name="3 CuadroTexto"/>
          <p:cNvSpPr txBox="1"/>
          <p:nvPr/>
        </p:nvSpPr>
        <p:spPr>
          <a:xfrm>
            <a:off x="0" y="1628800"/>
            <a:ext cx="9144000" cy="1569660"/>
          </a:xfrm>
          <a:prstGeom prst="rect">
            <a:avLst/>
          </a:prstGeom>
          <a:solidFill>
            <a:schemeClr val="bg2">
              <a:lumMod val="75000"/>
            </a:schemeClr>
          </a:solidFill>
          <a:scene3d>
            <a:camera prst="orthographicFront"/>
            <a:lightRig rig="threePt" dir="t"/>
          </a:scene3d>
          <a:sp3d>
            <a:bevelT/>
          </a:sp3d>
        </p:spPr>
        <p:txBody>
          <a:bodyPr wrap="square" rtlCol="0">
            <a:spAutoFit/>
          </a:bodyPr>
          <a:lstStyle/>
          <a:p>
            <a:pPr marL="360363" indent="-360363" algn="just">
              <a:buFont typeface="Wingdings" pitchFamily="2" charset="2"/>
              <a:buChar char="Ø"/>
            </a:pPr>
            <a:r>
              <a:rPr lang="es-ES" sz="3200" dirty="0" smtClean="0">
                <a:solidFill>
                  <a:schemeClr val="tx2">
                    <a:lumMod val="75000"/>
                  </a:schemeClr>
                </a:solidFill>
                <a:latin typeface="Arial Black" pitchFamily="34" charset="0"/>
              </a:rPr>
              <a:t>Autarquía.</a:t>
            </a:r>
          </a:p>
          <a:p>
            <a:pPr marL="360363" indent="-360363" algn="just">
              <a:buFont typeface="Wingdings" pitchFamily="2" charset="2"/>
              <a:buChar char="Ø"/>
            </a:pPr>
            <a:r>
              <a:rPr lang="es-ES" sz="3200" dirty="0" smtClean="0">
                <a:solidFill>
                  <a:schemeClr val="tx2">
                    <a:lumMod val="75000"/>
                  </a:schemeClr>
                </a:solidFill>
                <a:latin typeface="Arial Black" pitchFamily="34" charset="0"/>
              </a:rPr>
              <a:t>Plan de Estabilización.</a:t>
            </a:r>
          </a:p>
          <a:p>
            <a:pPr marL="360363" indent="-360363" algn="just">
              <a:buFont typeface="Wingdings" pitchFamily="2" charset="2"/>
              <a:buChar char="Ø"/>
            </a:pPr>
            <a:r>
              <a:rPr lang="es-ES" sz="3200" dirty="0" smtClean="0">
                <a:solidFill>
                  <a:schemeClr val="tx2">
                    <a:lumMod val="75000"/>
                  </a:schemeClr>
                </a:solidFill>
                <a:latin typeface="Arial Black" pitchFamily="34" charset="0"/>
              </a:rPr>
              <a:t>Desarrollismo.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862322"/>
          </a:xfrm>
          <a:prstGeom prst="rect">
            <a:avLst/>
          </a:prstGeom>
        </p:spPr>
        <p:txBody>
          <a:bodyPr wrap="square">
            <a:spAutoFit/>
          </a:bodyPr>
          <a:lstStyle/>
          <a:p>
            <a:pPr algn="ctr"/>
            <a:r>
              <a:rPr lang="es-ES" sz="3600" dirty="0" smtClean="0">
                <a:latin typeface="Times New Roman" pitchFamily="18" charset="0"/>
                <a:cs typeface="Times New Roman" pitchFamily="18" charset="0"/>
              </a:rPr>
              <a:t>Las </a:t>
            </a:r>
            <a:r>
              <a:rPr lang="es-ES" sz="3600" dirty="0" smtClean="0">
                <a:solidFill>
                  <a:srgbClr val="FF0000"/>
                </a:solidFill>
                <a:latin typeface="Times New Roman" pitchFamily="18" charset="0"/>
                <a:cs typeface="Times New Roman" pitchFamily="18" charset="0"/>
              </a:rPr>
              <a:t>necesidades económicas </a:t>
            </a:r>
            <a:r>
              <a:rPr lang="es-ES" sz="3600" dirty="0" smtClean="0">
                <a:latin typeface="Times New Roman" pitchFamily="18" charset="0"/>
                <a:cs typeface="Times New Roman" pitchFamily="18" charset="0"/>
              </a:rPr>
              <a:t>y </a:t>
            </a:r>
            <a:r>
              <a:rPr lang="es-ES" sz="3600" dirty="0" smtClean="0">
                <a:solidFill>
                  <a:srgbClr val="FF0000"/>
                </a:solidFill>
                <a:latin typeface="Times New Roman" pitchFamily="18" charset="0"/>
                <a:cs typeface="Times New Roman" pitchFamily="18" charset="0"/>
              </a:rPr>
              <a:t>el cambio de la escena internacional</a:t>
            </a:r>
            <a:r>
              <a:rPr lang="es-ES" sz="3600" dirty="0" smtClean="0">
                <a:latin typeface="Times New Roman" pitchFamily="18" charset="0"/>
                <a:cs typeface="Times New Roman" pitchFamily="18" charset="0"/>
              </a:rPr>
              <a:t> propician que Franco decida </a:t>
            </a:r>
            <a:r>
              <a:rPr lang="es-ES" sz="3600" dirty="0" smtClean="0">
                <a:solidFill>
                  <a:srgbClr val="FF0000"/>
                </a:solidFill>
                <a:latin typeface="Times New Roman" pitchFamily="18" charset="0"/>
                <a:cs typeface="Times New Roman" pitchFamily="18" charset="0"/>
              </a:rPr>
              <a:t>modificar el Gobierno en 1957</a:t>
            </a:r>
            <a:r>
              <a:rPr lang="es-ES" sz="3600" dirty="0" smtClean="0">
                <a:latin typeface="Times New Roman" pitchFamily="18" charset="0"/>
                <a:cs typeface="Times New Roman" pitchFamily="18" charset="0"/>
              </a:rPr>
              <a:t>. Introduce en el mismo a </a:t>
            </a:r>
            <a:r>
              <a:rPr lang="es-ES" sz="3600" dirty="0" smtClean="0">
                <a:solidFill>
                  <a:srgbClr val="FF0000"/>
                </a:solidFill>
                <a:latin typeface="Times New Roman" pitchFamily="18" charset="0"/>
                <a:cs typeface="Times New Roman" pitchFamily="18" charset="0"/>
              </a:rPr>
              <a:t>tecnócratas</a:t>
            </a:r>
            <a:r>
              <a:rPr lang="es-ES" sz="3600" dirty="0" smtClean="0">
                <a:latin typeface="Times New Roman" pitchFamily="18" charset="0"/>
                <a:cs typeface="Times New Roman" pitchFamily="18" charset="0"/>
              </a:rPr>
              <a:t> como </a:t>
            </a:r>
            <a:r>
              <a:rPr lang="es-ES" sz="3600" dirty="0" err="1" smtClean="0">
                <a:latin typeface="Times New Roman" pitchFamily="18" charset="0"/>
                <a:cs typeface="Times New Roman" pitchFamily="18" charset="0"/>
              </a:rPr>
              <a:t>Ullastres</a:t>
            </a:r>
            <a:r>
              <a:rPr lang="es-ES" sz="3600" dirty="0" smtClean="0">
                <a:latin typeface="Times New Roman" pitchFamily="18" charset="0"/>
                <a:cs typeface="Times New Roman" pitchFamily="18" charset="0"/>
              </a:rPr>
              <a:t> y Navarro Rubio, ambos del Opus.</a:t>
            </a:r>
            <a:endParaRPr lang="es-ES" sz="3600" dirty="0">
              <a:latin typeface="Times New Roman" pitchFamily="18" charset="0"/>
              <a:cs typeface="Times New Roman" pitchFamily="18" charset="0"/>
            </a:endParaRPr>
          </a:p>
        </p:txBody>
      </p:sp>
      <p:pic>
        <p:nvPicPr>
          <p:cNvPr id="28674" name="Picture 2" descr="Resultado de imagen de gobierno franquista 1957"/>
          <p:cNvPicPr>
            <a:picLocks noChangeAspect="1" noChangeArrowheads="1"/>
          </p:cNvPicPr>
          <p:nvPr/>
        </p:nvPicPr>
        <p:blipFill>
          <a:blip r:embed="rId2" cstate="print"/>
          <a:srcRect/>
          <a:stretch>
            <a:fillRect/>
          </a:stretch>
        </p:blipFill>
        <p:spPr bwMode="auto">
          <a:xfrm>
            <a:off x="3429000" y="3356992"/>
            <a:ext cx="5715000" cy="2990850"/>
          </a:xfrm>
          <a:prstGeom prst="rect">
            <a:avLst/>
          </a:prstGeom>
          <a:noFill/>
        </p:spPr>
      </p:pic>
      <p:sp>
        <p:nvSpPr>
          <p:cNvPr id="4" name="3 CuadroTexto"/>
          <p:cNvSpPr txBox="1"/>
          <p:nvPr/>
        </p:nvSpPr>
        <p:spPr>
          <a:xfrm>
            <a:off x="0" y="3573016"/>
            <a:ext cx="3491880" cy="2569934"/>
          </a:xfrm>
          <a:prstGeom prst="rect">
            <a:avLst/>
          </a:prstGeom>
          <a:noFill/>
        </p:spPr>
        <p:txBody>
          <a:bodyPr wrap="square" rtlCol="0">
            <a:spAutoFit/>
          </a:bodyPr>
          <a:lstStyle/>
          <a:p>
            <a:pPr algn="ctr"/>
            <a:r>
              <a:rPr lang="es-ES" sz="2300" dirty="0" smtClean="0"/>
              <a:t>En ese contexto de crecimiento económico estrangulado por la política, Franco decide nombrar el Gobierno de 1957 con la inclusión de ministros del Opus Dei.</a:t>
            </a:r>
            <a:endParaRPr lang="es-ES" sz="23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esultado de imagen de jose maría escrivá de balaguer"/>
          <p:cNvPicPr>
            <a:picLocks noChangeAspect="1" noChangeArrowheads="1"/>
          </p:cNvPicPr>
          <p:nvPr/>
        </p:nvPicPr>
        <p:blipFill>
          <a:blip r:embed="rId2" cstate="print"/>
          <a:srcRect/>
          <a:stretch>
            <a:fillRect/>
          </a:stretch>
        </p:blipFill>
        <p:spPr bwMode="auto">
          <a:xfrm>
            <a:off x="5148064" y="836712"/>
            <a:ext cx="3995936" cy="5323108"/>
          </a:xfrm>
          <a:prstGeom prst="rect">
            <a:avLst/>
          </a:prstGeom>
          <a:noFill/>
        </p:spPr>
      </p:pic>
      <p:sp>
        <p:nvSpPr>
          <p:cNvPr id="3" name="2 CuadroTexto"/>
          <p:cNvSpPr txBox="1"/>
          <p:nvPr/>
        </p:nvSpPr>
        <p:spPr>
          <a:xfrm>
            <a:off x="0" y="764704"/>
            <a:ext cx="5148064" cy="5755422"/>
          </a:xfrm>
          <a:prstGeom prst="rect">
            <a:avLst/>
          </a:prstGeom>
          <a:noFill/>
        </p:spPr>
        <p:txBody>
          <a:bodyPr wrap="square" rtlCol="0">
            <a:spAutoFit/>
          </a:bodyPr>
          <a:lstStyle/>
          <a:p>
            <a:pPr algn="ctr"/>
            <a:r>
              <a:rPr lang="es-ES" sz="2300" dirty="0" smtClean="0"/>
              <a:t>El Opus Dei es una institución dentro de la Iglesia Católica. Para unos una secta y para otros una forma de renovar la Iglesia y darle la oportunidad a cualquier persona de acceder a una vida religiosa. Fue fundado por </a:t>
            </a:r>
            <a:r>
              <a:rPr lang="es-ES" sz="2300" dirty="0" err="1" smtClean="0"/>
              <a:t>Josémaría</a:t>
            </a:r>
            <a:r>
              <a:rPr lang="es-ES" sz="2300" dirty="0" smtClean="0"/>
              <a:t> Escrivá de Balaguer (derecha) en 1928 y oficializado en España desde 1940. No formaba parte de las familias tradicionales del régimen, aunque sí era parte del catolicismo. Por ambos motivos fue una buena opción para plantear la necesaria reforma económica. Más que como miembros del Opus Dei, estos ministros actuaban como economistas expertos, es decir, como tecnócratas.</a:t>
            </a:r>
            <a:endParaRPr lang="es-ES" sz="23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631490"/>
          </a:xfrm>
          <a:prstGeom prst="rect">
            <a:avLst/>
          </a:prstGeom>
        </p:spPr>
        <p:txBody>
          <a:bodyPr wrap="square">
            <a:spAutoFit/>
          </a:bodyPr>
          <a:lstStyle/>
          <a:p>
            <a:pPr algn="ctr"/>
            <a:r>
              <a:rPr lang="es-ES" sz="3300" dirty="0" smtClean="0">
                <a:latin typeface="Times New Roman" pitchFamily="18" charset="0"/>
                <a:cs typeface="Times New Roman" pitchFamily="18" charset="0"/>
              </a:rPr>
              <a:t>Este nuevo Gobierno lleva a cabo </a:t>
            </a:r>
            <a:r>
              <a:rPr lang="es-ES" sz="3300" dirty="0" smtClean="0">
                <a:solidFill>
                  <a:srgbClr val="FF0000"/>
                </a:solidFill>
                <a:latin typeface="Times New Roman" pitchFamily="18" charset="0"/>
                <a:cs typeface="Times New Roman" pitchFamily="18" charset="0"/>
              </a:rPr>
              <a:t>políticas de control del déficit público </a:t>
            </a:r>
            <a:r>
              <a:rPr lang="es-ES" sz="3300" dirty="0" smtClean="0">
                <a:latin typeface="Times New Roman" pitchFamily="18" charset="0"/>
                <a:cs typeface="Times New Roman" pitchFamily="18" charset="0"/>
              </a:rPr>
              <a:t>(devaluación monetaria, aumento fiscal, bajada de salarios…) y </a:t>
            </a:r>
            <a:r>
              <a:rPr lang="es-ES" sz="3300" dirty="0" smtClean="0">
                <a:solidFill>
                  <a:srgbClr val="FF0000"/>
                </a:solidFill>
                <a:latin typeface="Times New Roman" pitchFamily="18" charset="0"/>
                <a:cs typeface="Times New Roman" pitchFamily="18" charset="0"/>
              </a:rPr>
              <a:t>prioriza la entrada en organismos económicos internacionales </a:t>
            </a:r>
            <a:r>
              <a:rPr lang="es-ES" sz="3300" dirty="0" smtClean="0">
                <a:latin typeface="Times New Roman" pitchFamily="18" charset="0"/>
                <a:cs typeface="Times New Roman" pitchFamily="18" charset="0"/>
              </a:rPr>
              <a:t>(OECE, actualmente llamada OCDE, y el FMI).</a:t>
            </a:r>
            <a:endParaRPr lang="es-ES" sz="3300" dirty="0">
              <a:latin typeface="Times New Roman" pitchFamily="18" charset="0"/>
              <a:cs typeface="Times New Roman" pitchFamily="18" charset="0"/>
            </a:endParaRPr>
          </a:p>
        </p:txBody>
      </p:sp>
      <p:pic>
        <p:nvPicPr>
          <p:cNvPr id="3" name="Picture 2" descr="Resultado de imagen de evolución ipc franquismo"/>
          <p:cNvPicPr>
            <a:picLocks noChangeAspect="1" noChangeArrowheads="1"/>
          </p:cNvPicPr>
          <p:nvPr/>
        </p:nvPicPr>
        <p:blipFill>
          <a:blip r:embed="rId2" cstate="print"/>
          <a:srcRect/>
          <a:stretch>
            <a:fillRect/>
          </a:stretch>
        </p:blipFill>
        <p:spPr bwMode="auto">
          <a:xfrm>
            <a:off x="4486275" y="2780928"/>
            <a:ext cx="4657725" cy="3514726"/>
          </a:xfrm>
          <a:prstGeom prst="rect">
            <a:avLst/>
          </a:prstGeom>
          <a:noFill/>
        </p:spPr>
      </p:pic>
      <p:sp>
        <p:nvSpPr>
          <p:cNvPr id="4" name="3 CuadroTexto"/>
          <p:cNvSpPr txBox="1"/>
          <p:nvPr/>
        </p:nvSpPr>
        <p:spPr>
          <a:xfrm>
            <a:off x="0" y="3573016"/>
            <a:ext cx="4427984" cy="1862048"/>
          </a:xfrm>
          <a:prstGeom prst="rect">
            <a:avLst/>
          </a:prstGeom>
          <a:noFill/>
        </p:spPr>
        <p:txBody>
          <a:bodyPr wrap="square" rtlCol="0">
            <a:spAutoFit/>
          </a:bodyPr>
          <a:lstStyle/>
          <a:p>
            <a:pPr algn="ctr"/>
            <a:r>
              <a:rPr lang="es-ES" sz="2300" dirty="0" smtClean="0"/>
              <a:t>Fíjate en la relación entre precios y salarios entre los años 57 y 59. Los ajustes fueron duros. De hecho, el franquismo estuvo al borde de la bancarrota entre 1957 y 1958.</a:t>
            </a:r>
            <a:endParaRPr lang="es-ES" sz="23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2308324"/>
          </a:xfrm>
          <a:prstGeom prst="rect">
            <a:avLst/>
          </a:prstGeom>
        </p:spPr>
        <p:txBody>
          <a:bodyPr wrap="square">
            <a:spAutoFit/>
          </a:bodyPr>
          <a:lstStyle/>
          <a:p>
            <a:pPr algn="ctr"/>
            <a:r>
              <a:rPr lang="es-ES" sz="4800" b="1" dirty="0" smtClean="0">
                <a:latin typeface="Arial Black" pitchFamily="34" charset="0"/>
              </a:rPr>
              <a:t>Transformaciones económicas de la autarquía al desarrollismo</a:t>
            </a:r>
            <a:endParaRPr lang="es-ES" sz="4800" dirty="0">
              <a:latin typeface="Arial Black" pitchFamily="34" charset="0"/>
            </a:endParaRPr>
          </a:p>
        </p:txBody>
      </p:sp>
      <p:sp>
        <p:nvSpPr>
          <p:cNvPr id="3" name="2 Rectángulo"/>
          <p:cNvSpPr/>
          <p:nvPr/>
        </p:nvSpPr>
        <p:spPr>
          <a:xfrm>
            <a:off x="0" y="2456795"/>
            <a:ext cx="9144000" cy="2554545"/>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El plan de estabilización.</a:t>
            </a:r>
          </a:p>
          <a:p>
            <a:pPr marL="268288" lvl="0" indent="-268288" algn="just">
              <a:buFont typeface="Arial" pitchFamily="34" charset="0"/>
              <a:buChar char="•"/>
            </a:pPr>
            <a:r>
              <a:rPr lang="es-ES" sz="4000" dirty="0" smtClean="0">
                <a:latin typeface="Times New Roman" pitchFamily="18" charset="0"/>
                <a:cs typeface="Times New Roman" pitchFamily="18" charset="0"/>
              </a:rPr>
              <a:t>Motores de la economía española.</a:t>
            </a:r>
          </a:p>
          <a:p>
            <a:pPr marL="268288" lvl="0" indent="-268288" algn="just">
              <a:buFont typeface="Arial" pitchFamily="34" charset="0"/>
              <a:buChar char="•"/>
            </a:pPr>
            <a:r>
              <a:rPr lang="es-ES" sz="4000" dirty="0" smtClean="0">
                <a:latin typeface="Times New Roman" pitchFamily="18" charset="0"/>
                <a:cs typeface="Times New Roman" pitchFamily="18" charset="0"/>
              </a:rPr>
              <a:t>El “desarrollismo” español: planes de desarrollo, luces y sombras.</a:t>
            </a:r>
            <a:endParaRPr lang="es-E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En este contexto, la economía española sufrió una </a:t>
            </a:r>
            <a:r>
              <a:rPr lang="es-ES" sz="3600" dirty="0" smtClean="0">
                <a:solidFill>
                  <a:srgbClr val="FF0000"/>
                </a:solidFill>
                <a:latin typeface="Times New Roman" pitchFamily="18" charset="0"/>
                <a:cs typeface="Times New Roman" pitchFamily="18" charset="0"/>
              </a:rPr>
              <a:t>rápida transformación</a:t>
            </a:r>
            <a:r>
              <a:rPr lang="es-ES" sz="3600" dirty="0" smtClean="0">
                <a:latin typeface="Times New Roman" pitchFamily="18" charset="0"/>
                <a:cs typeface="Times New Roman" pitchFamily="18" charset="0"/>
              </a:rPr>
              <a:t>. La pieza clave del cambio fue el </a:t>
            </a:r>
            <a:r>
              <a:rPr lang="es-ES" sz="3600" dirty="0" smtClean="0">
                <a:solidFill>
                  <a:srgbClr val="FF0000"/>
                </a:solidFill>
                <a:latin typeface="Times New Roman" pitchFamily="18" charset="0"/>
                <a:cs typeface="Times New Roman" pitchFamily="18" charset="0"/>
              </a:rPr>
              <a:t>Plan de Estabilización de 1959</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sp>
        <p:nvSpPr>
          <p:cNvPr id="4" name="3 CuadroTexto"/>
          <p:cNvSpPr txBox="1"/>
          <p:nvPr/>
        </p:nvSpPr>
        <p:spPr>
          <a:xfrm>
            <a:off x="0" y="4365104"/>
            <a:ext cx="9144000" cy="1154162"/>
          </a:xfrm>
          <a:prstGeom prst="rect">
            <a:avLst/>
          </a:prstGeom>
          <a:noFill/>
        </p:spPr>
        <p:txBody>
          <a:bodyPr wrap="square" rtlCol="0">
            <a:spAutoFit/>
          </a:bodyPr>
          <a:lstStyle/>
          <a:p>
            <a:pPr algn="ctr"/>
            <a:r>
              <a:rPr lang="es-ES" sz="2300" dirty="0" smtClean="0"/>
              <a:t>Nunca España ha tenido un crecimiento económico tan pronunciado durante tantos años. Es por ello que se habla del “milagro económico español”.</a:t>
            </a:r>
            <a:endParaRPr lang="es-ES" sz="2300" dirty="0"/>
          </a:p>
        </p:txBody>
      </p:sp>
      <p:pic>
        <p:nvPicPr>
          <p:cNvPr id="25603" name="Picture 3"/>
          <p:cNvPicPr>
            <a:picLocks noChangeAspect="1" noChangeArrowheads="1"/>
          </p:cNvPicPr>
          <p:nvPr/>
        </p:nvPicPr>
        <p:blipFill>
          <a:blip r:embed="rId2" cstate="print"/>
          <a:srcRect/>
          <a:stretch>
            <a:fillRect/>
          </a:stretch>
        </p:blipFill>
        <p:spPr bwMode="auto">
          <a:xfrm>
            <a:off x="0" y="2636912"/>
            <a:ext cx="9144000" cy="135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 de estabilización económica. 01"/>
          <p:cNvPicPr>
            <a:picLocks noChangeAspect="1" noChangeArrowheads="1"/>
          </p:cNvPicPr>
          <p:nvPr/>
        </p:nvPicPr>
        <p:blipFill>
          <a:blip r:embed="rId2" cstate="print"/>
          <a:srcRect/>
          <a:stretch>
            <a:fillRect/>
          </a:stretch>
        </p:blipFill>
        <p:spPr bwMode="auto">
          <a:xfrm>
            <a:off x="1619672" y="0"/>
            <a:ext cx="6336704" cy="5146319"/>
          </a:xfrm>
          <a:prstGeom prst="rect">
            <a:avLst/>
          </a:prstGeom>
          <a:noFill/>
        </p:spPr>
      </p:pic>
      <p:sp>
        <p:nvSpPr>
          <p:cNvPr id="3" name="2 CuadroTexto"/>
          <p:cNvSpPr txBox="1"/>
          <p:nvPr/>
        </p:nvSpPr>
        <p:spPr>
          <a:xfrm>
            <a:off x="0" y="5301208"/>
            <a:ext cx="9144000" cy="1508105"/>
          </a:xfrm>
          <a:prstGeom prst="rect">
            <a:avLst/>
          </a:prstGeom>
          <a:noFill/>
        </p:spPr>
        <p:txBody>
          <a:bodyPr wrap="square" rtlCol="0">
            <a:spAutoFit/>
          </a:bodyPr>
          <a:lstStyle/>
          <a:p>
            <a:pPr algn="ctr"/>
            <a:r>
              <a:rPr lang="es-ES" sz="2300" dirty="0" smtClean="0"/>
              <a:t>El fuerte crecimiento de la economía española permitió hablar de una tendencia a la convergencia. En 1975 España presentaba un PIB por persona por encima del 70% con respecto a los países de la UE de los 15, cuando en 1959 rondaba el 45%.</a:t>
            </a:r>
            <a:endParaRPr lang="es-ES" sz="23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Su objetivo fundamental era </a:t>
            </a:r>
            <a:r>
              <a:rPr lang="es-ES" sz="3600" dirty="0" smtClean="0">
                <a:solidFill>
                  <a:srgbClr val="FF0000"/>
                </a:solidFill>
                <a:latin typeface="Times New Roman" pitchFamily="18" charset="0"/>
                <a:cs typeface="Times New Roman" pitchFamily="18" charset="0"/>
              </a:rPr>
              <a:t>equilibrar la economía</a:t>
            </a:r>
            <a:r>
              <a:rPr lang="es-ES" sz="3600" dirty="0" smtClean="0">
                <a:latin typeface="Times New Roman" pitchFamily="18" charset="0"/>
                <a:cs typeface="Times New Roman" pitchFamily="18" charset="0"/>
              </a:rPr>
              <a:t> para lo cual se persiguió controlar la </a:t>
            </a:r>
            <a:r>
              <a:rPr lang="es-ES" sz="3600" dirty="0" smtClean="0">
                <a:solidFill>
                  <a:srgbClr val="FF0000"/>
                </a:solidFill>
                <a:latin typeface="Times New Roman" pitchFamily="18" charset="0"/>
                <a:cs typeface="Times New Roman" pitchFamily="18" charset="0"/>
              </a:rPr>
              <a:t>inflación</a:t>
            </a:r>
            <a:r>
              <a:rPr lang="es-ES" sz="3600" dirty="0" smtClean="0">
                <a:latin typeface="Times New Roman" pitchFamily="18" charset="0"/>
                <a:cs typeface="Times New Roman" pitchFamily="18" charset="0"/>
              </a:rPr>
              <a:t> y reducir el </a:t>
            </a:r>
            <a:r>
              <a:rPr lang="es-ES" sz="3600" dirty="0" smtClean="0">
                <a:solidFill>
                  <a:srgbClr val="FF0000"/>
                </a:solidFill>
                <a:latin typeface="Times New Roman" pitchFamily="18" charset="0"/>
                <a:cs typeface="Times New Roman" pitchFamily="18" charset="0"/>
              </a:rPr>
              <a:t>déficit público</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24578" name="Picture 2" descr="http://1.bp.blogspot.com/-8wK5fgRAvjQ/UW0h871L9oI/AAAAAAAADq8/BlywO0LgadA/s1600/plan+de+estabilización.jpg"/>
          <p:cNvPicPr>
            <a:picLocks noChangeAspect="1" noChangeArrowheads="1"/>
          </p:cNvPicPr>
          <p:nvPr/>
        </p:nvPicPr>
        <p:blipFill>
          <a:blip r:embed="rId2" cstate="print"/>
          <a:srcRect/>
          <a:stretch>
            <a:fillRect/>
          </a:stretch>
        </p:blipFill>
        <p:spPr bwMode="auto">
          <a:xfrm>
            <a:off x="1187624" y="2119873"/>
            <a:ext cx="6768752" cy="473812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esultado de imagen de plan estabilización 1959"/>
          <p:cNvPicPr>
            <a:picLocks noChangeAspect="1" noChangeArrowheads="1"/>
          </p:cNvPicPr>
          <p:nvPr/>
        </p:nvPicPr>
        <p:blipFill>
          <a:blip r:embed="rId2" cstate="print"/>
          <a:srcRect/>
          <a:stretch>
            <a:fillRect/>
          </a:stretch>
        </p:blipFill>
        <p:spPr bwMode="auto">
          <a:xfrm>
            <a:off x="0" y="620688"/>
            <a:ext cx="9144000" cy="571887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477601"/>
          </a:xfrm>
          <a:prstGeom prst="rect">
            <a:avLst/>
          </a:prstGeom>
        </p:spPr>
        <p:txBody>
          <a:bodyPr wrap="square">
            <a:spAutoFit/>
          </a:bodyPr>
          <a:lstStyle/>
          <a:p>
            <a:pPr algn="ctr"/>
            <a:r>
              <a:rPr lang="es-ES" sz="3100" dirty="0" smtClean="0">
                <a:latin typeface="Times New Roman" pitchFamily="18" charset="0"/>
                <a:cs typeface="Times New Roman" pitchFamily="18" charset="0"/>
              </a:rPr>
              <a:t>Se tomaron medidas como la </a:t>
            </a:r>
            <a:r>
              <a:rPr lang="es-ES" sz="3100" dirty="0" smtClean="0">
                <a:solidFill>
                  <a:srgbClr val="FF0000"/>
                </a:solidFill>
                <a:latin typeface="Times New Roman" pitchFamily="18" charset="0"/>
                <a:cs typeface="Times New Roman" pitchFamily="18" charset="0"/>
              </a:rPr>
              <a:t>devaluación de la moneda </a:t>
            </a:r>
            <a:r>
              <a:rPr lang="es-ES" sz="3100" dirty="0" smtClean="0">
                <a:latin typeface="Times New Roman" pitchFamily="18" charset="0"/>
                <a:cs typeface="Times New Roman" pitchFamily="18" charset="0"/>
              </a:rPr>
              <a:t>para potenciar las </a:t>
            </a:r>
            <a:r>
              <a:rPr lang="es-ES" sz="3100" dirty="0" smtClean="0">
                <a:solidFill>
                  <a:srgbClr val="FF0000"/>
                </a:solidFill>
                <a:latin typeface="Times New Roman" pitchFamily="18" charset="0"/>
                <a:cs typeface="Times New Roman" pitchFamily="18" charset="0"/>
              </a:rPr>
              <a:t>exportaciones</a:t>
            </a:r>
            <a:r>
              <a:rPr lang="es-ES" sz="3100" dirty="0" smtClean="0">
                <a:latin typeface="Times New Roman" pitchFamily="18" charset="0"/>
                <a:cs typeface="Times New Roman" pitchFamily="18" charset="0"/>
              </a:rPr>
              <a:t>, </a:t>
            </a:r>
            <a:r>
              <a:rPr lang="es-ES" sz="3100" dirty="0" smtClean="0">
                <a:solidFill>
                  <a:srgbClr val="FF0000"/>
                </a:solidFill>
                <a:latin typeface="Times New Roman" pitchFamily="18" charset="0"/>
                <a:cs typeface="Times New Roman" pitchFamily="18" charset="0"/>
              </a:rPr>
              <a:t>contención del gasto público</a:t>
            </a:r>
            <a:r>
              <a:rPr lang="es-ES" sz="3100" dirty="0" smtClean="0">
                <a:latin typeface="Times New Roman" pitchFamily="18" charset="0"/>
                <a:cs typeface="Times New Roman" pitchFamily="18" charset="0"/>
              </a:rPr>
              <a:t>, reducción del intervencionismo en favor de una mayor </a:t>
            </a:r>
            <a:r>
              <a:rPr lang="es-ES" sz="3100" dirty="0" smtClean="0">
                <a:solidFill>
                  <a:srgbClr val="FF0000"/>
                </a:solidFill>
                <a:latin typeface="Times New Roman" pitchFamily="18" charset="0"/>
                <a:cs typeface="Times New Roman" pitchFamily="18" charset="0"/>
              </a:rPr>
              <a:t>liberalización del mercado</a:t>
            </a:r>
            <a:r>
              <a:rPr lang="es-ES" sz="3100" dirty="0" smtClean="0">
                <a:latin typeface="Times New Roman" pitchFamily="18" charset="0"/>
                <a:cs typeface="Times New Roman" pitchFamily="18" charset="0"/>
              </a:rPr>
              <a:t>, atracción de </a:t>
            </a:r>
            <a:r>
              <a:rPr lang="es-ES" sz="3100" dirty="0" smtClean="0">
                <a:solidFill>
                  <a:srgbClr val="FF0000"/>
                </a:solidFill>
                <a:latin typeface="Times New Roman" pitchFamily="18" charset="0"/>
                <a:cs typeface="Times New Roman" pitchFamily="18" charset="0"/>
              </a:rPr>
              <a:t>capitales extranjeros</a:t>
            </a:r>
            <a:r>
              <a:rPr lang="es-ES" sz="3100" dirty="0" smtClean="0">
                <a:latin typeface="Times New Roman" pitchFamily="18" charset="0"/>
                <a:cs typeface="Times New Roman" pitchFamily="18" charset="0"/>
              </a:rPr>
              <a:t>, </a:t>
            </a:r>
            <a:r>
              <a:rPr lang="es-ES" sz="3100" dirty="0" smtClean="0">
                <a:solidFill>
                  <a:srgbClr val="FF0000"/>
                </a:solidFill>
                <a:latin typeface="Times New Roman" pitchFamily="18" charset="0"/>
                <a:cs typeface="Times New Roman" pitchFamily="18" charset="0"/>
              </a:rPr>
              <a:t>congelación salarial</a:t>
            </a:r>
            <a:r>
              <a:rPr lang="es-ES" sz="3100" dirty="0" smtClean="0">
                <a:latin typeface="Times New Roman" pitchFamily="18" charset="0"/>
                <a:cs typeface="Times New Roman" pitchFamily="18" charset="0"/>
              </a:rPr>
              <a:t>...</a:t>
            </a:r>
            <a:endParaRPr lang="es-ES" sz="3100" dirty="0">
              <a:latin typeface="Times New Roman" pitchFamily="18" charset="0"/>
              <a:cs typeface="Times New Roman" pitchFamily="18" charset="0"/>
            </a:endParaRPr>
          </a:p>
        </p:txBody>
      </p:sp>
      <p:sp>
        <p:nvSpPr>
          <p:cNvPr id="3" name="2 CuadroTexto"/>
          <p:cNvSpPr txBox="1"/>
          <p:nvPr/>
        </p:nvSpPr>
        <p:spPr>
          <a:xfrm>
            <a:off x="0" y="2636912"/>
            <a:ext cx="4572000" cy="3985706"/>
          </a:xfrm>
          <a:prstGeom prst="rect">
            <a:avLst/>
          </a:prstGeom>
          <a:noFill/>
        </p:spPr>
        <p:txBody>
          <a:bodyPr wrap="square" rtlCol="0">
            <a:spAutoFit/>
          </a:bodyPr>
          <a:lstStyle/>
          <a:p>
            <a:pPr algn="ctr"/>
            <a:r>
              <a:rPr lang="es-ES" sz="2300" dirty="0" smtClean="0"/>
              <a:t>Puedes pensar en la lógica económica de lo expuesto. Por ejemplo, la devaluación de la moneda es negativa porque reduce el dinero que tenemos (nuestro dinero vale menos y perdemos poder adquisitivo). Sin embargo, las empresas exportadoras se ven beneficiadas porque abarata los productos en el intercambio exterior. Eso fomenta la producción.</a:t>
            </a:r>
            <a:endParaRPr lang="es-ES" sz="2300" dirty="0"/>
          </a:p>
        </p:txBody>
      </p:sp>
      <p:pic>
        <p:nvPicPr>
          <p:cNvPr id="60418" name="Picture 2" descr="Resultado de imagen de logica económica"/>
          <p:cNvPicPr>
            <a:picLocks noChangeAspect="1" noChangeArrowheads="1"/>
          </p:cNvPicPr>
          <p:nvPr/>
        </p:nvPicPr>
        <p:blipFill>
          <a:blip r:embed="rId2" cstate="print"/>
          <a:srcRect/>
          <a:stretch>
            <a:fillRect/>
          </a:stretch>
        </p:blipFill>
        <p:spPr bwMode="auto">
          <a:xfrm>
            <a:off x="4572001" y="2629758"/>
            <a:ext cx="4572000" cy="422824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4.bp.blogspot.com/-SDyqTk2NTl8/UW0jaezf2TI/AAAAAAAADrQ/c_til_xOqzI/s400/graficacrecimiento.jpg"/>
          <p:cNvPicPr>
            <a:picLocks noChangeAspect="1" noChangeArrowheads="1"/>
          </p:cNvPicPr>
          <p:nvPr/>
        </p:nvPicPr>
        <p:blipFill>
          <a:blip r:embed="rId2" cstate="print"/>
          <a:srcRect/>
          <a:stretch>
            <a:fillRect/>
          </a:stretch>
        </p:blipFill>
        <p:spPr bwMode="auto">
          <a:xfrm>
            <a:off x="0" y="-1"/>
            <a:ext cx="3693897" cy="4437113"/>
          </a:xfrm>
          <a:prstGeom prst="rect">
            <a:avLst/>
          </a:prstGeom>
          <a:noFill/>
        </p:spPr>
      </p:pic>
      <p:pic>
        <p:nvPicPr>
          <p:cNvPr id="3" name="Picture 2" descr="Resultado de imagen de plan estabilización 1959"/>
          <p:cNvPicPr>
            <a:picLocks noChangeAspect="1" noChangeArrowheads="1"/>
          </p:cNvPicPr>
          <p:nvPr/>
        </p:nvPicPr>
        <p:blipFill>
          <a:blip r:embed="rId3" cstate="print"/>
          <a:srcRect/>
          <a:stretch>
            <a:fillRect/>
          </a:stretch>
        </p:blipFill>
        <p:spPr bwMode="auto">
          <a:xfrm>
            <a:off x="4447670" y="0"/>
            <a:ext cx="4696330" cy="4365104"/>
          </a:xfrm>
          <a:prstGeom prst="rect">
            <a:avLst/>
          </a:prstGeom>
          <a:noFill/>
        </p:spPr>
      </p:pic>
      <p:sp>
        <p:nvSpPr>
          <p:cNvPr id="4" name="3 CuadroTexto"/>
          <p:cNvSpPr txBox="1"/>
          <p:nvPr/>
        </p:nvSpPr>
        <p:spPr>
          <a:xfrm>
            <a:off x="0" y="4941168"/>
            <a:ext cx="9144000" cy="1938992"/>
          </a:xfrm>
          <a:prstGeom prst="rect">
            <a:avLst/>
          </a:prstGeom>
          <a:noFill/>
        </p:spPr>
        <p:txBody>
          <a:bodyPr wrap="square" rtlCol="0">
            <a:spAutoFit/>
          </a:bodyPr>
          <a:lstStyle/>
          <a:p>
            <a:pPr algn="ctr"/>
            <a:r>
              <a:rPr lang="es-ES" sz="2400" dirty="0" smtClean="0"/>
              <a:t>La </a:t>
            </a:r>
            <a:r>
              <a:rPr lang="es-ES" sz="2400" dirty="0" smtClean="0">
                <a:solidFill>
                  <a:srgbClr val="FF0000"/>
                </a:solidFill>
              </a:rPr>
              <a:t>producción industrial </a:t>
            </a:r>
            <a:r>
              <a:rPr lang="es-ES" sz="2400" dirty="0" smtClean="0"/>
              <a:t>se disparó. Lo que indica el gráfico de la izquierda es que la producción industrial se multiplicó por 5 entre 1960 y 1980. La balanza de pagos se equilibró gracias al dinero procedente del turismo, las divisas de los emigrantes y el dinero extranjero. No obstante, la balanza comercial seguía siendo negativa.</a:t>
            </a:r>
            <a:endParaRPr lang="es-E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2 CuadroTexto"/>
          <p:cNvSpPr txBox="1"/>
          <p:nvPr/>
        </p:nvSpPr>
        <p:spPr>
          <a:xfrm>
            <a:off x="0" y="0"/>
            <a:ext cx="9144000" cy="830997"/>
          </a:xfrm>
          <a:prstGeom prst="rect">
            <a:avLst/>
          </a:prstGeom>
          <a:noFill/>
        </p:spPr>
        <p:txBody>
          <a:bodyPr wrap="square" rtlCol="0">
            <a:spAutoFit/>
          </a:bodyPr>
          <a:lstStyle/>
          <a:p>
            <a:pPr algn="ctr"/>
            <a:r>
              <a:rPr lang="es-ES" sz="4800" dirty="0" smtClean="0">
                <a:solidFill>
                  <a:srgbClr val="FF0000"/>
                </a:solidFill>
                <a:latin typeface="Arial Black" pitchFamily="34" charset="0"/>
              </a:rPr>
              <a:t>Cronología</a:t>
            </a:r>
          </a:p>
        </p:txBody>
      </p:sp>
      <p:sp>
        <p:nvSpPr>
          <p:cNvPr id="4" name="3 CuadroTexto"/>
          <p:cNvSpPr txBox="1"/>
          <p:nvPr/>
        </p:nvSpPr>
        <p:spPr>
          <a:xfrm>
            <a:off x="0" y="764704"/>
            <a:ext cx="9144000" cy="4462760"/>
          </a:xfrm>
          <a:prstGeom prst="rect">
            <a:avLst/>
          </a:prstGeom>
          <a:solidFill>
            <a:schemeClr val="bg2">
              <a:lumMod val="75000"/>
            </a:schemeClr>
          </a:solidFill>
          <a:scene3d>
            <a:camera prst="orthographicFront"/>
            <a:lightRig rig="threePt" dir="t"/>
          </a:scene3d>
          <a:sp3d>
            <a:bevelT/>
          </a:sp3d>
        </p:spPr>
        <p:txBody>
          <a:bodyPr wrap="square" rtlCol="0">
            <a:spAutoFit/>
          </a:bodyPr>
          <a:lstStyle/>
          <a:p>
            <a:pPr marL="360363" indent="-360363" algn="just">
              <a:buFont typeface="Wingdings" pitchFamily="2" charset="2"/>
              <a:buChar char="Ø"/>
            </a:pPr>
            <a:r>
              <a:rPr lang="es-ES" sz="3600" dirty="0" smtClean="0">
                <a:solidFill>
                  <a:srgbClr val="002060"/>
                </a:solidFill>
                <a:latin typeface="Arial Black" pitchFamily="34" charset="0"/>
              </a:rPr>
              <a:t>Edad Moderna: </a:t>
            </a:r>
            <a:r>
              <a:rPr lang="es-ES" sz="2000" dirty="0" smtClean="0">
                <a:solidFill>
                  <a:srgbClr val="002060"/>
                </a:solidFill>
                <a:latin typeface="Arial Black" pitchFamily="34" charset="0"/>
              </a:rPr>
              <a:t>(1492 – 1789).</a:t>
            </a:r>
          </a:p>
          <a:p>
            <a:pPr marL="720725" indent="-360363" algn="just">
              <a:buFont typeface="Wingdings" pitchFamily="2" charset="2"/>
              <a:buChar char="v"/>
            </a:pPr>
            <a:r>
              <a:rPr lang="es-ES" sz="3200" dirty="0" smtClean="0">
                <a:solidFill>
                  <a:srgbClr val="002060"/>
                </a:solidFill>
                <a:latin typeface="Arial Black" pitchFamily="34" charset="0"/>
              </a:rPr>
              <a:t>Borbones</a:t>
            </a:r>
            <a:r>
              <a:rPr lang="es-ES" sz="2000" dirty="0" smtClean="0">
                <a:solidFill>
                  <a:srgbClr val="002060"/>
                </a:solidFill>
                <a:latin typeface="Arial Black" pitchFamily="34" charset="0"/>
              </a:rPr>
              <a:t> (1700-1788).</a:t>
            </a:r>
          </a:p>
          <a:p>
            <a:pPr marL="720725" indent="-360363" algn="just"/>
            <a:endParaRPr lang="es-ES" sz="2000" dirty="0" smtClean="0">
              <a:solidFill>
                <a:srgbClr val="002060"/>
              </a:solidFill>
              <a:latin typeface="Arial Black" pitchFamily="34" charset="0"/>
            </a:endParaRPr>
          </a:p>
          <a:p>
            <a:pPr marL="361950" indent="-361950" algn="just">
              <a:buFont typeface="Wingdings" pitchFamily="2" charset="2"/>
              <a:buChar char="Ø"/>
            </a:pPr>
            <a:r>
              <a:rPr lang="es-ES" sz="3600" dirty="0" smtClean="0">
                <a:solidFill>
                  <a:srgbClr val="FF0000"/>
                </a:solidFill>
                <a:latin typeface="Arial Black" pitchFamily="34" charset="0"/>
              </a:rPr>
              <a:t>Edad Contemporánea: </a:t>
            </a:r>
            <a:r>
              <a:rPr lang="es-ES" sz="2000" dirty="0" smtClean="0">
                <a:solidFill>
                  <a:srgbClr val="FF0000"/>
                </a:solidFill>
                <a:latin typeface="Arial Black" pitchFamily="34" charset="0"/>
              </a:rPr>
              <a:t>(1789-presente).</a:t>
            </a:r>
            <a:endParaRPr lang="es-ES" sz="2000" dirty="0" smtClean="0">
              <a:solidFill>
                <a:srgbClr val="002060"/>
              </a:solidFill>
              <a:latin typeface="Arial Black" pitchFamily="34" charset="0"/>
            </a:endParaRPr>
          </a:p>
          <a:p>
            <a:pPr marL="725488" indent="-363538" algn="just">
              <a:buFont typeface="Wingdings" pitchFamily="2" charset="2"/>
              <a:buChar char="v"/>
            </a:pPr>
            <a:r>
              <a:rPr lang="es-ES" sz="3200" dirty="0" smtClean="0">
                <a:solidFill>
                  <a:srgbClr val="002060"/>
                </a:solidFill>
                <a:latin typeface="Arial Black" pitchFamily="34" charset="0"/>
              </a:rPr>
              <a:t>Restauración Borbónica</a:t>
            </a:r>
            <a:r>
              <a:rPr lang="es-ES" sz="2000" dirty="0" smtClean="0">
                <a:solidFill>
                  <a:srgbClr val="002060"/>
                </a:solidFill>
                <a:latin typeface="Arial Black" pitchFamily="34" charset="0"/>
              </a:rPr>
              <a:t> (1875-1931).</a:t>
            </a:r>
          </a:p>
          <a:p>
            <a:pPr marL="725488" indent="-363538" algn="just">
              <a:buFont typeface="Wingdings" pitchFamily="2" charset="2"/>
              <a:buChar char="v"/>
            </a:pPr>
            <a:r>
              <a:rPr lang="es-ES" sz="3200" dirty="0" smtClean="0">
                <a:solidFill>
                  <a:srgbClr val="002060"/>
                </a:solidFill>
                <a:latin typeface="Arial Black" pitchFamily="34" charset="0"/>
              </a:rPr>
              <a:t>Segunda República </a:t>
            </a:r>
            <a:r>
              <a:rPr lang="es-ES" sz="2000" dirty="0" smtClean="0">
                <a:solidFill>
                  <a:srgbClr val="002060"/>
                </a:solidFill>
                <a:latin typeface="Arial Black" pitchFamily="34" charset="0"/>
              </a:rPr>
              <a:t>(1931-1939).</a:t>
            </a:r>
          </a:p>
          <a:p>
            <a:pPr marL="725488" indent="-363538" algn="just">
              <a:buFont typeface="Wingdings" pitchFamily="2" charset="2"/>
              <a:buChar char="v"/>
            </a:pPr>
            <a:r>
              <a:rPr lang="es-ES" sz="3200" dirty="0" smtClean="0">
                <a:solidFill>
                  <a:srgbClr val="002060"/>
                </a:solidFill>
                <a:latin typeface="Arial Black" pitchFamily="34" charset="0"/>
              </a:rPr>
              <a:t>Guerra Civil </a:t>
            </a:r>
            <a:r>
              <a:rPr lang="es-ES" sz="2000" dirty="0" smtClean="0">
                <a:solidFill>
                  <a:srgbClr val="002060"/>
                </a:solidFill>
                <a:latin typeface="Arial Black" pitchFamily="34" charset="0"/>
              </a:rPr>
              <a:t>(1936-1939).</a:t>
            </a:r>
          </a:p>
          <a:p>
            <a:pPr marL="725488" indent="-363538" algn="just">
              <a:buFont typeface="Wingdings" pitchFamily="2" charset="2"/>
              <a:buChar char="v"/>
            </a:pPr>
            <a:r>
              <a:rPr lang="es-ES" sz="3200" dirty="0" smtClean="0">
                <a:solidFill>
                  <a:srgbClr val="FF0000"/>
                </a:solidFill>
                <a:latin typeface="Arial Black" pitchFamily="34" charset="0"/>
              </a:rPr>
              <a:t>Franquismo </a:t>
            </a:r>
            <a:r>
              <a:rPr lang="es-ES" sz="2000" dirty="0" smtClean="0">
                <a:solidFill>
                  <a:srgbClr val="FF0000"/>
                </a:solidFill>
                <a:latin typeface="Arial Black" pitchFamily="34" charset="0"/>
              </a:rPr>
              <a:t>(1939-1975).</a:t>
            </a:r>
          </a:p>
          <a:p>
            <a:pPr marL="725488" indent="-363538" algn="just">
              <a:buFont typeface="Wingdings" pitchFamily="2" charset="2"/>
              <a:buChar char="v"/>
            </a:pPr>
            <a:r>
              <a:rPr lang="es-ES" sz="3200" dirty="0" smtClean="0">
                <a:solidFill>
                  <a:srgbClr val="002060"/>
                </a:solidFill>
                <a:latin typeface="Arial Black" pitchFamily="34" charset="0"/>
              </a:rPr>
              <a:t>Transición y democracia </a:t>
            </a:r>
            <a:r>
              <a:rPr lang="es-ES" sz="2000" dirty="0" smtClean="0">
                <a:solidFill>
                  <a:srgbClr val="002060"/>
                </a:solidFill>
                <a:latin typeface="Arial Black" pitchFamily="34" charset="0"/>
              </a:rPr>
              <a:t>(1975-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Se sentaron así las bases para el </a:t>
            </a:r>
            <a:r>
              <a:rPr lang="es-ES" sz="3600" dirty="0" smtClean="0">
                <a:solidFill>
                  <a:srgbClr val="FF0000"/>
                </a:solidFill>
                <a:latin typeface="Times New Roman" pitchFamily="18" charset="0"/>
                <a:cs typeface="Times New Roman" pitchFamily="18" charset="0"/>
              </a:rPr>
              <a:t>crecimiento de los años 60</a:t>
            </a:r>
            <a:r>
              <a:rPr lang="es-ES" sz="3600" dirty="0" smtClean="0">
                <a:latin typeface="Times New Roman" pitchFamily="18" charset="0"/>
                <a:cs typeface="Times New Roman" pitchFamily="18" charset="0"/>
              </a:rPr>
              <a:t>, aunque a su vez </a:t>
            </a:r>
            <a:r>
              <a:rPr lang="es-ES" sz="3600" dirty="0" smtClean="0">
                <a:solidFill>
                  <a:srgbClr val="FF0000"/>
                </a:solidFill>
                <a:latin typeface="Times New Roman" pitchFamily="18" charset="0"/>
                <a:cs typeface="Times New Roman" pitchFamily="18" charset="0"/>
              </a:rPr>
              <a:t>generó paro y emigración</a:t>
            </a:r>
            <a:r>
              <a:rPr lang="es-ES" sz="3600" dirty="0" smtClean="0">
                <a:latin typeface="Times New Roman" pitchFamily="18" charset="0"/>
                <a:cs typeface="Times New Roman" pitchFamily="18" charset="0"/>
              </a:rPr>
              <a:t> al extranjero.</a:t>
            </a:r>
            <a:endParaRPr lang="es-ES" sz="3600" dirty="0">
              <a:latin typeface="Times New Roman" pitchFamily="18" charset="0"/>
              <a:cs typeface="Times New Roman" pitchFamily="18" charset="0"/>
            </a:endParaRPr>
          </a:p>
        </p:txBody>
      </p:sp>
      <p:pic>
        <p:nvPicPr>
          <p:cNvPr id="23554" name="Picture 2" descr="Resultado de imagen de emigración extranjero españa franquismo"/>
          <p:cNvPicPr>
            <a:picLocks noChangeAspect="1" noChangeArrowheads="1"/>
          </p:cNvPicPr>
          <p:nvPr/>
        </p:nvPicPr>
        <p:blipFill>
          <a:blip r:embed="rId2" cstate="print"/>
          <a:srcRect/>
          <a:stretch>
            <a:fillRect/>
          </a:stretch>
        </p:blipFill>
        <p:spPr bwMode="auto">
          <a:xfrm>
            <a:off x="4788024" y="2204864"/>
            <a:ext cx="4355976" cy="4164134"/>
          </a:xfrm>
          <a:prstGeom prst="rect">
            <a:avLst/>
          </a:prstGeom>
          <a:noFill/>
        </p:spPr>
      </p:pic>
      <p:sp>
        <p:nvSpPr>
          <p:cNvPr id="4" name="3 CuadroTexto"/>
          <p:cNvSpPr txBox="1"/>
          <p:nvPr/>
        </p:nvSpPr>
        <p:spPr>
          <a:xfrm>
            <a:off x="0" y="2780928"/>
            <a:ext cx="4499992" cy="3046988"/>
          </a:xfrm>
          <a:prstGeom prst="rect">
            <a:avLst/>
          </a:prstGeom>
          <a:noFill/>
        </p:spPr>
        <p:txBody>
          <a:bodyPr wrap="square" rtlCol="0">
            <a:spAutoFit/>
          </a:bodyPr>
          <a:lstStyle/>
          <a:p>
            <a:pPr algn="ctr"/>
            <a:r>
              <a:rPr lang="es-ES" sz="2400" dirty="0" smtClean="0"/>
              <a:t>El paro aumentó poco porque en realidad lo que sí se disparó fue la emigración hacia los países europeos. Además, estos emigrantes ayudaron al crecimiento económico del país con el dinero que enviaban desde el extranjero.</a:t>
            </a:r>
            <a:endParaRPr lang="es-E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Los </a:t>
            </a:r>
            <a:r>
              <a:rPr lang="es-ES" sz="3600" dirty="0" smtClean="0">
                <a:solidFill>
                  <a:srgbClr val="FF0000"/>
                </a:solidFill>
                <a:latin typeface="Times New Roman" pitchFamily="18" charset="0"/>
                <a:cs typeface="Times New Roman" pitchFamily="18" charset="0"/>
              </a:rPr>
              <a:t>capitales extranjeros </a:t>
            </a:r>
            <a:r>
              <a:rPr lang="es-ES" sz="3600" dirty="0" smtClean="0">
                <a:latin typeface="Times New Roman" pitchFamily="18" charset="0"/>
                <a:cs typeface="Times New Roman" pitchFamily="18" charset="0"/>
              </a:rPr>
              <a:t>fluyeron al país, a la par que los </a:t>
            </a:r>
            <a:r>
              <a:rPr lang="es-ES" sz="3600" dirty="0" smtClean="0">
                <a:solidFill>
                  <a:srgbClr val="FF0000"/>
                </a:solidFill>
                <a:latin typeface="Times New Roman" pitchFamily="18" charset="0"/>
                <a:cs typeface="Times New Roman" pitchFamily="18" charset="0"/>
              </a:rPr>
              <a:t>emigrantes aportaban capitales </a:t>
            </a:r>
            <a:r>
              <a:rPr lang="es-ES" sz="3600" dirty="0" smtClean="0">
                <a:latin typeface="Times New Roman" pitchFamily="18" charset="0"/>
                <a:cs typeface="Times New Roman" pitchFamily="18" charset="0"/>
              </a:rPr>
              <a:t>y se disparaban las </a:t>
            </a:r>
            <a:r>
              <a:rPr lang="es-ES" sz="3600" dirty="0" smtClean="0">
                <a:solidFill>
                  <a:srgbClr val="FF0000"/>
                </a:solidFill>
                <a:latin typeface="Times New Roman" pitchFamily="18" charset="0"/>
                <a:cs typeface="Times New Roman" pitchFamily="18" charset="0"/>
              </a:rPr>
              <a:t>divisas procedentes del pujante turismo</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4" name="Picture 2" descr="Resultado de imagen de plan estabilización 1959"/>
          <p:cNvPicPr>
            <a:picLocks noChangeAspect="1" noChangeArrowheads="1"/>
          </p:cNvPicPr>
          <p:nvPr/>
        </p:nvPicPr>
        <p:blipFill>
          <a:blip r:embed="rId2" cstate="print"/>
          <a:srcRect/>
          <a:stretch>
            <a:fillRect/>
          </a:stretch>
        </p:blipFill>
        <p:spPr bwMode="auto">
          <a:xfrm>
            <a:off x="4447670" y="2492896"/>
            <a:ext cx="4696330" cy="4365104"/>
          </a:xfrm>
          <a:prstGeom prst="rect">
            <a:avLst/>
          </a:prstGeom>
          <a:noFill/>
        </p:spPr>
      </p:pic>
      <p:sp>
        <p:nvSpPr>
          <p:cNvPr id="5" name="4 CuadroTexto"/>
          <p:cNvSpPr txBox="1"/>
          <p:nvPr/>
        </p:nvSpPr>
        <p:spPr>
          <a:xfrm>
            <a:off x="0" y="3356992"/>
            <a:ext cx="4499992" cy="2308324"/>
          </a:xfrm>
          <a:prstGeom prst="rect">
            <a:avLst/>
          </a:prstGeom>
          <a:noFill/>
        </p:spPr>
        <p:txBody>
          <a:bodyPr wrap="square" rtlCol="0">
            <a:spAutoFit/>
          </a:bodyPr>
          <a:lstStyle/>
          <a:p>
            <a:pPr algn="ctr"/>
            <a:r>
              <a:rPr lang="es-ES" sz="2400" dirty="0" smtClean="0"/>
              <a:t>La balanza de pagos española se pudo compensar gracias a todos los capitales procedentes del exterior en forma de inversiones, ingresos por el turismo y dinero enviado por los extranjeros.</a:t>
            </a:r>
            <a:endParaRPr lang="es-E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Estos </a:t>
            </a:r>
            <a:r>
              <a:rPr lang="es-ES" sz="3600" dirty="0" smtClean="0">
                <a:solidFill>
                  <a:srgbClr val="FF0000"/>
                </a:solidFill>
                <a:latin typeface="Times New Roman" pitchFamily="18" charset="0"/>
                <a:cs typeface="Times New Roman" pitchFamily="18" charset="0"/>
              </a:rPr>
              <a:t>capitales</a:t>
            </a:r>
            <a:r>
              <a:rPr lang="es-ES" sz="3600" dirty="0" smtClean="0">
                <a:latin typeface="Times New Roman" pitchFamily="18" charset="0"/>
                <a:cs typeface="Times New Roman" pitchFamily="18" charset="0"/>
              </a:rPr>
              <a:t>, la </a:t>
            </a:r>
            <a:r>
              <a:rPr lang="es-ES" sz="3600" dirty="0" smtClean="0">
                <a:solidFill>
                  <a:srgbClr val="FF0000"/>
                </a:solidFill>
                <a:latin typeface="Times New Roman" pitchFamily="18" charset="0"/>
                <a:cs typeface="Times New Roman" pitchFamily="18" charset="0"/>
              </a:rPr>
              <a:t>abundancia de mano de obra </a:t>
            </a:r>
            <a:r>
              <a:rPr lang="es-ES" sz="3600" dirty="0" smtClean="0">
                <a:latin typeface="Times New Roman" pitchFamily="18" charset="0"/>
                <a:cs typeface="Times New Roman" pitchFamily="18" charset="0"/>
              </a:rPr>
              <a:t>barata y el </a:t>
            </a:r>
            <a:r>
              <a:rPr lang="es-ES" sz="3600" dirty="0" smtClean="0">
                <a:solidFill>
                  <a:srgbClr val="FF0000"/>
                </a:solidFill>
                <a:latin typeface="Times New Roman" pitchFamily="18" charset="0"/>
                <a:cs typeface="Times New Roman" pitchFamily="18" charset="0"/>
              </a:rPr>
              <a:t>abaratamiento de las exportaciones </a:t>
            </a:r>
            <a:r>
              <a:rPr lang="es-ES" sz="3600" dirty="0" smtClean="0">
                <a:latin typeface="Times New Roman" pitchFamily="18" charset="0"/>
                <a:cs typeface="Times New Roman" pitchFamily="18" charset="0"/>
              </a:rPr>
              <a:t>son claves para entender el crecimiento de los años 60 que se conoce como “</a:t>
            </a:r>
            <a:r>
              <a:rPr lang="es-ES" sz="3600" dirty="0" smtClean="0">
                <a:solidFill>
                  <a:srgbClr val="FF0000"/>
                </a:solidFill>
                <a:latin typeface="Times New Roman" pitchFamily="18" charset="0"/>
                <a:cs typeface="Times New Roman" pitchFamily="18" charset="0"/>
              </a:rPr>
              <a:t>desarrollismo</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21506" name="Picture 2" descr="Resultado de imagen de foto madrid 1965"/>
          <p:cNvPicPr>
            <a:picLocks noChangeAspect="1" noChangeArrowheads="1"/>
          </p:cNvPicPr>
          <p:nvPr/>
        </p:nvPicPr>
        <p:blipFill>
          <a:blip r:embed="rId2" cstate="print"/>
          <a:srcRect/>
          <a:stretch>
            <a:fillRect/>
          </a:stretch>
        </p:blipFill>
        <p:spPr bwMode="auto">
          <a:xfrm>
            <a:off x="3448050" y="2852936"/>
            <a:ext cx="5695950" cy="3514726"/>
          </a:xfrm>
          <a:prstGeom prst="rect">
            <a:avLst/>
          </a:prstGeom>
          <a:noFill/>
        </p:spPr>
      </p:pic>
      <p:sp>
        <p:nvSpPr>
          <p:cNvPr id="5" name="4 CuadroTexto"/>
          <p:cNvSpPr txBox="1"/>
          <p:nvPr/>
        </p:nvSpPr>
        <p:spPr>
          <a:xfrm>
            <a:off x="0" y="3356992"/>
            <a:ext cx="3491880" cy="1200329"/>
          </a:xfrm>
          <a:prstGeom prst="rect">
            <a:avLst/>
          </a:prstGeom>
          <a:noFill/>
        </p:spPr>
        <p:txBody>
          <a:bodyPr wrap="square" rtlCol="0">
            <a:spAutoFit/>
          </a:bodyPr>
          <a:lstStyle/>
          <a:p>
            <a:pPr algn="ctr"/>
            <a:r>
              <a:rPr lang="es-ES" sz="2400" dirty="0" smtClean="0"/>
              <a:t>España se moderniza y empieza a parecerse más a Europa.</a:t>
            </a:r>
            <a:endParaRPr lang="es-E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554545"/>
          </a:xfrm>
          <a:prstGeom prst="rect">
            <a:avLst/>
          </a:prstGeom>
        </p:spPr>
        <p:txBody>
          <a:bodyPr wrap="square">
            <a:spAutoFit/>
          </a:bodyPr>
          <a:lstStyle/>
          <a:p>
            <a:pPr algn="ctr"/>
            <a:r>
              <a:rPr lang="es-ES" sz="3200" dirty="0" smtClean="0">
                <a:latin typeface="Times New Roman" pitchFamily="18" charset="0"/>
                <a:cs typeface="Times New Roman" pitchFamily="18" charset="0"/>
              </a:rPr>
              <a:t>El crecimiento se articularía a través de los </a:t>
            </a:r>
            <a:r>
              <a:rPr lang="es-ES" sz="3200" dirty="0" smtClean="0">
                <a:solidFill>
                  <a:srgbClr val="FF0000"/>
                </a:solidFill>
                <a:latin typeface="Times New Roman" pitchFamily="18" charset="0"/>
                <a:cs typeface="Times New Roman" pitchFamily="18" charset="0"/>
              </a:rPr>
              <a:t>planes de desarrollo</a:t>
            </a:r>
            <a:r>
              <a:rPr lang="es-ES" sz="3200" dirty="0" smtClean="0">
                <a:latin typeface="Times New Roman" pitchFamily="18" charset="0"/>
                <a:cs typeface="Times New Roman" pitchFamily="18" charset="0"/>
              </a:rPr>
              <a:t>, el primero de los cuales se implementó entre 1964 y 1968 contemplando la creación de </a:t>
            </a:r>
            <a:r>
              <a:rPr lang="es-ES" sz="3200" dirty="0" smtClean="0">
                <a:solidFill>
                  <a:srgbClr val="FF0000"/>
                </a:solidFill>
                <a:latin typeface="Times New Roman" pitchFamily="18" charset="0"/>
                <a:cs typeface="Times New Roman" pitchFamily="18" charset="0"/>
              </a:rPr>
              <a:t>polos de desarrollo y promoción</a:t>
            </a:r>
            <a:r>
              <a:rPr lang="es-ES" sz="3200" dirty="0" smtClean="0">
                <a:latin typeface="Times New Roman" pitchFamily="18" charset="0"/>
                <a:cs typeface="Times New Roman" pitchFamily="18" charset="0"/>
              </a:rPr>
              <a:t>, </a:t>
            </a:r>
            <a:r>
              <a:rPr lang="es-ES" sz="3200" dirty="0" smtClean="0">
                <a:solidFill>
                  <a:srgbClr val="FF0000"/>
                </a:solidFill>
                <a:latin typeface="Times New Roman" pitchFamily="18" charset="0"/>
                <a:cs typeface="Times New Roman" pitchFamily="18" charset="0"/>
              </a:rPr>
              <a:t>polígonos industriales</a:t>
            </a:r>
            <a:r>
              <a:rPr lang="es-ES" sz="3200" dirty="0" smtClean="0">
                <a:latin typeface="Times New Roman" pitchFamily="18" charset="0"/>
                <a:cs typeface="Times New Roman" pitchFamily="18" charset="0"/>
              </a:rPr>
              <a:t>, </a:t>
            </a:r>
            <a:r>
              <a:rPr lang="es-ES" sz="3200" dirty="0" smtClean="0">
                <a:solidFill>
                  <a:srgbClr val="FF0000"/>
                </a:solidFill>
                <a:latin typeface="Times New Roman" pitchFamily="18" charset="0"/>
                <a:cs typeface="Times New Roman" pitchFamily="18" charset="0"/>
              </a:rPr>
              <a:t>reformas agrarias</a:t>
            </a:r>
            <a:r>
              <a:rPr lang="es-ES" sz="3200" dirty="0" smtClean="0">
                <a:latin typeface="Times New Roman" pitchFamily="18" charset="0"/>
                <a:cs typeface="Times New Roman" pitchFamily="18" charset="0"/>
              </a:rPr>
              <a:t>, desarrollo de las </a:t>
            </a:r>
            <a:r>
              <a:rPr lang="es-ES" sz="3200" dirty="0" smtClean="0">
                <a:solidFill>
                  <a:srgbClr val="FF0000"/>
                </a:solidFill>
                <a:latin typeface="Times New Roman" pitchFamily="18" charset="0"/>
                <a:cs typeface="Times New Roman" pitchFamily="18" charset="0"/>
              </a:rPr>
              <a:t>infraestructuras</a:t>
            </a:r>
            <a:r>
              <a:rPr lang="es-ES" sz="3200" dirty="0" smtClean="0">
                <a:latin typeface="Times New Roman" pitchFamily="18" charset="0"/>
                <a:cs typeface="Times New Roman" pitchFamily="18" charset="0"/>
              </a:rPr>
              <a:t>…</a:t>
            </a:r>
            <a:endParaRPr lang="es-ES" sz="3200" dirty="0">
              <a:latin typeface="Times New Roman" pitchFamily="18" charset="0"/>
              <a:cs typeface="Times New Roman" pitchFamily="18" charset="0"/>
            </a:endParaRPr>
          </a:p>
        </p:txBody>
      </p:sp>
      <p:pic>
        <p:nvPicPr>
          <p:cNvPr id="20482" name="Picture 2" descr="http://3.bp.blogspot.com/-1UpsRmx9Dto/TWPlURpFwhI/AAAAAAAAAK0/aJoGtnq5lLo/s1600/PRINCIPALES+INCENTIVOS+A+LA+INDUSTRIALIZACI%25C3%2593N.jpg"/>
          <p:cNvPicPr>
            <a:picLocks noChangeAspect="1" noChangeArrowheads="1"/>
          </p:cNvPicPr>
          <p:nvPr/>
        </p:nvPicPr>
        <p:blipFill>
          <a:blip r:embed="rId2" cstate="print"/>
          <a:srcRect/>
          <a:stretch>
            <a:fillRect/>
          </a:stretch>
        </p:blipFill>
        <p:spPr bwMode="auto">
          <a:xfrm>
            <a:off x="1403648" y="2564904"/>
            <a:ext cx="3521300" cy="3036648"/>
          </a:xfrm>
          <a:prstGeom prst="rect">
            <a:avLst/>
          </a:prstGeom>
          <a:noFill/>
        </p:spPr>
      </p:pic>
      <p:sp>
        <p:nvSpPr>
          <p:cNvPr id="4" name="3 CuadroTexto"/>
          <p:cNvSpPr txBox="1"/>
          <p:nvPr/>
        </p:nvSpPr>
        <p:spPr>
          <a:xfrm>
            <a:off x="0" y="5750004"/>
            <a:ext cx="9144000" cy="1107996"/>
          </a:xfrm>
          <a:prstGeom prst="rect">
            <a:avLst/>
          </a:prstGeom>
          <a:noFill/>
        </p:spPr>
        <p:txBody>
          <a:bodyPr wrap="square" rtlCol="0">
            <a:spAutoFit/>
          </a:bodyPr>
          <a:lstStyle/>
          <a:p>
            <a:pPr algn="ctr"/>
            <a:r>
              <a:rPr lang="es-ES" sz="2200" dirty="0" smtClean="0"/>
              <a:t>Lo que se pretendía era estimular el crecimiento económico en determinados lugares como motor de desarrollo y se tradujo en la industrialización de diversas ciudades. López Rodó, del Opus, fue su artífice.</a:t>
            </a:r>
            <a:endParaRPr lang="es-ES" sz="2200" dirty="0"/>
          </a:p>
        </p:txBody>
      </p:sp>
      <p:pic>
        <p:nvPicPr>
          <p:cNvPr id="20484" name="Picture 4" descr="Resultado de imagen de lopez rodo"/>
          <p:cNvPicPr>
            <a:picLocks noChangeAspect="1" noChangeArrowheads="1"/>
          </p:cNvPicPr>
          <p:nvPr/>
        </p:nvPicPr>
        <p:blipFill>
          <a:blip r:embed="rId3" cstate="print"/>
          <a:srcRect/>
          <a:stretch>
            <a:fillRect/>
          </a:stretch>
        </p:blipFill>
        <p:spPr bwMode="auto">
          <a:xfrm>
            <a:off x="6012160" y="2708920"/>
            <a:ext cx="2496178" cy="298087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Pese a que los crecimientos industrial y de las infraestructuras fueron indudables, lo cierto es que </a:t>
            </a:r>
            <a:r>
              <a:rPr lang="es-ES" sz="3600" dirty="0" smtClean="0">
                <a:solidFill>
                  <a:srgbClr val="FF0000"/>
                </a:solidFill>
                <a:latin typeface="Times New Roman" pitchFamily="18" charset="0"/>
                <a:cs typeface="Times New Roman" pitchFamily="18" charset="0"/>
              </a:rPr>
              <a:t>aumentaron los desequilibrios territoriales </a:t>
            </a:r>
            <a:r>
              <a:rPr lang="es-ES" sz="3600" dirty="0" smtClean="0">
                <a:latin typeface="Times New Roman" pitchFamily="18" charset="0"/>
                <a:cs typeface="Times New Roman" pitchFamily="18" charset="0"/>
              </a:rPr>
              <a:t>y los </a:t>
            </a:r>
            <a:r>
              <a:rPr lang="es-ES" sz="3600" dirty="0" smtClean="0">
                <a:solidFill>
                  <a:srgbClr val="FF0000"/>
                </a:solidFill>
                <a:latin typeface="Times New Roman" pitchFamily="18" charset="0"/>
                <a:cs typeface="Times New Roman" pitchFamily="18" charset="0"/>
              </a:rPr>
              <a:t>objetivos </a:t>
            </a:r>
            <a:r>
              <a:rPr lang="es-ES" sz="3600" dirty="0" smtClean="0">
                <a:solidFill>
                  <a:srgbClr val="FF0000"/>
                </a:solidFill>
                <a:latin typeface="Times New Roman" pitchFamily="18" charset="0"/>
                <a:cs typeface="Times New Roman" pitchFamily="18" charset="0"/>
              </a:rPr>
              <a:t>solo </a:t>
            </a:r>
            <a:r>
              <a:rPr lang="es-ES" sz="3600" dirty="0" smtClean="0">
                <a:solidFill>
                  <a:srgbClr val="FF0000"/>
                </a:solidFill>
                <a:latin typeface="Times New Roman" pitchFamily="18" charset="0"/>
                <a:cs typeface="Times New Roman" pitchFamily="18" charset="0"/>
              </a:rPr>
              <a:t>se cumplieron parcialmente</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19458" name="Picture 2" descr="https://2.bp.blogspot.com/-n8YU5Nkoe5I/VvUzf9mdCLI/AAAAAAAABDE/oJ3emSOt4nQDFQxsIPtkCc_DTt4x8c0KQ/s640/Estruct_indust-19751.JPG"/>
          <p:cNvPicPr>
            <a:picLocks noChangeAspect="1" noChangeArrowheads="1"/>
          </p:cNvPicPr>
          <p:nvPr/>
        </p:nvPicPr>
        <p:blipFill>
          <a:blip r:embed="rId2" cstate="print"/>
          <a:srcRect/>
          <a:stretch>
            <a:fillRect/>
          </a:stretch>
        </p:blipFill>
        <p:spPr bwMode="auto">
          <a:xfrm>
            <a:off x="3048000" y="2492896"/>
            <a:ext cx="6096000" cy="4000501"/>
          </a:xfrm>
          <a:prstGeom prst="rect">
            <a:avLst/>
          </a:prstGeom>
          <a:noFill/>
        </p:spPr>
      </p:pic>
      <p:sp>
        <p:nvSpPr>
          <p:cNvPr id="4" name="3 CuadroTexto"/>
          <p:cNvSpPr txBox="1"/>
          <p:nvPr/>
        </p:nvSpPr>
        <p:spPr>
          <a:xfrm>
            <a:off x="0" y="3356992"/>
            <a:ext cx="3059832" cy="2308324"/>
          </a:xfrm>
          <a:prstGeom prst="rect">
            <a:avLst/>
          </a:prstGeom>
          <a:noFill/>
        </p:spPr>
        <p:txBody>
          <a:bodyPr wrap="square" rtlCol="0">
            <a:spAutoFit/>
          </a:bodyPr>
          <a:lstStyle/>
          <a:p>
            <a:pPr algn="ctr"/>
            <a:r>
              <a:rPr lang="es-ES" sz="2400" dirty="0" smtClean="0"/>
              <a:t>Agravó las diferencias entre la periferia y el interior (salvo Madrid). Es la época de inicio del vaciamiento de los pueblos españoles.</a:t>
            </a:r>
            <a:endParaRPr lang="es-E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Además la economía española ya mostraba entonces debilidades como la </a:t>
            </a:r>
            <a:r>
              <a:rPr lang="es-ES" sz="3600" dirty="0" smtClean="0">
                <a:solidFill>
                  <a:srgbClr val="FF0000"/>
                </a:solidFill>
                <a:latin typeface="Times New Roman" pitchFamily="18" charset="0"/>
                <a:cs typeface="Times New Roman" pitchFamily="18" charset="0"/>
              </a:rPr>
              <a:t>balanza comercial negativa </a:t>
            </a:r>
            <a:r>
              <a:rPr lang="es-ES" sz="3600" dirty="0" smtClean="0">
                <a:latin typeface="Times New Roman" pitchFamily="18" charset="0"/>
                <a:cs typeface="Times New Roman" pitchFamily="18" charset="0"/>
              </a:rPr>
              <a:t>o las </a:t>
            </a:r>
            <a:r>
              <a:rPr lang="es-ES" sz="3600" dirty="0" smtClean="0">
                <a:solidFill>
                  <a:srgbClr val="FF0000"/>
                </a:solidFill>
                <a:latin typeface="Times New Roman" pitchFamily="18" charset="0"/>
                <a:cs typeface="Times New Roman" pitchFamily="18" charset="0"/>
              </a:rPr>
              <a:t>dependencias energética y tecnológica</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18433" name="Picture 1"/>
          <p:cNvPicPr>
            <a:picLocks noChangeAspect="1" noChangeArrowheads="1"/>
          </p:cNvPicPr>
          <p:nvPr/>
        </p:nvPicPr>
        <p:blipFill>
          <a:blip r:embed="rId2" cstate="print"/>
          <a:srcRect/>
          <a:stretch>
            <a:fillRect/>
          </a:stretch>
        </p:blipFill>
        <p:spPr bwMode="auto">
          <a:xfrm>
            <a:off x="3762375" y="2636912"/>
            <a:ext cx="5381625" cy="3448050"/>
          </a:xfrm>
          <a:prstGeom prst="rect">
            <a:avLst/>
          </a:prstGeom>
          <a:noFill/>
          <a:ln w="9525">
            <a:noFill/>
            <a:miter lim="800000"/>
            <a:headEnd/>
            <a:tailEnd/>
          </a:ln>
        </p:spPr>
      </p:pic>
      <p:sp>
        <p:nvSpPr>
          <p:cNvPr id="4" name="3 CuadroTexto"/>
          <p:cNvSpPr txBox="1"/>
          <p:nvPr/>
        </p:nvSpPr>
        <p:spPr>
          <a:xfrm>
            <a:off x="0" y="3068960"/>
            <a:ext cx="3707904" cy="2677656"/>
          </a:xfrm>
          <a:prstGeom prst="rect">
            <a:avLst/>
          </a:prstGeom>
          <a:noFill/>
        </p:spPr>
        <p:txBody>
          <a:bodyPr wrap="square" rtlCol="0">
            <a:spAutoFit/>
          </a:bodyPr>
          <a:lstStyle/>
          <a:p>
            <a:pPr algn="ctr"/>
            <a:r>
              <a:rPr lang="es-ES" sz="2400" dirty="0" smtClean="0"/>
              <a:t>El crecimiento económico español se basó en el uso del petróleo, fuente energética que el país apenas producía. El carbón sí era de producción nacional.</a:t>
            </a:r>
            <a:endParaRPr lang="es-ES" sz="2400" dirty="0"/>
          </a:p>
        </p:txBody>
      </p:sp>
      <p:sp>
        <p:nvSpPr>
          <p:cNvPr id="5" name="4 CuadroTexto"/>
          <p:cNvSpPr txBox="1"/>
          <p:nvPr/>
        </p:nvSpPr>
        <p:spPr>
          <a:xfrm>
            <a:off x="3707904" y="6021288"/>
            <a:ext cx="5436096" cy="461665"/>
          </a:xfrm>
          <a:prstGeom prst="rect">
            <a:avLst/>
          </a:prstGeom>
          <a:noFill/>
        </p:spPr>
        <p:txBody>
          <a:bodyPr wrap="square" rtlCol="0">
            <a:spAutoFit/>
          </a:bodyPr>
          <a:lstStyle/>
          <a:p>
            <a:pPr algn="ctr"/>
            <a:r>
              <a:rPr lang="es-ES" sz="2400" dirty="0" smtClean="0"/>
              <a:t>Consumo energético en España en 1974.</a:t>
            </a:r>
            <a:endParaRPr lang="es-E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830997"/>
          </a:xfrm>
          <a:prstGeom prst="rect">
            <a:avLst/>
          </a:prstGeom>
        </p:spPr>
        <p:txBody>
          <a:bodyPr wrap="square">
            <a:spAutoFit/>
          </a:bodyPr>
          <a:lstStyle/>
          <a:p>
            <a:pPr algn="ctr"/>
            <a:r>
              <a:rPr lang="es-ES" sz="4800" b="1" dirty="0" smtClean="0">
                <a:latin typeface="Arial Black" pitchFamily="34" charset="0"/>
              </a:rPr>
              <a:t>Los cambios sociales</a:t>
            </a:r>
            <a:endParaRPr lang="es-ES" sz="4800" dirty="0">
              <a:latin typeface="Arial Black" pitchFamily="34" charset="0"/>
            </a:endParaRPr>
          </a:p>
        </p:txBody>
      </p:sp>
      <p:sp>
        <p:nvSpPr>
          <p:cNvPr id="3" name="2 Rectángulo"/>
          <p:cNvSpPr/>
          <p:nvPr/>
        </p:nvSpPr>
        <p:spPr>
          <a:xfrm>
            <a:off x="0" y="1052736"/>
            <a:ext cx="9144000" cy="5632311"/>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Crecimiento demográfico.</a:t>
            </a:r>
          </a:p>
          <a:p>
            <a:pPr marL="268288" lvl="0" indent="-268288" algn="just">
              <a:buFont typeface="Arial" pitchFamily="34" charset="0"/>
              <a:buChar char="•"/>
            </a:pPr>
            <a:r>
              <a:rPr lang="es-ES" sz="4000" dirty="0" smtClean="0">
                <a:latin typeface="Times New Roman" pitchFamily="18" charset="0"/>
                <a:cs typeface="Times New Roman" pitchFamily="18" charset="0"/>
              </a:rPr>
              <a:t>Movimientos migratorios y desequilibrios territoriales.</a:t>
            </a:r>
          </a:p>
          <a:p>
            <a:pPr marL="268288" lvl="0" indent="-268288" algn="just">
              <a:buFont typeface="Arial" pitchFamily="34" charset="0"/>
              <a:buChar char="•"/>
            </a:pPr>
            <a:r>
              <a:rPr lang="es-ES" sz="4000" dirty="0" smtClean="0">
                <a:latin typeface="Times New Roman" pitchFamily="18" charset="0"/>
                <a:cs typeface="Times New Roman" pitchFamily="18" charset="0"/>
              </a:rPr>
              <a:t>El crecimiento urbano.</a:t>
            </a:r>
          </a:p>
          <a:p>
            <a:pPr marL="268288" lvl="0" indent="-268288" algn="just">
              <a:buFont typeface="Arial" pitchFamily="34" charset="0"/>
              <a:buChar char="•"/>
            </a:pPr>
            <a:r>
              <a:rPr lang="es-ES" sz="4000" dirty="0" smtClean="0">
                <a:latin typeface="Times New Roman" pitchFamily="18" charset="0"/>
                <a:cs typeface="Times New Roman" pitchFamily="18" charset="0"/>
              </a:rPr>
              <a:t>La nueva estructura social.</a:t>
            </a:r>
          </a:p>
          <a:p>
            <a:pPr marL="268288" lvl="0" indent="-268288" algn="just">
              <a:buFont typeface="Arial" pitchFamily="34" charset="0"/>
              <a:buChar char="•"/>
            </a:pPr>
            <a:r>
              <a:rPr lang="es-ES" sz="4000" dirty="0" smtClean="0">
                <a:latin typeface="Times New Roman" pitchFamily="18" charset="0"/>
                <a:cs typeface="Times New Roman" pitchFamily="18" charset="0"/>
              </a:rPr>
              <a:t>Una sociedad más moderna: la sociedad de consumo.</a:t>
            </a:r>
          </a:p>
          <a:p>
            <a:pPr marL="268288" lvl="0" indent="-268288" algn="just">
              <a:buFont typeface="Arial" pitchFamily="34" charset="0"/>
              <a:buChar char="•"/>
            </a:pPr>
            <a:r>
              <a:rPr lang="es-ES" sz="4000" dirty="0" smtClean="0">
                <a:latin typeface="Times New Roman" pitchFamily="18" charset="0"/>
                <a:cs typeface="Times New Roman" pitchFamily="18" charset="0"/>
              </a:rPr>
              <a:t>Causas de los cambios: Europa y la ciudad.</a:t>
            </a:r>
            <a:endParaRPr lang="es-E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809964"/>
            <a:ext cx="91440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4400" dirty="0" smtClean="0">
                <a:solidFill>
                  <a:srgbClr val="FF0000"/>
                </a:solidFill>
                <a:latin typeface="Arial Black" pitchFamily="34" charset="0"/>
              </a:rPr>
              <a:t>Evolución social.</a:t>
            </a:r>
            <a:endParaRPr kumimoji="0" lang="es-ES" sz="4400" b="0" i="0" u="none" strike="noStrike" cap="none" normalizeH="0" baseline="0" dirty="0" smtClean="0">
              <a:ln>
                <a:noFill/>
              </a:ln>
              <a:solidFill>
                <a:srgbClr val="FF0000"/>
              </a:solidFill>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246769"/>
          </a:xfrm>
          <a:prstGeom prst="rect">
            <a:avLst/>
          </a:prstGeom>
        </p:spPr>
        <p:txBody>
          <a:bodyPr wrap="square">
            <a:spAutoFit/>
          </a:bodyPr>
          <a:lstStyle/>
          <a:p>
            <a:pPr algn="ctr"/>
            <a:r>
              <a:rPr lang="es-ES" sz="3500" dirty="0" smtClean="0">
                <a:latin typeface="Times New Roman" pitchFamily="18" charset="0"/>
                <a:cs typeface="Times New Roman" pitchFamily="18" charset="0"/>
              </a:rPr>
              <a:t>Parejos a los cambios económicos, la </a:t>
            </a:r>
            <a:r>
              <a:rPr lang="es-ES" sz="3500" dirty="0" smtClean="0">
                <a:solidFill>
                  <a:srgbClr val="FF0000"/>
                </a:solidFill>
                <a:latin typeface="Times New Roman" pitchFamily="18" charset="0"/>
                <a:cs typeface="Times New Roman" pitchFamily="18" charset="0"/>
              </a:rPr>
              <a:t>sociedad española vivía también cambios profundos</a:t>
            </a:r>
            <a:r>
              <a:rPr lang="es-ES" sz="3500" dirty="0" smtClean="0">
                <a:latin typeface="Times New Roman" pitchFamily="18" charset="0"/>
                <a:cs typeface="Times New Roman" pitchFamily="18" charset="0"/>
              </a:rPr>
              <a:t>. La población pasó de unos 26 millones al terminar la guerra a cerca de 36 millones en 1975.</a:t>
            </a:r>
            <a:endParaRPr lang="es-ES" sz="3500" dirty="0">
              <a:latin typeface="Times New Roman" pitchFamily="18" charset="0"/>
              <a:cs typeface="Times New Roman" pitchFamily="18" charset="0"/>
            </a:endParaRPr>
          </a:p>
        </p:txBody>
      </p:sp>
      <p:pic>
        <p:nvPicPr>
          <p:cNvPr id="17410" name="Picture 2" descr="Resultado de imagen de evolucion poblacion española"/>
          <p:cNvPicPr>
            <a:picLocks noChangeAspect="1" noChangeArrowheads="1"/>
          </p:cNvPicPr>
          <p:nvPr/>
        </p:nvPicPr>
        <p:blipFill>
          <a:blip r:embed="rId2" cstate="print"/>
          <a:srcRect/>
          <a:stretch>
            <a:fillRect/>
          </a:stretch>
        </p:blipFill>
        <p:spPr bwMode="auto">
          <a:xfrm>
            <a:off x="1475656" y="2321495"/>
            <a:ext cx="6048672" cy="453650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Se </a:t>
            </a:r>
            <a:r>
              <a:rPr lang="es-ES" sz="3600" dirty="0" smtClean="0">
                <a:solidFill>
                  <a:srgbClr val="FF0000"/>
                </a:solidFill>
                <a:latin typeface="Times New Roman" pitchFamily="18" charset="0"/>
                <a:cs typeface="Times New Roman" pitchFamily="18" charset="0"/>
              </a:rPr>
              <a:t>completó </a:t>
            </a:r>
            <a:r>
              <a:rPr lang="es-ES" sz="3600" dirty="0" smtClean="0">
                <a:latin typeface="Times New Roman" pitchFamily="18" charset="0"/>
                <a:cs typeface="Times New Roman" pitchFamily="18" charset="0"/>
              </a:rPr>
              <a:t>así</a:t>
            </a:r>
            <a:r>
              <a:rPr lang="es-ES" sz="3600" dirty="0" smtClean="0">
                <a:solidFill>
                  <a:srgbClr val="FF0000"/>
                </a:solidFill>
                <a:latin typeface="Times New Roman" pitchFamily="18" charset="0"/>
                <a:cs typeface="Times New Roman" pitchFamily="18" charset="0"/>
              </a:rPr>
              <a:t> </a:t>
            </a:r>
            <a:r>
              <a:rPr lang="es-ES" sz="3600" dirty="0" smtClean="0">
                <a:latin typeface="Times New Roman" pitchFamily="18" charset="0"/>
                <a:cs typeface="Times New Roman" pitchFamily="18" charset="0"/>
              </a:rPr>
              <a:t>la</a:t>
            </a:r>
            <a:r>
              <a:rPr lang="es-ES" sz="3600" dirty="0" smtClean="0">
                <a:solidFill>
                  <a:srgbClr val="FF0000"/>
                </a:solidFill>
                <a:latin typeface="Times New Roman" pitchFamily="18" charset="0"/>
                <a:cs typeface="Times New Roman" pitchFamily="18" charset="0"/>
              </a:rPr>
              <a:t> transición poblacional </a:t>
            </a:r>
            <a:r>
              <a:rPr lang="es-ES" sz="3600" dirty="0" smtClean="0">
                <a:latin typeface="Times New Roman" pitchFamily="18" charset="0"/>
                <a:cs typeface="Times New Roman" pitchFamily="18" charset="0"/>
              </a:rPr>
              <a:t>hacia un régimen moderno con tasas de mortalidad muy  bajas y de natalidad cada vez más bajas que reducían el crecimiento natural.</a:t>
            </a:r>
            <a:endParaRPr lang="es-ES" sz="3600" dirty="0">
              <a:latin typeface="Times New Roman" pitchFamily="18" charset="0"/>
              <a:cs typeface="Times New Roman" pitchFamily="18" charset="0"/>
            </a:endParaRPr>
          </a:p>
        </p:txBody>
      </p:sp>
      <p:pic>
        <p:nvPicPr>
          <p:cNvPr id="1026" name="Picture 2" descr="C:\Users\Enrique\Desktop\Imagen1.png"/>
          <p:cNvPicPr>
            <a:picLocks noChangeAspect="1" noChangeArrowheads="1"/>
          </p:cNvPicPr>
          <p:nvPr/>
        </p:nvPicPr>
        <p:blipFill>
          <a:blip r:embed="rId2" cstate="print"/>
          <a:srcRect/>
          <a:stretch>
            <a:fillRect/>
          </a:stretch>
        </p:blipFill>
        <p:spPr bwMode="auto">
          <a:xfrm>
            <a:off x="4260647" y="2852936"/>
            <a:ext cx="4883353" cy="3449762"/>
          </a:xfrm>
          <a:prstGeom prst="rect">
            <a:avLst/>
          </a:prstGeom>
          <a:noFill/>
        </p:spPr>
      </p:pic>
      <p:sp>
        <p:nvSpPr>
          <p:cNvPr id="4" name="3 CuadroTexto"/>
          <p:cNvSpPr txBox="1"/>
          <p:nvPr/>
        </p:nvSpPr>
        <p:spPr>
          <a:xfrm>
            <a:off x="0" y="3212976"/>
            <a:ext cx="4211960" cy="2677656"/>
          </a:xfrm>
          <a:prstGeom prst="rect">
            <a:avLst/>
          </a:prstGeom>
          <a:noFill/>
        </p:spPr>
        <p:txBody>
          <a:bodyPr wrap="square" rtlCol="0">
            <a:spAutoFit/>
          </a:bodyPr>
          <a:lstStyle/>
          <a:p>
            <a:pPr algn="ctr"/>
            <a:r>
              <a:rPr lang="es-ES" sz="2400" dirty="0" smtClean="0"/>
              <a:t>Durante el franquismo el crecimiento natural fue alto, el mayor de nuestra historia, porque la mortalidad no paró de decrecer mientras que la natalidad se mantuvo alta por el denominado “</a:t>
            </a:r>
            <a:r>
              <a:rPr lang="es-ES" sz="2400" dirty="0" err="1" smtClean="0"/>
              <a:t>baby</a:t>
            </a:r>
            <a:r>
              <a:rPr lang="es-ES" sz="2400" dirty="0" smtClean="0"/>
              <a:t> boom”.</a:t>
            </a:r>
            <a:endParaRPr lang="es-E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4034" name="Picture 2" descr="Resultado de imagen de cronología franquismo"/>
          <p:cNvPicPr>
            <a:picLocks noChangeAspect="1" noChangeArrowheads="1"/>
          </p:cNvPicPr>
          <p:nvPr/>
        </p:nvPicPr>
        <p:blipFill>
          <a:blip r:embed="rId2" cstate="print"/>
          <a:srcRect/>
          <a:stretch>
            <a:fillRect/>
          </a:stretch>
        </p:blipFill>
        <p:spPr bwMode="auto">
          <a:xfrm>
            <a:off x="1763688" y="0"/>
            <a:ext cx="5753100" cy="3514726"/>
          </a:xfrm>
          <a:prstGeom prst="rect">
            <a:avLst/>
          </a:prstGeom>
          <a:noFill/>
        </p:spPr>
      </p:pic>
      <p:pic>
        <p:nvPicPr>
          <p:cNvPr id="44036" name="Picture 4" descr="Imagen relacionada"/>
          <p:cNvPicPr>
            <a:picLocks noChangeAspect="1" noChangeArrowheads="1"/>
          </p:cNvPicPr>
          <p:nvPr/>
        </p:nvPicPr>
        <p:blipFill>
          <a:blip r:embed="rId3" cstate="print"/>
          <a:srcRect/>
          <a:stretch>
            <a:fillRect/>
          </a:stretch>
        </p:blipFill>
        <p:spPr bwMode="auto">
          <a:xfrm>
            <a:off x="1547664" y="3501008"/>
            <a:ext cx="6195422" cy="335699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nrique\Desktop\Imagen1.png"/>
          <p:cNvPicPr>
            <a:picLocks noChangeAspect="1" noChangeArrowheads="1"/>
          </p:cNvPicPr>
          <p:nvPr/>
        </p:nvPicPr>
        <p:blipFill>
          <a:blip r:embed="rId2" cstate="print"/>
          <a:srcRect/>
          <a:stretch>
            <a:fillRect/>
          </a:stretch>
        </p:blipFill>
        <p:spPr bwMode="auto">
          <a:xfrm>
            <a:off x="1691680" y="-1"/>
            <a:ext cx="5957450" cy="4208539"/>
          </a:xfrm>
          <a:prstGeom prst="rect">
            <a:avLst/>
          </a:prstGeom>
          <a:noFill/>
        </p:spPr>
      </p:pic>
      <p:sp>
        <p:nvSpPr>
          <p:cNvPr id="3" name="2 CuadroTexto"/>
          <p:cNvSpPr txBox="1"/>
          <p:nvPr/>
        </p:nvSpPr>
        <p:spPr>
          <a:xfrm>
            <a:off x="0" y="4437112"/>
            <a:ext cx="9144000" cy="1938992"/>
          </a:xfrm>
          <a:prstGeom prst="rect">
            <a:avLst/>
          </a:prstGeom>
          <a:noFill/>
        </p:spPr>
        <p:txBody>
          <a:bodyPr wrap="square" rtlCol="0">
            <a:spAutoFit/>
          </a:bodyPr>
          <a:lstStyle/>
          <a:p>
            <a:pPr algn="ctr"/>
            <a:r>
              <a:rPr lang="es-ES" sz="2400" dirty="0" smtClean="0"/>
              <a:t>Llama la atención también que después de la guerra prácticamente ya no hay picos de mortandad extraordinaria, indicativo de la cada vez menor incidencia de las enfermedades infecciosas, hambrunas y guerras. España inicia el desarrollismo con tasas de mortalidad mínimas debido a que se trataba de un país con una población joven.</a:t>
            </a:r>
            <a:endParaRPr lang="es-E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527376" y="980728"/>
            <a:ext cx="5616624" cy="4971400"/>
          </a:xfrm>
          <a:prstGeom prst="rect">
            <a:avLst/>
          </a:prstGeom>
          <a:noFill/>
          <a:ln w="9525">
            <a:noFill/>
            <a:miter lim="800000"/>
            <a:headEnd/>
            <a:tailEnd/>
          </a:ln>
        </p:spPr>
      </p:pic>
      <p:sp>
        <p:nvSpPr>
          <p:cNvPr id="3" name="2 CuadroTexto"/>
          <p:cNvSpPr txBox="1"/>
          <p:nvPr/>
        </p:nvSpPr>
        <p:spPr>
          <a:xfrm>
            <a:off x="0" y="836712"/>
            <a:ext cx="3563888" cy="5632311"/>
          </a:xfrm>
          <a:prstGeom prst="rect">
            <a:avLst/>
          </a:prstGeom>
          <a:noFill/>
        </p:spPr>
        <p:txBody>
          <a:bodyPr wrap="square" rtlCol="0">
            <a:spAutoFit/>
          </a:bodyPr>
          <a:lstStyle/>
          <a:p>
            <a:pPr algn="ctr"/>
            <a:r>
              <a:rPr lang="es-ES" sz="2400" dirty="0" smtClean="0"/>
              <a:t>La pirámide de población al acabar el franquismo es de tipo estacionario. La cantidad de jóvenes deja de mostrar una tendencia expansiva. Además, se observa muy claramente los efectos de la Guerra Civil, la autarquía y la emigración (los no nacidos y los emigrantes en los grupos de 25 a 39 y los muertos en el grupo de 55 a 59), el </a:t>
            </a:r>
            <a:r>
              <a:rPr lang="es-ES" sz="2400" dirty="0" err="1" smtClean="0"/>
              <a:t>baby</a:t>
            </a:r>
            <a:r>
              <a:rPr lang="es-ES" sz="2400" dirty="0" smtClean="0"/>
              <a:t> boom (grupos de 10 a 24 años).</a:t>
            </a:r>
            <a:endParaRPr lang="es-ES"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4572000" cy="6986528"/>
          </a:xfrm>
          <a:prstGeom prst="rect">
            <a:avLst/>
          </a:prstGeom>
        </p:spPr>
        <p:txBody>
          <a:bodyPr wrap="square">
            <a:spAutoFit/>
          </a:bodyPr>
          <a:lstStyle/>
          <a:p>
            <a:pPr algn="ctr"/>
            <a:r>
              <a:rPr lang="es-ES" sz="3200" dirty="0" smtClean="0">
                <a:latin typeface="Times New Roman" pitchFamily="18" charset="0"/>
                <a:cs typeface="Times New Roman" pitchFamily="18" charset="0"/>
              </a:rPr>
              <a:t>El </a:t>
            </a:r>
            <a:r>
              <a:rPr lang="es-ES" sz="3200" dirty="0" smtClean="0">
                <a:solidFill>
                  <a:srgbClr val="FF0000"/>
                </a:solidFill>
                <a:latin typeface="Times New Roman" pitchFamily="18" charset="0"/>
                <a:cs typeface="Times New Roman" pitchFamily="18" charset="0"/>
              </a:rPr>
              <a:t>crecimiento desigual </a:t>
            </a:r>
            <a:r>
              <a:rPr lang="es-ES" sz="3200" dirty="0" smtClean="0">
                <a:latin typeface="Times New Roman" pitchFamily="18" charset="0"/>
                <a:cs typeface="Times New Roman" pitchFamily="18" charset="0"/>
              </a:rPr>
              <a:t>del país generó una oleada de </a:t>
            </a:r>
            <a:r>
              <a:rPr lang="es-ES" sz="3200" dirty="0" smtClean="0">
                <a:solidFill>
                  <a:srgbClr val="FF0000"/>
                </a:solidFill>
                <a:latin typeface="Times New Roman" pitchFamily="18" charset="0"/>
                <a:cs typeface="Times New Roman" pitchFamily="18" charset="0"/>
              </a:rPr>
              <a:t>migraciones interiores y exteriores</a:t>
            </a:r>
            <a:r>
              <a:rPr lang="es-ES" sz="3200" dirty="0" smtClean="0">
                <a:latin typeface="Times New Roman" pitchFamily="18" charset="0"/>
                <a:cs typeface="Times New Roman" pitchFamily="18" charset="0"/>
              </a:rPr>
              <a:t>. Desde los años 50 se produjo el </a:t>
            </a:r>
            <a:r>
              <a:rPr lang="es-ES" sz="3200" dirty="0" smtClean="0">
                <a:solidFill>
                  <a:srgbClr val="FF0000"/>
                </a:solidFill>
                <a:latin typeface="Times New Roman" pitchFamily="18" charset="0"/>
                <a:cs typeface="Times New Roman" pitchFamily="18" charset="0"/>
              </a:rPr>
              <a:t>éxodo rural </a:t>
            </a:r>
            <a:r>
              <a:rPr lang="es-ES" sz="3200" dirty="0" smtClean="0">
                <a:latin typeface="Times New Roman" pitchFamily="18" charset="0"/>
                <a:cs typeface="Times New Roman" pitchFamily="18" charset="0"/>
              </a:rPr>
              <a:t>de unos 5 millones de españoles que acrecentó el </a:t>
            </a:r>
            <a:r>
              <a:rPr lang="es-ES" sz="3200" dirty="0" smtClean="0">
                <a:solidFill>
                  <a:srgbClr val="FF0000"/>
                </a:solidFill>
                <a:latin typeface="Times New Roman" pitchFamily="18" charset="0"/>
                <a:cs typeface="Times New Roman" pitchFamily="18" charset="0"/>
              </a:rPr>
              <a:t>desequilibrio territorial </a:t>
            </a:r>
            <a:r>
              <a:rPr lang="es-ES" sz="3200" dirty="0" smtClean="0">
                <a:latin typeface="Times New Roman" pitchFamily="18" charset="0"/>
                <a:cs typeface="Times New Roman" pitchFamily="18" charset="0"/>
              </a:rPr>
              <a:t>con ganancia de población de los centros industriales (Barcelona, País Vasco, Madrid y Valencia) y un fuerte crecimiento urbano.</a:t>
            </a:r>
            <a:endParaRPr lang="es-ES" sz="3200" dirty="0">
              <a:latin typeface="Times New Roman" pitchFamily="18" charset="0"/>
              <a:cs typeface="Times New Roman" pitchFamily="18" charset="0"/>
            </a:endParaRPr>
          </a:p>
        </p:txBody>
      </p:sp>
      <p:pic>
        <p:nvPicPr>
          <p:cNvPr id="16386" name="Picture 2" descr="Resultado de imagen de migraciones interiores franquismo"/>
          <p:cNvPicPr>
            <a:picLocks noChangeAspect="1" noChangeArrowheads="1"/>
          </p:cNvPicPr>
          <p:nvPr/>
        </p:nvPicPr>
        <p:blipFill>
          <a:blip r:embed="rId2" cstate="print"/>
          <a:srcRect/>
          <a:stretch>
            <a:fillRect/>
          </a:stretch>
        </p:blipFill>
        <p:spPr bwMode="auto">
          <a:xfrm>
            <a:off x="4572000" y="764704"/>
            <a:ext cx="4572000" cy="547749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Desde entonces la </a:t>
            </a:r>
            <a:r>
              <a:rPr lang="es-ES" sz="3600" dirty="0" smtClean="0">
                <a:solidFill>
                  <a:srgbClr val="FF0000"/>
                </a:solidFill>
                <a:latin typeface="Times New Roman" pitchFamily="18" charset="0"/>
                <a:cs typeface="Times New Roman" pitchFamily="18" charset="0"/>
              </a:rPr>
              <a:t>población urbana superaba claramente a la rural</a:t>
            </a:r>
            <a:r>
              <a:rPr lang="es-ES" sz="3600" dirty="0" smtClean="0">
                <a:latin typeface="Times New Roman" pitchFamily="18" charset="0"/>
                <a:cs typeface="Times New Roman" pitchFamily="18" charset="0"/>
              </a:rPr>
              <a:t>, alcanzando los 21 millones en 1975. Madrid pasó de 1 a 3 millones de habitantes, Barcelona de 1 a 1,75 millones.</a:t>
            </a:r>
            <a:endParaRPr lang="es-ES" sz="3600" dirty="0">
              <a:latin typeface="Times New Roman" pitchFamily="18" charset="0"/>
              <a:cs typeface="Times New Roman" pitchFamily="18" charset="0"/>
            </a:endParaRPr>
          </a:p>
        </p:txBody>
      </p:sp>
      <p:pic>
        <p:nvPicPr>
          <p:cNvPr id="3" name="Picture 2" descr="http://4.bp.blogspot.com/_mFBHW6o6ds0/S7BIZX_gl1I/AAAAAAAAAvw/kN0cuGjE_pk/s1600/Evoluci%C3%B3n+de+la+Poblaci%C3%B3n+rural+y+urbana+en+el+S.+XX.JPG"/>
          <p:cNvPicPr>
            <a:picLocks noChangeAspect="1" noChangeArrowheads="1"/>
          </p:cNvPicPr>
          <p:nvPr/>
        </p:nvPicPr>
        <p:blipFill>
          <a:blip r:embed="rId2" cstate="print"/>
          <a:srcRect/>
          <a:stretch>
            <a:fillRect/>
          </a:stretch>
        </p:blipFill>
        <p:spPr bwMode="auto">
          <a:xfrm>
            <a:off x="3227850" y="2420888"/>
            <a:ext cx="5916149" cy="44371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836712"/>
            <a:ext cx="9144000" cy="2608729"/>
          </a:xfrm>
          <a:prstGeom prst="rect">
            <a:avLst/>
          </a:prstGeom>
          <a:noFill/>
          <a:ln w="9525">
            <a:noFill/>
            <a:miter lim="800000"/>
            <a:headEnd/>
            <a:tailEnd/>
          </a:ln>
          <a:effectLst/>
        </p:spPr>
      </p:pic>
      <p:sp>
        <p:nvSpPr>
          <p:cNvPr id="3" name="2 CuadroTexto"/>
          <p:cNvSpPr txBox="1"/>
          <p:nvPr/>
        </p:nvSpPr>
        <p:spPr>
          <a:xfrm>
            <a:off x="0" y="3861048"/>
            <a:ext cx="9144000" cy="1938992"/>
          </a:xfrm>
          <a:prstGeom prst="rect">
            <a:avLst/>
          </a:prstGeom>
          <a:noFill/>
        </p:spPr>
        <p:txBody>
          <a:bodyPr wrap="square" rtlCol="0">
            <a:spAutoFit/>
          </a:bodyPr>
          <a:lstStyle/>
          <a:p>
            <a:pPr algn="ctr"/>
            <a:r>
              <a:rPr lang="es-ES" sz="2400" dirty="0" smtClean="0"/>
              <a:t>Fíjate que es durante el franquismo (entre 1940 y 1970) cuando Madrid deja atrás a Barcelona. El crecimiento de Madrid es especialmente intenso todas crecen. De hecho, en términos porcentuales Las Palmas (turismo) supera a Madrid y también son muy intensos los crecimientos de Bilbao (industria), Palma de Mallorca (turismo) o Alicante (turismo).</a:t>
            </a:r>
            <a:endParaRPr lang="es-ES"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En los años 60 se intensificó la </a:t>
            </a:r>
            <a:r>
              <a:rPr lang="es-ES" sz="3600" dirty="0" smtClean="0">
                <a:solidFill>
                  <a:srgbClr val="FF0000"/>
                </a:solidFill>
                <a:latin typeface="Times New Roman" pitchFamily="18" charset="0"/>
                <a:cs typeface="Times New Roman" pitchFamily="18" charset="0"/>
              </a:rPr>
              <a:t>emigración extranjera</a:t>
            </a:r>
            <a:r>
              <a:rPr lang="es-ES" sz="3600" dirty="0" smtClean="0">
                <a:latin typeface="Times New Roman" pitchFamily="18" charset="0"/>
                <a:cs typeface="Times New Roman" pitchFamily="18" charset="0"/>
              </a:rPr>
              <a:t> que afectaría a cerca de 2 millones de personas en dirección sobre todo a </a:t>
            </a:r>
            <a:r>
              <a:rPr lang="es-ES" sz="3600" dirty="0" smtClean="0">
                <a:solidFill>
                  <a:srgbClr val="FF0000"/>
                </a:solidFill>
                <a:latin typeface="Times New Roman" pitchFamily="18" charset="0"/>
                <a:cs typeface="Times New Roman" pitchFamily="18" charset="0"/>
              </a:rPr>
              <a:t>Suiza, Alemania y Francia</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14338" name="Picture 2" descr="Resultado de imagen de emigracion a europa años 60"/>
          <p:cNvPicPr>
            <a:picLocks noChangeAspect="1" noChangeArrowheads="1"/>
          </p:cNvPicPr>
          <p:nvPr/>
        </p:nvPicPr>
        <p:blipFill>
          <a:blip r:embed="rId2" cstate="print"/>
          <a:srcRect/>
          <a:stretch>
            <a:fillRect/>
          </a:stretch>
        </p:blipFill>
        <p:spPr bwMode="auto">
          <a:xfrm>
            <a:off x="5891276" y="2276872"/>
            <a:ext cx="3252724" cy="4581128"/>
          </a:xfrm>
          <a:prstGeom prst="rect">
            <a:avLst/>
          </a:prstGeom>
          <a:noFill/>
        </p:spPr>
      </p:pic>
      <p:pic>
        <p:nvPicPr>
          <p:cNvPr id="4" name="Picture 4" descr="http://4.bp.blogspot.com/-zroPlac0Pds/UPL961anqTI/AAAAAAAAA0o/4O7Neudc1rc/s1600/Evoluci%C3%B3n+de+la+emigraci%C3%B3n+espa%C3%B1ola.jpg"/>
          <p:cNvPicPr>
            <a:picLocks noChangeAspect="1" noChangeArrowheads="1"/>
          </p:cNvPicPr>
          <p:nvPr/>
        </p:nvPicPr>
        <p:blipFill>
          <a:blip r:embed="rId3" cstate="print"/>
          <a:srcRect/>
          <a:stretch>
            <a:fillRect/>
          </a:stretch>
        </p:blipFill>
        <p:spPr bwMode="auto">
          <a:xfrm>
            <a:off x="539552" y="2276872"/>
            <a:ext cx="4896544" cy="3049670"/>
          </a:xfrm>
          <a:prstGeom prst="rect">
            <a:avLst/>
          </a:prstGeom>
          <a:noFill/>
        </p:spPr>
      </p:pic>
      <p:sp>
        <p:nvSpPr>
          <p:cNvPr id="5" name="4 CuadroTexto"/>
          <p:cNvSpPr txBox="1"/>
          <p:nvPr/>
        </p:nvSpPr>
        <p:spPr>
          <a:xfrm>
            <a:off x="0" y="5288340"/>
            <a:ext cx="5940152" cy="1569660"/>
          </a:xfrm>
          <a:prstGeom prst="rect">
            <a:avLst/>
          </a:prstGeom>
          <a:noFill/>
        </p:spPr>
        <p:txBody>
          <a:bodyPr wrap="square" rtlCol="0">
            <a:spAutoFit/>
          </a:bodyPr>
          <a:lstStyle/>
          <a:p>
            <a:pPr algn="ctr"/>
            <a:r>
              <a:rPr lang="es-ES" sz="2400" dirty="0" smtClean="0"/>
              <a:t>La emigración hacia América predominó hasta 1960 pero desde ese año, con la apertura económica y la crisis económica americana, se dirigió predominantemente hacia Europa.</a:t>
            </a:r>
            <a:endParaRPr lang="es-E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4.bp.blogspot.com/-zroPlac0Pds/UPL961anqTI/AAAAAAAAA0o/4O7Neudc1rc/s1600/Evoluci%C3%B3n+de+la+emigraci%C3%B3n+espa%C3%B1ola.jpg"/>
          <p:cNvPicPr>
            <a:picLocks noChangeAspect="1" noChangeArrowheads="1"/>
          </p:cNvPicPr>
          <p:nvPr/>
        </p:nvPicPr>
        <p:blipFill>
          <a:blip r:embed="rId2" cstate="print"/>
          <a:srcRect/>
          <a:stretch>
            <a:fillRect/>
          </a:stretch>
        </p:blipFill>
        <p:spPr bwMode="auto">
          <a:xfrm>
            <a:off x="683568" y="0"/>
            <a:ext cx="8100392" cy="5045094"/>
          </a:xfrm>
          <a:prstGeom prst="rect">
            <a:avLst/>
          </a:prstGeom>
          <a:noFill/>
        </p:spPr>
      </p:pic>
      <p:sp>
        <p:nvSpPr>
          <p:cNvPr id="3" name="2 CuadroTexto"/>
          <p:cNvSpPr txBox="1"/>
          <p:nvPr/>
        </p:nvSpPr>
        <p:spPr>
          <a:xfrm>
            <a:off x="0" y="5288340"/>
            <a:ext cx="9144000" cy="1200329"/>
          </a:xfrm>
          <a:prstGeom prst="rect">
            <a:avLst/>
          </a:prstGeom>
          <a:noFill/>
        </p:spPr>
        <p:txBody>
          <a:bodyPr wrap="square" rtlCol="0">
            <a:spAutoFit/>
          </a:bodyPr>
          <a:lstStyle/>
          <a:p>
            <a:pPr algn="ctr"/>
            <a:r>
              <a:rPr lang="es-ES" sz="2400" dirty="0" smtClean="0"/>
              <a:t>También llama la atención cómo en 1974 se corta bruscamente el flujo de emigrantes hacia Europa. Se ven entonces los efectos de la crisis del petróleo de 1973 que paralizó el desarrollo de las economías europeas.</a:t>
            </a:r>
            <a:endParaRPr lang="es-E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Al frente de esta </a:t>
            </a:r>
            <a:r>
              <a:rPr lang="es-ES" sz="3600" dirty="0" smtClean="0">
                <a:solidFill>
                  <a:srgbClr val="FF0000"/>
                </a:solidFill>
                <a:latin typeface="Times New Roman" pitchFamily="18" charset="0"/>
                <a:cs typeface="Times New Roman" pitchFamily="18" charset="0"/>
              </a:rPr>
              <a:t>nueva sociedad </a:t>
            </a:r>
            <a:r>
              <a:rPr lang="es-ES" sz="3600" dirty="0" smtClean="0">
                <a:latin typeface="Times New Roman" pitchFamily="18" charset="0"/>
                <a:cs typeface="Times New Roman" pitchFamily="18" charset="0"/>
              </a:rPr>
              <a:t>se encontraba una </a:t>
            </a:r>
            <a:r>
              <a:rPr lang="es-ES" sz="3600" dirty="0" smtClean="0">
                <a:solidFill>
                  <a:srgbClr val="FF0000"/>
                </a:solidFill>
                <a:latin typeface="Times New Roman" pitchFamily="18" charset="0"/>
                <a:cs typeface="Times New Roman" pitchFamily="18" charset="0"/>
              </a:rPr>
              <a:t>clase alta </a:t>
            </a:r>
            <a:r>
              <a:rPr lang="es-ES" sz="3600" dirty="0" smtClean="0">
                <a:latin typeface="Times New Roman" pitchFamily="18" charset="0"/>
                <a:cs typeface="Times New Roman" pitchFamily="18" charset="0"/>
              </a:rPr>
              <a:t>formada por terratenientes, altos funcionarios, militares, el alto clero y la burguesía industrial y financiera. </a:t>
            </a:r>
            <a:endParaRPr lang="es-ES" sz="3600" dirty="0">
              <a:latin typeface="Times New Roman" pitchFamily="18" charset="0"/>
              <a:cs typeface="Times New Roman" pitchFamily="18" charset="0"/>
            </a:endParaRPr>
          </a:p>
        </p:txBody>
      </p:sp>
      <p:pic>
        <p:nvPicPr>
          <p:cNvPr id="13314" name="Picture 2" descr="Haiga americano"/>
          <p:cNvPicPr>
            <a:picLocks noChangeAspect="1" noChangeArrowheads="1"/>
          </p:cNvPicPr>
          <p:nvPr/>
        </p:nvPicPr>
        <p:blipFill>
          <a:blip r:embed="rId2" cstate="print"/>
          <a:srcRect/>
          <a:stretch>
            <a:fillRect/>
          </a:stretch>
        </p:blipFill>
        <p:spPr bwMode="auto">
          <a:xfrm>
            <a:off x="4242589" y="2708920"/>
            <a:ext cx="4901411" cy="3501008"/>
          </a:xfrm>
          <a:prstGeom prst="rect">
            <a:avLst/>
          </a:prstGeom>
          <a:noFill/>
        </p:spPr>
      </p:pic>
      <p:sp>
        <p:nvSpPr>
          <p:cNvPr id="4" name="3 CuadroTexto"/>
          <p:cNvSpPr txBox="1"/>
          <p:nvPr/>
        </p:nvSpPr>
        <p:spPr>
          <a:xfrm>
            <a:off x="0" y="2924944"/>
            <a:ext cx="4211960" cy="3046988"/>
          </a:xfrm>
          <a:prstGeom prst="rect">
            <a:avLst/>
          </a:prstGeom>
          <a:noFill/>
        </p:spPr>
        <p:txBody>
          <a:bodyPr wrap="square" rtlCol="0">
            <a:spAutoFit/>
          </a:bodyPr>
          <a:lstStyle/>
          <a:p>
            <a:pPr algn="ctr"/>
            <a:r>
              <a:rPr lang="es-ES" sz="2400" dirty="0" smtClean="0"/>
              <a:t>Los haigas eran los coches de los nuevos ricos. Así llamados porque compraban “el coche más grande que haiga”, muchos de ellos de origen estadounidense. Muchas de estas fortunas procedían del estraperlo de los 40.</a:t>
            </a:r>
            <a:endParaRPr lang="es-E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esultado de imagen de monterías franquismo"/>
          <p:cNvPicPr>
            <a:picLocks noChangeAspect="1" noChangeArrowheads="1"/>
          </p:cNvPicPr>
          <p:nvPr/>
        </p:nvPicPr>
        <p:blipFill>
          <a:blip r:embed="rId2" cstate="print"/>
          <a:srcRect/>
          <a:stretch>
            <a:fillRect/>
          </a:stretch>
        </p:blipFill>
        <p:spPr bwMode="auto">
          <a:xfrm>
            <a:off x="-1" y="0"/>
            <a:ext cx="4148567" cy="2708920"/>
          </a:xfrm>
          <a:prstGeom prst="rect">
            <a:avLst/>
          </a:prstGeom>
          <a:noFill/>
        </p:spPr>
      </p:pic>
      <p:pic>
        <p:nvPicPr>
          <p:cNvPr id="67588" name="Picture 4" descr="Resultado de imagen de obispos franquismo años 60"/>
          <p:cNvPicPr>
            <a:picLocks noChangeAspect="1" noChangeArrowheads="1"/>
          </p:cNvPicPr>
          <p:nvPr/>
        </p:nvPicPr>
        <p:blipFill>
          <a:blip r:embed="rId3" cstate="print"/>
          <a:srcRect/>
          <a:stretch>
            <a:fillRect/>
          </a:stretch>
        </p:blipFill>
        <p:spPr bwMode="auto">
          <a:xfrm>
            <a:off x="4283968" y="1"/>
            <a:ext cx="4860032" cy="2733768"/>
          </a:xfrm>
          <a:prstGeom prst="rect">
            <a:avLst/>
          </a:prstGeom>
          <a:noFill/>
        </p:spPr>
      </p:pic>
      <p:sp>
        <p:nvSpPr>
          <p:cNvPr id="4" name="3 CuadroTexto"/>
          <p:cNvSpPr txBox="1"/>
          <p:nvPr/>
        </p:nvSpPr>
        <p:spPr>
          <a:xfrm>
            <a:off x="0" y="2708920"/>
            <a:ext cx="9144000" cy="1569660"/>
          </a:xfrm>
          <a:prstGeom prst="rect">
            <a:avLst/>
          </a:prstGeom>
          <a:noFill/>
        </p:spPr>
        <p:txBody>
          <a:bodyPr wrap="square" rtlCol="0">
            <a:spAutoFit/>
          </a:bodyPr>
          <a:lstStyle/>
          <a:p>
            <a:pPr algn="ctr"/>
            <a:r>
              <a:rPr lang="es-ES" sz="2400" dirty="0" smtClean="0"/>
              <a:t>Las cacerías, la misa y las bodas, escenas muy típicas de la alta sociedad. Entre esta clase social alta estaban obviamente los sostenes del régimen (Iglesia, Ejército y propietarios). Incluía a quienes se enriquecieron con la mecanización del campo o con el crecimiento industrial desde los 50.</a:t>
            </a:r>
            <a:endParaRPr lang="es-ES" sz="2400" dirty="0"/>
          </a:p>
        </p:txBody>
      </p:sp>
      <p:pic>
        <p:nvPicPr>
          <p:cNvPr id="67589" name="Picture 5"/>
          <p:cNvPicPr>
            <a:picLocks noChangeAspect="1" noChangeArrowheads="1"/>
          </p:cNvPicPr>
          <p:nvPr/>
        </p:nvPicPr>
        <p:blipFill>
          <a:blip r:embed="rId4" cstate="print"/>
          <a:srcRect/>
          <a:stretch>
            <a:fillRect/>
          </a:stretch>
        </p:blipFill>
        <p:spPr bwMode="auto">
          <a:xfrm>
            <a:off x="6156176" y="4221088"/>
            <a:ext cx="2244834" cy="2636912"/>
          </a:xfrm>
          <a:prstGeom prst="rect">
            <a:avLst/>
          </a:prstGeom>
          <a:noFill/>
          <a:ln w="9525">
            <a:noFill/>
            <a:miter lim="800000"/>
            <a:headEnd/>
            <a:tailEnd/>
          </a:ln>
        </p:spPr>
      </p:pic>
      <p:pic>
        <p:nvPicPr>
          <p:cNvPr id="67591" name="Picture 7" descr="Resultado de imagen de boda carmen franco"/>
          <p:cNvPicPr>
            <a:picLocks noChangeAspect="1" noChangeArrowheads="1"/>
          </p:cNvPicPr>
          <p:nvPr/>
        </p:nvPicPr>
        <p:blipFill>
          <a:blip r:embed="rId5" cstate="print"/>
          <a:srcRect/>
          <a:stretch>
            <a:fillRect/>
          </a:stretch>
        </p:blipFill>
        <p:spPr bwMode="auto">
          <a:xfrm>
            <a:off x="539552" y="4263483"/>
            <a:ext cx="4572000" cy="259451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También ganó peso, especialmente desde los años 60, la </a:t>
            </a:r>
            <a:r>
              <a:rPr lang="es-ES" sz="3600" dirty="0" smtClean="0">
                <a:solidFill>
                  <a:srgbClr val="FF0000"/>
                </a:solidFill>
                <a:latin typeface="Times New Roman" pitchFamily="18" charset="0"/>
                <a:cs typeface="Times New Roman" pitchFamily="18" charset="0"/>
              </a:rPr>
              <a:t>clase media </a:t>
            </a:r>
            <a:r>
              <a:rPr lang="es-ES" sz="3600" dirty="0" smtClean="0">
                <a:latin typeface="Times New Roman" pitchFamily="18" charset="0"/>
                <a:cs typeface="Times New Roman" pitchFamily="18" charset="0"/>
              </a:rPr>
              <a:t>que </a:t>
            </a:r>
            <a:r>
              <a:rPr lang="es-ES" sz="3600" dirty="0" smtClean="0">
                <a:solidFill>
                  <a:srgbClr val="FF0000"/>
                </a:solidFill>
                <a:latin typeface="Times New Roman" pitchFamily="18" charset="0"/>
                <a:cs typeface="Times New Roman" pitchFamily="18" charset="0"/>
              </a:rPr>
              <a:t>renovó su procedencia </a:t>
            </a:r>
            <a:r>
              <a:rPr lang="es-ES" sz="3600" dirty="0" smtClean="0">
                <a:latin typeface="Times New Roman" pitchFamily="18" charset="0"/>
                <a:cs typeface="Times New Roman" pitchFamily="18" charset="0"/>
              </a:rPr>
              <a:t>(funcionarios, profesionales liberales, mano de obra cualificada).</a:t>
            </a:r>
            <a:endParaRPr lang="es-ES" sz="3600" dirty="0">
              <a:latin typeface="Times New Roman" pitchFamily="18" charset="0"/>
              <a:cs typeface="Times New Roman" pitchFamily="18" charset="0"/>
            </a:endParaRPr>
          </a:p>
        </p:txBody>
      </p:sp>
      <p:pic>
        <p:nvPicPr>
          <p:cNvPr id="12289" name="Picture 1"/>
          <p:cNvPicPr>
            <a:picLocks noChangeAspect="1" noChangeArrowheads="1"/>
          </p:cNvPicPr>
          <p:nvPr/>
        </p:nvPicPr>
        <p:blipFill>
          <a:blip r:embed="rId2" cstate="print"/>
          <a:srcRect/>
          <a:stretch>
            <a:fillRect/>
          </a:stretch>
        </p:blipFill>
        <p:spPr bwMode="auto">
          <a:xfrm>
            <a:off x="4355977" y="2373175"/>
            <a:ext cx="4788024" cy="4484825"/>
          </a:xfrm>
          <a:prstGeom prst="rect">
            <a:avLst/>
          </a:prstGeom>
          <a:noFill/>
          <a:ln w="9525">
            <a:noFill/>
            <a:miter lim="800000"/>
            <a:headEnd/>
            <a:tailEnd/>
          </a:ln>
        </p:spPr>
      </p:pic>
      <p:sp>
        <p:nvSpPr>
          <p:cNvPr id="4" name="3 CuadroTexto"/>
          <p:cNvSpPr txBox="1"/>
          <p:nvPr/>
        </p:nvSpPr>
        <p:spPr>
          <a:xfrm>
            <a:off x="0" y="3212976"/>
            <a:ext cx="4211960" cy="2308324"/>
          </a:xfrm>
          <a:prstGeom prst="rect">
            <a:avLst/>
          </a:prstGeom>
          <a:noFill/>
        </p:spPr>
        <p:txBody>
          <a:bodyPr wrap="square" rtlCol="0">
            <a:spAutoFit/>
          </a:bodyPr>
          <a:lstStyle/>
          <a:p>
            <a:pPr algn="ctr"/>
            <a:r>
              <a:rPr lang="es-ES" sz="2400" dirty="0" smtClean="0"/>
              <a:t>La clase media se refiere simplemente a que aumentó el número de personas con un poder adquisitivo suficiente para mantener un nivel de vida holgado.</a:t>
            </a:r>
            <a:endParaRPr lang="es-E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420327"/>
            <a:ext cx="9144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4400" dirty="0" smtClean="0">
                <a:solidFill>
                  <a:srgbClr val="FF0000"/>
                </a:solidFill>
                <a:latin typeface="Arial Black" pitchFamily="34" charset="0"/>
              </a:rPr>
              <a:t>Política económica del franquismo: de la autarquía al desarrollismo. Transformaciones sociales: causas y evolución.</a:t>
            </a:r>
          </a:p>
          <a:p>
            <a:pPr lvl="0" algn="ctr" fontAlgn="base">
              <a:spcBef>
                <a:spcPct val="0"/>
              </a:spcBef>
              <a:spcAft>
                <a:spcPct val="0"/>
              </a:spcAft>
            </a:pPr>
            <a:r>
              <a:rPr kumimoji="0" lang="es-ES" sz="4400" b="0" i="0" u="none" strike="noStrike" cap="none" normalizeH="0" baseline="0" dirty="0" smtClean="0">
                <a:ln>
                  <a:noFill/>
                </a:ln>
                <a:solidFill>
                  <a:srgbClr val="FF0000"/>
                </a:solidFill>
                <a:effectLst/>
                <a:latin typeface="Arial Black" pitchFamily="34" charset="0"/>
                <a:cs typeface="Arial" pitchFamily="34" charset="0"/>
              </a:rPr>
              <a:t>Cultura: oficial y en el exilio.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Resultado de imagen de clase media franquismo"/>
          <p:cNvPicPr>
            <a:picLocks noChangeAspect="1" noChangeArrowheads="1"/>
          </p:cNvPicPr>
          <p:nvPr/>
        </p:nvPicPr>
        <p:blipFill>
          <a:blip r:embed="rId2" cstate="print"/>
          <a:srcRect/>
          <a:stretch>
            <a:fillRect/>
          </a:stretch>
        </p:blipFill>
        <p:spPr bwMode="auto">
          <a:xfrm>
            <a:off x="3563889" y="965084"/>
            <a:ext cx="5580112" cy="5186554"/>
          </a:xfrm>
          <a:prstGeom prst="rect">
            <a:avLst/>
          </a:prstGeom>
          <a:noFill/>
        </p:spPr>
      </p:pic>
      <p:sp>
        <p:nvSpPr>
          <p:cNvPr id="3" name="2 CuadroTexto"/>
          <p:cNvSpPr txBox="1"/>
          <p:nvPr/>
        </p:nvSpPr>
        <p:spPr>
          <a:xfrm>
            <a:off x="0" y="1340768"/>
            <a:ext cx="3491880" cy="4524315"/>
          </a:xfrm>
          <a:prstGeom prst="rect">
            <a:avLst/>
          </a:prstGeom>
          <a:noFill/>
        </p:spPr>
        <p:txBody>
          <a:bodyPr wrap="square" rtlCol="0">
            <a:spAutoFit/>
          </a:bodyPr>
          <a:lstStyle/>
          <a:p>
            <a:pPr algn="ctr"/>
            <a:r>
              <a:rPr lang="es-ES" sz="2400" dirty="0" smtClean="0"/>
              <a:t>Se asocia clase media al desarrollo de la </a:t>
            </a:r>
            <a:r>
              <a:rPr lang="es-ES" sz="2400" dirty="0" smtClean="0">
                <a:solidFill>
                  <a:srgbClr val="FF0000"/>
                </a:solidFill>
              </a:rPr>
              <a:t>sociedad de consumo</a:t>
            </a:r>
            <a:r>
              <a:rPr lang="es-ES" sz="2400" dirty="0" smtClean="0"/>
              <a:t>. Esto es así porque se entiende que una vez cubiertas las necesidades más básicas, una familia puede permitirse una mayor comodidad que se asocia con los electrodomésticos, mejor ropa, automóvil, casa, vacaciones…</a:t>
            </a:r>
            <a:endParaRPr lang="es-ES"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En cuanto a la </a:t>
            </a:r>
            <a:r>
              <a:rPr lang="es-ES" sz="3600" dirty="0" smtClean="0">
                <a:solidFill>
                  <a:srgbClr val="FF0000"/>
                </a:solidFill>
                <a:latin typeface="Times New Roman" pitchFamily="18" charset="0"/>
                <a:cs typeface="Times New Roman" pitchFamily="18" charset="0"/>
              </a:rPr>
              <a:t>clase baja</a:t>
            </a:r>
            <a:r>
              <a:rPr lang="es-ES" sz="3600" dirty="0" smtClean="0">
                <a:latin typeface="Times New Roman" pitchFamily="18" charset="0"/>
                <a:cs typeface="Times New Roman" pitchFamily="18" charset="0"/>
              </a:rPr>
              <a:t>, aumentó el número de obreros y personas dedicadas a servicios poco especializados, que </a:t>
            </a:r>
            <a:r>
              <a:rPr lang="es-ES" sz="3600" dirty="0" smtClean="0">
                <a:solidFill>
                  <a:srgbClr val="FF0000"/>
                </a:solidFill>
                <a:latin typeface="Times New Roman" pitchFamily="18" charset="0"/>
                <a:cs typeface="Times New Roman" pitchFamily="18" charset="0"/>
              </a:rPr>
              <a:t>en general mejoraron sus condiciones de vida </a:t>
            </a:r>
            <a:r>
              <a:rPr lang="es-ES" sz="3600" dirty="0" smtClean="0">
                <a:latin typeface="Times New Roman" pitchFamily="18" charset="0"/>
                <a:cs typeface="Times New Roman" pitchFamily="18" charset="0"/>
              </a:rPr>
              <a:t>desde los 50.</a:t>
            </a:r>
            <a:endParaRPr lang="es-ES" sz="3600" dirty="0">
              <a:latin typeface="Times New Roman" pitchFamily="18" charset="0"/>
              <a:cs typeface="Times New Roman" pitchFamily="18" charset="0"/>
            </a:endParaRPr>
          </a:p>
        </p:txBody>
      </p:sp>
      <p:pic>
        <p:nvPicPr>
          <p:cNvPr id="3" name="Picture 2" descr="Resultado de imagen de evolución ipc franquismo"/>
          <p:cNvPicPr>
            <a:picLocks noChangeAspect="1" noChangeArrowheads="1"/>
          </p:cNvPicPr>
          <p:nvPr/>
        </p:nvPicPr>
        <p:blipFill>
          <a:blip r:embed="rId2" cstate="print"/>
          <a:srcRect/>
          <a:stretch>
            <a:fillRect/>
          </a:stretch>
        </p:blipFill>
        <p:spPr bwMode="auto">
          <a:xfrm>
            <a:off x="4486275" y="2780928"/>
            <a:ext cx="4657725" cy="3514726"/>
          </a:xfrm>
          <a:prstGeom prst="rect">
            <a:avLst/>
          </a:prstGeom>
          <a:noFill/>
        </p:spPr>
      </p:pic>
      <p:sp>
        <p:nvSpPr>
          <p:cNvPr id="4" name="3 CuadroTexto"/>
          <p:cNvSpPr txBox="1"/>
          <p:nvPr/>
        </p:nvSpPr>
        <p:spPr>
          <a:xfrm>
            <a:off x="0" y="3645024"/>
            <a:ext cx="4572000" cy="1569660"/>
          </a:xfrm>
          <a:prstGeom prst="rect">
            <a:avLst/>
          </a:prstGeom>
          <a:noFill/>
        </p:spPr>
        <p:txBody>
          <a:bodyPr wrap="square" rtlCol="0">
            <a:spAutoFit/>
          </a:bodyPr>
          <a:lstStyle/>
          <a:p>
            <a:pPr algn="ctr"/>
            <a:r>
              <a:rPr lang="es-ES" sz="2400" dirty="0" smtClean="0"/>
              <a:t>Se ve que los salarios, al menos en teoría, crecieron más que los precios en los años 60 y hasta el final del franquismo.</a:t>
            </a:r>
            <a:endParaRPr lang="es-E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08324"/>
          </a:xfrm>
          <a:prstGeom prst="rect">
            <a:avLst/>
          </a:prstGeom>
        </p:spPr>
        <p:txBody>
          <a:bodyPr wrap="square">
            <a:spAutoFit/>
          </a:bodyPr>
          <a:lstStyle/>
          <a:p>
            <a:pPr algn="ctr"/>
            <a:r>
              <a:rPr lang="es-ES" sz="3600" dirty="0" smtClean="0">
                <a:latin typeface="Times New Roman" pitchFamily="18" charset="0"/>
                <a:cs typeface="Times New Roman" pitchFamily="18" charset="0"/>
              </a:rPr>
              <a:t>El número de </a:t>
            </a:r>
            <a:r>
              <a:rPr lang="es-ES" sz="3600" dirty="0" smtClean="0">
                <a:solidFill>
                  <a:srgbClr val="FF0000"/>
                </a:solidFill>
                <a:latin typeface="Times New Roman" pitchFamily="18" charset="0"/>
                <a:cs typeface="Times New Roman" pitchFamily="18" charset="0"/>
              </a:rPr>
              <a:t>agricultores</a:t>
            </a:r>
            <a:r>
              <a:rPr lang="es-ES" sz="3600" dirty="0" smtClean="0">
                <a:latin typeface="Times New Roman" pitchFamily="18" charset="0"/>
                <a:cs typeface="Times New Roman" pitchFamily="18" charset="0"/>
              </a:rPr>
              <a:t> aumentó hasta los 40, aunque desde los 50 </a:t>
            </a:r>
            <a:r>
              <a:rPr lang="es-ES" sz="3600" dirty="0" smtClean="0">
                <a:solidFill>
                  <a:srgbClr val="FF0000"/>
                </a:solidFill>
                <a:latin typeface="Times New Roman" pitchFamily="18" charset="0"/>
                <a:cs typeface="Times New Roman" pitchFamily="18" charset="0"/>
              </a:rPr>
              <a:t>su peso se redujo </a:t>
            </a:r>
            <a:r>
              <a:rPr lang="es-ES" sz="3600" dirty="0" smtClean="0">
                <a:latin typeface="Times New Roman" pitchFamily="18" charset="0"/>
                <a:cs typeface="Times New Roman" pitchFamily="18" charset="0"/>
              </a:rPr>
              <a:t>ostensiblemente. Los </a:t>
            </a:r>
            <a:r>
              <a:rPr lang="es-ES" sz="3600" dirty="0" smtClean="0">
                <a:solidFill>
                  <a:srgbClr val="FF0000"/>
                </a:solidFill>
                <a:latin typeface="Times New Roman" pitchFamily="18" charset="0"/>
                <a:cs typeface="Times New Roman" pitchFamily="18" charset="0"/>
              </a:rPr>
              <a:t>jornaleros</a:t>
            </a:r>
            <a:r>
              <a:rPr lang="es-ES" sz="3600" dirty="0" smtClean="0">
                <a:latin typeface="Times New Roman" pitchFamily="18" charset="0"/>
                <a:cs typeface="Times New Roman" pitchFamily="18" charset="0"/>
              </a:rPr>
              <a:t> fueron los grandes protagonistas de la </a:t>
            </a:r>
            <a:r>
              <a:rPr lang="es-ES" sz="3600" dirty="0" smtClean="0">
                <a:solidFill>
                  <a:srgbClr val="FF0000"/>
                </a:solidFill>
                <a:latin typeface="Times New Roman" pitchFamily="18" charset="0"/>
                <a:cs typeface="Times New Roman" pitchFamily="18" charset="0"/>
              </a:rPr>
              <a:t>emigración</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pic>
        <p:nvPicPr>
          <p:cNvPr id="68610" name="Picture 2" descr="Resultado de imagen de evolucion poblacion activa ocupada españa franquismo"/>
          <p:cNvPicPr>
            <a:picLocks noChangeAspect="1" noChangeArrowheads="1"/>
          </p:cNvPicPr>
          <p:nvPr/>
        </p:nvPicPr>
        <p:blipFill>
          <a:blip r:embed="rId2" cstate="print"/>
          <a:srcRect/>
          <a:stretch>
            <a:fillRect/>
          </a:stretch>
        </p:blipFill>
        <p:spPr bwMode="auto">
          <a:xfrm>
            <a:off x="3486357" y="2924944"/>
            <a:ext cx="5657643" cy="3226694"/>
          </a:xfrm>
          <a:prstGeom prst="rect">
            <a:avLst/>
          </a:prstGeom>
          <a:noFill/>
        </p:spPr>
      </p:pic>
      <p:sp>
        <p:nvSpPr>
          <p:cNvPr id="4" name="3 CuadroTexto"/>
          <p:cNvSpPr txBox="1"/>
          <p:nvPr/>
        </p:nvSpPr>
        <p:spPr>
          <a:xfrm>
            <a:off x="0" y="3645024"/>
            <a:ext cx="3491880" cy="1569660"/>
          </a:xfrm>
          <a:prstGeom prst="rect">
            <a:avLst/>
          </a:prstGeom>
          <a:noFill/>
        </p:spPr>
        <p:txBody>
          <a:bodyPr wrap="square" rtlCol="0">
            <a:spAutoFit/>
          </a:bodyPr>
          <a:lstStyle/>
          <a:p>
            <a:pPr algn="ctr"/>
            <a:r>
              <a:rPr lang="es-ES" sz="2400" dirty="0" smtClean="0"/>
              <a:t>La mecanización agraria y la emigración del campo empiezan a hacerse patentes en los 50.</a:t>
            </a:r>
            <a:endParaRPr lang="es-E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00329"/>
          </a:xfrm>
          <a:prstGeom prst="rect">
            <a:avLst/>
          </a:prstGeom>
        </p:spPr>
        <p:txBody>
          <a:bodyPr wrap="square">
            <a:spAutoFit/>
          </a:bodyPr>
          <a:lstStyle/>
          <a:p>
            <a:pPr algn="ctr"/>
            <a:r>
              <a:rPr lang="es-ES" sz="3600" dirty="0" smtClean="0">
                <a:latin typeface="Times New Roman" pitchFamily="18" charset="0"/>
                <a:cs typeface="Times New Roman" pitchFamily="18" charset="0"/>
              </a:rPr>
              <a:t>La apertura del régimen se hizo también patente en los </a:t>
            </a:r>
            <a:r>
              <a:rPr lang="es-ES" sz="3600" dirty="0" smtClean="0">
                <a:solidFill>
                  <a:srgbClr val="FF0000"/>
                </a:solidFill>
                <a:latin typeface="Times New Roman" pitchFamily="18" charset="0"/>
                <a:cs typeface="Times New Roman" pitchFamily="18" charset="0"/>
              </a:rPr>
              <a:t>valores sociales</a:t>
            </a:r>
            <a:r>
              <a:rPr lang="es-ES" sz="3600" dirty="0" smtClean="0">
                <a:latin typeface="Times New Roman" pitchFamily="18" charset="0"/>
                <a:cs typeface="Times New Roman" pitchFamily="18" charset="0"/>
              </a:rPr>
              <a:t>. </a:t>
            </a:r>
            <a:endParaRPr lang="es-ES" sz="3600" dirty="0">
              <a:latin typeface="Times New Roman" pitchFamily="18" charset="0"/>
              <a:cs typeface="Times New Roman" pitchFamily="18" charset="0"/>
            </a:endParaRPr>
          </a:p>
        </p:txBody>
      </p:sp>
      <p:pic>
        <p:nvPicPr>
          <p:cNvPr id="10242" name="Picture 2" descr="Resultado de imagen de moda ye ye españa 60"/>
          <p:cNvPicPr>
            <a:picLocks noChangeAspect="1" noChangeArrowheads="1"/>
          </p:cNvPicPr>
          <p:nvPr/>
        </p:nvPicPr>
        <p:blipFill>
          <a:blip r:embed="rId2" cstate="print"/>
          <a:srcRect/>
          <a:stretch>
            <a:fillRect/>
          </a:stretch>
        </p:blipFill>
        <p:spPr bwMode="auto">
          <a:xfrm>
            <a:off x="4788025" y="1409337"/>
            <a:ext cx="4355976" cy="5448663"/>
          </a:xfrm>
          <a:prstGeom prst="rect">
            <a:avLst/>
          </a:prstGeom>
          <a:noFill/>
        </p:spPr>
      </p:pic>
      <p:sp>
        <p:nvSpPr>
          <p:cNvPr id="4" name="3 CuadroTexto"/>
          <p:cNvSpPr txBox="1"/>
          <p:nvPr/>
        </p:nvSpPr>
        <p:spPr>
          <a:xfrm>
            <a:off x="0" y="2204864"/>
            <a:ext cx="4788024" cy="3785652"/>
          </a:xfrm>
          <a:prstGeom prst="rect">
            <a:avLst/>
          </a:prstGeom>
          <a:noFill/>
        </p:spPr>
        <p:txBody>
          <a:bodyPr wrap="square" rtlCol="0">
            <a:spAutoFit/>
          </a:bodyPr>
          <a:lstStyle/>
          <a:p>
            <a:pPr algn="ctr"/>
            <a:r>
              <a:rPr lang="es-ES" sz="2400" dirty="0" smtClean="0"/>
              <a:t>En los 50 y más desde los 60 la juventud española comenzó a verse influida por las corrientes culturales y musicales provenientes de Europa y América. Son los años del rock, el pop, las chicas ye-</a:t>
            </a:r>
            <a:r>
              <a:rPr lang="es-ES" sz="2400" dirty="0" err="1" smtClean="0"/>
              <a:t>yé</a:t>
            </a:r>
            <a:r>
              <a:rPr lang="es-ES" sz="2400" dirty="0" smtClean="0"/>
              <a:t> con sus minifaldas. Ponían en tela de juicio la visión religiosa del régimen y reivindicaban una mayor liberación femenina.</a:t>
            </a:r>
            <a:endParaRPr lang="es-E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554545"/>
          </a:xfrm>
          <a:prstGeom prst="rect">
            <a:avLst/>
          </a:prstGeom>
        </p:spPr>
        <p:txBody>
          <a:bodyPr wrap="square">
            <a:spAutoFit/>
          </a:bodyPr>
          <a:lstStyle/>
          <a:p>
            <a:pPr algn="ctr"/>
            <a:r>
              <a:rPr lang="es-ES" sz="3200" dirty="0" smtClean="0">
                <a:latin typeface="Times New Roman" pitchFamily="18" charset="0"/>
                <a:cs typeface="Times New Roman" pitchFamily="18" charset="0"/>
              </a:rPr>
              <a:t>De una educación controlada por la Iglesia y los principios falangistas, se pasó a una </a:t>
            </a:r>
            <a:r>
              <a:rPr lang="es-ES" sz="3200" dirty="0" smtClean="0">
                <a:solidFill>
                  <a:srgbClr val="FF0000"/>
                </a:solidFill>
                <a:latin typeface="Times New Roman" pitchFamily="18" charset="0"/>
                <a:cs typeface="Times New Roman" pitchFamily="18" charset="0"/>
              </a:rPr>
              <a:t>sociedad de consumo</a:t>
            </a:r>
            <a:r>
              <a:rPr lang="es-ES" sz="3200" dirty="0" smtClean="0">
                <a:latin typeface="Times New Roman" pitchFamily="18" charset="0"/>
                <a:cs typeface="Times New Roman" pitchFamily="18" charset="0"/>
              </a:rPr>
              <a:t> más preocupada por mejorar las condiciones de vida (el piso, los SEAT, los electrodomésticos o las vacaciones), </a:t>
            </a:r>
            <a:r>
              <a:rPr lang="es-ES" sz="3200" dirty="0" smtClean="0">
                <a:solidFill>
                  <a:srgbClr val="FF0000"/>
                </a:solidFill>
                <a:latin typeface="Times New Roman" pitchFamily="18" charset="0"/>
                <a:cs typeface="Times New Roman" pitchFamily="18" charset="0"/>
              </a:rPr>
              <a:t>más</a:t>
            </a:r>
            <a:r>
              <a:rPr lang="es-ES" sz="3200" dirty="0" smtClean="0">
                <a:latin typeface="Times New Roman" pitchFamily="18" charset="0"/>
                <a:cs typeface="Times New Roman" pitchFamily="18" charset="0"/>
              </a:rPr>
              <a:t> </a:t>
            </a:r>
            <a:r>
              <a:rPr lang="es-ES" sz="3200" dirty="0" smtClean="0">
                <a:solidFill>
                  <a:srgbClr val="FF0000"/>
                </a:solidFill>
                <a:latin typeface="Times New Roman" pitchFamily="18" charset="0"/>
                <a:cs typeface="Times New Roman" pitchFamily="18" charset="0"/>
              </a:rPr>
              <a:t>tolerante</a:t>
            </a:r>
            <a:r>
              <a:rPr lang="es-ES" sz="3200" dirty="0" smtClean="0">
                <a:latin typeface="Times New Roman" pitchFamily="18" charset="0"/>
                <a:cs typeface="Times New Roman" pitchFamily="18" charset="0"/>
              </a:rPr>
              <a:t> y </a:t>
            </a:r>
            <a:r>
              <a:rPr lang="es-ES" sz="3200" dirty="0" smtClean="0">
                <a:solidFill>
                  <a:srgbClr val="FF0000"/>
                </a:solidFill>
                <a:latin typeface="Times New Roman" pitchFamily="18" charset="0"/>
                <a:cs typeface="Times New Roman" pitchFamily="18" charset="0"/>
              </a:rPr>
              <a:t>más laica</a:t>
            </a:r>
            <a:r>
              <a:rPr lang="es-ES" sz="3200" dirty="0" smtClean="0">
                <a:latin typeface="Times New Roman" pitchFamily="18" charset="0"/>
                <a:cs typeface="Times New Roman" pitchFamily="18" charset="0"/>
              </a:rPr>
              <a:t>.</a:t>
            </a:r>
            <a:endParaRPr lang="es-ES" sz="3200" dirty="0">
              <a:latin typeface="Times New Roman" pitchFamily="18" charset="0"/>
              <a:cs typeface="Times New Roman" pitchFamily="18" charset="0"/>
            </a:endParaRPr>
          </a:p>
        </p:txBody>
      </p:sp>
      <p:pic>
        <p:nvPicPr>
          <p:cNvPr id="9218" name="Picture 2" descr="Resultado de imagen de niños cantando cara al sol"/>
          <p:cNvPicPr>
            <a:picLocks noChangeAspect="1" noChangeArrowheads="1"/>
          </p:cNvPicPr>
          <p:nvPr/>
        </p:nvPicPr>
        <p:blipFill>
          <a:blip r:embed="rId2" cstate="print"/>
          <a:srcRect/>
          <a:stretch>
            <a:fillRect/>
          </a:stretch>
        </p:blipFill>
        <p:spPr bwMode="auto">
          <a:xfrm>
            <a:off x="0" y="3140968"/>
            <a:ext cx="4284126" cy="2602607"/>
          </a:xfrm>
          <a:prstGeom prst="rect">
            <a:avLst/>
          </a:prstGeom>
          <a:noFill/>
        </p:spPr>
      </p:pic>
      <p:pic>
        <p:nvPicPr>
          <p:cNvPr id="9220" name="Picture 4" descr="Resultado de imagen de guateque años 60"/>
          <p:cNvPicPr>
            <a:picLocks noChangeAspect="1" noChangeArrowheads="1"/>
          </p:cNvPicPr>
          <p:nvPr/>
        </p:nvPicPr>
        <p:blipFill>
          <a:blip r:embed="rId3" cstate="print"/>
          <a:srcRect/>
          <a:stretch>
            <a:fillRect/>
          </a:stretch>
        </p:blipFill>
        <p:spPr bwMode="auto">
          <a:xfrm>
            <a:off x="5004048" y="3140968"/>
            <a:ext cx="4139952" cy="2606899"/>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Imagen de una turista en bikini en una playa de Benidorm, incluida en..."/>
          <p:cNvPicPr>
            <a:picLocks noChangeAspect="1" noChangeArrowheads="1"/>
          </p:cNvPicPr>
          <p:nvPr/>
        </p:nvPicPr>
        <p:blipFill>
          <a:blip r:embed="rId2" cstate="print"/>
          <a:srcRect/>
          <a:stretch>
            <a:fillRect/>
          </a:stretch>
        </p:blipFill>
        <p:spPr bwMode="auto">
          <a:xfrm>
            <a:off x="1" y="3717032"/>
            <a:ext cx="4565522" cy="3140968"/>
          </a:xfrm>
          <a:prstGeom prst="rect">
            <a:avLst/>
          </a:prstGeom>
          <a:noFill/>
        </p:spPr>
      </p:pic>
      <p:pic>
        <p:nvPicPr>
          <p:cNvPr id="69634" name="Picture 2" descr="Resultado de imagen de operacion salida años 60"/>
          <p:cNvPicPr>
            <a:picLocks noChangeAspect="1" noChangeArrowheads="1"/>
          </p:cNvPicPr>
          <p:nvPr/>
        </p:nvPicPr>
        <p:blipFill>
          <a:blip r:embed="rId3" cstate="print"/>
          <a:srcRect/>
          <a:stretch>
            <a:fillRect/>
          </a:stretch>
        </p:blipFill>
        <p:spPr bwMode="auto">
          <a:xfrm>
            <a:off x="0" y="0"/>
            <a:ext cx="5220072" cy="3838288"/>
          </a:xfrm>
          <a:prstGeom prst="rect">
            <a:avLst/>
          </a:prstGeom>
          <a:noFill/>
        </p:spPr>
      </p:pic>
      <p:pic>
        <p:nvPicPr>
          <p:cNvPr id="69636" name="Picture 4" descr="Resultado de imagen de benidorm años 60"/>
          <p:cNvPicPr>
            <a:picLocks noChangeAspect="1" noChangeArrowheads="1"/>
          </p:cNvPicPr>
          <p:nvPr/>
        </p:nvPicPr>
        <p:blipFill>
          <a:blip r:embed="rId4" cstate="print"/>
          <a:srcRect/>
          <a:stretch>
            <a:fillRect/>
          </a:stretch>
        </p:blipFill>
        <p:spPr bwMode="auto">
          <a:xfrm>
            <a:off x="3923928" y="3615228"/>
            <a:ext cx="5220071" cy="3242772"/>
          </a:xfrm>
          <a:prstGeom prst="rect">
            <a:avLst/>
          </a:prstGeom>
          <a:noFill/>
        </p:spPr>
      </p:pic>
      <p:sp>
        <p:nvSpPr>
          <p:cNvPr id="5" name="4 CuadroTexto"/>
          <p:cNvSpPr txBox="1"/>
          <p:nvPr/>
        </p:nvSpPr>
        <p:spPr>
          <a:xfrm>
            <a:off x="5220072" y="1196752"/>
            <a:ext cx="3923928" cy="830997"/>
          </a:xfrm>
          <a:prstGeom prst="rect">
            <a:avLst/>
          </a:prstGeom>
          <a:noFill/>
        </p:spPr>
        <p:txBody>
          <a:bodyPr wrap="square" rtlCol="0">
            <a:spAutoFit/>
          </a:bodyPr>
          <a:lstStyle/>
          <a:p>
            <a:pPr algn="ctr"/>
            <a:r>
              <a:rPr lang="es-ES" sz="2400" dirty="0" smtClean="0"/>
              <a:t>Es evidente que algo estaba cambiando en España.</a:t>
            </a:r>
            <a:endParaRPr lang="es-ES"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Las causas de estos cambios sociales hay que buscarla en la </a:t>
            </a:r>
            <a:r>
              <a:rPr lang="es-ES" sz="3600" dirty="0" smtClean="0">
                <a:solidFill>
                  <a:srgbClr val="FF0000"/>
                </a:solidFill>
                <a:latin typeface="Times New Roman" pitchFamily="18" charset="0"/>
                <a:cs typeface="Times New Roman" pitchFamily="18" charset="0"/>
              </a:rPr>
              <a:t>creciente relación con Europa Occidental</a:t>
            </a:r>
            <a:r>
              <a:rPr lang="es-ES" sz="3600" dirty="0" smtClean="0">
                <a:latin typeface="Times New Roman" pitchFamily="18" charset="0"/>
                <a:cs typeface="Times New Roman" pitchFamily="18" charset="0"/>
              </a:rPr>
              <a:t> y en el </a:t>
            </a:r>
            <a:r>
              <a:rPr lang="es-ES" sz="3600" dirty="0" smtClean="0">
                <a:solidFill>
                  <a:srgbClr val="FF0000"/>
                </a:solidFill>
                <a:latin typeface="Times New Roman" pitchFamily="18" charset="0"/>
                <a:cs typeface="Times New Roman" pitchFamily="18" charset="0"/>
              </a:rPr>
              <a:t>desarrollo urbano</a:t>
            </a:r>
            <a:r>
              <a:rPr lang="es-ES" sz="3600" dirty="0" smtClean="0">
                <a:latin typeface="Times New Roman" pitchFamily="18" charset="0"/>
                <a:cs typeface="Times New Roman" pitchFamily="18" charset="0"/>
              </a:rPr>
              <a:t>. </a:t>
            </a:r>
            <a:endParaRPr lang="es-ES" sz="3600" dirty="0">
              <a:latin typeface="Times New Roman" pitchFamily="18" charset="0"/>
              <a:cs typeface="Times New Roman" pitchFamily="18" charset="0"/>
            </a:endParaRPr>
          </a:p>
        </p:txBody>
      </p:sp>
      <p:pic>
        <p:nvPicPr>
          <p:cNvPr id="8194" name="Picture 2" descr="Resultado de imagen de beatles españa"/>
          <p:cNvPicPr>
            <a:picLocks noChangeAspect="1" noChangeArrowheads="1"/>
          </p:cNvPicPr>
          <p:nvPr/>
        </p:nvPicPr>
        <p:blipFill>
          <a:blip r:embed="rId2" cstate="print"/>
          <a:srcRect/>
          <a:stretch>
            <a:fillRect/>
          </a:stretch>
        </p:blipFill>
        <p:spPr bwMode="auto">
          <a:xfrm>
            <a:off x="1907704" y="2060848"/>
            <a:ext cx="5364088" cy="3017300"/>
          </a:xfrm>
          <a:prstGeom prst="rect">
            <a:avLst/>
          </a:prstGeom>
          <a:noFill/>
        </p:spPr>
      </p:pic>
      <p:sp>
        <p:nvSpPr>
          <p:cNvPr id="4" name="3 CuadroTexto"/>
          <p:cNvSpPr txBox="1"/>
          <p:nvPr/>
        </p:nvSpPr>
        <p:spPr>
          <a:xfrm>
            <a:off x="0" y="5229200"/>
            <a:ext cx="9144000" cy="1200329"/>
          </a:xfrm>
          <a:prstGeom prst="rect">
            <a:avLst/>
          </a:prstGeom>
          <a:noFill/>
        </p:spPr>
        <p:txBody>
          <a:bodyPr wrap="square" rtlCol="0">
            <a:spAutoFit/>
          </a:bodyPr>
          <a:lstStyle/>
          <a:p>
            <a:pPr algn="ctr"/>
            <a:r>
              <a:rPr lang="es-ES" sz="2400" dirty="0" smtClean="0"/>
              <a:t>En 1965 los Beatles actuaron en España, todo un icono de la cultura pop. Fueron las ciudades las que vivieron el fervor de este cambio cultural, especialmente la gente joven.</a:t>
            </a:r>
            <a:endParaRPr lang="es-E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062103"/>
          </a:xfrm>
          <a:prstGeom prst="rect">
            <a:avLst/>
          </a:prstGeom>
        </p:spPr>
        <p:txBody>
          <a:bodyPr wrap="square">
            <a:spAutoFit/>
          </a:bodyPr>
          <a:lstStyle/>
          <a:p>
            <a:pPr algn="ctr"/>
            <a:r>
              <a:rPr lang="es-ES" sz="3200" dirty="0" smtClean="0">
                <a:latin typeface="Times New Roman" pitchFamily="18" charset="0"/>
                <a:cs typeface="Times New Roman" pitchFamily="18" charset="0"/>
              </a:rPr>
              <a:t>Los </a:t>
            </a:r>
            <a:r>
              <a:rPr lang="es-ES" sz="3200" dirty="0" smtClean="0">
                <a:solidFill>
                  <a:srgbClr val="FF0000"/>
                </a:solidFill>
                <a:latin typeface="Times New Roman" pitchFamily="18" charset="0"/>
                <a:cs typeface="Times New Roman" pitchFamily="18" charset="0"/>
              </a:rPr>
              <a:t>emigrantes</a:t>
            </a:r>
            <a:r>
              <a:rPr lang="es-ES" sz="3200" dirty="0" smtClean="0">
                <a:latin typeface="Times New Roman" pitchFamily="18" charset="0"/>
                <a:cs typeface="Times New Roman" pitchFamily="18" charset="0"/>
              </a:rPr>
              <a:t> españoles, que en muchos casos regresarían al país, los </a:t>
            </a:r>
            <a:r>
              <a:rPr lang="es-ES" sz="3200" dirty="0" smtClean="0">
                <a:solidFill>
                  <a:srgbClr val="FF0000"/>
                </a:solidFill>
                <a:latin typeface="Times New Roman" pitchFamily="18" charset="0"/>
                <a:cs typeface="Times New Roman" pitchFamily="18" charset="0"/>
              </a:rPr>
              <a:t>turistas</a:t>
            </a:r>
            <a:r>
              <a:rPr lang="es-ES" sz="3200" dirty="0" smtClean="0">
                <a:latin typeface="Times New Roman" pitchFamily="18" charset="0"/>
                <a:cs typeface="Times New Roman" pitchFamily="18" charset="0"/>
              </a:rPr>
              <a:t> y los </a:t>
            </a:r>
            <a:r>
              <a:rPr lang="es-ES" sz="3200" dirty="0" smtClean="0">
                <a:solidFill>
                  <a:srgbClr val="FF0000"/>
                </a:solidFill>
                <a:latin typeface="Times New Roman" pitchFamily="18" charset="0"/>
                <a:cs typeface="Times New Roman" pitchFamily="18" charset="0"/>
              </a:rPr>
              <a:t>contactos culturales</a:t>
            </a:r>
            <a:r>
              <a:rPr lang="es-ES" sz="3200" dirty="0" smtClean="0">
                <a:latin typeface="Times New Roman" pitchFamily="18" charset="0"/>
                <a:cs typeface="Times New Roman" pitchFamily="18" charset="0"/>
              </a:rPr>
              <a:t> con Europa dieron a conocer modos de vida que tendrían mayor repercusión en las ciudades.</a:t>
            </a:r>
            <a:endParaRPr lang="es-ES" sz="3200" dirty="0">
              <a:latin typeface="Times New Roman" pitchFamily="18" charset="0"/>
              <a:cs typeface="Times New Roman" pitchFamily="18" charset="0"/>
            </a:endParaRPr>
          </a:p>
        </p:txBody>
      </p:sp>
      <p:pic>
        <p:nvPicPr>
          <p:cNvPr id="7170" name="Picture 2" descr="Resultado de imagen de pepe vente pa alemania"/>
          <p:cNvPicPr>
            <a:picLocks noChangeAspect="1" noChangeArrowheads="1"/>
          </p:cNvPicPr>
          <p:nvPr/>
        </p:nvPicPr>
        <p:blipFill>
          <a:blip r:embed="rId2" cstate="print"/>
          <a:srcRect/>
          <a:stretch>
            <a:fillRect/>
          </a:stretch>
        </p:blipFill>
        <p:spPr bwMode="auto">
          <a:xfrm>
            <a:off x="6037615" y="2564904"/>
            <a:ext cx="3106386" cy="4293096"/>
          </a:xfrm>
          <a:prstGeom prst="rect">
            <a:avLst/>
          </a:prstGeom>
          <a:noFill/>
        </p:spPr>
      </p:pic>
      <p:pic>
        <p:nvPicPr>
          <p:cNvPr id="7172" name="Picture 4" descr="Resultado de imagen de turismo gran invento"/>
          <p:cNvPicPr>
            <a:picLocks noChangeAspect="1" noChangeArrowheads="1"/>
          </p:cNvPicPr>
          <p:nvPr/>
        </p:nvPicPr>
        <p:blipFill>
          <a:blip r:embed="rId3" cstate="print"/>
          <a:srcRect/>
          <a:stretch>
            <a:fillRect/>
          </a:stretch>
        </p:blipFill>
        <p:spPr bwMode="auto">
          <a:xfrm>
            <a:off x="0" y="2492896"/>
            <a:ext cx="3040193" cy="4365104"/>
          </a:xfrm>
          <a:prstGeom prst="rect">
            <a:avLst/>
          </a:prstGeom>
          <a:noFill/>
        </p:spPr>
      </p:pic>
      <p:pic>
        <p:nvPicPr>
          <p:cNvPr id="7174" name="Picture 6" descr="Resultado de imagen de eurovision años 60"/>
          <p:cNvPicPr>
            <a:picLocks noChangeAspect="1" noChangeArrowheads="1"/>
          </p:cNvPicPr>
          <p:nvPr/>
        </p:nvPicPr>
        <p:blipFill>
          <a:blip r:embed="rId4" cstate="print"/>
          <a:srcRect/>
          <a:stretch>
            <a:fillRect/>
          </a:stretch>
        </p:blipFill>
        <p:spPr bwMode="auto">
          <a:xfrm>
            <a:off x="2411760" y="2132856"/>
            <a:ext cx="4269741" cy="288032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471410"/>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4400" dirty="0" smtClean="0">
                <a:solidFill>
                  <a:srgbClr val="FF0000"/>
                </a:solidFill>
                <a:latin typeface="Arial Black" pitchFamily="34" charset="0"/>
              </a:rPr>
              <a:t>Culturas españolas durante el franquismo.</a:t>
            </a:r>
            <a:endParaRPr kumimoji="0" lang="es-ES" sz="4400" b="0" i="0" u="none" strike="noStrike" cap="none" normalizeH="0" baseline="0" dirty="0" smtClean="0">
              <a:ln>
                <a:noFill/>
              </a:ln>
              <a:solidFill>
                <a:srgbClr val="FF0000"/>
              </a:solidFill>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830997"/>
          </a:xfrm>
          <a:prstGeom prst="rect">
            <a:avLst/>
          </a:prstGeom>
        </p:spPr>
        <p:txBody>
          <a:bodyPr wrap="square">
            <a:spAutoFit/>
          </a:bodyPr>
          <a:lstStyle/>
          <a:p>
            <a:pPr algn="ctr"/>
            <a:r>
              <a:rPr lang="es-ES" sz="4800" b="1" dirty="0" smtClean="0">
                <a:latin typeface="Arial Black" pitchFamily="34" charset="0"/>
              </a:rPr>
              <a:t>La cultura</a:t>
            </a:r>
            <a:endParaRPr lang="es-ES" sz="4800" dirty="0">
              <a:latin typeface="Arial Black" pitchFamily="34" charset="0"/>
            </a:endParaRPr>
          </a:p>
        </p:txBody>
      </p:sp>
      <p:sp>
        <p:nvSpPr>
          <p:cNvPr id="3" name="2 Rectángulo"/>
          <p:cNvSpPr/>
          <p:nvPr/>
        </p:nvSpPr>
        <p:spPr>
          <a:xfrm>
            <a:off x="0" y="1052736"/>
            <a:ext cx="9144000" cy="5632311"/>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El “páramo cultural”.</a:t>
            </a:r>
          </a:p>
          <a:p>
            <a:pPr marL="268288" lvl="0" indent="-268288" algn="just">
              <a:buFont typeface="Arial" pitchFamily="34" charset="0"/>
              <a:buChar char="•"/>
            </a:pPr>
            <a:r>
              <a:rPr lang="es-ES" sz="4000" dirty="0" smtClean="0">
                <a:latin typeface="Times New Roman" pitchFamily="18" charset="0"/>
                <a:cs typeface="Times New Roman" pitchFamily="18" charset="0"/>
              </a:rPr>
              <a:t>Rasgos de la cultura oficial: historia, religión, cultura de masas y arte anclado en el pasado.</a:t>
            </a:r>
          </a:p>
          <a:p>
            <a:pPr marL="268288" lvl="0" indent="-268288" algn="just">
              <a:buFont typeface="Arial" pitchFamily="34" charset="0"/>
              <a:buChar char="•"/>
            </a:pPr>
            <a:r>
              <a:rPr lang="es-ES" sz="4000" dirty="0" smtClean="0">
                <a:latin typeface="Times New Roman" pitchFamily="18" charset="0"/>
                <a:cs typeface="Times New Roman" pitchFamily="18" charset="0"/>
              </a:rPr>
              <a:t>Fracaso de una cultura falangista y evolución hacia posturas más críticas.</a:t>
            </a:r>
          </a:p>
          <a:p>
            <a:pPr marL="268288" lvl="0" indent="-268288" algn="just">
              <a:buFont typeface="Arial" pitchFamily="34" charset="0"/>
              <a:buChar char="•"/>
            </a:pPr>
            <a:r>
              <a:rPr lang="es-ES" sz="4000" dirty="0" smtClean="0">
                <a:latin typeface="Times New Roman" pitchFamily="18" charset="0"/>
                <a:cs typeface="Times New Roman" pitchFamily="18" charset="0"/>
              </a:rPr>
              <a:t>Exilio interior y exterior.</a:t>
            </a:r>
          </a:p>
          <a:p>
            <a:pPr marL="268288" lvl="0" indent="-268288" algn="just">
              <a:buFont typeface="Arial" pitchFamily="34" charset="0"/>
              <a:buChar char="•"/>
            </a:pPr>
            <a:r>
              <a:rPr lang="es-ES" sz="4000" dirty="0" smtClean="0">
                <a:latin typeface="Times New Roman" pitchFamily="18" charset="0"/>
                <a:cs typeface="Times New Roman" pitchFamily="18" charset="0"/>
              </a:rPr>
              <a:t>Actividad del exilio exterior.</a:t>
            </a:r>
          </a:p>
          <a:p>
            <a:pPr marL="268288" lvl="0" indent="-268288" algn="just">
              <a:buFont typeface="Arial" pitchFamily="34" charset="0"/>
              <a:buChar char="•"/>
            </a:pPr>
            <a:r>
              <a:rPr lang="es-ES" sz="4000" dirty="0" smtClean="0">
                <a:latin typeface="Times New Roman" pitchFamily="18" charset="0"/>
                <a:cs typeface="Times New Roman" pitchFamily="18" charset="0"/>
              </a:rPr>
              <a:t>Núcleos del exilio y nostalgia.</a:t>
            </a:r>
            <a:endParaRPr lang="es-E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132856"/>
            <a:ext cx="91440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sz="4400" dirty="0" smtClean="0">
                <a:solidFill>
                  <a:srgbClr val="FF0000"/>
                </a:solidFill>
                <a:latin typeface="Arial Black" pitchFamily="34" charset="0"/>
              </a:rPr>
              <a:t>Evolución económica de España y la política económica.</a:t>
            </a:r>
            <a:endParaRPr kumimoji="0" lang="es-ES" sz="4400" b="0" i="0" u="none" strike="noStrike" cap="none" normalizeH="0" baseline="0" dirty="0" smtClean="0">
              <a:ln>
                <a:noFill/>
              </a:ln>
              <a:solidFill>
                <a:srgbClr val="FF0000"/>
              </a:solidFill>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381500" y="2492896"/>
            <a:ext cx="4762500" cy="3571875"/>
          </a:xfrm>
          <a:prstGeom prst="rect">
            <a:avLst/>
          </a:prstGeom>
          <a:noFill/>
          <a:ln w="9525">
            <a:noFill/>
            <a:miter lim="800000"/>
            <a:headEnd/>
            <a:tailEnd/>
          </a:ln>
        </p:spPr>
      </p:pic>
      <p:sp>
        <p:nvSpPr>
          <p:cNvPr id="3" name="2 Rectángulo"/>
          <p:cNvSpPr/>
          <p:nvPr/>
        </p:nvSpPr>
        <p:spPr>
          <a:xfrm>
            <a:off x="0" y="0"/>
            <a:ext cx="9144000" cy="1846659"/>
          </a:xfrm>
          <a:prstGeom prst="rect">
            <a:avLst/>
          </a:prstGeom>
        </p:spPr>
        <p:txBody>
          <a:bodyPr wrap="square">
            <a:spAutoFit/>
          </a:bodyPr>
          <a:lstStyle/>
          <a:p>
            <a:pPr algn="ctr"/>
            <a:r>
              <a:rPr lang="es-ES" sz="3800" dirty="0" smtClean="0">
                <a:latin typeface="Times New Roman" pitchFamily="18" charset="0"/>
                <a:cs typeface="Times New Roman" pitchFamily="18" charset="0"/>
              </a:rPr>
              <a:t>La cultura franquista, especialmente los primeros años, suelen considerarse un “</a:t>
            </a:r>
            <a:r>
              <a:rPr lang="es-ES" sz="3800" dirty="0" smtClean="0">
                <a:solidFill>
                  <a:srgbClr val="FF0000"/>
                </a:solidFill>
                <a:latin typeface="Times New Roman" pitchFamily="18" charset="0"/>
                <a:cs typeface="Times New Roman" pitchFamily="18" charset="0"/>
              </a:rPr>
              <a:t>páramo cultural</a:t>
            </a:r>
            <a:r>
              <a:rPr lang="es-ES" sz="3800" dirty="0" smtClean="0">
                <a:latin typeface="Times New Roman" pitchFamily="18" charset="0"/>
                <a:cs typeface="Times New Roman" pitchFamily="18" charset="0"/>
              </a:rPr>
              <a:t>” por la pobreza de la misma.</a:t>
            </a:r>
            <a:endParaRPr lang="es-ES" sz="3800" dirty="0">
              <a:latin typeface="Times New Roman" pitchFamily="18" charset="0"/>
              <a:cs typeface="Times New Roman" pitchFamily="18" charset="0"/>
            </a:endParaRPr>
          </a:p>
        </p:txBody>
      </p:sp>
      <p:sp>
        <p:nvSpPr>
          <p:cNvPr id="4" name="3 CuadroTexto"/>
          <p:cNvSpPr txBox="1"/>
          <p:nvPr/>
        </p:nvSpPr>
        <p:spPr>
          <a:xfrm>
            <a:off x="0" y="2348880"/>
            <a:ext cx="4355976" cy="3785652"/>
          </a:xfrm>
          <a:prstGeom prst="rect">
            <a:avLst/>
          </a:prstGeom>
          <a:noFill/>
        </p:spPr>
        <p:txBody>
          <a:bodyPr wrap="square" rtlCol="0">
            <a:spAutoFit/>
          </a:bodyPr>
          <a:lstStyle/>
          <a:p>
            <a:pPr algn="ctr"/>
            <a:r>
              <a:rPr lang="es-ES" sz="2400" dirty="0" smtClean="0"/>
              <a:t>Esta apreciación es </a:t>
            </a:r>
            <a:r>
              <a:rPr lang="es-ES" sz="2400" dirty="0" smtClean="0">
                <a:solidFill>
                  <a:srgbClr val="FF0000"/>
                </a:solidFill>
              </a:rPr>
              <a:t>discutible y matizable</a:t>
            </a:r>
            <a:r>
              <a:rPr lang="es-ES" sz="2400" dirty="0" smtClean="0"/>
              <a:t>. Pasaba algo parecido al comparar el siglo XVIII con el Siglo de Oro, pues </a:t>
            </a:r>
            <a:r>
              <a:rPr lang="es-ES" sz="2400" dirty="0" smtClean="0">
                <a:solidFill>
                  <a:srgbClr val="FF0000"/>
                </a:solidFill>
              </a:rPr>
              <a:t>se parte de una época de esplendor cultural</a:t>
            </a:r>
            <a:r>
              <a:rPr lang="es-ES" sz="2400" dirty="0" smtClean="0"/>
              <a:t>. Lo que sí es cierto es que la </a:t>
            </a:r>
            <a:r>
              <a:rPr lang="es-ES" sz="2400" dirty="0" smtClean="0">
                <a:solidFill>
                  <a:srgbClr val="FF0000"/>
                </a:solidFill>
              </a:rPr>
              <a:t>censura</a:t>
            </a:r>
            <a:r>
              <a:rPr lang="es-ES" sz="2400" dirty="0" smtClean="0"/>
              <a:t> no ayudó a la producción cultural y que muchos </a:t>
            </a:r>
            <a:r>
              <a:rPr lang="es-ES" sz="2400" dirty="0" smtClean="0">
                <a:solidFill>
                  <a:srgbClr val="FF0000"/>
                </a:solidFill>
              </a:rPr>
              <a:t>intelectuales se exiliaron</a:t>
            </a:r>
            <a:r>
              <a:rPr lang="es-ES" sz="2400" dirty="0" smtClean="0"/>
              <a:t>, tanto fuera como en el interior.</a:t>
            </a:r>
            <a:endParaRPr lang="es-ES"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431435"/>
          </a:xfrm>
          <a:prstGeom prst="rect">
            <a:avLst/>
          </a:prstGeom>
        </p:spPr>
        <p:txBody>
          <a:bodyPr wrap="square">
            <a:spAutoFit/>
          </a:bodyPr>
          <a:lstStyle/>
          <a:p>
            <a:pPr algn="ctr"/>
            <a:r>
              <a:rPr lang="es-ES" sz="3800" dirty="0" smtClean="0">
                <a:latin typeface="Times New Roman" pitchFamily="18" charset="0"/>
                <a:cs typeface="Times New Roman" pitchFamily="18" charset="0"/>
              </a:rPr>
              <a:t>La </a:t>
            </a:r>
            <a:r>
              <a:rPr lang="es-ES" sz="3800" dirty="0" smtClean="0">
                <a:solidFill>
                  <a:srgbClr val="FF0000"/>
                </a:solidFill>
                <a:latin typeface="Times New Roman" pitchFamily="18" charset="0"/>
                <a:cs typeface="Times New Roman" pitchFamily="18" charset="0"/>
              </a:rPr>
              <a:t>censura</a:t>
            </a:r>
            <a:r>
              <a:rPr lang="es-ES" sz="3800" dirty="0" smtClean="0">
                <a:latin typeface="Times New Roman" pitchFamily="18" charset="0"/>
                <a:cs typeface="Times New Roman" pitchFamily="18" charset="0"/>
              </a:rPr>
              <a:t> se aplicó tanto en la producción interior como en la imposibilidad de publicar obras de autores exiliados o extranjeros o bien su manipulación.</a:t>
            </a:r>
            <a:endParaRPr lang="es-ES" sz="3800" dirty="0">
              <a:latin typeface="Times New Roman" pitchFamily="18" charset="0"/>
              <a:cs typeface="Times New Roman" pitchFamily="18" charset="0"/>
            </a:endParaRPr>
          </a:p>
        </p:txBody>
      </p:sp>
      <p:sp>
        <p:nvSpPr>
          <p:cNvPr id="4" name="3 CuadroTexto"/>
          <p:cNvSpPr txBox="1"/>
          <p:nvPr/>
        </p:nvSpPr>
        <p:spPr>
          <a:xfrm>
            <a:off x="3491880" y="2333685"/>
            <a:ext cx="5652120" cy="4524315"/>
          </a:xfrm>
          <a:prstGeom prst="rect">
            <a:avLst/>
          </a:prstGeom>
          <a:noFill/>
        </p:spPr>
        <p:txBody>
          <a:bodyPr wrap="square" rtlCol="0">
            <a:spAutoFit/>
          </a:bodyPr>
          <a:lstStyle/>
          <a:p>
            <a:pPr algn="ctr"/>
            <a:r>
              <a:rPr lang="es-ES" sz="2400" dirty="0" smtClean="0"/>
              <a:t>Un ejemplo paradójico lo tenemos en la obra 1984 de George Orwell. Escrita en 1949, era ante todo una crítica al régimen comunista, por lo que en España fue bien acogida. Sin embargo, era una crítica a cualquier régimen totalitario, de ahí que el franquismo eliminar partes de la misma en las traducciones al castellano (en concreto, el apéndice). También se han eliminado los contenidos sexuales (necesarios para entender la falta de libertad) y las referencias a la Inquisición.</a:t>
            </a:r>
            <a:endParaRPr lang="es-ES" sz="2400" dirty="0"/>
          </a:p>
        </p:txBody>
      </p:sp>
      <p:pic>
        <p:nvPicPr>
          <p:cNvPr id="5124" name="Picture 4" descr="Portada de una edición de '1984'"/>
          <p:cNvPicPr>
            <a:picLocks noChangeAspect="1" noChangeArrowheads="1"/>
          </p:cNvPicPr>
          <p:nvPr/>
        </p:nvPicPr>
        <p:blipFill>
          <a:blip r:embed="rId2" cstate="print"/>
          <a:srcRect/>
          <a:stretch>
            <a:fillRect/>
          </a:stretch>
        </p:blipFill>
        <p:spPr bwMode="auto">
          <a:xfrm>
            <a:off x="0" y="2445533"/>
            <a:ext cx="3491880" cy="4412467"/>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1.bp.blogspot.com/-PNFOorcgsJo/U9jlKFXx5jI/AAAAAAAACsY/64gqiVUE_tU/s1600/cara-al-sol1940.jpg"/>
          <p:cNvPicPr>
            <a:picLocks noChangeAspect="1" noChangeArrowheads="1"/>
          </p:cNvPicPr>
          <p:nvPr/>
        </p:nvPicPr>
        <p:blipFill>
          <a:blip r:embed="rId2" cstate="print"/>
          <a:srcRect/>
          <a:stretch>
            <a:fillRect/>
          </a:stretch>
        </p:blipFill>
        <p:spPr bwMode="auto">
          <a:xfrm>
            <a:off x="1115616" y="1844824"/>
            <a:ext cx="6772275" cy="3495675"/>
          </a:xfrm>
          <a:prstGeom prst="rect">
            <a:avLst/>
          </a:prstGeom>
          <a:noFill/>
        </p:spPr>
      </p:pic>
      <p:sp>
        <p:nvSpPr>
          <p:cNvPr id="3" name="2 Rectángulo"/>
          <p:cNvSpPr/>
          <p:nvPr/>
        </p:nvSpPr>
        <p:spPr>
          <a:xfrm>
            <a:off x="0" y="0"/>
            <a:ext cx="9144000" cy="1846659"/>
          </a:xfrm>
          <a:prstGeom prst="rect">
            <a:avLst/>
          </a:prstGeom>
        </p:spPr>
        <p:txBody>
          <a:bodyPr wrap="square">
            <a:spAutoFit/>
          </a:bodyPr>
          <a:lstStyle/>
          <a:p>
            <a:pPr algn="ctr"/>
            <a:r>
              <a:rPr lang="es-ES" sz="3800" dirty="0" smtClean="0">
                <a:latin typeface="Times New Roman" pitchFamily="18" charset="0"/>
                <a:cs typeface="Times New Roman" pitchFamily="18" charset="0"/>
              </a:rPr>
              <a:t>El férreo control sobre la </a:t>
            </a:r>
            <a:r>
              <a:rPr lang="es-ES" sz="3800" dirty="0" smtClean="0">
                <a:solidFill>
                  <a:srgbClr val="FF0000"/>
                </a:solidFill>
                <a:latin typeface="Times New Roman" pitchFamily="18" charset="0"/>
                <a:cs typeface="Times New Roman" pitchFamily="18" charset="0"/>
              </a:rPr>
              <a:t>Educación</a:t>
            </a:r>
            <a:r>
              <a:rPr lang="es-ES" sz="3800" dirty="0" smtClean="0">
                <a:latin typeface="Times New Roman" pitchFamily="18" charset="0"/>
                <a:cs typeface="Times New Roman" pitchFamily="18" charset="0"/>
              </a:rPr>
              <a:t> aseguraba que se transmitieran los valores del régimen a las nuevas generaciones.</a:t>
            </a:r>
            <a:endParaRPr lang="es-ES" sz="3800" dirty="0">
              <a:latin typeface="Times New Roman" pitchFamily="18" charset="0"/>
              <a:cs typeface="Times New Roman" pitchFamily="18" charset="0"/>
            </a:endParaRPr>
          </a:p>
        </p:txBody>
      </p:sp>
      <p:sp>
        <p:nvSpPr>
          <p:cNvPr id="4" name="3 CuadroTexto"/>
          <p:cNvSpPr txBox="1"/>
          <p:nvPr/>
        </p:nvSpPr>
        <p:spPr>
          <a:xfrm>
            <a:off x="0" y="5373216"/>
            <a:ext cx="9144000" cy="1569660"/>
          </a:xfrm>
          <a:prstGeom prst="rect">
            <a:avLst/>
          </a:prstGeom>
          <a:noFill/>
        </p:spPr>
        <p:txBody>
          <a:bodyPr wrap="square" rtlCol="0">
            <a:spAutoFit/>
          </a:bodyPr>
          <a:lstStyle/>
          <a:p>
            <a:pPr algn="ctr"/>
            <a:r>
              <a:rPr lang="es-ES" sz="2400" dirty="0" smtClean="0"/>
              <a:t>Las clases comenzaban con el canto del Cara al Sol, el himno falangista, y con el rezo del padrenuestro. En los centros hondeaba la bandera de España y en las aulas estaban presentes símbolos como el crucifijo y, por supuesto, la foto de Franco.</a:t>
            </a:r>
            <a:endParaRPr lang="es-E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1200329"/>
          </a:xfrm>
          <a:prstGeom prst="rect">
            <a:avLst/>
          </a:prstGeom>
        </p:spPr>
        <p:txBody>
          <a:bodyPr wrap="square">
            <a:spAutoFit/>
          </a:bodyPr>
          <a:lstStyle/>
          <a:p>
            <a:pPr algn="ctr"/>
            <a:r>
              <a:rPr lang="es-ES" sz="3600" dirty="0" smtClean="0">
                <a:latin typeface="Times New Roman" pitchFamily="18" charset="0"/>
                <a:cs typeface="Times New Roman" pitchFamily="18" charset="0"/>
              </a:rPr>
              <a:t>Los </a:t>
            </a:r>
            <a:r>
              <a:rPr lang="es-ES" sz="3600" dirty="0" smtClean="0">
                <a:solidFill>
                  <a:srgbClr val="FF0000"/>
                </a:solidFill>
                <a:latin typeface="Times New Roman" pitchFamily="18" charset="0"/>
                <a:cs typeface="Times New Roman" pitchFamily="18" charset="0"/>
              </a:rPr>
              <a:t>medios de comunicación de masas </a:t>
            </a:r>
            <a:r>
              <a:rPr lang="es-ES" sz="3600" dirty="0" smtClean="0">
                <a:latin typeface="Times New Roman" pitchFamily="18" charset="0"/>
                <a:cs typeface="Times New Roman" pitchFamily="18" charset="0"/>
              </a:rPr>
              <a:t>también estaban bajo control de la censura.</a:t>
            </a:r>
            <a:endParaRPr lang="es-ES" sz="3600" dirty="0">
              <a:latin typeface="Times New Roman" pitchFamily="18" charset="0"/>
              <a:cs typeface="Times New Roman" pitchFamily="18" charset="0"/>
            </a:endParaRPr>
          </a:p>
        </p:txBody>
      </p:sp>
      <p:pic>
        <p:nvPicPr>
          <p:cNvPr id="79874" name="Picture 2" descr="Así censuraba el franquismo | Crónica | EL MUNDO"/>
          <p:cNvPicPr>
            <a:picLocks noChangeAspect="1" noChangeArrowheads="1"/>
          </p:cNvPicPr>
          <p:nvPr/>
        </p:nvPicPr>
        <p:blipFill>
          <a:blip r:embed="rId2" cstate="print"/>
          <a:srcRect/>
          <a:stretch>
            <a:fillRect/>
          </a:stretch>
        </p:blipFill>
        <p:spPr bwMode="auto">
          <a:xfrm>
            <a:off x="1" y="1412777"/>
            <a:ext cx="3923928" cy="2758950"/>
          </a:xfrm>
          <a:prstGeom prst="rect">
            <a:avLst/>
          </a:prstGeom>
          <a:noFill/>
        </p:spPr>
      </p:pic>
      <p:sp>
        <p:nvSpPr>
          <p:cNvPr id="5" name="4 CuadroTexto"/>
          <p:cNvSpPr txBox="1"/>
          <p:nvPr/>
        </p:nvSpPr>
        <p:spPr>
          <a:xfrm>
            <a:off x="0" y="4581128"/>
            <a:ext cx="9144000" cy="1938992"/>
          </a:xfrm>
          <a:prstGeom prst="rect">
            <a:avLst/>
          </a:prstGeom>
          <a:noFill/>
        </p:spPr>
        <p:txBody>
          <a:bodyPr wrap="square" rtlCol="0">
            <a:spAutoFit/>
          </a:bodyPr>
          <a:lstStyle/>
          <a:p>
            <a:pPr algn="ctr"/>
            <a:r>
              <a:rPr lang="es-ES" sz="2400" dirty="0" smtClean="0"/>
              <a:t>En las películas y los carteles de cine se imponía un puritanismo que prohibía mostrar los encantos femeninos (</a:t>
            </a:r>
            <a:r>
              <a:rPr lang="es-ES" sz="2400" dirty="0" err="1" smtClean="0"/>
              <a:t>Ava</a:t>
            </a:r>
            <a:r>
              <a:rPr lang="es-ES" sz="2400" dirty="0" smtClean="0"/>
              <a:t> Gardner a la izquierda) o escenas que implicaran infidelidades (famosa escena de </a:t>
            </a:r>
            <a:r>
              <a:rPr lang="es-ES" sz="2400" i="1" dirty="0" err="1" smtClean="0"/>
              <a:t>De</a:t>
            </a:r>
            <a:r>
              <a:rPr lang="es-ES" sz="2400" i="1" dirty="0" smtClean="0"/>
              <a:t> Aquí a la Eternidad</a:t>
            </a:r>
            <a:r>
              <a:rPr lang="es-ES" sz="2400" dirty="0" smtClean="0"/>
              <a:t> con el sargento </a:t>
            </a:r>
            <a:r>
              <a:rPr lang="es-ES" sz="2400" dirty="0" err="1" smtClean="0"/>
              <a:t>Warden</a:t>
            </a:r>
            <a:r>
              <a:rPr lang="es-ES" sz="2400" dirty="0" smtClean="0"/>
              <a:t> – </a:t>
            </a:r>
            <a:r>
              <a:rPr lang="es-ES" sz="2400" dirty="0" err="1" smtClean="0"/>
              <a:t>Burt</a:t>
            </a:r>
            <a:r>
              <a:rPr lang="es-ES" sz="2400" dirty="0" smtClean="0"/>
              <a:t> Lancaster – y la esposa del capitán Holmes – Deborah </a:t>
            </a:r>
            <a:r>
              <a:rPr lang="es-ES" sz="2400" dirty="0" err="1" smtClean="0"/>
              <a:t>Kerr</a:t>
            </a:r>
            <a:r>
              <a:rPr lang="es-ES" sz="2400" dirty="0" smtClean="0"/>
              <a:t> – que fue recortada por la censura).</a:t>
            </a:r>
            <a:endParaRPr lang="es-ES" sz="2400" dirty="0"/>
          </a:p>
        </p:txBody>
      </p:sp>
      <p:pic>
        <p:nvPicPr>
          <p:cNvPr id="79876" name="Picture 4" descr="https://estaticos.elperiodico.com/resources/jpg/6/2/1536330522826.jpg"/>
          <p:cNvPicPr>
            <a:picLocks noChangeAspect="1" noChangeArrowheads="1"/>
          </p:cNvPicPr>
          <p:nvPr/>
        </p:nvPicPr>
        <p:blipFill>
          <a:blip r:embed="rId3" cstate="print"/>
          <a:srcRect/>
          <a:stretch>
            <a:fillRect/>
          </a:stretch>
        </p:blipFill>
        <p:spPr bwMode="auto">
          <a:xfrm>
            <a:off x="4211960" y="1412776"/>
            <a:ext cx="4932040" cy="2772405"/>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l NO-DO... Tal como fuimos | Cultura | EL MUNDO"/>
          <p:cNvPicPr>
            <a:picLocks noChangeAspect="1" noChangeArrowheads="1"/>
          </p:cNvPicPr>
          <p:nvPr/>
        </p:nvPicPr>
        <p:blipFill>
          <a:blip r:embed="rId3" cstate="print"/>
          <a:srcRect/>
          <a:stretch>
            <a:fillRect/>
          </a:stretch>
        </p:blipFill>
        <p:spPr bwMode="auto">
          <a:xfrm>
            <a:off x="4932040" y="1916832"/>
            <a:ext cx="4211960" cy="3312368"/>
          </a:xfrm>
          <a:prstGeom prst="rect">
            <a:avLst/>
          </a:prstGeom>
          <a:noFill/>
        </p:spPr>
      </p:pic>
      <p:sp>
        <p:nvSpPr>
          <p:cNvPr id="3" name="2 Rectángulo"/>
          <p:cNvSpPr/>
          <p:nvPr/>
        </p:nvSpPr>
        <p:spPr>
          <a:xfrm>
            <a:off x="0" y="0"/>
            <a:ext cx="9144000" cy="1754326"/>
          </a:xfrm>
          <a:prstGeom prst="rect">
            <a:avLst/>
          </a:prstGeom>
        </p:spPr>
        <p:txBody>
          <a:bodyPr wrap="square">
            <a:spAutoFit/>
          </a:bodyPr>
          <a:lstStyle/>
          <a:p>
            <a:pPr algn="ctr"/>
            <a:r>
              <a:rPr lang="es-ES" sz="3600" dirty="0" smtClean="0">
                <a:latin typeface="Times New Roman" pitchFamily="18" charset="0"/>
                <a:cs typeface="Times New Roman" pitchFamily="18" charset="0"/>
              </a:rPr>
              <a:t>Además de la censura en sí, las proyecciones del cine empezaban con famoso noticiario del NO-DO desde 1942.</a:t>
            </a:r>
            <a:endParaRPr lang="es-ES" sz="3600" dirty="0">
              <a:latin typeface="Times New Roman" pitchFamily="18" charset="0"/>
              <a:cs typeface="Times New Roman" pitchFamily="18" charset="0"/>
            </a:endParaRPr>
          </a:p>
        </p:txBody>
      </p:sp>
      <p:pic>
        <p:nvPicPr>
          <p:cNvPr id="4" name="NODO.mp4">
            <a:hlinkClick r:id="" action="ppaction://media"/>
          </p:cNvPr>
          <p:cNvPicPr>
            <a:picLocks noRot="1" noChangeAspect="1"/>
          </p:cNvPicPr>
          <p:nvPr>
            <a:videoFile r:link="rId1"/>
          </p:nvPr>
        </p:nvPicPr>
        <p:blipFill>
          <a:blip r:embed="rId4" cstate="print"/>
          <a:stretch>
            <a:fillRect/>
          </a:stretch>
        </p:blipFill>
        <p:spPr>
          <a:xfrm>
            <a:off x="0" y="1916832"/>
            <a:ext cx="4427984" cy="3320988"/>
          </a:xfrm>
          <a:prstGeom prst="rect">
            <a:avLst/>
          </a:prstGeom>
        </p:spPr>
      </p:pic>
      <p:sp>
        <p:nvSpPr>
          <p:cNvPr id="5" name="4 CuadroTexto"/>
          <p:cNvSpPr txBox="1"/>
          <p:nvPr/>
        </p:nvSpPr>
        <p:spPr>
          <a:xfrm>
            <a:off x="0" y="5301208"/>
            <a:ext cx="9144000" cy="1200329"/>
          </a:xfrm>
          <a:prstGeom prst="rect">
            <a:avLst/>
          </a:prstGeom>
          <a:noFill/>
        </p:spPr>
        <p:txBody>
          <a:bodyPr wrap="square" rtlCol="0">
            <a:spAutoFit/>
          </a:bodyPr>
          <a:lstStyle/>
          <a:p>
            <a:pPr algn="ctr"/>
            <a:r>
              <a:rPr lang="es-ES" sz="2400" dirty="0" smtClean="0"/>
              <a:t>El NO-DO informaba puntualmente a los españoles de las bondades del régimen franquista, sus logros, sus sanos valores y, por supuesto, de todas las presas que inauguró Franco.</a:t>
            </a:r>
            <a:endParaRPr lang="es-E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1846659"/>
          </a:xfrm>
          <a:prstGeom prst="rect">
            <a:avLst/>
          </a:prstGeom>
        </p:spPr>
        <p:txBody>
          <a:bodyPr wrap="square">
            <a:spAutoFit/>
          </a:bodyPr>
          <a:lstStyle/>
          <a:p>
            <a:pPr algn="ctr"/>
            <a:r>
              <a:rPr lang="es-ES" sz="3800" dirty="0" smtClean="0">
                <a:latin typeface="Times New Roman" pitchFamily="18" charset="0"/>
                <a:cs typeface="Times New Roman" pitchFamily="18" charset="0"/>
              </a:rPr>
              <a:t>La </a:t>
            </a:r>
            <a:r>
              <a:rPr lang="es-ES" sz="3800" dirty="0" smtClean="0">
                <a:solidFill>
                  <a:srgbClr val="FF0000"/>
                </a:solidFill>
                <a:latin typeface="Times New Roman" pitchFamily="18" charset="0"/>
                <a:cs typeface="Times New Roman" pitchFamily="18" charset="0"/>
              </a:rPr>
              <a:t>nueva cultura del régimen </a:t>
            </a:r>
            <a:r>
              <a:rPr lang="es-ES" sz="3800" dirty="0" smtClean="0">
                <a:latin typeface="Times New Roman" pitchFamily="18" charset="0"/>
                <a:cs typeface="Times New Roman" pitchFamily="18" charset="0"/>
              </a:rPr>
              <a:t>se basaba en la historia que implicara unidad, gestas y exaltación del catolicismo.</a:t>
            </a:r>
            <a:endParaRPr lang="es-ES" sz="3800" dirty="0">
              <a:latin typeface="Times New Roman" pitchFamily="18" charset="0"/>
              <a:cs typeface="Times New Roman" pitchFamily="18" charset="0"/>
            </a:endParaRPr>
          </a:p>
        </p:txBody>
      </p:sp>
      <p:sp>
        <p:nvSpPr>
          <p:cNvPr id="4" name="3 CuadroTexto"/>
          <p:cNvSpPr txBox="1"/>
          <p:nvPr/>
        </p:nvSpPr>
        <p:spPr>
          <a:xfrm>
            <a:off x="0" y="4919008"/>
            <a:ext cx="9144000" cy="1938992"/>
          </a:xfrm>
          <a:prstGeom prst="rect">
            <a:avLst/>
          </a:prstGeom>
          <a:noFill/>
        </p:spPr>
        <p:txBody>
          <a:bodyPr wrap="square" rtlCol="0">
            <a:spAutoFit/>
          </a:bodyPr>
          <a:lstStyle/>
          <a:p>
            <a:pPr algn="ctr"/>
            <a:r>
              <a:rPr lang="es-ES" sz="2400" dirty="0" smtClean="0"/>
              <a:t>El escudo franquista es un buen ejemplo. Básicamente es el escudo de los Reyes Católicos (con sus territorios, el águila de San Juan de Isabel y el yugo y las flechas, también símbolos de la Falange). Además, incluye las columnas de Hércules con el Plus Ultra de Carlos I y el lema propio ¡Una, Grande y Libre! en referencia al nacionalismo franquista.</a:t>
            </a:r>
            <a:endParaRPr lang="es-ES" sz="2400" dirty="0"/>
          </a:p>
        </p:txBody>
      </p:sp>
      <p:pic>
        <p:nvPicPr>
          <p:cNvPr id="81922" name="Picture 2" descr="Badajoz y la Guerra (in) Civil: LAS MENTIRAS SOBRE LA BANDERA ..."/>
          <p:cNvPicPr>
            <a:picLocks noChangeAspect="1" noChangeArrowheads="1"/>
          </p:cNvPicPr>
          <p:nvPr/>
        </p:nvPicPr>
        <p:blipFill>
          <a:blip r:embed="rId2" cstate="print"/>
          <a:srcRect/>
          <a:stretch>
            <a:fillRect/>
          </a:stretch>
        </p:blipFill>
        <p:spPr bwMode="auto">
          <a:xfrm>
            <a:off x="1475656" y="1844824"/>
            <a:ext cx="6192688" cy="291173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2.bp.blogspot.com/-VgydgYugC_A/VTNypPUElgI/AAAAAAAATHY/1TlclJfWsbs/s1600/Libro%2Bde%2Btexto%2Butilizado%2Bdurante%2Bla%2Bdictadura..jpg"/>
          <p:cNvPicPr>
            <a:picLocks noChangeAspect="1" noChangeArrowheads="1"/>
          </p:cNvPicPr>
          <p:nvPr/>
        </p:nvPicPr>
        <p:blipFill>
          <a:blip r:embed="rId2" cstate="print"/>
          <a:srcRect/>
          <a:stretch>
            <a:fillRect/>
          </a:stretch>
        </p:blipFill>
        <p:spPr bwMode="auto">
          <a:xfrm>
            <a:off x="6084168" y="2852936"/>
            <a:ext cx="2857500" cy="4005064"/>
          </a:xfrm>
          <a:prstGeom prst="rect">
            <a:avLst/>
          </a:prstGeom>
          <a:noFill/>
        </p:spPr>
      </p:pic>
      <p:pic>
        <p:nvPicPr>
          <p:cNvPr id="82948" name="Picture 4" descr="463 mejores imágenes de Cuentos antiguos en 2020 | Cuentos ..."/>
          <p:cNvPicPr>
            <a:picLocks noChangeAspect="1" noChangeArrowheads="1"/>
          </p:cNvPicPr>
          <p:nvPr/>
        </p:nvPicPr>
        <p:blipFill>
          <a:blip r:embed="rId3" cstate="print"/>
          <a:srcRect/>
          <a:stretch>
            <a:fillRect/>
          </a:stretch>
        </p:blipFill>
        <p:spPr bwMode="auto">
          <a:xfrm>
            <a:off x="3217540" y="2852936"/>
            <a:ext cx="2902446" cy="4005064"/>
          </a:xfrm>
          <a:prstGeom prst="rect">
            <a:avLst/>
          </a:prstGeom>
          <a:noFill/>
        </p:spPr>
      </p:pic>
      <p:pic>
        <p:nvPicPr>
          <p:cNvPr id="82952" name="Picture 8" descr="Un regalo de Dios, Agustín Serrano de Haro | Sagabe - El Valor de ..."/>
          <p:cNvPicPr>
            <a:picLocks noChangeAspect="1" noChangeArrowheads="1"/>
          </p:cNvPicPr>
          <p:nvPr/>
        </p:nvPicPr>
        <p:blipFill>
          <a:blip r:embed="rId4" cstate="print"/>
          <a:srcRect/>
          <a:stretch>
            <a:fillRect/>
          </a:stretch>
        </p:blipFill>
        <p:spPr bwMode="auto">
          <a:xfrm>
            <a:off x="314286" y="2852936"/>
            <a:ext cx="2950159" cy="4005064"/>
          </a:xfrm>
          <a:prstGeom prst="rect">
            <a:avLst/>
          </a:prstGeom>
          <a:noFill/>
        </p:spPr>
      </p:pic>
      <p:sp>
        <p:nvSpPr>
          <p:cNvPr id="6" name="5 Rectángulo"/>
          <p:cNvSpPr/>
          <p:nvPr/>
        </p:nvSpPr>
        <p:spPr>
          <a:xfrm>
            <a:off x="0" y="0"/>
            <a:ext cx="9144000" cy="2431435"/>
          </a:xfrm>
          <a:prstGeom prst="rect">
            <a:avLst/>
          </a:prstGeom>
        </p:spPr>
        <p:txBody>
          <a:bodyPr wrap="square">
            <a:spAutoFit/>
          </a:bodyPr>
          <a:lstStyle/>
          <a:p>
            <a:pPr algn="ctr"/>
            <a:r>
              <a:rPr lang="es-ES" sz="3800" dirty="0" smtClean="0">
                <a:latin typeface="Times New Roman" pitchFamily="18" charset="0"/>
                <a:cs typeface="Times New Roman" pitchFamily="18" charset="0"/>
              </a:rPr>
              <a:t>Algunos libros de texto para niños nos muestran esa visión nacionalista de la historia, la vida religiosa o la comprensión de la naturaleza como una obra divina.</a:t>
            </a:r>
            <a:endParaRPr lang="es-ES" sz="3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e qué equipo era Franco? - Odio Eterno Al Futbol Moderno"/>
          <p:cNvPicPr>
            <a:picLocks noChangeAspect="1" noChangeArrowheads="1"/>
          </p:cNvPicPr>
          <p:nvPr/>
        </p:nvPicPr>
        <p:blipFill>
          <a:blip r:embed="rId2" cstate="print"/>
          <a:srcRect/>
          <a:stretch>
            <a:fillRect/>
          </a:stretch>
        </p:blipFill>
        <p:spPr bwMode="auto">
          <a:xfrm>
            <a:off x="2051720" y="1916832"/>
            <a:ext cx="4968552" cy="3319697"/>
          </a:xfrm>
          <a:prstGeom prst="rect">
            <a:avLst/>
          </a:prstGeom>
          <a:noFill/>
        </p:spPr>
      </p:pic>
      <p:sp>
        <p:nvSpPr>
          <p:cNvPr id="3" name="2 Rectángulo"/>
          <p:cNvSpPr/>
          <p:nvPr/>
        </p:nvSpPr>
        <p:spPr>
          <a:xfrm>
            <a:off x="0" y="0"/>
            <a:ext cx="9144000" cy="1800493"/>
          </a:xfrm>
          <a:prstGeom prst="rect">
            <a:avLst/>
          </a:prstGeom>
        </p:spPr>
        <p:txBody>
          <a:bodyPr wrap="square">
            <a:spAutoFit/>
          </a:bodyPr>
          <a:lstStyle/>
          <a:p>
            <a:pPr algn="ctr"/>
            <a:r>
              <a:rPr lang="es-ES" sz="3700" dirty="0" smtClean="0">
                <a:latin typeface="Times New Roman" pitchFamily="18" charset="0"/>
                <a:cs typeface="Times New Roman" pitchFamily="18" charset="0"/>
              </a:rPr>
              <a:t>Se potenció una </a:t>
            </a:r>
            <a:r>
              <a:rPr lang="es-ES" sz="3700" dirty="0" smtClean="0">
                <a:solidFill>
                  <a:srgbClr val="FF0000"/>
                </a:solidFill>
                <a:latin typeface="Times New Roman" pitchFamily="18" charset="0"/>
                <a:cs typeface="Times New Roman" pitchFamily="18" charset="0"/>
              </a:rPr>
              <a:t>cultura de masas </a:t>
            </a:r>
            <a:r>
              <a:rPr lang="es-ES" sz="3700" dirty="0" smtClean="0">
                <a:latin typeface="Times New Roman" pitchFamily="18" charset="0"/>
                <a:cs typeface="Times New Roman" pitchFamily="18" charset="0"/>
              </a:rPr>
              <a:t>basada en el ocio (pan y circo). El fútbol ocupó un lugar importante entre las aficiones de los españoles.</a:t>
            </a:r>
            <a:endParaRPr lang="es-ES" sz="3700" dirty="0">
              <a:latin typeface="Times New Roman" pitchFamily="18" charset="0"/>
              <a:cs typeface="Times New Roman" pitchFamily="18" charset="0"/>
            </a:endParaRPr>
          </a:p>
        </p:txBody>
      </p:sp>
      <p:sp>
        <p:nvSpPr>
          <p:cNvPr id="4" name="3 Rectángulo"/>
          <p:cNvSpPr/>
          <p:nvPr/>
        </p:nvSpPr>
        <p:spPr>
          <a:xfrm>
            <a:off x="0" y="5301208"/>
            <a:ext cx="9144000" cy="1569660"/>
          </a:xfrm>
          <a:prstGeom prst="rect">
            <a:avLst/>
          </a:prstGeom>
        </p:spPr>
        <p:txBody>
          <a:bodyPr wrap="square">
            <a:spAutoFit/>
          </a:bodyPr>
          <a:lstStyle/>
          <a:p>
            <a:pPr algn="ctr"/>
            <a:r>
              <a:rPr lang="es-ES" sz="2400" dirty="0" smtClean="0">
                <a:latin typeface="Times New Roman" pitchFamily="18" charset="0"/>
                <a:cs typeface="Times New Roman" pitchFamily="18" charset="0"/>
              </a:rPr>
              <a:t>La Copa del Rey se había creado en 1903, pero había dejado de llamarse así (Copa del Presidente de la República hasta 1936), por lo que durante el franquismo pasó a conocerse como Copa del Generalísimo (desde 1940 hasta la edición de 1976). En 1977 recuperaría su nombre actual.</a:t>
            </a:r>
            <a:endParaRPr lang="es-ES" sz="2400" dirty="0">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2" cstate="print"/>
          <a:srcRect/>
          <a:stretch>
            <a:fillRect/>
          </a:stretch>
        </p:blipFill>
        <p:spPr bwMode="auto">
          <a:xfrm>
            <a:off x="0" y="3863220"/>
            <a:ext cx="5652120" cy="2994780"/>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5651074" y="2060848"/>
            <a:ext cx="3492926" cy="4797152"/>
          </a:xfrm>
          <a:prstGeom prst="rect">
            <a:avLst/>
          </a:prstGeom>
          <a:noFill/>
          <a:ln w="9525">
            <a:noFill/>
            <a:miter lim="800000"/>
            <a:headEnd/>
            <a:tailEnd/>
          </a:ln>
        </p:spPr>
      </p:pic>
      <p:pic>
        <p:nvPicPr>
          <p:cNvPr id="86022" name="Picture 6" descr="coral nº 211. El pintor por corín tellado. Bruguera 1964"/>
          <p:cNvPicPr>
            <a:picLocks noChangeAspect="1" noChangeArrowheads="1"/>
          </p:cNvPicPr>
          <p:nvPr/>
        </p:nvPicPr>
        <p:blipFill>
          <a:blip r:embed="rId4" cstate="print"/>
          <a:srcRect/>
          <a:stretch>
            <a:fillRect/>
          </a:stretch>
        </p:blipFill>
        <p:spPr bwMode="auto">
          <a:xfrm>
            <a:off x="0" y="1"/>
            <a:ext cx="2933154" cy="4149080"/>
          </a:xfrm>
          <a:prstGeom prst="rect">
            <a:avLst/>
          </a:prstGeom>
          <a:noFill/>
        </p:spPr>
      </p:pic>
      <p:pic>
        <p:nvPicPr>
          <p:cNvPr id="86024" name="Picture 8" descr="oeste nº 37. Ruta salvaje por fred hercey. Edit. Rollán 1961"/>
          <p:cNvPicPr>
            <a:picLocks noChangeAspect="1" noChangeArrowheads="1"/>
          </p:cNvPicPr>
          <p:nvPr/>
        </p:nvPicPr>
        <p:blipFill>
          <a:blip r:embed="rId5" cstate="print"/>
          <a:srcRect/>
          <a:stretch>
            <a:fillRect/>
          </a:stretch>
        </p:blipFill>
        <p:spPr bwMode="auto">
          <a:xfrm>
            <a:off x="2843808" y="0"/>
            <a:ext cx="2815202" cy="4110196"/>
          </a:xfrm>
          <a:prstGeom prst="rect">
            <a:avLst/>
          </a:prstGeom>
          <a:noFill/>
        </p:spPr>
      </p:pic>
      <p:sp>
        <p:nvSpPr>
          <p:cNvPr id="7" name="6 CuadroTexto"/>
          <p:cNvSpPr txBox="1"/>
          <p:nvPr/>
        </p:nvSpPr>
        <p:spPr>
          <a:xfrm>
            <a:off x="5652120" y="260648"/>
            <a:ext cx="3491880" cy="1569660"/>
          </a:xfrm>
          <a:prstGeom prst="rect">
            <a:avLst/>
          </a:prstGeom>
          <a:noFill/>
        </p:spPr>
        <p:txBody>
          <a:bodyPr wrap="square" rtlCol="0">
            <a:spAutoFit/>
          </a:bodyPr>
          <a:lstStyle/>
          <a:p>
            <a:pPr algn="ctr"/>
            <a:r>
              <a:rPr lang="es-ES" sz="3200" dirty="0" smtClean="0"/>
              <a:t>Algunas imágenes típicas del ocio en la época franquista.</a:t>
            </a:r>
            <a:endParaRPr lang="es-ES" sz="3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369880"/>
          </a:xfrm>
          <a:prstGeom prst="rect">
            <a:avLst/>
          </a:prstGeom>
        </p:spPr>
        <p:txBody>
          <a:bodyPr wrap="square">
            <a:spAutoFit/>
          </a:bodyPr>
          <a:lstStyle/>
          <a:p>
            <a:pPr algn="ctr"/>
            <a:r>
              <a:rPr lang="es-ES" sz="3700" dirty="0" smtClean="0">
                <a:latin typeface="Times New Roman" pitchFamily="18" charset="0"/>
                <a:cs typeface="Times New Roman" pitchFamily="18" charset="0"/>
              </a:rPr>
              <a:t>Sin embargo, </a:t>
            </a:r>
            <a:r>
              <a:rPr lang="es-ES" sz="3700" dirty="0" smtClean="0">
                <a:solidFill>
                  <a:srgbClr val="FF0000"/>
                </a:solidFill>
                <a:latin typeface="Times New Roman" pitchFamily="18" charset="0"/>
                <a:cs typeface="Times New Roman" pitchFamily="18" charset="0"/>
              </a:rPr>
              <a:t>las estrecheces culturales del franquismo se verían superadas</a:t>
            </a:r>
            <a:r>
              <a:rPr lang="es-ES" sz="3700" dirty="0" smtClean="0">
                <a:latin typeface="Times New Roman" pitchFamily="18" charset="0"/>
                <a:cs typeface="Times New Roman" pitchFamily="18" charset="0"/>
              </a:rPr>
              <a:t>, en parte por la necesidad de legitimidad de cara al exterior del régimen a partir de los años 50.</a:t>
            </a:r>
            <a:endParaRPr lang="es-ES" sz="3700" dirty="0">
              <a:latin typeface="Times New Roman" pitchFamily="18" charset="0"/>
              <a:cs typeface="Times New Roman" pitchFamily="18" charset="0"/>
            </a:endParaRPr>
          </a:p>
        </p:txBody>
      </p:sp>
      <p:pic>
        <p:nvPicPr>
          <p:cNvPr id="87043" name="Picture 3"/>
          <p:cNvPicPr>
            <a:picLocks noChangeAspect="1" noChangeArrowheads="1"/>
          </p:cNvPicPr>
          <p:nvPr/>
        </p:nvPicPr>
        <p:blipFill>
          <a:blip r:embed="rId2" cstate="print"/>
          <a:srcRect/>
          <a:stretch>
            <a:fillRect/>
          </a:stretch>
        </p:blipFill>
        <p:spPr bwMode="auto">
          <a:xfrm>
            <a:off x="5868144" y="2287038"/>
            <a:ext cx="3275856" cy="4570962"/>
          </a:xfrm>
          <a:prstGeom prst="rect">
            <a:avLst/>
          </a:prstGeom>
          <a:noFill/>
          <a:ln w="9525">
            <a:noFill/>
            <a:miter lim="800000"/>
            <a:headEnd/>
            <a:tailEnd/>
          </a:ln>
        </p:spPr>
      </p:pic>
      <p:sp>
        <p:nvSpPr>
          <p:cNvPr id="5" name="4 Rectángulo"/>
          <p:cNvSpPr/>
          <p:nvPr/>
        </p:nvSpPr>
        <p:spPr>
          <a:xfrm>
            <a:off x="0" y="2636912"/>
            <a:ext cx="5940152" cy="3970318"/>
          </a:xfrm>
          <a:prstGeom prst="rect">
            <a:avLst/>
          </a:prstGeom>
        </p:spPr>
        <p:txBody>
          <a:bodyPr wrap="square">
            <a:spAutoFit/>
          </a:bodyPr>
          <a:lstStyle/>
          <a:p>
            <a:pPr algn="ctr"/>
            <a:r>
              <a:rPr lang="es-ES" sz="2800" dirty="0" smtClean="0">
                <a:latin typeface="Times New Roman" pitchFamily="18" charset="0"/>
                <a:cs typeface="Times New Roman" pitchFamily="18" charset="0"/>
              </a:rPr>
              <a:t>Pueden citarse muchos ejemplos de cómo la producción cultural interna iba poco a poco saltando la censura. Un ejemplo muy interesante fue la película </a:t>
            </a:r>
            <a:r>
              <a:rPr lang="es-ES" sz="2800" i="1" dirty="0" smtClean="0">
                <a:latin typeface="Times New Roman" pitchFamily="18" charset="0"/>
                <a:cs typeface="Times New Roman" pitchFamily="18" charset="0"/>
              </a:rPr>
              <a:t>El Verdugo </a:t>
            </a:r>
            <a:r>
              <a:rPr lang="es-ES" sz="2800" dirty="0" smtClean="0">
                <a:latin typeface="Times New Roman" pitchFamily="18" charset="0"/>
                <a:cs typeface="Times New Roman" pitchFamily="18" charset="0"/>
              </a:rPr>
              <a:t>de García Berlanga (1963), todo un alegato contra la pena de muerte y la resignación humana ante las imposiciones de arriba. La censura apenas la tocó.</a:t>
            </a:r>
            <a:endParaRPr lang="es-ES" sz="28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2308324"/>
          </a:xfrm>
          <a:prstGeom prst="rect">
            <a:avLst/>
          </a:prstGeom>
        </p:spPr>
        <p:txBody>
          <a:bodyPr wrap="square">
            <a:spAutoFit/>
          </a:bodyPr>
          <a:lstStyle/>
          <a:p>
            <a:pPr algn="ctr"/>
            <a:r>
              <a:rPr lang="es-ES" sz="4800" b="1" dirty="0" smtClean="0">
                <a:latin typeface="Arial Black" pitchFamily="34" charset="0"/>
              </a:rPr>
              <a:t>Introducción. El significado de la política económica franquista</a:t>
            </a:r>
            <a:endParaRPr lang="es-ES" sz="4800" dirty="0">
              <a:latin typeface="Arial Black" pitchFamily="34" charset="0"/>
            </a:endParaRPr>
          </a:p>
        </p:txBody>
      </p:sp>
      <p:sp>
        <p:nvSpPr>
          <p:cNvPr id="3" name="2 Rectángulo"/>
          <p:cNvSpPr/>
          <p:nvPr/>
        </p:nvSpPr>
        <p:spPr>
          <a:xfrm>
            <a:off x="0" y="2636912"/>
            <a:ext cx="9144000" cy="2554545"/>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Las dos fases paralelas a los cambios políticos: autarquía y desarrollismo.</a:t>
            </a:r>
          </a:p>
          <a:p>
            <a:pPr marL="268288" indent="-268288" algn="just">
              <a:buFont typeface="Arial" pitchFamily="34" charset="0"/>
              <a:buChar char="•"/>
            </a:pPr>
            <a:r>
              <a:rPr lang="es-ES" sz="4000" dirty="0" smtClean="0">
                <a:latin typeface="Times New Roman" pitchFamily="18" charset="0"/>
                <a:cs typeface="Times New Roman" pitchFamily="18" charset="0"/>
              </a:rPr>
              <a:t>Relación política-economía en ambas fases.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1608237"/>
            <a:ext cx="3995936" cy="5249763"/>
          </a:xfrm>
          <a:prstGeom prst="rect">
            <a:avLst/>
          </a:prstGeom>
          <a:noFill/>
          <a:ln w="9525">
            <a:noFill/>
            <a:miter lim="800000"/>
            <a:headEnd/>
            <a:tailEnd/>
          </a:ln>
        </p:spPr>
      </p:pic>
      <p:pic>
        <p:nvPicPr>
          <p:cNvPr id="88068" name="Picture 4" descr="Cuartel General del Ejército del Aire | Open House Madrid"/>
          <p:cNvPicPr>
            <a:picLocks noChangeAspect="1" noChangeArrowheads="1"/>
          </p:cNvPicPr>
          <p:nvPr/>
        </p:nvPicPr>
        <p:blipFill>
          <a:blip r:embed="rId3" cstate="print"/>
          <a:srcRect/>
          <a:stretch>
            <a:fillRect/>
          </a:stretch>
        </p:blipFill>
        <p:spPr bwMode="auto">
          <a:xfrm>
            <a:off x="0" y="1"/>
            <a:ext cx="3968197" cy="1844824"/>
          </a:xfrm>
          <a:prstGeom prst="rect">
            <a:avLst/>
          </a:prstGeom>
          <a:noFill/>
        </p:spPr>
      </p:pic>
      <p:pic>
        <p:nvPicPr>
          <p:cNvPr id="88071" name="Picture 7"/>
          <p:cNvPicPr>
            <a:picLocks noChangeAspect="1" noChangeArrowheads="1"/>
          </p:cNvPicPr>
          <p:nvPr/>
        </p:nvPicPr>
        <p:blipFill>
          <a:blip r:embed="rId4" cstate="print"/>
          <a:srcRect/>
          <a:stretch>
            <a:fillRect/>
          </a:stretch>
        </p:blipFill>
        <p:spPr bwMode="auto">
          <a:xfrm>
            <a:off x="6660233" y="16993"/>
            <a:ext cx="2483768" cy="6841007"/>
          </a:xfrm>
          <a:prstGeom prst="rect">
            <a:avLst/>
          </a:prstGeom>
          <a:noFill/>
          <a:ln w="9525">
            <a:noFill/>
            <a:miter lim="800000"/>
            <a:headEnd/>
            <a:tailEnd/>
          </a:ln>
        </p:spPr>
      </p:pic>
      <p:sp>
        <p:nvSpPr>
          <p:cNvPr id="6" name="5 Rectángulo"/>
          <p:cNvSpPr/>
          <p:nvPr/>
        </p:nvSpPr>
        <p:spPr>
          <a:xfrm>
            <a:off x="3995936" y="188640"/>
            <a:ext cx="2664296" cy="6370975"/>
          </a:xfrm>
          <a:prstGeom prst="rect">
            <a:avLst/>
          </a:prstGeom>
        </p:spPr>
        <p:txBody>
          <a:bodyPr wrap="square">
            <a:spAutoFit/>
          </a:bodyPr>
          <a:lstStyle/>
          <a:p>
            <a:pPr algn="ctr"/>
            <a:r>
              <a:rPr lang="es-ES" sz="2400" dirty="0" smtClean="0">
                <a:latin typeface="Times New Roman" pitchFamily="18" charset="0"/>
                <a:cs typeface="Times New Roman" pitchFamily="18" charset="0"/>
              </a:rPr>
              <a:t>El arte conoce una evolución similar. De un arte basado en el realismo (Franco pintado por Zuloaga en 1940) y la grandeza del pasado (Ministerio del Aire, 1939, en imitación del monasterio de El Escorial) se termina pasando a las vanguardias como la abstracción (</a:t>
            </a:r>
            <a:r>
              <a:rPr lang="es-ES" sz="2400" i="1" dirty="0" err="1" smtClean="0">
                <a:latin typeface="Times New Roman" pitchFamily="18" charset="0"/>
                <a:cs typeface="Times New Roman" pitchFamily="18" charset="0"/>
              </a:rPr>
              <a:t>Ilarik</a:t>
            </a:r>
            <a:r>
              <a:rPr lang="es-ES" sz="2400" dirty="0" smtClean="0">
                <a:latin typeface="Times New Roman" pitchFamily="18" charset="0"/>
                <a:cs typeface="Times New Roman" pitchFamily="18" charset="0"/>
              </a:rPr>
              <a:t> de </a:t>
            </a:r>
            <a:r>
              <a:rPr lang="es-ES" sz="2400" dirty="0" err="1" smtClean="0">
                <a:latin typeface="Times New Roman" pitchFamily="18" charset="0"/>
                <a:cs typeface="Times New Roman" pitchFamily="18" charset="0"/>
              </a:rPr>
              <a:t>Chillida</a:t>
            </a:r>
            <a:r>
              <a:rPr lang="es-ES" sz="2400" dirty="0" smtClean="0">
                <a:latin typeface="Times New Roman" pitchFamily="18" charset="0"/>
                <a:cs typeface="Times New Roman" pitchFamily="18" charset="0"/>
              </a:rPr>
              <a:t> en 1951).</a:t>
            </a:r>
            <a:endParaRPr lang="es-ES" sz="2400" dirty="0">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oncierto de Aranjuez - Joaquín Rodrigo - Disco | Fnac"/>
          <p:cNvPicPr>
            <a:picLocks noChangeAspect="1" noChangeArrowheads="1"/>
          </p:cNvPicPr>
          <p:nvPr/>
        </p:nvPicPr>
        <p:blipFill>
          <a:blip r:embed="rId2" cstate="print"/>
          <a:srcRect/>
          <a:stretch>
            <a:fillRect/>
          </a:stretch>
        </p:blipFill>
        <p:spPr bwMode="auto">
          <a:xfrm>
            <a:off x="0" y="1916832"/>
            <a:ext cx="3384375" cy="3384376"/>
          </a:xfrm>
          <a:prstGeom prst="rect">
            <a:avLst/>
          </a:prstGeom>
          <a:noFill/>
        </p:spPr>
      </p:pic>
      <p:sp>
        <p:nvSpPr>
          <p:cNvPr id="3" name="2 Rectángulo"/>
          <p:cNvSpPr/>
          <p:nvPr/>
        </p:nvSpPr>
        <p:spPr>
          <a:xfrm>
            <a:off x="0" y="0"/>
            <a:ext cx="9144000" cy="1800493"/>
          </a:xfrm>
          <a:prstGeom prst="rect">
            <a:avLst/>
          </a:prstGeom>
        </p:spPr>
        <p:txBody>
          <a:bodyPr wrap="square">
            <a:spAutoFit/>
          </a:bodyPr>
          <a:lstStyle/>
          <a:p>
            <a:pPr algn="ctr"/>
            <a:r>
              <a:rPr lang="es-ES" sz="3700" dirty="0" smtClean="0">
                <a:latin typeface="Times New Roman" pitchFamily="18" charset="0"/>
                <a:cs typeface="Times New Roman" pitchFamily="18" charset="0"/>
              </a:rPr>
              <a:t>La música también estuvo influencia por el franquismo. Se buscaba una música nacional inspirada en el pasado.</a:t>
            </a:r>
            <a:endParaRPr lang="es-ES" sz="3700" dirty="0">
              <a:latin typeface="Times New Roman" pitchFamily="18" charset="0"/>
              <a:cs typeface="Times New Roman" pitchFamily="18" charset="0"/>
            </a:endParaRPr>
          </a:p>
        </p:txBody>
      </p:sp>
      <p:pic>
        <p:nvPicPr>
          <p:cNvPr id="90116" name="Picture 4" descr="Antología de Antonio Molina. 80 Aniversario de Antonio Molina en ..."/>
          <p:cNvPicPr>
            <a:picLocks noChangeAspect="1" noChangeArrowheads="1"/>
          </p:cNvPicPr>
          <p:nvPr/>
        </p:nvPicPr>
        <p:blipFill>
          <a:blip r:embed="rId3" cstate="print"/>
          <a:srcRect/>
          <a:stretch>
            <a:fillRect/>
          </a:stretch>
        </p:blipFill>
        <p:spPr bwMode="auto">
          <a:xfrm>
            <a:off x="5615608" y="1844824"/>
            <a:ext cx="3528392" cy="3528392"/>
          </a:xfrm>
          <a:prstGeom prst="rect">
            <a:avLst/>
          </a:prstGeom>
          <a:noFill/>
        </p:spPr>
      </p:pic>
      <p:sp>
        <p:nvSpPr>
          <p:cNvPr id="5" name="4 Rectángulo"/>
          <p:cNvSpPr/>
          <p:nvPr/>
        </p:nvSpPr>
        <p:spPr>
          <a:xfrm>
            <a:off x="0" y="5301208"/>
            <a:ext cx="9144000" cy="1446550"/>
          </a:xfrm>
          <a:prstGeom prst="rect">
            <a:avLst/>
          </a:prstGeom>
        </p:spPr>
        <p:txBody>
          <a:bodyPr wrap="square">
            <a:spAutoFit/>
          </a:bodyPr>
          <a:lstStyle/>
          <a:p>
            <a:pPr algn="ctr"/>
            <a:r>
              <a:rPr lang="es-ES" sz="2200" dirty="0" smtClean="0">
                <a:latin typeface="Times New Roman" pitchFamily="18" charset="0"/>
                <a:cs typeface="Times New Roman" pitchFamily="18" charset="0"/>
              </a:rPr>
              <a:t>En música culta, destaca la corriente conocida como </a:t>
            </a:r>
            <a:r>
              <a:rPr lang="es-ES" sz="2200" dirty="0" err="1" smtClean="0">
                <a:latin typeface="Times New Roman" pitchFamily="18" charset="0"/>
                <a:cs typeface="Times New Roman" pitchFamily="18" charset="0"/>
              </a:rPr>
              <a:t>neocasticismo</a:t>
            </a:r>
            <a:r>
              <a:rPr lang="es-ES" sz="2200" dirty="0" smtClean="0">
                <a:latin typeface="Times New Roman" pitchFamily="18" charset="0"/>
                <a:cs typeface="Times New Roman" pitchFamily="18" charset="0"/>
              </a:rPr>
              <a:t>. Su gran obra es el Concierto de Aranjuez (1939) de Joaquín Rodrigo. En música popular fueron muy frecuentes la admiración por voces como las de Concha Piquer, Estrellita Castro, Antonio Molina, Joselito, Marisol, Manolo Escobar…</a:t>
            </a:r>
            <a:endParaRPr lang="es-ES" sz="2200"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800493"/>
          </a:xfrm>
          <a:prstGeom prst="rect">
            <a:avLst/>
          </a:prstGeom>
        </p:spPr>
        <p:txBody>
          <a:bodyPr wrap="square">
            <a:spAutoFit/>
          </a:bodyPr>
          <a:lstStyle/>
          <a:p>
            <a:pPr algn="ctr"/>
            <a:r>
              <a:rPr lang="es-ES" sz="3700" dirty="0" smtClean="0">
                <a:latin typeface="Times New Roman" pitchFamily="18" charset="0"/>
                <a:cs typeface="Times New Roman" pitchFamily="18" charset="0"/>
              </a:rPr>
              <a:t>La </a:t>
            </a:r>
            <a:r>
              <a:rPr lang="es-ES" sz="3700" dirty="0" smtClean="0">
                <a:solidFill>
                  <a:srgbClr val="FF0000"/>
                </a:solidFill>
                <a:latin typeface="Times New Roman" pitchFamily="18" charset="0"/>
                <a:cs typeface="Times New Roman" pitchFamily="18" charset="0"/>
              </a:rPr>
              <a:t>cultura de la época anterior tampoco desapareció </a:t>
            </a:r>
            <a:r>
              <a:rPr lang="es-ES" sz="3700" dirty="0" smtClean="0">
                <a:latin typeface="Times New Roman" pitchFamily="18" charset="0"/>
                <a:cs typeface="Times New Roman" pitchFamily="18" charset="0"/>
              </a:rPr>
              <a:t>y siguió en el exilio, aunque los límites a menudo eran difusos.</a:t>
            </a:r>
            <a:endParaRPr lang="es-ES" sz="3700" dirty="0">
              <a:latin typeface="Times New Roman" pitchFamily="18" charset="0"/>
              <a:cs typeface="Times New Roman" pitchFamily="18" charset="0"/>
            </a:endParaRPr>
          </a:p>
        </p:txBody>
      </p:sp>
      <p:pic>
        <p:nvPicPr>
          <p:cNvPr id="89091" name="Picture 3"/>
          <p:cNvPicPr>
            <a:picLocks noChangeAspect="1" noChangeArrowheads="1"/>
          </p:cNvPicPr>
          <p:nvPr/>
        </p:nvPicPr>
        <p:blipFill>
          <a:blip r:embed="rId2" cstate="print"/>
          <a:srcRect/>
          <a:stretch>
            <a:fillRect/>
          </a:stretch>
        </p:blipFill>
        <p:spPr bwMode="auto">
          <a:xfrm>
            <a:off x="0" y="1844824"/>
            <a:ext cx="2632583" cy="3528392"/>
          </a:xfrm>
          <a:prstGeom prst="rect">
            <a:avLst/>
          </a:prstGeom>
          <a:noFill/>
          <a:ln w="9525">
            <a:noFill/>
            <a:miter lim="800000"/>
            <a:headEnd/>
            <a:tailEnd/>
          </a:ln>
        </p:spPr>
      </p:pic>
      <p:pic>
        <p:nvPicPr>
          <p:cNvPr id="89093" name="Picture 5" descr="Mediateca: recomendamos el documental “Gregorio Marañón, médico ..."/>
          <p:cNvPicPr>
            <a:picLocks noChangeAspect="1" noChangeArrowheads="1"/>
          </p:cNvPicPr>
          <p:nvPr/>
        </p:nvPicPr>
        <p:blipFill>
          <a:blip r:embed="rId3" cstate="print"/>
          <a:srcRect/>
          <a:stretch>
            <a:fillRect/>
          </a:stretch>
        </p:blipFill>
        <p:spPr bwMode="auto">
          <a:xfrm>
            <a:off x="1907704" y="1844824"/>
            <a:ext cx="2736304" cy="3544536"/>
          </a:xfrm>
          <a:prstGeom prst="rect">
            <a:avLst/>
          </a:prstGeom>
          <a:noFill/>
        </p:spPr>
      </p:pic>
      <p:pic>
        <p:nvPicPr>
          <p:cNvPr id="89095" name="Picture 7" descr="Biografia de Ramón Pérez de Ayala"/>
          <p:cNvPicPr>
            <a:picLocks noChangeAspect="1" noChangeArrowheads="1"/>
          </p:cNvPicPr>
          <p:nvPr/>
        </p:nvPicPr>
        <p:blipFill>
          <a:blip r:embed="rId4" cstate="print"/>
          <a:srcRect/>
          <a:stretch>
            <a:fillRect/>
          </a:stretch>
        </p:blipFill>
        <p:spPr bwMode="auto">
          <a:xfrm>
            <a:off x="4067944" y="1844824"/>
            <a:ext cx="3621703" cy="3528392"/>
          </a:xfrm>
          <a:prstGeom prst="rect">
            <a:avLst/>
          </a:prstGeom>
          <a:noFill/>
        </p:spPr>
      </p:pic>
      <p:pic>
        <p:nvPicPr>
          <p:cNvPr id="89097" name="Picture 9" descr="9 datos esenciales sobre Manuel de Falla"/>
          <p:cNvPicPr>
            <a:picLocks noChangeAspect="1" noChangeArrowheads="1"/>
          </p:cNvPicPr>
          <p:nvPr/>
        </p:nvPicPr>
        <p:blipFill>
          <a:blip r:embed="rId5" cstate="print"/>
          <a:srcRect/>
          <a:stretch>
            <a:fillRect/>
          </a:stretch>
        </p:blipFill>
        <p:spPr bwMode="auto">
          <a:xfrm>
            <a:off x="6594737" y="1844824"/>
            <a:ext cx="2549263" cy="3528392"/>
          </a:xfrm>
          <a:prstGeom prst="rect">
            <a:avLst/>
          </a:prstGeom>
          <a:noFill/>
        </p:spPr>
      </p:pic>
      <p:sp>
        <p:nvSpPr>
          <p:cNvPr id="8" name="7 Rectángulo"/>
          <p:cNvSpPr/>
          <p:nvPr/>
        </p:nvSpPr>
        <p:spPr>
          <a:xfrm>
            <a:off x="0" y="5301208"/>
            <a:ext cx="9144000" cy="1569660"/>
          </a:xfrm>
          <a:prstGeom prst="rect">
            <a:avLst/>
          </a:prstGeom>
        </p:spPr>
        <p:txBody>
          <a:bodyPr wrap="square">
            <a:spAutoFit/>
          </a:bodyPr>
          <a:lstStyle/>
          <a:p>
            <a:pPr algn="ctr"/>
            <a:r>
              <a:rPr lang="es-ES" sz="2400" dirty="0" smtClean="0">
                <a:latin typeface="Times New Roman" pitchFamily="18" charset="0"/>
                <a:cs typeface="Times New Roman" pitchFamily="18" charset="0"/>
              </a:rPr>
              <a:t>Intelectuales y escritores más o menos vinculados con la República pudieron regresar a España. Ortega y Gasset, Gregorio Marañón o Pérez de Ayala regresaron durante diferentes períodos y otros, caso de Manuel de Falla, no quisieron regresar pese a los ofrecimientos franquistas.</a:t>
            </a:r>
            <a:endParaRPr lang="es-ES" sz="2400" dirty="0">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23439"/>
          </a:xfrm>
          <a:prstGeom prst="rect">
            <a:avLst/>
          </a:prstGeom>
        </p:spPr>
        <p:txBody>
          <a:bodyPr wrap="square">
            <a:spAutoFit/>
          </a:bodyPr>
          <a:lstStyle/>
          <a:p>
            <a:pPr algn="ctr"/>
            <a:r>
              <a:rPr lang="es-ES" sz="4000" dirty="0" smtClean="0">
                <a:latin typeface="Times New Roman" pitchFamily="18" charset="0"/>
                <a:cs typeface="Times New Roman" pitchFamily="18" charset="0"/>
              </a:rPr>
              <a:t>Los </a:t>
            </a:r>
            <a:r>
              <a:rPr lang="es-ES" sz="4000" dirty="0" smtClean="0">
                <a:solidFill>
                  <a:srgbClr val="FF0000"/>
                </a:solidFill>
                <a:latin typeface="Times New Roman" pitchFamily="18" charset="0"/>
                <a:cs typeface="Times New Roman" pitchFamily="18" charset="0"/>
              </a:rPr>
              <a:t>principales centros del exilio </a:t>
            </a:r>
            <a:r>
              <a:rPr lang="es-ES" sz="4000" dirty="0" smtClean="0">
                <a:latin typeface="Times New Roman" pitchFamily="18" charset="0"/>
                <a:cs typeface="Times New Roman" pitchFamily="18" charset="0"/>
              </a:rPr>
              <a:t>estuvieron en Francia e Hispanoamérica.</a:t>
            </a:r>
            <a:endParaRPr lang="es-ES" sz="4000" dirty="0">
              <a:latin typeface="Times New Roman" pitchFamily="18" charset="0"/>
              <a:cs typeface="Times New Roman" pitchFamily="18" charset="0"/>
            </a:endParaRPr>
          </a:p>
        </p:txBody>
      </p:sp>
      <p:pic>
        <p:nvPicPr>
          <p:cNvPr id="1026" name="Picture 2" descr="https://www.institutoluisvives.edu.mx/img/logo.png"/>
          <p:cNvPicPr>
            <a:picLocks noChangeAspect="1" noChangeArrowheads="1"/>
          </p:cNvPicPr>
          <p:nvPr/>
        </p:nvPicPr>
        <p:blipFill>
          <a:blip r:embed="rId2" cstate="print"/>
          <a:srcRect/>
          <a:stretch>
            <a:fillRect/>
          </a:stretch>
        </p:blipFill>
        <p:spPr bwMode="auto">
          <a:xfrm>
            <a:off x="899592" y="1700808"/>
            <a:ext cx="7251147" cy="1584176"/>
          </a:xfrm>
          <a:prstGeom prst="rect">
            <a:avLst/>
          </a:prstGeom>
          <a:noFill/>
        </p:spPr>
      </p:pic>
      <p:sp>
        <p:nvSpPr>
          <p:cNvPr id="4" name="3 Rectángulo"/>
          <p:cNvSpPr/>
          <p:nvPr/>
        </p:nvSpPr>
        <p:spPr>
          <a:xfrm>
            <a:off x="0" y="3749457"/>
            <a:ext cx="9144000" cy="3108543"/>
          </a:xfrm>
          <a:prstGeom prst="rect">
            <a:avLst/>
          </a:prstGeom>
        </p:spPr>
        <p:txBody>
          <a:bodyPr wrap="square">
            <a:spAutoFit/>
          </a:bodyPr>
          <a:lstStyle/>
          <a:p>
            <a:pPr algn="ctr"/>
            <a:r>
              <a:rPr lang="es-ES" sz="2800" dirty="0" smtClean="0">
                <a:latin typeface="Times New Roman" pitchFamily="18" charset="0"/>
                <a:cs typeface="Times New Roman" pitchFamily="18" charset="0"/>
              </a:rPr>
              <a:t>La labor cultural se tradujo en primer lugar en la creación de multitud de instituciones, editoriales o medios de comunicación en los ámbitos de la investigación, la educación o la publicación. Por ejemplo, en Ciudad de México se fundó el Instituto Luis Vives siguiendo las ideas educativas de la Institución de Libre Enseñanza y que hoy en día mantiene estos principios como la base de su enseñanza.</a:t>
            </a:r>
            <a:endParaRPr lang="es-ES" sz="2800" dirty="0">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323439"/>
          </a:xfrm>
          <a:prstGeom prst="rect">
            <a:avLst/>
          </a:prstGeom>
        </p:spPr>
        <p:txBody>
          <a:bodyPr wrap="square">
            <a:spAutoFit/>
          </a:bodyPr>
          <a:lstStyle/>
          <a:p>
            <a:pPr algn="ctr"/>
            <a:r>
              <a:rPr lang="es-ES" sz="4000" dirty="0" smtClean="0">
                <a:latin typeface="Times New Roman" pitchFamily="18" charset="0"/>
                <a:cs typeface="Times New Roman" pitchFamily="18" charset="0"/>
              </a:rPr>
              <a:t>Entre sus logros se encuentra la </a:t>
            </a:r>
            <a:r>
              <a:rPr lang="es-ES" sz="4000" dirty="0" smtClean="0">
                <a:solidFill>
                  <a:srgbClr val="FF0000"/>
                </a:solidFill>
                <a:latin typeface="Times New Roman" pitchFamily="18" charset="0"/>
                <a:cs typeface="Times New Roman" pitchFamily="18" charset="0"/>
              </a:rPr>
              <a:t>difusión de la cultura</a:t>
            </a:r>
            <a:r>
              <a:rPr lang="es-ES" sz="4000" dirty="0" smtClean="0">
                <a:latin typeface="Times New Roman" pitchFamily="18" charset="0"/>
                <a:cs typeface="Times New Roman" pitchFamily="18" charset="0"/>
              </a:rPr>
              <a:t> española por el mundo.</a:t>
            </a:r>
            <a:endParaRPr lang="es-ES" sz="4000" dirty="0">
              <a:latin typeface="Times New Roman" pitchFamily="18" charset="0"/>
              <a:cs typeface="Times New Roman" pitchFamily="18" charset="0"/>
            </a:endParaRPr>
          </a:p>
        </p:txBody>
      </p:sp>
      <p:pic>
        <p:nvPicPr>
          <p:cNvPr id="92162" name="Picture 2" descr="https://3.bp.blogspot.com/-_nrb0juAOT0/WJR07SHFczI/AAAAAAAACNc/dX_8hKeYfIw_sq4K2iNbAVB_AILeZSqNACLcB/s1600/image-2017-02-02.jpg"/>
          <p:cNvPicPr>
            <a:picLocks noChangeAspect="1" noChangeArrowheads="1"/>
          </p:cNvPicPr>
          <p:nvPr/>
        </p:nvPicPr>
        <p:blipFill>
          <a:blip r:embed="rId2" cstate="print"/>
          <a:srcRect/>
          <a:stretch>
            <a:fillRect/>
          </a:stretch>
        </p:blipFill>
        <p:spPr bwMode="auto">
          <a:xfrm>
            <a:off x="0" y="1556792"/>
            <a:ext cx="4644008" cy="3643760"/>
          </a:xfrm>
          <a:prstGeom prst="rect">
            <a:avLst/>
          </a:prstGeom>
          <a:noFill/>
        </p:spPr>
      </p:pic>
      <p:pic>
        <p:nvPicPr>
          <p:cNvPr id="92163" name="Picture 3"/>
          <p:cNvPicPr>
            <a:picLocks noChangeAspect="1" noChangeArrowheads="1"/>
          </p:cNvPicPr>
          <p:nvPr/>
        </p:nvPicPr>
        <p:blipFill>
          <a:blip r:embed="rId3" cstate="print"/>
          <a:srcRect/>
          <a:stretch>
            <a:fillRect/>
          </a:stretch>
        </p:blipFill>
        <p:spPr bwMode="auto">
          <a:xfrm>
            <a:off x="5436096" y="1484784"/>
            <a:ext cx="3068629" cy="3828386"/>
          </a:xfrm>
          <a:prstGeom prst="rect">
            <a:avLst/>
          </a:prstGeom>
          <a:noFill/>
          <a:ln w="9525">
            <a:noFill/>
            <a:miter lim="800000"/>
            <a:headEnd/>
            <a:tailEnd/>
          </a:ln>
        </p:spPr>
      </p:pic>
      <p:sp>
        <p:nvSpPr>
          <p:cNvPr id="5" name="4 Rectángulo"/>
          <p:cNvSpPr/>
          <p:nvPr/>
        </p:nvSpPr>
        <p:spPr>
          <a:xfrm>
            <a:off x="0" y="5288340"/>
            <a:ext cx="9144000" cy="1569660"/>
          </a:xfrm>
          <a:prstGeom prst="rect">
            <a:avLst/>
          </a:prstGeom>
        </p:spPr>
        <p:txBody>
          <a:bodyPr wrap="square">
            <a:spAutoFit/>
          </a:bodyPr>
          <a:lstStyle/>
          <a:p>
            <a:pPr algn="ctr"/>
            <a:r>
              <a:rPr lang="es-ES" sz="2400" dirty="0" smtClean="0">
                <a:latin typeface="Times New Roman" pitchFamily="18" charset="0"/>
                <a:cs typeface="Times New Roman" pitchFamily="18" charset="0"/>
              </a:rPr>
              <a:t>Un buen ejemplo lo tenemos en la figura de Pablo Picasso, muy vinculado a Francia mucho antes de la guerra. Figuras como él ayudaron a difundir las vanguardias y dar a conocer la cultura española contrarrestando la visión negativa de lo español.</a:t>
            </a:r>
            <a:endParaRPr lang="es-ES" sz="2400" dirty="0">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2987824" y="2132856"/>
            <a:ext cx="6156176" cy="4293933"/>
          </a:xfrm>
          <a:prstGeom prst="rect">
            <a:avLst/>
          </a:prstGeom>
          <a:noFill/>
          <a:ln w="9525">
            <a:noFill/>
            <a:miter lim="800000"/>
            <a:headEnd/>
            <a:tailEnd/>
          </a:ln>
        </p:spPr>
      </p:pic>
      <p:sp>
        <p:nvSpPr>
          <p:cNvPr id="3" name="2 Rectángulo"/>
          <p:cNvSpPr/>
          <p:nvPr/>
        </p:nvSpPr>
        <p:spPr>
          <a:xfrm>
            <a:off x="0" y="0"/>
            <a:ext cx="9144000" cy="1800493"/>
          </a:xfrm>
          <a:prstGeom prst="rect">
            <a:avLst/>
          </a:prstGeom>
        </p:spPr>
        <p:txBody>
          <a:bodyPr wrap="square">
            <a:spAutoFit/>
          </a:bodyPr>
          <a:lstStyle/>
          <a:p>
            <a:pPr algn="ctr"/>
            <a:r>
              <a:rPr lang="es-ES" sz="3700" dirty="0" smtClean="0">
                <a:latin typeface="Times New Roman" pitchFamily="18" charset="0"/>
                <a:cs typeface="Times New Roman" pitchFamily="18" charset="0"/>
              </a:rPr>
              <a:t>En este mismo sentido destaca la iniciativa del Pabellón de la República Española en 1937 para la Exposición Internacional de París.</a:t>
            </a:r>
            <a:endParaRPr lang="es-ES" sz="3700" dirty="0">
              <a:latin typeface="Times New Roman" pitchFamily="18" charset="0"/>
              <a:cs typeface="Times New Roman" pitchFamily="18" charset="0"/>
            </a:endParaRPr>
          </a:p>
        </p:txBody>
      </p:sp>
      <p:sp>
        <p:nvSpPr>
          <p:cNvPr id="4" name="3 Rectángulo"/>
          <p:cNvSpPr/>
          <p:nvPr/>
        </p:nvSpPr>
        <p:spPr>
          <a:xfrm>
            <a:off x="0" y="2708920"/>
            <a:ext cx="2987824" cy="2677656"/>
          </a:xfrm>
          <a:prstGeom prst="rect">
            <a:avLst/>
          </a:prstGeom>
        </p:spPr>
        <p:txBody>
          <a:bodyPr wrap="square">
            <a:spAutoFit/>
          </a:bodyPr>
          <a:lstStyle/>
          <a:p>
            <a:pPr algn="ctr"/>
            <a:r>
              <a:rPr lang="es-ES" sz="2800" dirty="0" smtClean="0">
                <a:latin typeface="Times New Roman" pitchFamily="18" charset="0"/>
                <a:cs typeface="Times New Roman" pitchFamily="18" charset="0"/>
              </a:rPr>
              <a:t>¿Te suena algo? Pues sí, el mítico cuadro que puedes ver fue encargado para este acontecimiento.</a:t>
            </a:r>
            <a:endParaRPr lang="es-ES" sz="2800" dirty="0">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31106"/>
          </a:xfrm>
          <a:prstGeom prst="rect">
            <a:avLst/>
          </a:prstGeom>
        </p:spPr>
        <p:txBody>
          <a:bodyPr wrap="square">
            <a:spAutoFit/>
          </a:bodyPr>
          <a:lstStyle/>
          <a:p>
            <a:pPr algn="ctr"/>
            <a:r>
              <a:rPr lang="es-ES" sz="3700" dirty="0" smtClean="0">
                <a:latin typeface="Times New Roman" pitchFamily="18" charset="0"/>
                <a:cs typeface="Times New Roman" pitchFamily="18" charset="0"/>
              </a:rPr>
              <a:t>A partir de los 60 las </a:t>
            </a:r>
            <a:r>
              <a:rPr lang="es-ES" sz="3700" dirty="0" smtClean="0">
                <a:solidFill>
                  <a:srgbClr val="FF0000"/>
                </a:solidFill>
                <a:latin typeface="Times New Roman" pitchFamily="18" charset="0"/>
                <a:cs typeface="Times New Roman" pitchFamily="18" charset="0"/>
              </a:rPr>
              <a:t>obras de los exiliados comenzaron a difundirse en España</a:t>
            </a:r>
            <a:r>
              <a:rPr lang="es-ES" sz="3700" dirty="0" smtClean="0">
                <a:latin typeface="Times New Roman" pitchFamily="18" charset="0"/>
                <a:cs typeface="Times New Roman" pitchFamily="18" charset="0"/>
              </a:rPr>
              <a:t>.</a:t>
            </a:r>
            <a:endParaRPr lang="es-ES" sz="3700" dirty="0">
              <a:latin typeface="Times New Roman" pitchFamily="18" charset="0"/>
              <a:cs typeface="Times New Roman" pitchFamily="18" charset="0"/>
            </a:endParaRPr>
          </a:p>
        </p:txBody>
      </p:sp>
      <p:pic>
        <p:nvPicPr>
          <p:cNvPr id="95235" name="Picture 3"/>
          <p:cNvPicPr>
            <a:picLocks noChangeAspect="1" noChangeArrowheads="1"/>
          </p:cNvPicPr>
          <p:nvPr/>
        </p:nvPicPr>
        <p:blipFill>
          <a:blip r:embed="rId2" cstate="print"/>
          <a:srcRect/>
          <a:stretch>
            <a:fillRect/>
          </a:stretch>
        </p:blipFill>
        <p:spPr bwMode="auto">
          <a:xfrm>
            <a:off x="5076056" y="1306951"/>
            <a:ext cx="4067944" cy="5551049"/>
          </a:xfrm>
          <a:prstGeom prst="rect">
            <a:avLst/>
          </a:prstGeom>
          <a:noFill/>
          <a:ln w="9525">
            <a:noFill/>
            <a:miter lim="800000"/>
            <a:headEnd/>
            <a:tailEnd/>
          </a:ln>
        </p:spPr>
      </p:pic>
      <p:sp>
        <p:nvSpPr>
          <p:cNvPr id="5" name="4 Rectángulo"/>
          <p:cNvSpPr/>
          <p:nvPr/>
        </p:nvSpPr>
        <p:spPr>
          <a:xfrm>
            <a:off x="0" y="2708920"/>
            <a:ext cx="5076056" cy="3108543"/>
          </a:xfrm>
          <a:prstGeom prst="rect">
            <a:avLst/>
          </a:prstGeom>
        </p:spPr>
        <p:txBody>
          <a:bodyPr wrap="square">
            <a:spAutoFit/>
          </a:bodyPr>
          <a:lstStyle/>
          <a:p>
            <a:pPr algn="ctr"/>
            <a:r>
              <a:rPr lang="es-ES" sz="2800" dirty="0" smtClean="0">
                <a:latin typeface="Times New Roman" pitchFamily="18" charset="0"/>
                <a:cs typeface="Times New Roman" pitchFamily="18" charset="0"/>
              </a:rPr>
              <a:t>Esta obra de 1963 marca un antes y un después. En ella se recogían las aportaciones de los escritores en el exilio. Publicada por la editorial Guadarrama, habría el camino para reconocer a los intelectuales exiliados.</a:t>
            </a:r>
            <a:endParaRPr lang="es-ES" sz="2800" dirty="0">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31106"/>
          </a:xfrm>
          <a:prstGeom prst="rect">
            <a:avLst/>
          </a:prstGeom>
        </p:spPr>
        <p:txBody>
          <a:bodyPr wrap="square">
            <a:spAutoFit/>
          </a:bodyPr>
          <a:lstStyle/>
          <a:p>
            <a:pPr algn="ctr"/>
            <a:r>
              <a:rPr lang="es-ES" sz="3700" dirty="0" smtClean="0">
                <a:latin typeface="Times New Roman" pitchFamily="18" charset="0"/>
                <a:cs typeface="Times New Roman" pitchFamily="18" charset="0"/>
              </a:rPr>
              <a:t>En cuanto a la temática, no podía faltar la añoranza por España.</a:t>
            </a:r>
            <a:endParaRPr lang="es-ES" sz="3700" dirty="0">
              <a:latin typeface="Times New Roman" pitchFamily="18" charset="0"/>
              <a:cs typeface="Times New Roman" pitchFamily="18" charset="0"/>
            </a:endParaRPr>
          </a:p>
        </p:txBody>
      </p:sp>
      <p:pic>
        <p:nvPicPr>
          <p:cNvPr id="3" name="Picture 2" descr="Leon felipe español del éxodo y del llanto. bib - Vendido en Venta ..."/>
          <p:cNvPicPr>
            <a:picLocks noChangeAspect="1" noChangeArrowheads="1"/>
          </p:cNvPicPr>
          <p:nvPr/>
        </p:nvPicPr>
        <p:blipFill>
          <a:blip r:embed="rId2" cstate="print"/>
          <a:srcRect/>
          <a:stretch>
            <a:fillRect/>
          </a:stretch>
        </p:blipFill>
        <p:spPr bwMode="auto">
          <a:xfrm>
            <a:off x="6014594" y="1484784"/>
            <a:ext cx="3129406" cy="4941168"/>
          </a:xfrm>
          <a:prstGeom prst="rect">
            <a:avLst/>
          </a:prstGeom>
          <a:noFill/>
        </p:spPr>
      </p:pic>
      <p:sp>
        <p:nvSpPr>
          <p:cNvPr id="4" name="3 Rectángulo"/>
          <p:cNvSpPr/>
          <p:nvPr/>
        </p:nvSpPr>
        <p:spPr>
          <a:xfrm>
            <a:off x="0" y="1196752"/>
            <a:ext cx="5940152" cy="5632311"/>
          </a:xfrm>
          <a:prstGeom prst="rect">
            <a:avLst/>
          </a:prstGeom>
        </p:spPr>
        <p:txBody>
          <a:bodyPr wrap="square">
            <a:spAutoFit/>
          </a:bodyPr>
          <a:lstStyle/>
          <a:p>
            <a:pPr algn="ctr"/>
            <a:r>
              <a:rPr lang="es-ES" sz="2000" dirty="0" smtClean="0"/>
              <a:t>“La España de las harcas no tuvo nunca poetas. De Franco han sido y siguen siendo los arzobispos, pero no los poetas. En este reparto injusto , desigual y forzoso, del lado de las harcas cayeron los arzobispos y del lado del éxodo, los poetas. Lo cual no es poca cosa. La vida de los pueblos, aún en los menesteres más humildes, funciona porque hay unos hombres allá en la Colina, que observan los signos estelares, sostienen el fuego prometeico y cantan unas canciones que hacen crecer las espigas. Sin el hombre de la Colina, no se puede organizar una patria. Porque este hombre es tan necesario como el hombre del Capitolio y no vale menos que el hombre de la Bolsa. Sin esta vieja casta prometeica que arrastra una larga cauda herética y sagrada y lleva sobre la frente una cresta luminosa y maldita, no podrá existir ningún pueblo. Sin el poeta no podrá existir España. Que lo oigan las harcas victoriosas, que lo oiga Franco…”.</a:t>
            </a:r>
            <a:endParaRPr lang="es-ES" sz="2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3999" cy="1569660"/>
          </a:xfrm>
          <a:prstGeom prst="rect">
            <a:avLst/>
          </a:prstGeom>
        </p:spPr>
        <p:txBody>
          <a:bodyPr wrap="square">
            <a:spAutoFit/>
          </a:bodyPr>
          <a:lstStyle/>
          <a:p>
            <a:pPr algn="ctr"/>
            <a:r>
              <a:rPr lang="es-ES" sz="4800" b="1" dirty="0" smtClean="0">
                <a:latin typeface="Arial Black" pitchFamily="34" charset="0"/>
              </a:rPr>
              <a:t>Conclusión: la necesidad de cambios políticos</a:t>
            </a:r>
            <a:endParaRPr lang="es-ES" sz="4800" dirty="0">
              <a:latin typeface="Arial Black" pitchFamily="34" charset="0"/>
            </a:endParaRPr>
          </a:p>
        </p:txBody>
      </p:sp>
      <p:sp>
        <p:nvSpPr>
          <p:cNvPr id="3" name="2 Rectángulo"/>
          <p:cNvSpPr/>
          <p:nvPr/>
        </p:nvSpPr>
        <p:spPr>
          <a:xfrm>
            <a:off x="0" y="2636912"/>
            <a:ext cx="9144000" cy="1323439"/>
          </a:xfrm>
          <a:prstGeom prst="rect">
            <a:avLst/>
          </a:prstGeom>
        </p:spPr>
        <p:txBody>
          <a:bodyPr wrap="square">
            <a:spAutoFit/>
          </a:bodyPr>
          <a:lstStyle/>
          <a:p>
            <a:pPr marL="268288" lvl="0" indent="-268288" algn="just">
              <a:buFont typeface="Arial" pitchFamily="34" charset="0"/>
              <a:buChar char="•"/>
            </a:pPr>
            <a:r>
              <a:rPr lang="es-ES" sz="4000" dirty="0" smtClean="0">
                <a:latin typeface="Times New Roman" pitchFamily="18" charset="0"/>
                <a:cs typeface="Times New Roman" pitchFamily="18" charset="0"/>
              </a:rPr>
              <a:t>Cambios inconclusos debido al régimen político.</a:t>
            </a:r>
            <a:endParaRPr lang="es-E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938992"/>
          </a:xfrm>
          <a:prstGeom prst="rect">
            <a:avLst/>
          </a:prstGeom>
        </p:spPr>
        <p:txBody>
          <a:bodyPr wrap="square">
            <a:spAutoFit/>
          </a:bodyPr>
          <a:lstStyle/>
          <a:p>
            <a:pPr algn="ctr"/>
            <a:r>
              <a:rPr lang="es-ES" sz="4000" dirty="0" smtClean="0">
                <a:latin typeface="Times New Roman" pitchFamily="18" charset="0"/>
                <a:cs typeface="Times New Roman" pitchFamily="18" charset="0"/>
              </a:rPr>
              <a:t>El crecimiento económico, los cambios sociales y culturales eran evidentes en la España de los 60.</a:t>
            </a:r>
            <a:endParaRPr lang="es-ES" sz="4000" dirty="0">
              <a:latin typeface="Times New Roman" pitchFamily="18" charset="0"/>
              <a:cs typeface="Times New Roman" pitchFamily="18" charset="0"/>
            </a:endParaRPr>
          </a:p>
        </p:txBody>
      </p:sp>
      <p:pic>
        <p:nvPicPr>
          <p:cNvPr id="5122" name="Picture 2" descr="Resultado de imagen de madrid 1970"/>
          <p:cNvPicPr>
            <a:picLocks noChangeAspect="1" noChangeArrowheads="1"/>
          </p:cNvPicPr>
          <p:nvPr/>
        </p:nvPicPr>
        <p:blipFill>
          <a:blip r:embed="rId2" cstate="print"/>
          <a:srcRect/>
          <a:stretch>
            <a:fillRect/>
          </a:stretch>
        </p:blipFill>
        <p:spPr bwMode="auto">
          <a:xfrm>
            <a:off x="1259632" y="1889447"/>
            <a:ext cx="6624736" cy="496855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2862322"/>
          </a:xfrm>
          <a:prstGeom prst="rect">
            <a:avLst/>
          </a:prstGeom>
          <a:noFill/>
        </p:spPr>
        <p:txBody>
          <a:bodyPr wrap="square" rtlCol="0">
            <a:spAutoFit/>
          </a:bodyPr>
          <a:lstStyle/>
          <a:p>
            <a:pPr algn="ctr"/>
            <a:r>
              <a:rPr lang="es-ES" sz="3600" dirty="0" smtClean="0">
                <a:latin typeface="Times New Roman" pitchFamily="18" charset="0"/>
                <a:cs typeface="Times New Roman" pitchFamily="18" charset="0"/>
              </a:rPr>
              <a:t>La política económica franquista estuvo </a:t>
            </a:r>
            <a:r>
              <a:rPr lang="es-ES" sz="3600" dirty="0" smtClean="0">
                <a:solidFill>
                  <a:srgbClr val="FF0000"/>
                </a:solidFill>
                <a:latin typeface="Times New Roman" pitchFamily="18" charset="0"/>
                <a:cs typeface="Times New Roman" pitchFamily="18" charset="0"/>
              </a:rPr>
              <a:t>muy relacionada con su evolución política</a:t>
            </a:r>
            <a:r>
              <a:rPr lang="es-ES" sz="3600" dirty="0" smtClean="0">
                <a:latin typeface="Times New Roman" pitchFamily="18" charset="0"/>
                <a:cs typeface="Times New Roman" pitchFamily="18" charset="0"/>
              </a:rPr>
              <a:t>. Se puede hablar de una primera fase de </a:t>
            </a:r>
            <a:r>
              <a:rPr lang="es-ES" sz="3600" dirty="0" smtClean="0">
                <a:solidFill>
                  <a:srgbClr val="FF0000"/>
                </a:solidFill>
                <a:latin typeface="Times New Roman" pitchFamily="18" charset="0"/>
                <a:cs typeface="Times New Roman" pitchFamily="18" charset="0"/>
              </a:rPr>
              <a:t>aislamiento</a:t>
            </a:r>
            <a:r>
              <a:rPr lang="es-ES" sz="3600" dirty="0" smtClean="0">
                <a:latin typeface="Times New Roman" pitchFamily="18" charset="0"/>
                <a:cs typeface="Times New Roman" pitchFamily="18" charset="0"/>
              </a:rPr>
              <a:t> que coincide con la </a:t>
            </a:r>
            <a:r>
              <a:rPr lang="es-ES" sz="3600" dirty="0" smtClean="0">
                <a:solidFill>
                  <a:srgbClr val="FF0000"/>
                </a:solidFill>
                <a:latin typeface="Times New Roman" pitchFamily="18" charset="0"/>
                <a:cs typeface="Times New Roman" pitchFamily="18" charset="0"/>
              </a:rPr>
              <a:t>autarquía</a:t>
            </a:r>
            <a:r>
              <a:rPr lang="es-ES" sz="3600" dirty="0" smtClean="0">
                <a:latin typeface="Times New Roman" pitchFamily="18" charset="0"/>
                <a:cs typeface="Times New Roman" pitchFamily="18" charset="0"/>
              </a:rPr>
              <a:t> y una segunda fase de </a:t>
            </a:r>
            <a:r>
              <a:rPr lang="es-ES" sz="3600" dirty="0" smtClean="0">
                <a:solidFill>
                  <a:srgbClr val="FF0000"/>
                </a:solidFill>
                <a:latin typeface="Times New Roman" pitchFamily="18" charset="0"/>
                <a:cs typeface="Times New Roman" pitchFamily="18" charset="0"/>
              </a:rPr>
              <a:t>apertura</a:t>
            </a:r>
            <a:r>
              <a:rPr lang="es-ES" sz="3600" dirty="0" smtClean="0">
                <a:latin typeface="Times New Roman" pitchFamily="18" charset="0"/>
                <a:cs typeface="Times New Roman" pitchFamily="18" charset="0"/>
              </a:rPr>
              <a:t> paralela al </a:t>
            </a:r>
            <a:r>
              <a:rPr lang="es-ES" sz="3600" dirty="0" smtClean="0">
                <a:solidFill>
                  <a:srgbClr val="FF0000"/>
                </a:solidFill>
                <a:latin typeface="Times New Roman" pitchFamily="18" charset="0"/>
                <a:cs typeface="Times New Roman" pitchFamily="18" charset="0"/>
              </a:rPr>
              <a:t>desarrollismo</a:t>
            </a:r>
            <a:r>
              <a:rPr lang="es-ES" sz="3600" dirty="0" smtClean="0">
                <a:latin typeface="Times New Roman" pitchFamily="18" charset="0"/>
                <a:cs typeface="Times New Roman" pitchFamily="18" charset="0"/>
              </a:rPr>
              <a:t>.</a:t>
            </a:r>
            <a:endParaRPr lang="es-ES" sz="3600" dirty="0">
              <a:latin typeface="Times New Roman" pitchFamily="18" charset="0"/>
              <a:cs typeface="Times New Roman" pitchFamily="18" charset="0"/>
            </a:endParaRPr>
          </a:p>
        </p:txBody>
      </p:sp>
      <p:sp>
        <p:nvSpPr>
          <p:cNvPr id="6" name="5 Rectángulo"/>
          <p:cNvSpPr/>
          <p:nvPr/>
        </p:nvSpPr>
        <p:spPr>
          <a:xfrm>
            <a:off x="1403648" y="3933056"/>
            <a:ext cx="6336704" cy="504056"/>
          </a:xfrm>
          <a:prstGeom prst="rect">
            <a:avLst/>
          </a:prstGeom>
          <a:solidFill>
            <a:schemeClr val="bg2">
              <a:lumMod val="75000"/>
            </a:schemeClr>
          </a:solidFill>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solidFill>
                  <a:srgbClr val="0070C0"/>
                </a:solidFill>
              </a:rPr>
              <a:t>1939-1957/9: Autarquía.</a:t>
            </a:r>
            <a:endParaRPr lang="es-ES_tradnl" sz="3200" dirty="0">
              <a:solidFill>
                <a:srgbClr val="0070C0"/>
              </a:solidFill>
            </a:endParaRPr>
          </a:p>
        </p:txBody>
      </p:sp>
      <p:sp>
        <p:nvSpPr>
          <p:cNvPr id="7" name="6 Rectángulo"/>
          <p:cNvSpPr/>
          <p:nvPr/>
        </p:nvSpPr>
        <p:spPr>
          <a:xfrm>
            <a:off x="1403648" y="4581128"/>
            <a:ext cx="6336704" cy="504056"/>
          </a:xfrm>
          <a:prstGeom prst="rect">
            <a:avLst/>
          </a:prstGeom>
          <a:solidFill>
            <a:schemeClr val="bg2">
              <a:lumMod val="75000"/>
            </a:schemeClr>
          </a:solidFill>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solidFill>
                  <a:srgbClr val="0070C0"/>
                </a:solidFill>
              </a:rPr>
              <a:t>1957/9-1975: Desarrollismo.</a:t>
            </a:r>
            <a:endParaRPr lang="es-ES_tradnl" sz="3200" dirty="0">
              <a:solidFill>
                <a:srgbClr val="0070C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185214"/>
          </a:xfrm>
          <a:prstGeom prst="rect">
            <a:avLst/>
          </a:prstGeom>
        </p:spPr>
        <p:txBody>
          <a:bodyPr wrap="square">
            <a:spAutoFit/>
          </a:bodyPr>
          <a:lstStyle/>
          <a:p>
            <a:pPr algn="ctr"/>
            <a:r>
              <a:rPr lang="es-ES" sz="3400" dirty="0" smtClean="0">
                <a:latin typeface="Times New Roman" pitchFamily="18" charset="0"/>
                <a:cs typeface="Times New Roman" pitchFamily="18" charset="0"/>
              </a:rPr>
              <a:t>Sin embargo, </a:t>
            </a:r>
            <a:r>
              <a:rPr lang="es-ES" sz="3400" dirty="0" smtClean="0">
                <a:solidFill>
                  <a:srgbClr val="FF0000"/>
                </a:solidFill>
                <a:latin typeface="Times New Roman" pitchFamily="18" charset="0"/>
                <a:cs typeface="Times New Roman" pitchFamily="18" charset="0"/>
              </a:rPr>
              <a:t>completar dichos cambios requeriría una evolución política similar</a:t>
            </a:r>
            <a:r>
              <a:rPr lang="es-ES" sz="3400" dirty="0" smtClean="0">
                <a:latin typeface="Times New Roman" pitchFamily="18" charset="0"/>
                <a:cs typeface="Times New Roman" pitchFamily="18" charset="0"/>
              </a:rPr>
              <a:t>. Habrá que esperar a mediados de los años 70 para que la implantación de la democracia amplíe el proceso de apertura.</a:t>
            </a:r>
            <a:endParaRPr lang="es-ES" sz="3400" dirty="0">
              <a:latin typeface="Times New Roman" pitchFamily="18" charset="0"/>
              <a:cs typeface="Times New Roman" pitchFamily="18" charset="0"/>
            </a:endParaRPr>
          </a:p>
        </p:txBody>
      </p:sp>
      <p:pic>
        <p:nvPicPr>
          <p:cNvPr id="4098" name="Picture 2" descr="Resultado de imagen de españoles franco ha muerto"/>
          <p:cNvPicPr>
            <a:picLocks noChangeAspect="1" noChangeArrowheads="1"/>
          </p:cNvPicPr>
          <p:nvPr/>
        </p:nvPicPr>
        <p:blipFill>
          <a:blip r:embed="rId2" cstate="print"/>
          <a:srcRect/>
          <a:stretch>
            <a:fillRect/>
          </a:stretch>
        </p:blipFill>
        <p:spPr bwMode="auto">
          <a:xfrm>
            <a:off x="611560" y="2632472"/>
            <a:ext cx="7884368" cy="422552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708434"/>
          </a:xfrm>
          <a:prstGeom prst="rect">
            <a:avLst/>
          </a:prstGeom>
        </p:spPr>
        <p:txBody>
          <a:bodyPr wrap="square">
            <a:spAutoFit/>
          </a:bodyPr>
          <a:lstStyle/>
          <a:p>
            <a:pPr algn="ctr"/>
            <a:r>
              <a:rPr lang="es-ES" sz="3400" dirty="0" smtClean="0">
                <a:latin typeface="Times New Roman" pitchFamily="18" charset="0"/>
                <a:cs typeface="Times New Roman" pitchFamily="18" charset="0"/>
              </a:rPr>
              <a:t>Sin embargo, el </a:t>
            </a:r>
            <a:r>
              <a:rPr lang="es-ES" sz="3400" dirty="0" smtClean="0">
                <a:solidFill>
                  <a:srgbClr val="FF0000"/>
                </a:solidFill>
                <a:latin typeface="Times New Roman" pitchFamily="18" charset="0"/>
                <a:cs typeface="Times New Roman" pitchFamily="18" charset="0"/>
              </a:rPr>
              <a:t>significado</a:t>
            </a:r>
            <a:r>
              <a:rPr lang="es-ES" sz="3400" dirty="0" smtClean="0">
                <a:latin typeface="Times New Roman" pitchFamily="18" charset="0"/>
                <a:cs typeface="Times New Roman" pitchFamily="18" charset="0"/>
              </a:rPr>
              <a:t> es prácticamente el opuesto ya que en la </a:t>
            </a:r>
            <a:r>
              <a:rPr lang="es-ES" sz="3400" dirty="0" smtClean="0">
                <a:solidFill>
                  <a:srgbClr val="FF0000"/>
                </a:solidFill>
                <a:latin typeface="Times New Roman" pitchFamily="18" charset="0"/>
                <a:cs typeface="Times New Roman" pitchFamily="18" charset="0"/>
              </a:rPr>
              <a:t>primera fase fue la política la que condicionó al modelo </a:t>
            </a:r>
            <a:r>
              <a:rPr lang="es-ES" sz="3400" dirty="0" smtClean="0">
                <a:solidFill>
                  <a:srgbClr val="FF0000"/>
                </a:solidFill>
                <a:latin typeface="Times New Roman" pitchFamily="18" charset="0"/>
                <a:cs typeface="Times New Roman" pitchFamily="18" charset="0"/>
              </a:rPr>
              <a:t>económico </a:t>
            </a:r>
            <a:r>
              <a:rPr lang="es-ES" sz="3400" dirty="0" smtClean="0">
                <a:latin typeface="Times New Roman" pitchFamily="18" charset="0"/>
                <a:cs typeface="Times New Roman" pitchFamily="18" charset="0"/>
              </a:rPr>
              <a:t>mientras </a:t>
            </a:r>
            <a:r>
              <a:rPr lang="es-ES" sz="3400" dirty="0" smtClean="0">
                <a:latin typeface="Times New Roman" pitchFamily="18" charset="0"/>
                <a:cs typeface="Times New Roman" pitchFamily="18" charset="0"/>
              </a:rPr>
              <a:t>que en la segunda fase fue al revés, con </a:t>
            </a:r>
            <a:r>
              <a:rPr lang="es-ES" sz="3400" dirty="0" smtClean="0">
                <a:solidFill>
                  <a:srgbClr val="FF0000"/>
                </a:solidFill>
                <a:latin typeface="Times New Roman" pitchFamily="18" charset="0"/>
                <a:cs typeface="Times New Roman" pitchFamily="18" charset="0"/>
              </a:rPr>
              <a:t>un modelo político adaptándose a las necesidades económicas</a:t>
            </a:r>
            <a:r>
              <a:rPr lang="es-ES" sz="3400" dirty="0" smtClean="0">
                <a:latin typeface="Times New Roman" pitchFamily="18" charset="0"/>
                <a:cs typeface="Times New Roman" pitchFamily="18" charset="0"/>
              </a:rPr>
              <a:t>.</a:t>
            </a:r>
            <a:endParaRPr lang="es-ES" sz="3400" dirty="0">
              <a:latin typeface="Times New Roman" pitchFamily="18" charset="0"/>
              <a:cs typeface="Times New Roman" pitchFamily="18" charset="0"/>
            </a:endParaRPr>
          </a:p>
        </p:txBody>
      </p:sp>
      <p:pic>
        <p:nvPicPr>
          <p:cNvPr id="1026" name="Picture 2" descr="Resultado de imagen de instituto nacional industria"/>
          <p:cNvPicPr>
            <a:picLocks noChangeAspect="1" noChangeArrowheads="1"/>
          </p:cNvPicPr>
          <p:nvPr/>
        </p:nvPicPr>
        <p:blipFill>
          <a:blip r:embed="rId2" cstate="print"/>
          <a:srcRect/>
          <a:stretch>
            <a:fillRect/>
          </a:stretch>
        </p:blipFill>
        <p:spPr bwMode="auto">
          <a:xfrm>
            <a:off x="683568" y="2852936"/>
            <a:ext cx="3295975" cy="2160240"/>
          </a:xfrm>
          <a:prstGeom prst="rect">
            <a:avLst/>
          </a:prstGeom>
          <a:noFill/>
        </p:spPr>
      </p:pic>
      <p:pic>
        <p:nvPicPr>
          <p:cNvPr id="1028" name="Picture 4" descr="Resultado de imagen de seat 600"/>
          <p:cNvPicPr>
            <a:picLocks noChangeAspect="1" noChangeArrowheads="1"/>
          </p:cNvPicPr>
          <p:nvPr/>
        </p:nvPicPr>
        <p:blipFill>
          <a:blip r:embed="rId3" cstate="print"/>
          <a:srcRect/>
          <a:stretch>
            <a:fillRect/>
          </a:stretch>
        </p:blipFill>
        <p:spPr bwMode="auto">
          <a:xfrm>
            <a:off x="4788024" y="2852936"/>
            <a:ext cx="3844991" cy="2160239"/>
          </a:xfrm>
          <a:prstGeom prst="rect">
            <a:avLst/>
          </a:prstGeom>
          <a:noFill/>
        </p:spPr>
      </p:pic>
      <p:sp>
        <p:nvSpPr>
          <p:cNvPr id="5" name="4 CuadroTexto"/>
          <p:cNvSpPr txBox="1"/>
          <p:nvPr/>
        </p:nvSpPr>
        <p:spPr>
          <a:xfrm>
            <a:off x="0" y="4995952"/>
            <a:ext cx="9144000" cy="1862048"/>
          </a:xfrm>
          <a:prstGeom prst="rect">
            <a:avLst/>
          </a:prstGeom>
          <a:noFill/>
        </p:spPr>
        <p:txBody>
          <a:bodyPr wrap="square" rtlCol="0">
            <a:spAutoFit/>
          </a:bodyPr>
          <a:lstStyle/>
          <a:p>
            <a:pPr algn="ctr"/>
            <a:r>
              <a:rPr lang="es-ES" sz="2300" dirty="0" smtClean="0"/>
              <a:t>En las dos primeras décadas del régimen la economía siguió las directrices de un régimen político con claras connotaciones fascistas. Desde finales de los 50 el país se fue insertando en la economía capitalista y globalizada. Será la economía la que plantee la necesidad de cambios políticos para poder competir a nivel mundial.</a:t>
            </a:r>
            <a:endParaRPr lang="es-ES" sz="23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5073</TotalTime>
  <Words>4359</Words>
  <Application>Microsoft Office PowerPoint</Application>
  <PresentationFormat>Presentación en pantalla (4:3)</PresentationFormat>
  <Paragraphs>154</Paragraphs>
  <Slides>80</Slides>
  <Notes>0</Notes>
  <HiddenSlides>0</HiddenSlides>
  <MMClips>1</MMClips>
  <ScaleCrop>false</ScaleCrop>
  <HeadingPairs>
    <vt:vector size="4" baseType="variant">
      <vt:variant>
        <vt:lpstr>Tema</vt:lpstr>
      </vt:variant>
      <vt:variant>
        <vt:i4>1</vt:i4>
      </vt:variant>
      <vt:variant>
        <vt:lpstr>Títulos de diapositiva</vt:lpstr>
      </vt:variant>
      <vt:variant>
        <vt:i4>80</vt:i4>
      </vt:variant>
    </vt:vector>
  </HeadingPairs>
  <TitlesOfParts>
    <vt:vector size="81"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Enrique Martínez González</dc:creator>
  <cp:lastModifiedBy>Enrique Martínez González</cp:lastModifiedBy>
  <cp:revision>437</cp:revision>
  <dcterms:created xsi:type="dcterms:W3CDTF">2017-11-01T17:49:51Z</dcterms:created>
  <dcterms:modified xsi:type="dcterms:W3CDTF">2020-08-27T13:48:19Z</dcterms:modified>
</cp:coreProperties>
</file>