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393" r:id="rId2"/>
    <p:sldId id="405" r:id="rId3"/>
    <p:sldId id="394" r:id="rId4"/>
    <p:sldId id="343" r:id="rId5"/>
    <p:sldId id="344" r:id="rId6"/>
    <p:sldId id="345" r:id="rId7"/>
    <p:sldId id="392" r:id="rId8"/>
    <p:sldId id="346" r:id="rId9"/>
    <p:sldId id="349" r:id="rId10"/>
    <p:sldId id="350" r:id="rId11"/>
    <p:sldId id="352" r:id="rId12"/>
    <p:sldId id="351" r:id="rId13"/>
    <p:sldId id="361" r:id="rId14"/>
    <p:sldId id="359" r:id="rId15"/>
    <p:sldId id="360" r:id="rId16"/>
    <p:sldId id="353" r:id="rId17"/>
    <p:sldId id="354" r:id="rId18"/>
    <p:sldId id="356" r:id="rId19"/>
    <p:sldId id="357" r:id="rId20"/>
    <p:sldId id="397" r:id="rId21"/>
    <p:sldId id="395" r:id="rId22"/>
    <p:sldId id="396" r:id="rId23"/>
    <p:sldId id="398" r:id="rId24"/>
    <p:sldId id="399" r:id="rId25"/>
    <p:sldId id="400" r:id="rId26"/>
    <p:sldId id="362" r:id="rId27"/>
    <p:sldId id="363" r:id="rId28"/>
    <p:sldId id="364" r:id="rId29"/>
    <p:sldId id="365" r:id="rId30"/>
    <p:sldId id="366" r:id="rId31"/>
    <p:sldId id="367" r:id="rId32"/>
    <p:sldId id="401" r:id="rId33"/>
    <p:sldId id="402" r:id="rId34"/>
    <p:sldId id="368" r:id="rId35"/>
    <p:sldId id="386" r:id="rId36"/>
    <p:sldId id="387" r:id="rId37"/>
    <p:sldId id="388" r:id="rId38"/>
    <p:sldId id="403" r:id="rId39"/>
    <p:sldId id="404" r:id="rId40"/>
    <p:sldId id="391" r:id="rId41"/>
    <p:sldId id="389" r:id="rId42"/>
    <p:sldId id="369" r:id="rId43"/>
    <p:sldId id="390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B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A1FD4-1092-4FF7-8202-925BBB6C5B90}" type="datetimeFigureOut">
              <a:rPr lang="es-ES" smtClean="0"/>
              <a:pPr/>
              <a:t>29/07/2020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DBEB1-908C-4D7A-AB88-1330D075755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29/07/2020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29/07/2020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5486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rgbClr val="FF0000"/>
                </a:solidFill>
                <a:latin typeface="Arial Black" pitchFamily="34" charset="0"/>
              </a:rPr>
              <a:t>Estándares EBAU tratados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1628800"/>
            <a:ext cx="9144000" cy="2062103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60363" indent="-360363" algn="just">
              <a:buFont typeface="Wingdings" pitchFamily="2" charset="2"/>
              <a:buChar char="Ø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Analiza la política respecto a América en el siglo XVI y sus consecuencias para España, Europa y la población americana.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Resultado de imagen de exploraciones españolas sudamé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4973330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/>
              <a:t>En 1513, Núñez de Balboa descubría el océano Pacífico.</a:t>
            </a:r>
            <a:endParaRPr lang="es-ES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-11113"/>
            <a:ext cx="5357812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1628800"/>
            <a:ext cx="3779912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100" dirty="0" smtClean="0"/>
              <a:t>Exploraciones españolas en Sudamérica. Entre otras, Mendoza llega al Río de la Plata y Orellana recorre el Amazonas.</a:t>
            </a:r>
            <a:endParaRPr lang="es-E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exploraciones amé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4035"/>
            <a:ext cx="9144000" cy="616396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Exploraciones españolas en Norteamérica.</a:t>
            </a:r>
            <a:endParaRPr lang="es-E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2.bp.blogspot.com/-Dtze_mYvO5k/V2GF7MaQBeI/AAAAAAAABlE/GV1MV2zZkbA9vWHwuPT2PaENSMIyrGcWACLcB/s1600/Vuelta-al-Mundo-de-Magallanes-y-Elcano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8662678" cy="494116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Mientras esto ocurría, una expedición española comandada por el portugués Fernando de </a:t>
            </a:r>
            <a:r>
              <a:rPr lang="es-ES" sz="2800" dirty="0" smtClean="0">
                <a:solidFill>
                  <a:srgbClr val="FF0000"/>
                </a:solidFill>
              </a:rPr>
              <a:t>Magallanes</a:t>
            </a:r>
            <a:r>
              <a:rPr lang="es-ES" sz="2800" dirty="0" smtClean="0"/>
              <a:t> y el vasco Juan Sebastián Elcano completaba en 1522 la </a:t>
            </a:r>
            <a:r>
              <a:rPr lang="es-ES" sz="2800" dirty="0" smtClean="0">
                <a:solidFill>
                  <a:srgbClr val="FF0000"/>
                </a:solidFill>
              </a:rPr>
              <a:t>primera vuelta al mundo</a:t>
            </a:r>
            <a:r>
              <a:rPr lang="es-ES" sz="2800" dirty="0" smtClean="0"/>
              <a:t> demostrando definitivamente l esfericidad terrestre.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america hispana 15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90303"/>
            <a:ext cx="6876256" cy="5167697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Cortés y Pizarro conquistan rápidamente los imperios azteca e inca. En 1538 España ya ocupaba estos territorios.</a:t>
            </a:r>
            <a:endParaRPr lang="es-E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sultado de imagen de conquista imperio azte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040075" cy="3957311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Hay que reconocer que fue un gran éxito militar para unos españoles en clara inferioridad.</a:t>
            </a:r>
            <a:endParaRPr lang="es-ES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537321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FF0000"/>
                </a:solidFill>
              </a:rPr>
              <a:t>¿Por qué esta inesperada victoria?</a:t>
            </a:r>
            <a:r>
              <a:rPr lang="es-ES" sz="2800" dirty="0" smtClean="0"/>
              <a:t>: ambición, superioridad militar y armamentística y aprovechamiento de las divisiones internas de estos imperios fueron cuestiones determinantes.</a:t>
            </a:r>
            <a:endParaRPr lang="es-E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8" y="-11113"/>
            <a:ext cx="5357812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5 CuadroTexto"/>
          <p:cNvSpPr txBox="1">
            <a:spLocks noChangeArrowheads="1"/>
          </p:cNvSpPr>
          <p:nvPr/>
        </p:nvSpPr>
        <p:spPr bwMode="auto">
          <a:xfrm>
            <a:off x="0" y="500063"/>
            <a:ext cx="371475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dirty="0" smtClean="0">
                <a:latin typeface="Calibri" pitchFamily="34" charset="0"/>
              </a:rPr>
              <a:t>Sin embargo, los </a:t>
            </a:r>
            <a:r>
              <a:rPr lang="es-ES" sz="3200" dirty="0">
                <a:latin typeface="Calibri" pitchFamily="34" charset="0"/>
              </a:rPr>
              <a:t>españoles encontraron serios problemas para invadir los espacios periféricos en los que no existían grandes imperios. Fue el caso de lo ocurrido con el territorio de los araucanos en Chile.</a:t>
            </a:r>
          </a:p>
        </p:txBody>
      </p:sp>
      <p:sp>
        <p:nvSpPr>
          <p:cNvPr id="7" name="6 Flecha derecha"/>
          <p:cNvSpPr/>
          <p:nvPr/>
        </p:nvSpPr>
        <p:spPr>
          <a:xfrm>
            <a:off x="4214813" y="4214813"/>
            <a:ext cx="928687" cy="5000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8" y="14288"/>
            <a:ext cx="5929312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2 CuadroTexto"/>
          <p:cNvSpPr txBox="1">
            <a:spLocks noChangeArrowheads="1"/>
          </p:cNvSpPr>
          <p:nvPr/>
        </p:nvSpPr>
        <p:spPr bwMode="auto">
          <a:xfrm>
            <a:off x="0" y="476672"/>
            <a:ext cx="34290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dirty="0" smtClean="0">
                <a:latin typeface="Calibri" pitchFamily="34" charset="0"/>
              </a:rPr>
              <a:t>En cualquier caso, a </a:t>
            </a:r>
            <a:r>
              <a:rPr lang="es-ES" sz="3600" dirty="0">
                <a:latin typeface="Calibri" pitchFamily="34" charset="0"/>
              </a:rPr>
              <a:t>mediados del siglo XVIII España era la principal potencia colonizadora de América, seguida por Portugal, Gran Bretaña y Francia.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f/f6/La_sevilla_del_sigloXVI.jpg/1280px-La_sevilla_del_sigloX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543142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Las cuestiones americanas se tratarán en España desde Sevilla (</a:t>
            </a:r>
            <a:r>
              <a:rPr lang="es-ES" sz="3600" dirty="0" smtClean="0">
                <a:solidFill>
                  <a:srgbClr val="FF0000"/>
                </a:solidFill>
              </a:rPr>
              <a:t>Casa de Contratación</a:t>
            </a:r>
            <a:r>
              <a:rPr lang="es-ES" sz="3600" dirty="0" smtClean="0"/>
              <a:t>) y desde el </a:t>
            </a:r>
            <a:r>
              <a:rPr lang="es-ES" sz="3600" dirty="0" smtClean="0">
                <a:solidFill>
                  <a:srgbClr val="FF0000"/>
                </a:solidFill>
              </a:rPr>
              <a:t>Consejo de Indias</a:t>
            </a:r>
            <a:r>
              <a:rPr lang="es-ES" sz="3600" dirty="0" smtClean="0"/>
              <a:t>.</a:t>
            </a:r>
            <a:endParaRPr lang="es-ES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6427113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Sevilla se convertiría en la ciudad más importante económicamente  de España en el siglo XVI.</a:t>
            </a:r>
            <a:endParaRPr lang="es-ES_trad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ultado de imagen de consejo de indias casa contrataci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564904"/>
            <a:ext cx="5724128" cy="4293096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La </a:t>
            </a:r>
            <a:r>
              <a:rPr lang="es-ES" sz="3200" dirty="0" smtClean="0">
                <a:solidFill>
                  <a:srgbClr val="FF0000"/>
                </a:solidFill>
              </a:rPr>
              <a:t>Casa de Contratación </a:t>
            </a:r>
            <a:r>
              <a:rPr lang="es-ES" sz="3200" dirty="0" smtClean="0"/>
              <a:t>se encargaba de los temas económicos, cartográficos y de migraciones. El </a:t>
            </a:r>
            <a:r>
              <a:rPr lang="es-ES" sz="3200" dirty="0" smtClean="0">
                <a:solidFill>
                  <a:srgbClr val="FF0000"/>
                </a:solidFill>
              </a:rPr>
              <a:t>Consejo de Indias </a:t>
            </a:r>
            <a:r>
              <a:rPr lang="es-ES" sz="3200" dirty="0" smtClean="0"/>
              <a:t>asesoraba o sustituía al rey en las decisiones políticas (por ejemplo los nombramientos), legislativas y judiciales.</a:t>
            </a:r>
            <a:endParaRPr lang="es-E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5486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rgbClr val="FF0000"/>
                </a:solidFill>
                <a:latin typeface="Arial Black" pitchFamily="34" charset="0"/>
              </a:rPr>
              <a:t>Conceptos EBAU </a:t>
            </a:r>
            <a:r>
              <a:rPr lang="es-ES" sz="4800" dirty="0" smtClean="0">
                <a:solidFill>
                  <a:srgbClr val="FF0000"/>
                </a:solidFill>
                <a:latin typeface="Arial Black" pitchFamily="34" charset="0"/>
              </a:rPr>
              <a:t>tratados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1628800"/>
            <a:ext cx="9144000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60363" indent="-360363" algn="just">
              <a:buFont typeface="Wingdings" pitchFamily="2" charset="2"/>
              <a:buChar char="Ø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Hernán Cortés.</a:t>
            </a:r>
          </a:p>
          <a:p>
            <a:pPr marL="360363" indent="-360363" algn="just">
              <a:buFont typeface="Wingdings" pitchFamily="2" charset="2"/>
              <a:buChar char="Ø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Francisco Pizarro.</a:t>
            </a:r>
          </a:p>
          <a:p>
            <a:pPr marL="360363" indent="-360363" algn="just">
              <a:buFont typeface="Wingdings" pitchFamily="2" charset="2"/>
              <a:buChar char="Ø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Bartolomé de las Casas.</a:t>
            </a:r>
            <a:endParaRPr lang="es-ES" sz="32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2 CuadroTexto"/>
          <p:cNvSpPr txBox="1">
            <a:spLocks noChangeArrowheads="1"/>
          </p:cNvSpPr>
          <p:nvPr/>
        </p:nvSpPr>
        <p:spPr bwMode="auto">
          <a:xfrm>
            <a:off x="0" y="0"/>
            <a:ext cx="40005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dirty="0">
                <a:latin typeface="Calibri" pitchFamily="34" charset="0"/>
              </a:rPr>
              <a:t>El territorio se organizó en virreinatos, audiencias, capitanías generales… Siempre se intentó evitar un poder excesivo de los enviados del rey español.</a:t>
            </a:r>
          </a:p>
        </p:txBody>
      </p:sp>
      <p:pic>
        <p:nvPicPr>
          <p:cNvPr id="28674" name="Picture 2" descr="Preparación Académica Docente- Geografía e Historia: Tema 34.- oposición  Geografía e Historia. Esquema Administración América Españo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36082"/>
            <a:ext cx="4286248" cy="3921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14554"/>
            <a:ext cx="9144000" cy="431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La </a:t>
            </a:r>
            <a:r>
              <a:rPr lang="es-ES" sz="3600" dirty="0" smtClean="0">
                <a:solidFill>
                  <a:srgbClr val="FF0000"/>
                </a:solidFill>
              </a:rPr>
              <a:t>actuación española </a:t>
            </a:r>
            <a:r>
              <a:rPr lang="es-ES" sz="3600" dirty="0" smtClean="0"/>
              <a:t>en América fue polémica formando parte de la </a:t>
            </a:r>
            <a:r>
              <a:rPr lang="es-ES" sz="3600" dirty="0" smtClean="0">
                <a:solidFill>
                  <a:srgbClr val="FF0000"/>
                </a:solidFill>
              </a:rPr>
              <a:t>leyenda negra </a:t>
            </a:r>
            <a:r>
              <a:rPr lang="es-ES" sz="3600" dirty="0" smtClean="0"/>
              <a:t>fraguada por los enemigos de España.</a:t>
            </a:r>
            <a:endParaRPr lang="es-ES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1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0" y="785794"/>
            <a:ext cx="414337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latin typeface="Calibri" pitchFamily="34" charset="0"/>
              </a:rPr>
              <a:t>Pese a todo, es indudable que hubo una preocupación por los nuevos territorios y sus habitantes. Ya en 1512 Fernando el Católico publicaba las </a:t>
            </a:r>
            <a:r>
              <a:rPr lang="es-ES" sz="3200" dirty="0" smtClean="0">
                <a:solidFill>
                  <a:srgbClr val="FF0000"/>
                </a:solidFill>
                <a:latin typeface="Calibri" pitchFamily="34" charset="0"/>
              </a:rPr>
              <a:t>Leyes de Burgos </a:t>
            </a:r>
            <a:r>
              <a:rPr lang="es-ES" sz="3200" dirty="0" smtClean="0">
                <a:latin typeface="Calibri" pitchFamily="34" charset="0"/>
              </a:rPr>
              <a:t>que reconocían la libertad, y humanidad, de los indígenas.</a:t>
            </a:r>
            <a:endParaRPr lang="es-ES" sz="32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060848"/>
            <a:ext cx="5724128" cy="3977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En la defensa de los indios destacó la figura de </a:t>
            </a:r>
            <a:r>
              <a:rPr lang="es-ES" sz="3600" dirty="0" smtClean="0">
                <a:solidFill>
                  <a:srgbClr val="FF0000"/>
                </a:solidFill>
              </a:rPr>
              <a:t>Bartolomé de las Casas</a:t>
            </a:r>
            <a:r>
              <a:rPr lang="es-ES" sz="3600" dirty="0" smtClean="0"/>
              <a:t>, fraile dominico y obispo de Chiapas.</a:t>
            </a:r>
            <a:endParaRPr lang="es-ES" sz="3600" dirty="0"/>
          </a:p>
        </p:txBody>
      </p:sp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0" y="2708920"/>
            <a:ext cx="334786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latin typeface="Calibri" pitchFamily="34" charset="0"/>
              </a:rPr>
              <a:t>Su obra</a:t>
            </a:r>
            <a:r>
              <a:rPr lang="es-ES" sz="2800" i="1" dirty="0" smtClean="0">
                <a:latin typeface="Calibri" pitchFamily="34" charset="0"/>
              </a:rPr>
              <a:t> Brevísima relación de la destrucción de las Indias</a:t>
            </a:r>
            <a:r>
              <a:rPr lang="es-ES" sz="2800" dirty="0" smtClean="0">
                <a:latin typeface="Calibri" pitchFamily="34" charset="0"/>
              </a:rPr>
              <a:t> muestra las injusticias cometidas en América por los españoles.</a:t>
            </a:r>
            <a:endParaRPr lang="es-E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La obra de las Casas condicionó la redacción de las </a:t>
            </a:r>
            <a:r>
              <a:rPr lang="es-ES" sz="3600" dirty="0" smtClean="0">
                <a:solidFill>
                  <a:srgbClr val="FF0000"/>
                </a:solidFill>
              </a:rPr>
              <a:t>Leyes Nuevas </a:t>
            </a:r>
            <a:r>
              <a:rPr lang="es-ES" sz="3600" dirty="0" smtClean="0"/>
              <a:t>en 1542.</a:t>
            </a:r>
            <a:endParaRPr lang="es-ES" sz="3600" dirty="0"/>
          </a:p>
        </p:txBody>
      </p:sp>
      <p:sp>
        <p:nvSpPr>
          <p:cNvPr id="2050" name="AutoShape 2" descr="Leyes Nuevas de Indias de 15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372267"/>
            <a:ext cx="3491880" cy="548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0" y="1916832"/>
            <a:ext cx="55801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latin typeface="Calibri" pitchFamily="34" charset="0"/>
              </a:rPr>
              <a:t>Este texto </a:t>
            </a:r>
            <a:r>
              <a:rPr lang="es-ES" sz="2800" dirty="0" smtClean="0">
                <a:solidFill>
                  <a:srgbClr val="FF0000"/>
                </a:solidFill>
                <a:latin typeface="Calibri" pitchFamily="34" charset="0"/>
              </a:rPr>
              <a:t>eliminaba las encomiendas</a:t>
            </a:r>
            <a:r>
              <a:rPr lang="es-ES" sz="2800" dirty="0" smtClean="0">
                <a:latin typeface="Calibri" pitchFamily="34" charset="0"/>
              </a:rPr>
              <a:t>, es decir, el modo de explotación inicial que los españoles utilizaban con los indios y que en la práctica los convertía prácticamente en esclavos. La obra de las Casas fue publicadas años después, pero Carlos I la había leído poco antes de promulgar las Leyes Nuevas.</a:t>
            </a:r>
            <a:endParaRPr lang="es-ES" sz="28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5856" cy="5401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3203848" y="0"/>
            <a:ext cx="594015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800" dirty="0" smtClean="0">
                <a:latin typeface="Calibri" pitchFamily="34" charset="0"/>
              </a:rPr>
              <a:t>Pocos años después fue famosa la </a:t>
            </a:r>
            <a:r>
              <a:rPr lang="es-ES" sz="2800" dirty="0" smtClean="0">
                <a:solidFill>
                  <a:srgbClr val="FF0000"/>
                </a:solidFill>
                <a:latin typeface="Calibri" pitchFamily="34" charset="0"/>
              </a:rPr>
              <a:t>disputa entre de las Casas y Juan de Sepúlveda</a:t>
            </a:r>
            <a:r>
              <a:rPr lang="es-ES" sz="2800" dirty="0" smtClean="0">
                <a:latin typeface="Calibri" pitchFamily="34" charset="0"/>
              </a:rPr>
              <a:t>. Este último justificaba el sometimiento de los indios ante su incapacidad de gobernarse a sí mismos y para evangelizarlos y contrarrestar sus prácticas religiosas que incluían en algunos casos el canibalismo.</a:t>
            </a:r>
            <a:endParaRPr lang="es-ES" sz="2800" dirty="0">
              <a:latin typeface="Calibri" pitchFamily="34" charset="0"/>
            </a:endParaRP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38550"/>
            <a:ext cx="3048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3 CuadroTexto"/>
          <p:cNvSpPr txBox="1">
            <a:spLocks noChangeArrowheads="1"/>
          </p:cNvSpPr>
          <p:nvPr/>
        </p:nvSpPr>
        <p:spPr bwMode="auto">
          <a:xfrm>
            <a:off x="0" y="1571625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dirty="0" smtClean="0">
                <a:solidFill>
                  <a:srgbClr val="FF0000"/>
                </a:solidFill>
                <a:latin typeface="Arial Black" pitchFamily="34" charset="0"/>
              </a:rPr>
              <a:t>Consecuencias de los descubrimientos en España, Europa y América. </a:t>
            </a:r>
            <a:endParaRPr lang="es-ES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sultado de imagen de imperio español carlos 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28971"/>
            <a:ext cx="7776864" cy="5129029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dirty="0" smtClean="0"/>
              <a:t>Para </a:t>
            </a:r>
            <a:r>
              <a:rPr lang="es-ES" sz="3400" dirty="0" smtClean="0">
                <a:solidFill>
                  <a:srgbClr val="FF0000"/>
                </a:solidFill>
              </a:rPr>
              <a:t>España</a:t>
            </a:r>
            <a:r>
              <a:rPr lang="es-ES" sz="3400" dirty="0" smtClean="0"/>
              <a:t>, el descubrimiento de América supuso en primer lugar su conversión en la </a:t>
            </a:r>
            <a:r>
              <a:rPr lang="es-ES" sz="3400" dirty="0" smtClean="0">
                <a:solidFill>
                  <a:srgbClr val="FF0000"/>
                </a:solidFill>
              </a:rPr>
              <a:t>principal potencia</a:t>
            </a:r>
            <a:r>
              <a:rPr lang="es-ES" sz="3400" dirty="0" smtClean="0"/>
              <a:t> y el mayor imperio de la época.</a:t>
            </a:r>
            <a:endParaRPr lang="es-ES" sz="3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dirty="0" smtClean="0"/>
              <a:t>Las riquezas americanas permitieron a España </a:t>
            </a:r>
            <a:r>
              <a:rPr lang="es-ES" sz="3400" dirty="0" smtClean="0">
                <a:solidFill>
                  <a:srgbClr val="FF0000"/>
                </a:solidFill>
              </a:rPr>
              <a:t>financiar</a:t>
            </a:r>
            <a:r>
              <a:rPr lang="es-ES" sz="3400" dirty="0" smtClean="0"/>
              <a:t> sus frecuentes </a:t>
            </a:r>
            <a:r>
              <a:rPr lang="es-ES" sz="3400" dirty="0" smtClean="0">
                <a:solidFill>
                  <a:srgbClr val="FF0000"/>
                </a:solidFill>
              </a:rPr>
              <a:t>aventuras europeas</a:t>
            </a:r>
            <a:r>
              <a:rPr lang="es-ES" sz="3400" dirty="0" smtClean="0"/>
              <a:t>.</a:t>
            </a:r>
            <a:endParaRPr lang="es-ES" sz="3400" dirty="0"/>
          </a:p>
        </p:txBody>
      </p:sp>
      <p:pic>
        <p:nvPicPr>
          <p:cNvPr id="36868" name="Picture 4" descr="Resultado de imagen de guerras europeas x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265790" cy="5242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El producto estrella fue la </a:t>
            </a:r>
            <a:r>
              <a:rPr lang="es-ES" sz="3600" dirty="0" smtClean="0">
                <a:solidFill>
                  <a:srgbClr val="FF0000"/>
                </a:solidFill>
              </a:rPr>
              <a:t>plata</a:t>
            </a:r>
            <a:r>
              <a:rPr lang="es-ES" sz="3600" dirty="0" smtClean="0"/>
              <a:t> americana.</a:t>
            </a:r>
            <a:endParaRPr lang="es-ES" sz="3600" dirty="0"/>
          </a:p>
        </p:txBody>
      </p:sp>
      <p:pic>
        <p:nvPicPr>
          <p:cNvPr id="37890" name="Picture 2" descr="Resultado de imagen de exportación americana p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796300"/>
            <a:ext cx="5076056" cy="60617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0" y="1628800"/>
            <a:ext cx="40679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Durante el siglo XVI España recibió grandes cantidades de plata proveniente de Perú para convertirse la plata mexicana en la protagonista durante el siglo XVIII.</a:t>
            </a:r>
            <a:endParaRPr lang="es-E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 smtClean="0">
                <a:solidFill>
                  <a:srgbClr val="FF0000"/>
                </a:solidFill>
                <a:latin typeface="Arial Black" pitchFamily="34" charset="0"/>
              </a:rPr>
              <a:t>Cronología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1124744"/>
            <a:ext cx="9144000" cy="3785652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719138" indent="-358775" algn="just"/>
            <a:endParaRPr lang="es-ES" sz="2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360363" indent="-360363" algn="just">
              <a:buFont typeface="Wingdings" pitchFamily="2" charset="2"/>
              <a:buChar char="Ø"/>
            </a:pP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Edad Media: 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(415 d.C. – 1492 d.C.).</a:t>
            </a:r>
            <a:endParaRPr lang="es-ES" sz="1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719138" indent="-358775" algn="just">
              <a:buFont typeface="Wingdings" pitchFamily="2" charset="2"/>
              <a:buChar char="v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Reinos cristianos (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722 d.C. – 1492 d.C.).</a:t>
            </a:r>
          </a:p>
          <a:p>
            <a:pPr marL="719138" indent="-358775" algn="just"/>
            <a:endParaRPr lang="es-ES" sz="2000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 marL="360363" indent="-360363" algn="just">
              <a:buFont typeface="Wingdings" pitchFamily="2" charset="2"/>
              <a:buChar char="Ø"/>
            </a:pPr>
            <a:r>
              <a:rPr lang="es-ES" sz="3600" dirty="0" smtClean="0">
                <a:solidFill>
                  <a:srgbClr val="FF0000"/>
                </a:solidFill>
                <a:latin typeface="Arial Black" pitchFamily="34" charset="0"/>
              </a:rPr>
              <a:t>Edad Moderna: 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(1492 – 1789).</a:t>
            </a:r>
          </a:p>
          <a:p>
            <a:pPr marL="720725" indent="-360363" algn="just">
              <a:buFont typeface="Wingdings" pitchFamily="2" charset="2"/>
              <a:buChar char="v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Reyes Católicos 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(1469 – 1516).</a:t>
            </a:r>
          </a:p>
          <a:p>
            <a:pPr marL="720725" indent="-360363" algn="just">
              <a:buFont typeface="Wingdings" pitchFamily="2" charset="2"/>
              <a:buChar char="v"/>
            </a:pPr>
            <a:r>
              <a:rPr lang="es-ES" sz="3200" dirty="0" err="1" smtClean="0">
                <a:solidFill>
                  <a:srgbClr val="FF0000"/>
                </a:solidFill>
                <a:latin typeface="Arial Black" pitchFamily="34" charset="0"/>
              </a:rPr>
              <a:t>Austrias</a:t>
            </a:r>
            <a:r>
              <a:rPr lang="es-ES" sz="2000" dirty="0" smtClean="0">
                <a:solidFill>
                  <a:srgbClr val="FF0000"/>
                </a:solidFill>
                <a:latin typeface="Arial Black" pitchFamily="34" charset="0"/>
              </a:rPr>
              <a:t> (1516-1700). Siglo XVI.</a:t>
            </a:r>
          </a:p>
          <a:p>
            <a:pPr marL="720725" indent="-360363" algn="just">
              <a:buFont typeface="Wingdings" pitchFamily="2" charset="2"/>
              <a:buChar char="v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Borbones</a:t>
            </a:r>
            <a:r>
              <a:rPr lang="es-ES" sz="2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(1700-1788).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esultado de imagen de inflación españa hamil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005" y="1700808"/>
            <a:ext cx="6874995" cy="422108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Sin embargo, el efecto para la economía española no fue el esperado generando importantes </a:t>
            </a:r>
            <a:r>
              <a:rPr lang="es-ES" sz="3600" dirty="0" smtClean="0">
                <a:solidFill>
                  <a:srgbClr val="FF0000"/>
                </a:solidFill>
              </a:rPr>
              <a:t>desequilibrios</a:t>
            </a:r>
            <a:r>
              <a:rPr lang="es-ES" sz="3600" dirty="0" smtClean="0"/>
              <a:t>.</a:t>
            </a:r>
            <a:endParaRPr lang="es-ES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1700808"/>
            <a:ext cx="23397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La llegada masiva de plata generó un proceso de </a:t>
            </a:r>
            <a:r>
              <a:rPr lang="es-ES" sz="2400" dirty="0" smtClean="0">
                <a:solidFill>
                  <a:srgbClr val="FF0000"/>
                </a:solidFill>
              </a:rPr>
              <a:t>inflación</a:t>
            </a:r>
            <a:r>
              <a:rPr lang="es-ES" sz="2400" dirty="0" smtClean="0"/>
              <a:t>, es decir, una subida de precios que afectaría especialmente a la mayoría de una población que vivía en condiciones límite.</a:t>
            </a:r>
            <a:endParaRPr lang="es-ES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grandespuertos.files.wordpress.com/2014/02/anter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6023" y="1916832"/>
            <a:ext cx="6307977" cy="373432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Además, </a:t>
            </a:r>
            <a:r>
              <a:rPr lang="es-ES" sz="3600" dirty="0" smtClean="0">
                <a:solidFill>
                  <a:srgbClr val="FF0000"/>
                </a:solidFill>
              </a:rPr>
              <a:t>la plata iba directamente a los puertos europeos</a:t>
            </a:r>
            <a:r>
              <a:rPr lang="es-ES" sz="3600" dirty="0" smtClean="0"/>
              <a:t>, sobre todo de los Países Bajos.</a:t>
            </a:r>
            <a:endParaRPr lang="es-ES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1772816"/>
            <a:ext cx="277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La plata iba a puertos como el de Amberes (imagen) para pagar las enormes deudas del Estado y al Ejército. Esta plata sirvió para desarrollar la industria de estos lugares pero hundió la española.</a:t>
            </a:r>
            <a:endParaRPr lang="es-E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28997"/>
            <a:ext cx="9144000" cy="452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En cualquier caso, ciudades como </a:t>
            </a:r>
            <a:r>
              <a:rPr lang="es-ES" sz="3600" dirty="0" smtClean="0">
                <a:solidFill>
                  <a:srgbClr val="FF0000"/>
                </a:solidFill>
              </a:rPr>
              <a:t>Sevilla</a:t>
            </a:r>
            <a:r>
              <a:rPr lang="es-ES" sz="3600" dirty="0" smtClean="0"/>
              <a:t> vivieron un gran impulso gracias al </a:t>
            </a:r>
            <a:r>
              <a:rPr lang="es-ES" sz="3600" dirty="0" smtClean="0">
                <a:solidFill>
                  <a:srgbClr val="FF0000"/>
                </a:solidFill>
              </a:rPr>
              <a:t>comercio americano</a:t>
            </a:r>
            <a:r>
              <a:rPr lang="es-ES" sz="3600" dirty="0" smtClean="0"/>
              <a:t> con la Casa de Contratación.</a:t>
            </a:r>
            <a:endParaRPr lang="es-ES" sz="36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/>
              <a:t>También es indudable que se debió iniciar un importante flujo migratorio de </a:t>
            </a:r>
            <a:r>
              <a:rPr lang="es-ES" sz="4000" dirty="0" smtClean="0">
                <a:solidFill>
                  <a:srgbClr val="FF0000"/>
                </a:solidFill>
              </a:rPr>
              <a:t>españoles hacia América</a:t>
            </a:r>
            <a:r>
              <a:rPr lang="es-ES" sz="4000" dirty="0" smtClean="0"/>
              <a:t>.</a:t>
            </a:r>
            <a:endParaRPr lang="es-ES" sz="4000" dirty="0"/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132856"/>
            <a:ext cx="5868144" cy="43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0" y="2636912"/>
            <a:ext cx="3203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Cuantificarla es complicado pero es evidente que muchos europeos, especialmente españoles, se instalaron en Hispanoamérica.</a:t>
            </a:r>
            <a:endParaRPr lang="es-ES" sz="2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de capitalismo comerc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602" y="1700808"/>
            <a:ext cx="5524398" cy="4365104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0" y="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dirty="0" smtClean="0"/>
              <a:t>Para </a:t>
            </a:r>
            <a:r>
              <a:rPr lang="es-ES" sz="3500" dirty="0" smtClean="0">
                <a:solidFill>
                  <a:srgbClr val="FF0000"/>
                </a:solidFill>
              </a:rPr>
              <a:t>Europa</a:t>
            </a:r>
            <a:r>
              <a:rPr lang="es-ES" sz="3500" dirty="0" smtClean="0"/>
              <a:t> supuso entrar en una nueva fase económica conocida como </a:t>
            </a:r>
            <a:r>
              <a:rPr lang="es-ES" sz="3500" dirty="0" smtClean="0">
                <a:solidFill>
                  <a:srgbClr val="FF0000"/>
                </a:solidFill>
              </a:rPr>
              <a:t>capitalismo comercial</a:t>
            </a:r>
            <a:r>
              <a:rPr lang="es-ES" sz="3500" dirty="0" smtClean="0"/>
              <a:t>.</a:t>
            </a:r>
            <a:endParaRPr lang="es-ES" sz="3500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1340768"/>
            <a:ext cx="35638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Se conoce como capitalismo el sistema económico basado en la preponderancia del factor capital frente a los otros factores productivos. En realidad, hace referencia a la sustitución de la tierra como mayor fuente de riqueza por los negocios, si bien en esta primera fase no será la industria la protagonista sino el comercio.</a:t>
            </a:r>
            <a:endParaRPr lang="es-E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Resultado de imagen de comercio siglo xv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6516216" cy="433240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0" y="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dirty="0" smtClean="0"/>
              <a:t>Europa recibió un enorme flujo de </a:t>
            </a:r>
            <a:r>
              <a:rPr lang="es-ES" sz="3500" dirty="0" smtClean="0">
                <a:solidFill>
                  <a:srgbClr val="FF0000"/>
                </a:solidFill>
              </a:rPr>
              <a:t>materias primas </a:t>
            </a:r>
            <a:r>
              <a:rPr lang="es-ES" sz="3500" dirty="0" smtClean="0"/>
              <a:t>procedentes de América, Asia y África.</a:t>
            </a:r>
            <a:endParaRPr lang="es-ES" sz="35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2204864"/>
            <a:ext cx="26277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En concreto, de América tendría especial trascendencia la plata, pero también serían importantes  otros como el oro, la caña de azúcar, el algodón…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dirty="0" smtClean="0"/>
              <a:t>Para Europa supuso </a:t>
            </a:r>
            <a:r>
              <a:rPr lang="es-ES" sz="3500" dirty="0" smtClean="0">
                <a:solidFill>
                  <a:srgbClr val="FF0000"/>
                </a:solidFill>
              </a:rPr>
              <a:t>expandir sus mercados</a:t>
            </a:r>
            <a:r>
              <a:rPr lang="es-ES" sz="3500" dirty="0" smtClean="0"/>
              <a:t>, un lugar donde colocar los </a:t>
            </a:r>
            <a:r>
              <a:rPr lang="es-ES" sz="3500" dirty="0" smtClean="0">
                <a:solidFill>
                  <a:srgbClr val="FF0000"/>
                </a:solidFill>
              </a:rPr>
              <a:t>productos artesanales</a:t>
            </a:r>
            <a:r>
              <a:rPr lang="es-ES" sz="3500" dirty="0" smtClean="0"/>
              <a:t>.</a:t>
            </a:r>
            <a:endParaRPr lang="es-ES" sz="35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2204864"/>
            <a:ext cx="41399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Con América y África se formó de inmediato el llamado </a:t>
            </a:r>
            <a:r>
              <a:rPr lang="es-ES" sz="2400" dirty="0" smtClean="0">
                <a:solidFill>
                  <a:srgbClr val="FF0000"/>
                </a:solidFill>
              </a:rPr>
              <a:t>comercio triangular</a:t>
            </a:r>
            <a:r>
              <a:rPr lang="es-ES" sz="2400" dirty="0" smtClean="0"/>
              <a:t>. Europa conseguía colocar sus paños (productos textiles) a cambio de materias primas y una sustanciosa ganancia.</a:t>
            </a:r>
            <a:endParaRPr lang="es-ES" sz="2400" dirty="0"/>
          </a:p>
        </p:txBody>
      </p:sp>
      <p:pic>
        <p:nvPicPr>
          <p:cNvPr id="57346" name="Picture 2" descr="Resultado de imagen de comercio triangu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40793"/>
            <a:ext cx="4932040" cy="4438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Entre las materias primas procedentes de América llegaron </a:t>
            </a:r>
            <a:r>
              <a:rPr lang="es-ES" sz="3200" dirty="0" smtClean="0">
                <a:solidFill>
                  <a:srgbClr val="FF0000"/>
                </a:solidFill>
              </a:rPr>
              <a:t>nuevos alimentos </a:t>
            </a:r>
            <a:r>
              <a:rPr lang="es-ES" sz="3200" dirty="0" smtClean="0"/>
              <a:t>que diversificaron la dieta y ampliaron el horizonte comercial.</a:t>
            </a:r>
            <a:endParaRPr lang="es-ES" sz="3200" dirty="0"/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5909" y="1484784"/>
            <a:ext cx="2978091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516932"/>
            <a:ext cx="3923928" cy="534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4 CuadroTexto"/>
          <p:cNvSpPr txBox="1">
            <a:spLocks noChangeArrowheads="1"/>
          </p:cNvSpPr>
          <p:nvPr/>
        </p:nvSpPr>
        <p:spPr bwMode="auto">
          <a:xfrm>
            <a:off x="0" y="1772816"/>
            <a:ext cx="219573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dirty="0" smtClean="0">
                <a:latin typeface="Calibri" pitchFamily="34" charset="0"/>
              </a:rPr>
              <a:t>Algunos productos americanos: maíz, patata, ¿batata?, tomate, pimiento, girasol, vainilla, arándano, el fresón (no la fresa), el aguacate, el cacao, las alubias, la calabaza, la quínoa, la colza, la piña o la yuca. Por cierto, en América también había algodón silvestre.</a:t>
            </a:r>
            <a:endParaRPr lang="es-E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928813"/>
            <a:ext cx="657225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2 CuadroTexto"/>
          <p:cNvSpPr txBox="1">
            <a:spLocks noChangeArrowheads="1"/>
          </p:cNvSpPr>
          <p:nvPr/>
        </p:nvSpPr>
        <p:spPr bwMode="auto">
          <a:xfrm>
            <a:off x="0" y="0"/>
            <a:ext cx="91440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400" dirty="0">
                <a:latin typeface="Calibri" pitchFamily="34" charset="0"/>
              </a:rPr>
              <a:t>Desde el siglo XVI los españoles y europeos explotaron las posibilidades agrícolas de los nuevos territorios a través de la </a:t>
            </a:r>
            <a:r>
              <a:rPr lang="es-ES" sz="3400" dirty="0">
                <a:solidFill>
                  <a:srgbClr val="FF0000"/>
                </a:solidFill>
                <a:latin typeface="Calibri" pitchFamily="34" charset="0"/>
              </a:rPr>
              <a:t>agricultura de plantación</a:t>
            </a:r>
            <a:r>
              <a:rPr lang="es-ES" sz="3400" dirty="0">
                <a:latin typeface="Calibri" pitchFamily="34" charset="0"/>
              </a:rPr>
              <a:t>.</a:t>
            </a:r>
          </a:p>
        </p:txBody>
      </p:sp>
      <p:sp>
        <p:nvSpPr>
          <p:cNvPr id="20484" name="3 CuadroTexto"/>
          <p:cNvSpPr txBox="1">
            <a:spLocks noChangeArrowheads="1"/>
          </p:cNvSpPr>
          <p:nvPr/>
        </p:nvSpPr>
        <p:spPr bwMode="auto">
          <a:xfrm>
            <a:off x="0" y="2357438"/>
            <a:ext cx="257175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Calibri" pitchFamily="34" charset="0"/>
              </a:rPr>
              <a:t>Este tipo de agricultura se basaba en utilizar grandes extensiones de terreno para cultivar un único producto que después se exportaba a gran distancia. Inicialmente fue la caña de azúcar el producto más cultivado.</a:t>
            </a:r>
          </a:p>
        </p:txBody>
      </p:sp>
      <p:sp>
        <p:nvSpPr>
          <p:cNvPr id="20485" name="4 CuadroTexto"/>
          <p:cNvSpPr txBox="1">
            <a:spLocks noChangeArrowheads="1"/>
          </p:cNvSpPr>
          <p:nvPr/>
        </p:nvSpPr>
        <p:spPr bwMode="auto">
          <a:xfrm>
            <a:off x="2643188" y="6286500"/>
            <a:ext cx="6357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Plantación de cacao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CuadroTexto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dirty="0">
                <a:latin typeface="Calibri" pitchFamily="34" charset="0"/>
              </a:rPr>
              <a:t>Los españoles intentaron </a:t>
            </a:r>
            <a:r>
              <a:rPr lang="es-ES" sz="3600" dirty="0" smtClean="0">
                <a:solidFill>
                  <a:srgbClr val="FF0000"/>
                </a:solidFill>
                <a:latin typeface="Calibri" pitchFamily="34" charset="0"/>
              </a:rPr>
              <a:t>limitar el </a:t>
            </a:r>
            <a:r>
              <a:rPr lang="es-ES" sz="3600" dirty="0">
                <a:solidFill>
                  <a:srgbClr val="FF0000"/>
                </a:solidFill>
                <a:latin typeface="Calibri" pitchFamily="34" charset="0"/>
              </a:rPr>
              <a:t>desarrollo industrial y comercial </a:t>
            </a:r>
            <a:r>
              <a:rPr lang="es-ES" sz="3600" dirty="0">
                <a:latin typeface="Calibri" pitchFamily="34" charset="0"/>
              </a:rPr>
              <a:t>de sus colonias.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2325" y="2143125"/>
            <a:ext cx="57816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3 CuadroTexto"/>
          <p:cNvSpPr txBox="1">
            <a:spLocks noChangeArrowheads="1"/>
          </p:cNvSpPr>
          <p:nvPr/>
        </p:nvSpPr>
        <p:spPr bwMode="auto">
          <a:xfrm>
            <a:off x="0" y="2500313"/>
            <a:ext cx="335756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En el siglo XVIII los británicos rompieron poco a poco el monopolio español. El comercio y nuevas ideas terminaría provocando el nacimiento de ideas independentistas.</a:t>
            </a:r>
          </a:p>
        </p:txBody>
      </p:sp>
      <p:sp>
        <p:nvSpPr>
          <p:cNvPr id="21509" name="4 CuadroTexto"/>
          <p:cNvSpPr txBox="1">
            <a:spLocks noChangeArrowheads="1"/>
          </p:cNvSpPr>
          <p:nvPr/>
        </p:nvSpPr>
        <p:spPr bwMode="auto">
          <a:xfrm>
            <a:off x="3357563" y="5857875"/>
            <a:ext cx="5786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Calibri" pitchFamily="34" charset="0"/>
              </a:rPr>
              <a:t>La Guerra de la Oreja de Jenkins fue el episodio más serio en el que los británicos estuvieron cerca de provocar una temprana derrota de los españoles en América.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3 CuadroTexto"/>
          <p:cNvSpPr txBox="1">
            <a:spLocks noChangeArrowheads="1"/>
          </p:cNvSpPr>
          <p:nvPr/>
        </p:nvSpPr>
        <p:spPr bwMode="auto">
          <a:xfrm>
            <a:off x="0" y="198884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0000"/>
                </a:solidFill>
                <a:latin typeface="Arial Black" pitchFamily="34" charset="0"/>
              </a:rPr>
              <a:t>Exploración y colonización de América.</a:t>
            </a:r>
            <a:endParaRPr lang="es-ES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Resultado de imagen de bartolome de las cas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268760"/>
            <a:ext cx="6012160" cy="5077256"/>
          </a:xfrm>
          <a:prstGeom prst="rect">
            <a:avLst/>
          </a:prstGeom>
          <a:noFill/>
        </p:spPr>
      </p:pic>
      <p:sp>
        <p:nvSpPr>
          <p:cNvPr id="3" name="1 CuadroTexto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  <a:latin typeface="Calibri" pitchFamily="34" charset="0"/>
              </a:rPr>
              <a:t>Tanto para Europa como para América </a:t>
            </a:r>
            <a:r>
              <a:rPr lang="es-ES" sz="3200" dirty="0" smtClean="0">
                <a:latin typeface="Calibri" pitchFamily="34" charset="0"/>
              </a:rPr>
              <a:t>el descubrimiento supuso una mayor </a:t>
            </a:r>
            <a:r>
              <a:rPr lang="es-ES" sz="3200" dirty="0" smtClean="0">
                <a:solidFill>
                  <a:srgbClr val="FF0000"/>
                </a:solidFill>
                <a:latin typeface="Calibri" pitchFamily="34" charset="0"/>
              </a:rPr>
              <a:t>amplitud de miras</a:t>
            </a:r>
            <a:r>
              <a:rPr lang="es-ES" sz="3200" dirty="0" smtClean="0">
                <a:latin typeface="Calibri" pitchFamily="34" charset="0"/>
              </a:rPr>
              <a:t>.</a:t>
            </a:r>
            <a:endParaRPr lang="es-ES" sz="3200" dirty="0">
              <a:latin typeface="Calibri" pitchFamily="34" charset="0"/>
            </a:endParaRPr>
          </a:p>
        </p:txBody>
      </p:sp>
      <p:sp>
        <p:nvSpPr>
          <p:cNvPr id="4" name="4 CuadroTexto"/>
          <p:cNvSpPr txBox="1">
            <a:spLocks noChangeArrowheads="1"/>
          </p:cNvSpPr>
          <p:nvPr/>
        </p:nvSpPr>
        <p:spPr bwMode="auto">
          <a:xfrm>
            <a:off x="0" y="1700808"/>
            <a:ext cx="313184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 smtClean="0">
                <a:latin typeface="Calibri" pitchFamily="34" charset="0"/>
              </a:rPr>
              <a:t>En este sentido, destaca la defensa que el fraile </a:t>
            </a:r>
            <a:r>
              <a:rPr lang="es-ES" sz="2400" dirty="0" smtClean="0">
                <a:solidFill>
                  <a:srgbClr val="FF0000"/>
                </a:solidFill>
                <a:latin typeface="Calibri" pitchFamily="34" charset="0"/>
              </a:rPr>
              <a:t>Bartolomé de Las Casas </a:t>
            </a:r>
            <a:r>
              <a:rPr lang="es-ES" sz="2400" dirty="0" smtClean="0">
                <a:latin typeface="Calibri" pitchFamily="34" charset="0"/>
              </a:rPr>
              <a:t>hizo de la humanidad de los indios que llevó a su evangelización. En Europa se abrió un debate que a la larga ayudaría a desarrollar una mayor tolerancia.</a:t>
            </a:r>
            <a:endParaRPr lang="es-ES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500" dirty="0" smtClean="0"/>
              <a:t>En cuanto a </a:t>
            </a:r>
            <a:r>
              <a:rPr lang="es-ES" sz="3500" dirty="0" smtClean="0">
                <a:solidFill>
                  <a:srgbClr val="FF0000"/>
                </a:solidFill>
              </a:rPr>
              <a:t>América</a:t>
            </a:r>
            <a:r>
              <a:rPr lang="es-ES" sz="3500" dirty="0" smtClean="0"/>
              <a:t>, sería la peor parada al conformar una </a:t>
            </a:r>
            <a:r>
              <a:rPr lang="es-ES" sz="3500" dirty="0" smtClean="0">
                <a:solidFill>
                  <a:srgbClr val="FF0000"/>
                </a:solidFill>
              </a:rPr>
              <a:t>economía dependiente</a:t>
            </a:r>
            <a:r>
              <a:rPr lang="es-ES" sz="3500" dirty="0" smtClean="0"/>
              <a:t>.</a:t>
            </a:r>
            <a:endParaRPr lang="es-ES" sz="3500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1988840"/>
            <a:ext cx="4139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El comercio triangular explica muy bien en qué consiste. América se quedaba sin sus materias primas y compraba los productos europeos por su escaso desarrollo industrial. Esto suponía encima perder capitales que tampoco favorecían el desarrollo artesanal.</a:t>
            </a:r>
            <a:endParaRPr lang="es-ES" sz="2400" dirty="0"/>
          </a:p>
        </p:txBody>
      </p:sp>
      <p:pic>
        <p:nvPicPr>
          <p:cNvPr id="57346" name="Picture 2" descr="Resultado de imagen de comercio triangu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640793"/>
            <a:ext cx="4932040" cy="4438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CuadroTexto"/>
          <p:cNvSpPr txBox="1">
            <a:spLocks noChangeArrowheads="1"/>
          </p:cNvSpPr>
          <p:nvPr/>
        </p:nvSpPr>
        <p:spPr bwMode="auto">
          <a:xfrm>
            <a:off x="0" y="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dirty="0">
                <a:latin typeface="Calibri" pitchFamily="34" charset="0"/>
              </a:rPr>
              <a:t>En Hispanoamérica se formó una </a:t>
            </a:r>
            <a:r>
              <a:rPr lang="es-ES" sz="4000" dirty="0">
                <a:solidFill>
                  <a:srgbClr val="FF0000"/>
                </a:solidFill>
                <a:latin typeface="Calibri" pitchFamily="34" charset="0"/>
              </a:rPr>
              <a:t>sociedad</a:t>
            </a:r>
            <a:r>
              <a:rPr lang="es-ES" sz="4000" dirty="0">
                <a:latin typeface="Calibri" pitchFamily="34" charset="0"/>
              </a:rPr>
              <a:t> diferente a la </a:t>
            </a:r>
            <a:r>
              <a:rPr lang="es-ES" sz="4000" dirty="0" smtClean="0">
                <a:latin typeface="Calibri" pitchFamily="34" charset="0"/>
              </a:rPr>
              <a:t>europea aunque con elementos comunes.</a:t>
            </a:r>
            <a:endParaRPr lang="es-ES" sz="4000" dirty="0">
              <a:latin typeface="Calibri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2190750"/>
            <a:ext cx="628650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4 CuadroTexto"/>
          <p:cNvSpPr txBox="1">
            <a:spLocks noChangeArrowheads="1"/>
          </p:cNvSpPr>
          <p:nvPr/>
        </p:nvSpPr>
        <p:spPr bwMode="auto">
          <a:xfrm>
            <a:off x="0" y="1964353"/>
            <a:ext cx="28575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dirty="0" smtClean="0">
                <a:latin typeface="Calibri" pitchFamily="34" charset="0"/>
              </a:rPr>
              <a:t>Los europeos llevaron a América la </a:t>
            </a:r>
            <a:r>
              <a:rPr lang="es-ES" sz="2400" dirty="0" smtClean="0">
                <a:solidFill>
                  <a:srgbClr val="FF0000"/>
                </a:solidFill>
                <a:latin typeface="Calibri" pitchFamily="34" charset="0"/>
              </a:rPr>
              <a:t>sociedad estamental </a:t>
            </a:r>
            <a:r>
              <a:rPr lang="es-ES" sz="2400" dirty="0" smtClean="0">
                <a:latin typeface="Calibri" pitchFamily="34" charset="0"/>
              </a:rPr>
              <a:t>o su </a:t>
            </a:r>
            <a:r>
              <a:rPr lang="es-ES" sz="2400" dirty="0" smtClean="0">
                <a:solidFill>
                  <a:srgbClr val="FF0000"/>
                </a:solidFill>
                <a:latin typeface="Calibri" pitchFamily="34" charset="0"/>
              </a:rPr>
              <a:t>religión</a:t>
            </a:r>
            <a:r>
              <a:rPr lang="es-ES" sz="2400" dirty="0" smtClean="0">
                <a:latin typeface="Calibri" pitchFamily="34" charset="0"/>
              </a:rPr>
              <a:t>, pero las diferencias fundamentales derivarían del </a:t>
            </a:r>
            <a:r>
              <a:rPr lang="es-ES" sz="2400" dirty="0" smtClean="0">
                <a:solidFill>
                  <a:srgbClr val="FF0000"/>
                </a:solidFill>
                <a:latin typeface="Calibri" pitchFamily="34" charset="0"/>
              </a:rPr>
              <a:t>mestizaje</a:t>
            </a:r>
            <a:r>
              <a:rPr lang="es-ES" sz="2400" dirty="0" smtClean="0">
                <a:latin typeface="Calibri" pitchFamily="34" charset="0"/>
              </a:rPr>
              <a:t>, el componente </a:t>
            </a:r>
            <a:r>
              <a:rPr lang="es-ES" sz="2400" dirty="0" smtClean="0">
                <a:solidFill>
                  <a:srgbClr val="FF0000"/>
                </a:solidFill>
                <a:latin typeface="Calibri" pitchFamily="34" charset="0"/>
              </a:rPr>
              <a:t>indígena</a:t>
            </a:r>
            <a:r>
              <a:rPr lang="es-ES" sz="2400" dirty="0" smtClean="0">
                <a:latin typeface="Calibri" pitchFamily="34" charset="0"/>
              </a:rPr>
              <a:t> y la llegada de gran cantidad de </a:t>
            </a:r>
            <a:r>
              <a:rPr lang="es-ES" sz="2400" dirty="0" smtClean="0">
                <a:solidFill>
                  <a:srgbClr val="FF0000"/>
                </a:solidFill>
                <a:latin typeface="Calibri" pitchFamily="34" charset="0"/>
              </a:rPr>
              <a:t>mano de obra esclava negra</a:t>
            </a:r>
            <a:r>
              <a:rPr lang="es-ES" sz="2400" dirty="0" smtClean="0">
                <a:latin typeface="Calibri" pitchFamily="34" charset="0"/>
              </a:rPr>
              <a:t>. </a:t>
            </a:r>
            <a:endParaRPr lang="es-E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CuadroTexto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dirty="0">
                <a:latin typeface="Calibri" pitchFamily="34" charset="0"/>
              </a:rPr>
              <a:t>La herencia colonial europea fue negativa en el sentido de crear una sociedad con </a:t>
            </a:r>
            <a:r>
              <a:rPr lang="es-ES" sz="3200" dirty="0">
                <a:solidFill>
                  <a:srgbClr val="FF0000"/>
                </a:solidFill>
                <a:latin typeface="Calibri" pitchFamily="34" charset="0"/>
              </a:rPr>
              <a:t>marcadas diferencias sociales</a:t>
            </a:r>
            <a:r>
              <a:rPr lang="es-ES" sz="3200" dirty="0">
                <a:latin typeface="Calibri" pitchFamily="34" charset="0"/>
              </a:rPr>
              <a:t> entre ricos y pobres.</a:t>
            </a:r>
          </a:p>
        </p:txBody>
      </p:sp>
      <p:sp>
        <p:nvSpPr>
          <p:cNvPr id="23555" name="3 CuadroTexto"/>
          <p:cNvSpPr txBox="1">
            <a:spLocks noChangeArrowheads="1"/>
          </p:cNvSpPr>
          <p:nvPr/>
        </p:nvSpPr>
        <p:spPr bwMode="auto">
          <a:xfrm>
            <a:off x="0" y="3071813"/>
            <a:ext cx="2571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Calibri" pitchFamily="34" charset="0"/>
              </a:rPr>
              <a:t>La favela Paraisópolis en Sao Paulo. Un muro separa dos mundos totalmente diferentes.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2024063"/>
            <a:ext cx="65722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1500188"/>
            <a:ext cx="7070725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2 CuadroTexto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dirty="0">
                <a:latin typeface="Calibri" pitchFamily="34" charset="0"/>
              </a:rPr>
              <a:t>Los españoles emigraron a América y se establecieron sobre todo en </a:t>
            </a:r>
            <a:r>
              <a:rPr lang="es-ES" sz="3200" dirty="0">
                <a:solidFill>
                  <a:srgbClr val="FF0000"/>
                </a:solidFill>
                <a:latin typeface="Calibri" pitchFamily="34" charset="0"/>
              </a:rPr>
              <a:t>ciudades de nueva construcción</a:t>
            </a:r>
            <a:r>
              <a:rPr lang="es-ES" sz="3200" dirty="0">
                <a:latin typeface="Calibri" pitchFamily="34" charset="0"/>
              </a:rPr>
              <a:t>.</a:t>
            </a:r>
          </a:p>
        </p:txBody>
      </p:sp>
      <p:sp>
        <p:nvSpPr>
          <p:cNvPr id="10244" name="3 CuadroTexto"/>
          <p:cNvSpPr txBox="1">
            <a:spLocks noChangeArrowheads="1"/>
          </p:cNvSpPr>
          <p:nvPr/>
        </p:nvSpPr>
        <p:spPr bwMode="auto">
          <a:xfrm>
            <a:off x="0" y="1643063"/>
            <a:ext cx="20716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Calibri" pitchFamily="34" charset="0"/>
              </a:rPr>
              <a:t>Los españoles aprovecharon el Nuevo Mundo para crear ciudades con un ordenamiento urbanístico basado en rectángulos y una plaza mayor como centro urbano.</a:t>
            </a:r>
          </a:p>
        </p:txBody>
      </p:sp>
      <p:sp>
        <p:nvSpPr>
          <p:cNvPr id="10245" name="4 CuadroTexto"/>
          <p:cNvSpPr txBox="1">
            <a:spLocks noChangeArrowheads="1"/>
          </p:cNvSpPr>
          <p:nvPr/>
        </p:nvSpPr>
        <p:spPr bwMode="auto">
          <a:xfrm>
            <a:off x="3857625" y="6286500"/>
            <a:ext cx="328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Calibri" pitchFamily="34" charset="0"/>
              </a:rPr>
              <a:t>Antigua Guatemala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CuadroTexto"/>
          <p:cNvSpPr txBox="1">
            <a:spLocks noChangeArrowheads="1"/>
          </p:cNvSpPr>
          <p:nvPr/>
        </p:nvSpPr>
        <p:spPr bwMode="auto">
          <a:xfrm>
            <a:off x="0" y="0"/>
            <a:ext cx="914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dirty="0">
                <a:latin typeface="Calibri" pitchFamily="34" charset="0"/>
              </a:rPr>
              <a:t>Los conquistadores españoles</a:t>
            </a:r>
            <a:r>
              <a:rPr lang="es-ES" sz="3200" dirty="0">
                <a:solidFill>
                  <a:srgbClr val="FF0000"/>
                </a:solidFill>
                <a:latin typeface="Calibri" pitchFamily="34" charset="0"/>
              </a:rPr>
              <a:t> dominaron esta sociedad</a:t>
            </a:r>
            <a:r>
              <a:rPr lang="es-ES" sz="3200" dirty="0">
                <a:latin typeface="Calibri" pitchFamily="34" charset="0"/>
              </a:rPr>
              <a:t>, si bien con el paso del tiempo serían sus sucesores, los blancos americanos o </a:t>
            </a:r>
            <a:r>
              <a:rPr lang="es-ES" sz="3200" dirty="0">
                <a:solidFill>
                  <a:srgbClr val="FF0000"/>
                </a:solidFill>
                <a:latin typeface="Calibri" pitchFamily="34" charset="0"/>
              </a:rPr>
              <a:t>criollos</a:t>
            </a:r>
            <a:r>
              <a:rPr lang="es-ES" sz="3200" dirty="0">
                <a:latin typeface="Calibri" pitchFamily="34" charset="0"/>
              </a:rPr>
              <a:t>, quienes se conviertan en el grupo social dominante.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2214563"/>
            <a:ext cx="5643562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3 CuadroTexto"/>
          <p:cNvSpPr txBox="1">
            <a:spLocks noChangeArrowheads="1"/>
          </p:cNvSpPr>
          <p:nvPr/>
        </p:nvSpPr>
        <p:spPr bwMode="auto">
          <a:xfrm>
            <a:off x="0" y="2357438"/>
            <a:ext cx="350043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Los criollos serán quienes encabecen la independencia contra España en el siglo XIX. Primero se harían con el poder económico y después lograrían el poder político.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CuadroTexto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dirty="0">
                <a:latin typeface="Calibri" pitchFamily="34" charset="0"/>
              </a:rPr>
              <a:t>El </a:t>
            </a:r>
            <a:r>
              <a:rPr lang="es-ES" sz="3200" dirty="0">
                <a:solidFill>
                  <a:srgbClr val="FF0000"/>
                </a:solidFill>
                <a:latin typeface="Calibri" pitchFamily="34" charset="0"/>
              </a:rPr>
              <a:t>componente blanco </a:t>
            </a:r>
            <a:r>
              <a:rPr lang="es-ES" sz="3200" dirty="0">
                <a:latin typeface="Calibri" pitchFamily="34" charset="0"/>
              </a:rPr>
              <a:t>es mayoritario en algunos países, especialmente los del sur.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14438"/>
            <a:ext cx="28956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3 CuadroTexto"/>
          <p:cNvSpPr txBox="1">
            <a:spLocks noChangeArrowheads="1"/>
          </p:cNvSpPr>
          <p:nvPr/>
        </p:nvSpPr>
        <p:spPr bwMode="auto">
          <a:xfrm>
            <a:off x="357188" y="2143125"/>
            <a:ext cx="54292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En Argentina, al igual que en el resto de Hispanoamérica, el mestizaje es muy fuerte, pero a diferencia de otros países el componente europeo, español e italiano, tiene más peso que el indígena y negro.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CuadroTexto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dirty="0">
                <a:latin typeface="Calibri" pitchFamily="34" charset="0"/>
              </a:rPr>
              <a:t>El </a:t>
            </a:r>
            <a:r>
              <a:rPr lang="es-ES" sz="3200" dirty="0">
                <a:solidFill>
                  <a:srgbClr val="FF0000"/>
                </a:solidFill>
                <a:latin typeface="Calibri" pitchFamily="34" charset="0"/>
              </a:rPr>
              <a:t>mestizaje</a:t>
            </a:r>
            <a:r>
              <a:rPr lang="es-ES" sz="3200" dirty="0">
                <a:latin typeface="Calibri" pitchFamily="34" charset="0"/>
              </a:rPr>
              <a:t> es una característica habitual de las sociedades hispanoamericanas que se produjo durante los siglos de dominación europea.</a:t>
            </a:r>
          </a:p>
        </p:txBody>
      </p:sp>
      <p:sp>
        <p:nvSpPr>
          <p:cNvPr id="13315" name="3 CuadroTexto"/>
          <p:cNvSpPr txBox="1">
            <a:spLocks noChangeArrowheads="1"/>
          </p:cNvSpPr>
          <p:nvPr/>
        </p:nvSpPr>
        <p:spPr bwMode="auto">
          <a:xfrm>
            <a:off x="0" y="2133600"/>
            <a:ext cx="34925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En países como Paraguay, Bolivia, Colombia, Venezuela, México, Ecuador, Perú… el componente mestizo tiene un peso muy importante. En Perú, Venezuela y Colombia es en torno a la mitad de la población, en México dos tercios o en Ecuador el 40%.</a:t>
            </a:r>
          </a:p>
        </p:txBody>
      </p:sp>
      <p:pic>
        <p:nvPicPr>
          <p:cNvPr id="13316" name="Picture 6" descr="Resultado de imagen de mestiz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0" y="2205038"/>
            <a:ext cx="5619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CuadroTexto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dirty="0">
                <a:latin typeface="Calibri" pitchFamily="34" charset="0"/>
              </a:rPr>
              <a:t>El </a:t>
            </a:r>
            <a:r>
              <a:rPr lang="es-ES" sz="3200" dirty="0">
                <a:solidFill>
                  <a:srgbClr val="FF0000"/>
                </a:solidFill>
                <a:latin typeface="Calibri" pitchFamily="34" charset="0"/>
              </a:rPr>
              <a:t>componente indígena </a:t>
            </a:r>
            <a:r>
              <a:rPr lang="es-ES" sz="3200" dirty="0">
                <a:latin typeface="Calibri" pitchFamily="34" charset="0"/>
              </a:rPr>
              <a:t>sigue siendo mayoritario en muchos lugares de América.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1857375"/>
            <a:ext cx="6072187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3 CuadroTexto"/>
          <p:cNvSpPr txBox="1">
            <a:spLocks noChangeArrowheads="1"/>
          </p:cNvSpPr>
          <p:nvPr/>
        </p:nvSpPr>
        <p:spPr bwMode="auto">
          <a:xfrm>
            <a:off x="0" y="3141663"/>
            <a:ext cx="30718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En Bolivia son indígenas en torno a dos tercios, en Ecuador o Guatemala un 40%,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8363" y="1571625"/>
            <a:ext cx="573563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2 CuadroTexto"/>
          <p:cNvSpPr txBox="1">
            <a:spLocks noChangeArrowheads="1"/>
          </p:cNvSpPr>
          <p:nvPr/>
        </p:nvSpPr>
        <p:spPr bwMode="auto">
          <a:xfrm>
            <a:off x="0" y="2714625"/>
            <a:ext cx="3429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La llegada de esclavos negros se inició en la isla de La Española a mediados del siglo XVI, primero en busca del oro y pronto para cultivar la caña de azúcar.</a:t>
            </a:r>
          </a:p>
        </p:txBody>
      </p:sp>
      <p:sp>
        <p:nvSpPr>
          <p:cNvPr id="15364" name="3 CuadroTexto"/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dirty="0">
                <a:latin typeface="Calibri" pitchFamily="34" charset="0"/>
              </a:rPr>
              <a:t>Las islas caribeñas presentan un mayor </a:t>
            </a:r>
            <a:r>
              <a:rPr lang="es-ES" sz="3200" dirty="0">
                <a:solidFill>
                  <a:srgbClr val="FF0000"/>
                </a:solidFill>
                <a:latin typeface="Calibri" pitchFamily="34" charset="0"/>
              </a:rPr>
              <a:t>componente negro</a:t>
            </a:r>
            <a:r>
              <a:rPr lang="es-ES" sz="3200" dirty="0">
                <a:latin typeface="Calibri" pitchFamily="34" charset="0"/>
              </a:rPr>
              <a:t> en su ascendencia. El 70% del ADN de los dominicanos procede de los negros africanos.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CuadroTexto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dirty="0" smtClean="0">
                <a:latin typeface="Calibri" pitchFamily="34" charset="0"/>
              </a:rPr>
              <a:t>En 1492 Colón llegaba a América y la descubría para una Europa ya entonces en plena expansión comercial aunque había tiempos difíciles.</a:t>
            </a:r>
            <a:endParaRPr lang="es-ES" sz="3200" dirty="0">
              <a:latin typeface="Calibri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643063"/>
            <a:ext cx="76200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0"/>
            <a:ext cx="609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5"/>
            <a:ext cx="609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3 CuadroTexto"/>
          <p:cNvSpPr txBox="1">
            <a:spLocks noChangeArrowheads="1"/>
          </p:cNvSpPr>
          <p:nvPr/>
        </p:nvSpPr>
        <p:spPr bwMode="auto">
          <a:xfrm>
            <a:off x="0" y="500063"/>
            <a:ext cx="35718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Los negros llegaron a América como esclavos para sustituir a la diezmada población indígena, especialmente durante el siglo XVII.</a:t>
            </a:r>
          </a:p>
        </p:txBody>
      </p:sp>
      <p:sp>
        <p:nvSpPr>
          <p:cNvPr id="16389" name="4 CuadroTexto"/>
          <p:cNvSpPr txBox="1">
            <a:spLocks noChangeArrowheads="1"/>
          </p:cNvSpPr>
          <p:nvPr/>
        </p:nvSpPr>
        <p:spPr bwMode="auto">
          <a:xfrm>
            <a:off x="6156325" y="4143375"/>
            <a:ext cx="29876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Tuvieron un mayor impacto en Brasil, el norte de Sudamérica, islas caribeñas y en los Estados Unidos.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43188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2 CuadroTexto"/>
          <p:cNvSpPr txBox="1">
            <a:spLocks noChangeArrowheads="1"/>
          </p:cNvSpPr>
          <p:nvPr/>
        </p:nvSpPr>
        <p:spPr bwMode="auto">
          <a:xfrm>
            <a:off x="0" y="0"/>
            <a:ext cx="91440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>
                <a:latin typeface="Calibri" pitchFamily="34" charset="0"/>
              </a:rPr>
              <a:t>No es fácil conocer los datos de la composición étnica, pero lo que sí es obvio es que el componente indio perdió peso respecto al blanco, el negro y sobre todo el mestizo.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2 CuadroTexto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dirty="0" smtClean="0">
                <a:latin typeface="Calibri" pitchFamily="34" charset="0"/>
              </a:rPr>
              <a:t>Ya hemos visto que el propio Colón destacó como explorador del nuevo territorio, si bien no llegó a saber que había alcanzado un nuevo continente.</a:t>
            </a:r>
            <a:endParaRPr lang="es-ES" sz="3200" dirty="0">
              <a:latin typeface="Calibri" pitchFamily="34" charset="0"/>
            </a:endParaRPr>
          </a:p>
        </p:txBody>
      </p:sp>
      <p:pic>
        <p:nvPicPr>
          <p:cNvPr id="4" name="Picture 2" descr="Resultado de imagen de viajes de col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06612"/>
            <a:ext cx="7776864" cy="525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1804988"/>
            <a:ext cx="60769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 dirty="0" smtClean="0">
                <a:latin typeface="Calibri" pitchFamily="34" charset="0"/>
              </a:rPr>
              <a:t>España y Portugal firman entonces el acuerdo del </a:t>
            </a:r>
            <a:r>
              <a:rPr lang="es-ES" sz="3600" dirty="0" smtClean="0">
                <a:solidFill>
                  <a:srgbClr val="FF0000"/>
                </a:solidFill>
                <a:latin typeface="Calibri" pitchFamily="34" charset="0"/>
              </a:rPr>
              <a:t>tratado de </a:t>
            </a:r>
            <a:r>
              <a:rPr lang="es-ES" sz="3600" dirty="0" err="1" smtClean="0">
                <a:solidFill>
                  <a:srgbClr val="FF0000"/>
                </a:solidFill>
                <a:latin typeface="Calibri" pitchFamily="34" charset="0"/>
              </a:rPr>
              <a:t>Tordesillas</a:t>
            </a:r>
            <a:r>
              <a:rPr lang="es-ES" sz="360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s-ES" sz="3600" dirty="0" smtClean="0">
                <a:latin typeface="Calibri" pitchFamily="34" charset="0"/>
              </a:rPr>
              <a:t>para fijar definitivamente sus líneas de expansión.</a:t>
            </a:r>
            <a:endParaRPr lang="es-ES" sz="3600" dirty="0">
              <a:latin typeface="Calibri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537321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El tratado tendría una vigencia limitada. Aunque estaría en vigor hasta el siglo XVIII, lo cierto es que las otras potencias europeas lo ignoraron y Portugal no tardaría en avanzar más allá de los límites fijados.</a:t>
            </a:r>
            <a:endParaRPr lang="es-E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2 CuadroTexto"/>
          <p:cNvSpPr txBox="1">
            <a:spLocks noChangeArrowheads="1"/>
          </p:cNvSpPr>
          <p:nvPr/>
        </p:nvSpPr>
        <p:spPr bwMode="auto">
          <a:xfrm>
            <a:off x="0" y="428604"/>
            <a:ext cx="349188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3200" dirty="0" smtClean="0">
                <a:solidFill>
                  <a:srgbClr val="FF0000"/>
                </a:solidFill>
                <a:latin typeface="Calibri" pitchFamily="34" charset="0"/>
              </a:rPr>
              <a:t>Otras potencias </a:t>
            </a:r>
            <a:r>
              <a:rPr lang="es-ES" sz="3200" dirty="0" smtClean="0">
                <a:latin typeface="Calibri" pitchFamily="34" charset="0"/>
              </a:rPr>
              <a:t>se lanzaron a la exploración del continente, centrándose ingleses y franceses en la parte de Norteamérica y los portugueses en Brasil.</a:t>
            </a:r>
            <a:endParaRPr lang="es-ES" sz="3200" dirty="0">
              <a:latin typeface="Calibri" pitchFamily="34" charset="0"/>
            </a:endParaRPr>
          </a:p>
        </p:txBody>
      </p:sp>
      <p:pic>
        <p:nvPicPr>
          <p:cNvPr id="7" name="Picture 2" descr="Resultado de imagen de mapa descubrimientos amé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0"/>
            <a:ext cx="5500694" cy="5644315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0" y="5657671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Especialmente molesto con el tratado de </a:t>
            </a:r>
            <a:r>
              <a:rPr lang="es-ES" sz="2400" dirty="0" err="1" smtClean="0"/>
              <a:t>Tordesillas</a:t>
            </a:r>
            <a:r>
              <a:rPr lang="es-ES" sz="2400" dirty="0" smtClean="0"/>
              <a:t> estuvo Francisco I, rey de Francia desde 1515, porque españoles y portugueses se referían al mismo como el Testamento de Adán.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63" y="-15875"/>
            <a:ext cx="5786437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2 CuadroTexto"/>
          <p:cNvSpPr txBox="1">
            <a:spLocks noChangeArrowheads="1"/>
          </p:cNvSpPr>
          <p:nvPr/>
        </p:nvSpPr>
        <p:spPr bwMode="auto">
          <a:xfrm>
            <a:off x="0" y="500063"/>
            <a:ext cx="32861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dirty="0" smtClean="0">
                <a:latin typeface="Calibri" pitchFamily="34" charset="0"/>
              </a:rPr>
              <a:t>España tomaría </a:t>
            </a:r>
            <a:r>
              <a:rPr lang="es-ES" sz="3200" dirty="0">
                <a:latin typeface="Calibri" pitchFamily="34" charset="0"/>
              </a:rPr>
              <a:t>la delantera en la exploración y conquista de América. En  unos 40 años habían conocido y conquistado a los dos grandes imperios americanos.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2020</Words>
  <Application>Microsoft Office PowerPoint</Application>
  <PresentationFormat>Presentación en pantalla (4:3)</PresentationFormat>
  <Paragraphs>93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Enrique</dc:creator>
  <cp:lastModifiedBy>San Justo</cp:lastModifiedBy>
  <cp:revision>115</cp:revision>
  <dcterms:created xsi:type="dcterms:W3CDTF">2009-06-02T17:24:38Z</dcterms:created>
  <dcterms:modified xsi:type="dcterms:W3CDTF">2020-07-29T10:09:41Z</dcterms:modified>
</cp:coreProperties>
</file>