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34" r:id="rId2"/>
    <p:sldId id="586" r:id="rId3"/>
    <p:sldId id="585" r:id="rId4"/>
    <p:sldId id="466" r:id="rId5"/>
    <p:sldId id="503" r:id="rId6"/>
    <p:sldId id="504" r:id="rId7"/>
    <p:sldId id="505" r:id="rId8"/>
    <p:sldId id="506" r:id="rId9"/>
    <p:sldId id="507" r:id="rId10"/>
    <p:sldId id="508" r:id="rId11"/>
    <p:sldId id="526" r:id="rId12"/>
    <p:sldId id="536" r:id="rId13"/>
    <p:sldId id="538" r:id="rId14"/>
    <p:sldId id="539" r:id="rId15"/>
    <p:sldId id="540" r:id="rId16"/>
    <p:sldId id="541" r:id="rId17"/>
    <p:sldId id="542" r:id="rId18"/>
    <p:sldId id="543" r:id="rId19"/>
    <p:sldId id="544" r:id="rId20"/>
    <p:sldId id="546" r:id="rId21"/>
    <p:sldId id="545" r:id="rId22"/>
    <p:sldId id="573" r:id="rId23"/>
    <p:sldId id="547" r:id="rId24"/>
    <p:sldId id="548" r:id="rId25"/>
    <p:sldId id="549" r:id="rId26"/>
    <p:sldId id="550" r:id="rId27"/>
    <p:sldId id="552" r:id="rId28"/>
    <p:sldId id="551" r:id="rId29"/>
    <p:sldId id="553" r:id="rId30"/>
    <p:sldId id="554" r:id="rId31"/>
    <p:sldId id="555" r:id="rId32"/>
    <p:sldId id="556" r:id="rId33"/>
    <p:sldId id="557" r:id="rId34"/>
    <p:sldId id="558" r:id="rId35"/>
    <p:sldId id="559" r:id="rId36"/>
    <p:sldId id="581" r:id="rId37"/>
    <p:sldId id="560" r:id="rId38"/>
    <p:sldId id="561" r:id="rId39"/>
    <p:sldId id="582" r:id="rId40"/>
    <p:sldId id="562" r:id="rId41"/>
    <p:sldId id="564" r:id="rId42"/>
    <p:sldId id="565" r:id="rId43"/>
    <p:sldId id="566" r:id="rId44"/>
    <p:sldId id="567" r:id="rId45"/>
    <p:sldId id="570" r:id="rId46"/>
    <p:sldId id="571" r:id="rId47"/>
    <p:sldId id="568" r:id="rId48"/>
    <p:sldId id="569" r:id="rId49"/>
    <p:sldId id="572" r:id="rId50"/>
    <p:sldId id="575" r:id="rId51"/>
    <p:sldId id="576" r:id="rId52"/>
    <p:sldId id="577" r:id="rId53"/>
    <p:sldId id="578" r:id="rId54"/>
    <p:sldId id="579" r:id="rId55"/>
    <p:sldId id="518" r:id="rId56"/>
    <p:sldId id="510" r:id="rId57"/>
    <p:sldId id="529" r:id="rId58"/>
    <p:sldId id="580" r:id="rId59"/>
    <p:sldId id="583" r:id="rId60"/>
    <p:sldId id="525" r:id="rId61"/>
    <p:sldId id="584" r:id="rId6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B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A1FD4-1092-4FF7-8202-925BBB6C5B90}" type="datetimeFigureOut">
              <a:rPr lang="es-ES" smtClean="0"/>
              <a:pPr/>
              <a:t>29/07/2020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DBEB1-908C-4D7A-AB88-1330D075755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1628800"/>
            <a:ext cx="9144000" cy="353943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Explica las causas de la Guerra de Sucesión Española y la composición de los bandos en conflicto.</a:t>
            </a:r>
          </a:p>
          <a:p>
            <a:pPr marL="360363" indent="-360363" algn="just">
              <a:buFont typeface="Wingdings" pitchFamily="2" charset="2"/>
              <a:buChar char="Ø"/>
            </a:pPr>
            <a:endParaRPr lang="es-ES" sz="32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Detalla las características del nuevo orden surgido de la Paz de Utrecht y el papel de España en él.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www.biografiasyvidas.com/monografia/luis_xiv/fotos/colbert.jpg"/>
          <p:cNvPicPr>
            <a:picLocks noChangeAspect="1" noChangeArrowheads="1"/>
          </p:cNvPicPr>
          <p:nvPr/>
        </p:nvPicPr>
        <p:blipFill>
          <a:blip r:embed="rId2" cstate="print"/>
          <a:srcRect/>
          <a:stretch>
            <a:fillRect/>
          </a:stretch>
        </p:blipFill>
        <p:spPr bwMode="auto">
          <a:xfrm>
            <a:off x="3491880" y="2253183"/>
            <a:ext cx="5652120" cy="4604817"/>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Francia estableció una </a:t>
            </a:r>
            <a:r>
              <a:rPr lang="es-ES" sz="3600" dirty="0" smtClean="0">
                <a:solidFill>
                  <a:srgbClr val="FF0000"/>
                </a:solidFill>
              </a:rPr>
              <a:t>monarquía absoluta </a:t>
            </a:r>
            <a:r>
              <a:rPr lang="es-ES" sz="3600" dirty="0" smtClean="0"/>
              <a:t>basada en un incremento de la </a:t>
            </a:r>
            <a:r>
              <a:rPr lang="es-ES" sz="3600" dirty="0" smtClean="0">
                <a:solidFill>
                  <a:srgbClr val="FF0000"/>
                </a:solidFill>
              </a:rPr>
              <a:t>presencia del poder regio</a:t>
            </a:r>
            <a:r>
              <a:rPr lang="es-ES" sz="3600" dirty="0" smtClean="0"/>
              <a:t> por todo el territorio francés.</a:t>
            </a:r>
            <a:endParaRPr lang="es-ES" sz="3600" dirty="0"/>
          </a:p>
        </p:txBody>
      </p:sp>
      <p:sp>
        <p:nvSpPr>
          <p:cNvPr id="4" name="3 CuadroTexto"/>
          <p:cNvSpPr txBox="1"/>
          <p:nvPr/>
        </p:nvSpPr>
        <p:spPr>
          <a:xfrm>
            <a:off x="0" y="1964353"/>
            <a:ext cx="3491880" cy="4893647"/>
          </a:xfrm>
          <a:prstGeom prst="rect">
            <a:avLst/>
          </a:prstGeom>
          <a:noFill/>
        </p:spPr>
        <p:txBody>
          <a:bodyPr wrap="square" rtlCol="0">
            <a:spAutoFit/>
          </a:bodyPr>
          <a:lstStyle/>
          <a:p>
            <a:pPr algn="ctr"/>
            <a:r>
              <a:rPr lang="es-ES" sz="2400" dirty="0" smtClean="0"/>
              <a:t>La obra de ministros como </a:t>
            </a:r>
            <a:r>
              <a:rPr lang="es-ES" sz="2400" dirty="0" err="1" smtClean="0"/>
              <a:t>Colbert</a:t>
            </a:r>
            <a:r>
              <a:rPr lang="es-ES" sz="2400" dirty="0" smtClean="0"/>
              <a:t> (derecha), se tradujo en un creciente </a:t>
            </a:r>
            <a:r>
              <a:rPr lang="es-ES" sz="2400" dirty="0" smtClean="0">
                <a:solidFill>
                  <a:srgbClr val="FF0000"/>
                </a:solidFill>
              </a:rPr>
              <a:t>centralismo</a:t>
            </a:r>
            <a:r>
              <a:rPr lang="es-ES" sz="2400" dirty="0" smtClean="0"/>
              <a:t>. París, concretamente Versalles, mandaba sobre toda Francia y sus colonias a través de enviados de la Corona (intendentes). Eso implicaba más impuestos, más control religioso o un gobierno más uniforme en todos los territorios.</a:t>
            </a:r>
            <a:endParaRPr lang="es-E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0" y="1571625"/>
            <a:ext cx="9144000" cy="2308324"/>
          </a:xfrm>
          <a:prstGeom prst="rect">
            <a:avLst/>
          </a:prstGeom>
          <a:noFill/>
          <a:ln w="9525">
            <a:noFill/>
            <a:miter lim="800000"/>
            <a:headEnd/>
            <a:tailEnd/>
          </a:ln>
        </p:spPr>
        <p:txBody>
          <a:bodyPr>
            <a:spAutoFit/>
          </a:bodyPr>
          <a:lstStyle/>
          <a:p>
            <a:pPr algn="ctr"/>
            <a:r>
              <a:rPr lang="es-ES" sz="4800" b="1" dirty="0" smtClean="0">
                <a:solidFill>
                  <a:srgbClr val="FF0000"/>
                </a:solidFill>
                <a:latin typeface="Arial Black" pitchFamily="34" charset="0"/>
              </a:rPr>
              <a:t>Los Decretos de Nueva Planta</a:t>
            </a:r>
            <a:r>
              <a:rPr lang="es-ES" sz="4800" dirty="0" smtClean="0">
                <a:solidFill>
                  <a:srgbClr val="FF0000"/>
                </a:solidFill>
                <a:latin typeface="Arial Black" pitchFamily="34" charset="0"/>
              </a:rPr>
              <a:t>. Modelo de Estado y alcance de las reformas.</a:t>
            </a:r>
            <a:endParaRPr lang="es-ES" sz="4800" dirty="0">
              <a:solidFill>
                <a:srgbClr val="FF0000"/>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7" name="6 CuadroTexto"/>
          <p:cNvSpPr txBox="1"/>
          <p:nvPr/>
        </p:nvSpPr>
        <p:spPr>
          <a:xfrm>
            <a:off x="0" y="764704"/>
            <a:ext cx="9144000" cy="523220"/>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1.- Herramienta clave: decretos de Nueva Planta (1707-1716).</a:t>
            </a:r>
            <a:endParaRPr lang="es-ES_tradnl" sz="2800" dirty="0"/>
          </a:p>
        </p:txBody>
      </p:sp>
      <p:sp>
        <p:nvSpPr>
          <p:cNvPr id="11" name="10 CuadroTexto"/>
          <p:cNvSpPr txBox="1"/>
          <p:nvPr/>
        </p:nvSpPr>
        <p:spPr>
          <a:xfrm>
            <a:off x="0" y="1484784"/>
            <a:ext cx="9144000" cy="523220"/>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2.- Principios: absolutismo, centralismo y homogeneidad.</a:t>
            </a:r>
          </a:p>
        </p:txBody>
      </p:sp>
      <p:sp>
        <p:nvSpPr>
          <p:cNvPr id="12" name="11 CuadroTexto"/>
          <p:cNvSpPr txBox="1"/>
          <p:nvPr/>
        </p:nvSpPr>
        <p:spPr>
          <a:xfrm>
            <a:off x="0" y="2204864"/>
            <a:ext cx="9144000" cy="523220"/>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3.- Contexto: guerra de Sucesión (1701-1715).</a:t>
            </a:r>
            <a:endParaRPr lang="es-ES_tradnl" sz="2800" dirty="0"/>
          </a:p>
        </p:txBody>
      </p:sp>
      <p:sp>
        <p:nvSpPr>
          <p:cNvPr id="13" name="12 CuadroTexto"/>
          <p:cNvSpPr txBox="1"/>
          <p:nvPr/>
        </p:nvSpPr>
        <p:spPr>
          <a:xfrm>
            <a:off x="0" y="2924944"/>
            <a:ext cx="9144000" cy="523220"/>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4.- Significado: fin del régimen </a:t>
            </a:r>
            <a:r>
              <a:rPr lang="es-ES" sz="2800" dirty="0" err="1" smtClean="0"/>
              <a:t>polisinodial</a:t>
            </a:r>
            <a:r>
              <a:rPr lang="es-ES" sz="2800" dirty="0" smtClean="0"/>
              <a:t>.</a:t>
            </a:r>
            <a:endParaRPr lang="es-ES_tradnl" sz="2800" dirty="0"/>
          </a:p>
        </p:txBody>
      </p:sp>
      <p:sp>
        <p:nvSpPr>
          <p:cNvPr id="15" name="14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7" name="6 CuadroTexto"/>
          <p:cNvSpPr txBox="1"/>
          <p:nvPr/>
        </p:nvSpPr>
        <p:spPr>
          <a:xfrm>
            <a:off x="0" y="764704"/>
            <a:ext cx="9144000" cy="523220"/>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1.- Herramienta clave: decretos de Nueva Planta (1707-1716).</a:t>
            </a:r>
            <a:endParaRPr lang="es-ES_tradnl"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Para conseguir el nuevo modelo de Estado se establecieron </a:t>
            </a:r>
            <a:r>
              <a:rPr lang="es-ES" sz="3600" dirty="0" smtClean="0">
                <a:solidFill>
                  <a:srgbClr val="FF0000"/>
                </a:solidFill>
              </a:rPr>
              <a:t>medidas</a:t>
            </a:r>
            <a:r>
              <a:rPr lang="es-ES" sz="3600" dirty="0" smtClean="0"/>
              <a:t> muy diversas, empezando por los </a:t>
            </a:r>
            <a:r>
              <a:rPr lang="es-ES" sz="3600" dirty="0" smtClean="0">
                <a:solidFill>
                  <a:srgbClr val="FF0000"/>
                </a:solidFill>
              </a:rPr>
              <a:t>Decretos de Nueva Planta</a:t>
            </a:r>
            <a:r>
              <a:rPr lang="es-ES" sz="3600" dirty="0" smtClean="0"/>
              <a:t>.</a:t>
            </a:r>
            <a:endParaRPr lang="es-ES" sz="3600" dirty="0"/>
          </a:p>
        </p:txBody>
      </p:sp>
      <p:pic>
        <p:nvPicPr>
          <p:cNvPr id="60418" name="Picture 2" descr="Resultado de imagen de decretos de nueva planta"/>
          <p:cNvPicPr>
            <a:picLocks noChangeAspect="1" noChangeArrowheads="1"/>
          </p:cNvPicPr>
          <p:nvPr/>
        </p:nvPicPr>
        <p:blipFill>
          <a:blip r:embed="rId2" cstate="print"/>
          <a:srcRect/>
          <a:stretch>
            <a:fillRect/>
          </a:stretch>
        </p:blipFill>
        <p:spPr bwMode="auto">
          <a:xfrm>
            <a:off x="5580112" y="1726001"/>
            <a:ext cx="3563888" cy="5132000"/>
          </a:xfrm>
          <a:prstGeom prst="rect">
            <a:avLst/>
          </a:prstGeom>
          <a:noFill/>
        </p:spPr>
      </p:pic>
      <p:sp>
        <p:nvSpPr>
          <p:cNvPr id="4" name="3 CuadroTexto"/>
          <p:cNvSpPr txBox="1"/>
          <p:nvPr/>
        </p:nvSpPr>
        <p:spPr>
          <a:xfrm>
            <a:off x="0" y="2132856"/>
            <a:ext cx="5508104" cy="4524315"/>
          </a:xfrm>
          <a:prstGeom prst="rect">
            <a:avLst/>
          </a:prstGeom>
          <a:noFill/>
        </p:spPr>
        <p:txBody>
          <a:bodyPr wrap="square" rtlCol="0">
            <a:spAutoFit/>
          </a:bodyPr>
          <a:lstStyle/>
          <a:p>
            <a:pPr algn="ctr"/>
            <a:r>
              <a:rPr lang="es-ES" sz="2400" dirty="0" smtClean="0"/>
              <a:t>Estos decretos son una serie de leyes aprobadas entre 1707 y 1716 que establecían la </a:t>
            </a:r>
            <a:r>
              <a:rPr lang="es-ES" sz="2400" dirty="0" smtClean="0">
                <a:solidFill>
                  <a:srgbClr val="FF0000"/>
                </a:solidFill>
              </a:rPr>
              <a:t>eliminación de las antiguas leyes</a:t>
            </a:r>
            <a:r>
              <a:rPr lang="es-ES" sz="2400" dirty="0" smtClean="0"/>
              <a:t> (fueros) </a:t>
            </a:r>
            <a:r>
              <a:rPr lang="es-ES" sz="2400" dirty="0" smtClean="0">
                <a:solidFill>
                  <a:srgbClr val="FF0000"/>
                </a:solidFill>
              </a:rPr>
              <a:t>e instituciones de Aragón, Valencia, Mallorca y Cataluña</a:t>
            </a:r>
            <a:r>
              <a:rPr lang="es-ES" sz="2400" dirty="0" smtClean="0"/>
              <a:t>. De hecho, consistían en </a:t>
            </a:r>
            <a:r>
              <a:rPr lang="es-ES" sz="2400" dirty="0" smtClean="0">
                <a:solidFill>
                  <a:srgbClr val="FF0000"/>
                </a:solidFill>
              </a:rPr>
              <a:t>extender las leyes e instituciones castellanas </a:t>
            </a:r>
            <a:r>
              <a:rPr lang="es-ES" sz="2400" dirty="0" smtClean="0"/>
              <a:t>a los territorios de la antigua Corona de Aragón. Tan solo conservaron su derecho civil (excepto Valencia). Navarra y el País Vasco sí conservaron los suyos por apoyar la causa borbónica.</a:t>
            </a:r>
            <a:endParaRPr lang="es-E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esultado de imagen de decretos de nueva planta"/>
          <p:cNvPicPr>
            <a:picLocks noChangeAspect="1" noChangeArrowheads="1"/>
          </p:cNvPicPr>
          <p:nvPr/>
        </p:nvPicPr>
        <p:blipFill>
          <a:blip r:embed="rId2" cstate="print"/>
          <a:srcRect/>
          <a:stretch>
            <a:fillRect/>
          </a:stretch>
        </p:blipFill>
        <p:spPr bwMode="auto">
          <a:xfrm>
            <a:off x="1259632" y="0"/>
            <a:ext cx="6651649" cy="5301208"/>
          </a:xfrm>
          <a:prstGeom prst="rect">
            <a:avLst/>
          </a:prstGeom>
          <a:noFill/>
        </p:spPr>
      </p:pic>
      <p:sp>
        <p:nvSpPr>
          <p:cNvPr id="3" name="2 CuadroTexto"/>
          <p:cNvSpPr txBox="1"/>
          <p:nvPr/>
        </p:nvSpPr>
        <p:spPr>
          <a:xfrm>
            <a:off x="0" y="5301208"/>
            <a:ext cx="9144000" cy="1292662"/>
          </a:xfrm>
          <a:prstGeom prst="rect">
            <a:avLst/>
          </a:prstGeom>
          <a:noFill/>
        </p:spPr>
        <p:txBody>
          <a:bodyPr wrap="square" rtlCol="0">
            <a:spAutoFit/>
          </a:bodyPr>
          <a:lstStyle/>
          <a:p>
            <a:pPr algn="ctr"/>
            <a:r>
              <a:rPr lang="es-ES" sz="2600" dirty="0" smtClean="0"/>
              <a:t>Estas leyes son vistas, especialmente en Cataluña, como uno de los mayores agravios contra los territorios aragoneses. Además, fueron elaborados por la actual dinastía reinante en España.</a:t>
            </a:r>
            <a:endParaRPr lang="es-E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5188085"/>
          </a:xfrm>
          <a:prstGeom prst="rect">
            <a:avLst/>
          </a:prstGeom>
          <a:noFill/>
          <a:ln w="9525">
            <a:noFill/>
            <a:miter lim="800000"/>
            <a:headEnd/>
            <a:tailEnd/>
          </a:ln>
        </p:spPr>
      </p:pic>
      <p:sp>
        <p:nvSpPr>
          <p:cNvPr id="3" name="2 CuadroTexto"/>
          <p:cNvSpPr txBox="1"/>
          <p:nvPr/>
        </p:nvSpPr>
        <p:spPr>
          <a:xfrm>
            <a:off x="0" y="5301208"/>
            <a:ext cx="9144000" cy="1292662"/>
          </a:xfrm>
          <a:prstGeom prst="rect">
            <a:avLst/>
          </a:prstGeom>
          <a:noFill/>
        </p:spPr>
        <p:txBody>
          <a:bodyPr wrap="square" rtlCol="0">
            <a:spAutoFit/>
          </a:bodyPr>
          <a:lstStyle/>
          <a:p>
            <a:pPr algn="ctr"/>
            <a:r>
              <a:rPr lang="es-ES" sz="2600" dirty="0" smtClean="0"/>
              <a:t>En </a:t>
            </a:r>
            <a:r>
              <a:rPr lang="es-ES" sz="2600" dirty="0" err="1" smtClean="0"/>
              <a:t>Xátiva</a:t>
            </a:r>
            <a:r>
              <a:rPr lang="es-ES" sz="2600" dirty="0" smtClean="0"/>
              <a:t> (Valencia) tampoco adoran a Felipe V por la dura represión en la ciudad que siguió a la victoria de Almansa en 1707 y que supuso la conquista borbónica de Valencia.</a:t>
            </a:r>
            <a:endParaRPr lang="es-ES"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980728"/>
            <a:ext cx="9144000" cy="6093296"/>
          </a:xfrm>
          <a:prstGeom prst="rect">
            <a:avLst/>
          </a:prstGeom>
        </p:spPr>
        <p:txBody>
          <a:bodyPr wrap="square">
            <a:spAutoFit/>
          </a:bodyPr>
          <a:lstStyle/>
          <a:p>
            <a:pPr algn="just"/>
            <a:r>
              <a:rPr lang="es-ES" sz="2000" dirty="0" smtClean="0"/>
              <a:t>Considerando haber perdido los reinos de Aragón y Valencia, y todos sus habitantes, por la rebelión que cometieron, faltando enteramente al juramento de fidelidad que me hicieron como a su legítimo Rey y Señor, todos los fueros, privilegios, exenciones y libertades que gozaban y que con tan liberal mano se les habían concedido, así por mí como por los reyes mis predecesores, (...) añadiéndose ahora la circunstancia del derecho de conquista que de ellos han hecho últimamente mis armas con el motivo de su rebelión, y considerando también que uno de los principales atributos de la soberanía es la imposición y derogación de las leyes (...) He juzgado conveniente, así por esto como por mi deseo de reducir todos mis reinos de España a la uniformidad de unas mismas leyes, usos, costumbres y tribunales, gobernándose igualmente todos por las leyes de Castilla, tan loables y plausibles en todo el Universo, abolir y derogar enteramente todos los referidos fueros y privilegios (...) hasta aquí observados en los referidos reinos de Aragón y Valencia, siendo mi voluntad que éstos se reduzcan a las leyes de Castilla y al uso, práctica y forma de gobierno que se tienen y se han tenido en ellas y en sus tribunales sin diferencia alguna en nada, pudiendo obtener por esta razón igualmente mis fidelísimos vasallos los castellanos, oficios y empleos en Aragón y Valencia de la misma manera que los aragoneses y valencianos han de poder en adelante gozarlos en Castilla sin ninguna distinción…</a:t>
            </a:r>
          </a:p>
          <a:p>
            <a:pPr algn="just"/>
            <a:endParaRPr lang="es-ES" sz="600" dirty="0" smtClean="0"/>
          </a:p>
          <a:p>
            <a:pPr algn="r"/>
            <a:r>
              <a:rPr lang="es-ES" dirty="0" smtClean="0"/>
              <a:t>Primer Decreto de Nueva Planta (29 de junio de 1707).</a:t>
            </a:r>
            <a:endParaRPr lang="es-ES" dirty="0"/>
          </a:p>
        </p:txBody>
      </p:sp>
      <p:sp>
        <p:nvSpPr>
          <p:cNvPr id="3" name="2 CuadroTexto"/>
          <p:cNvSpPr txBox="1"/>
          <p:nvPr/>
        </p:nvSpPr>
        <p:spPr>
          <a:xfrm>
            <a:off x="0" y="0"/>
            <a:ext cx="9144000" cy="1015663"/>
          </a:xfrm>
          <a:prstGeom prst="rect">
            <a:avLst/>
          </a:prstGeom>
          <a:noFill/>
        </p:spPr>
        <p:txBody>
          <a:bodyPr wrap="square" rtlCol="0">
            <a:spAutoFit/>
          </a:bodyPr>
          <a:lstStyle/>
          <a:p>
            <a:pPr algn="ctr"/>
            <a:r>
              <a:rPr lang="es-ES" sz="3000" dirty="0" smtClean="0"/>
              <a:t>Por ser este un tema actual y trascendente para España, es interesante leer un fragmento de estos decretos.</a:t>
            </a:r>
            <a:endParaRPr lang="es-ES" sz="3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1" name="10 CuadroTexto"/>
          <p:cNvSpPr txBox="1"/>
          <p:nvPr/>
        </p:nvSpPr>
        <p:spPr>
          <a:xfrm>
            <a:off x="0" y="1484784"/>
            <a:ext cx="9144000" cy="523220"/>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2.- Principios: absolutismo, centralismo y homogeneidad.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El fin último era </a:t>
            </a:r>
            <a:r>
              <a:rPr lang="es-ES" sz="3600" dirty="0" smtClean="0">
                <a:solidFill>
                  <a:srgbClr val="FF0000"/>
                </a:solidFill>
              </a:rPr>
              <a:t>mejorar el gobierno</a:t>
            </a:r>
            <a:r>
              <a:rPr lang="es-ES" sz="3600" dirty="0" smtClean="0"/>
              <a:t>, para lo cual se consideraba necesario el modelo </a:t>
            </a:r>
            <a:r>
              <a:rPr lang="es-ES" sz="3600" dirty="0" smtClean="0">
                <a:solidFill>
                  <a:srgbClr val="FF0000"/>
                </a:solidFill>
              </a:rPr>
              <a:t>absolutista</a:t>
            </a:r>
            <a:r>
              <a:rPr lang="es-ES" sz="3600" dirty="0" smtClean="0"/>
              <a:t> pensado para fomentar el </a:t>
            </a:r>
            <a:r>
              <a:rPr lang="es-ES" sz="3600" dirty="0" smtClean="0">
                <a:solidFill>
                  <a:srgbClr val="FF0000"/>
                </a:solidFill>
              </a:rPr>
              <a:t>centralismo</a:t>
            </a:r>
            <a:r>
              <a:rPr lang="es-ES" sz="3600" dirty="0" smtClean="0"/>
              <a:t> y la </a:t>
            </a:r>
            <a:r>
              <a:rPr lang="es-ES" sz="3600" dirty="0" smtClean="0">
                <a:solidFill>
                  <a:srgbClr val="FF0000"/>
                </a:solidFill>
              </a:rPr>
              <a:t>homogeneidad</a:t>
            </a:r>
            <a:r>
              <a:rPr lang="es-ES" sz="3600" dirty="0" smtClean="0"/>
              <a:t>.</a:t>
            </a:r>
            <a:endParaRPr lang="es-ES" sz="3600" dirty="0"/>
          </a:p>
        </p:txBody>
      </p:sp>
      <p:pic>
        <p:nvPicPr>
          <p:cNvPr id="59394" name="Picture 2"/>
          <p:cNvPicPr>
            <a:picLocks noChangeAspect="1" noChangeArrowheads="1"/>
          </p:cNvPicPr>
          <p:nvPr/>
        </p:nvPicPr>
        <p:blipFill>
          <a:blip r:embed="rId2" cstate="print"/>
          <a:srcRect/>
          <a:stretch>
            <a:fillRect/>
          </a:stretch>
        </p:blipFill>
        <p:spPr bwMode="auto">
          <a:xfrm>
            <a:off x="2943225" y="2420888"/>
            <a:ext cx="6200775" cy="4133850"/>
          </a:xfrm>
          <a:prstGeom prst="rect">
            <a:avLst/>
          </a:prstGeom>
          <a:noFill/>
          <a:ln w="9525">
            <a:noFill/>
            <a:miter lim="800000"/>
            <a:headEnd/>
            <a:tailEnd/>
          </a:ln>
        </p:spPr>
      </p:pic>
      <p:sp>
        <p:nvSpPr>
          <p:cNvPr id="4" name="3 CuadroTexto"/>
          <p:cNvSpPr txBox="1"/>
          <p:nvPr/>
        </p:nvSpPr>
        <p:spPr>
          <a:xfrm>
            <a:off x="0" y="2780928"/>
            <a:ext cx="2915816" cy="3046988"/>
          </a:xfrm>
          <a:prstGeom prst="rect">
            <a:avLst/>
          </a:prstGeom>
          <a:noFill/>
        </p:spPr>
        <p:txBody>
          <a:bodyPr wrap="square" rtlCol="0">
            <a:spAutoFit/>
          </a:bodyPr>
          <a:lstStyle/>
          <a:p>
            <a:pPr algn="ctr"/>
            <a:r>
              <a:rPr lang="es-ES" sz="2400" dirty="0" smtClean="0"/>
              <a:t>La verdad es que sí parecía conveniente intentar resolver el caos administrativo, tanto central como territorial, existente en la España de los </a:t>
            </a:r>
            <a:r>
              <a:rPr lang="es-ES" sz="2400" dirty="0" err="1" smtClean="0"/>
              <a:t>Austrias</a:t>
            </a:r>
            <a:r>
              <a:rPr lang="es-ES" sz="2400" dirty="0" smtClean="0"/>
              <a:t>.</a:t>
            </a:r>
            <a:endParaRPr lang="es-E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a:t>
            </a:r>
            <a:r>
              <a:rPr lang="es-ES" sz="4800" dirty="0" smtClean="0">
                <a:solidFill>
                  <a:srgbClr val="FF0000"/>
                </a:solidFill>
                <a:latin typeface="Arial Black" pitchFamily="34" charset="0"/>
              </a:rPr>
              <a:t>tratados</a:t>
            </a:r>
          </a:p>
        </p:txBody>
      </p:sp>
      <p:sp>
        <p:nvSpPr>
          <p:cNvPr id="4" name="3 CuadroTexto"/>
          <p:cNvSpPr txBox="1"/>
          <p:nvPr/>
        </p:nvSpPr>
        <p:spPr>
          <a:xfrm>
            <a:off x="0" y="1628800"/>
            <a:ext cx="9144000" cy="58477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Decretos de Nueva Planta.</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2" name="11 CuadroTexto"/>
          <p:cNvSpPr txBox="1"/>
          <p:nvPr/>
        </p:nvSpPr>
        <p:spPr>
          <a:xfrm>
            <a:off x="0" y="2204864"/>
            <a:ext cx="9144000" cy="523220"/>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3.- Contexto: guerra de Sucesión (1701-1715).</a:t>
            </a:r>
            <a:endParaRPr lang="es-ES_tradnl"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lbarroquista.files.wordpress.com/2015/02/guerra-de-sucesion01.jpg"/>
          <p:cNvPicPr>
            <a:picLocks noChangeAspect="1" noChangeArrowheads="1"/>
          </p:cNvPicPr>
          <p:nvPr/>
        </p:nvPicPr>
        <p:blipFill>
          <a:blip r:embed="rId2" cstate="print"/>
          <a:srcRect/>
          <a:stretch>
            <a:fillRect/>
          </a:stretch>
        </p:blipFill>
        <p:spPr bwMode="auto">
          <a:xfrm>
            <a:off x="3335397" y="1880459"/>
            <a:ext cx="5808603" cy="4977541"/>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Ya hemos estudiado que el contexto que propició todos estos cambios fue la excepcionalidad de la </a:t>
            </a:r>
            <a:r>
              <a:rPr lang="es-ES" sz="3600" dirty="0" smtClean="0">
                <a:solidFill>
                  <a:srgbClr val="FF0000"/>
                </a:solidFill>
              </a:rPr>
              <a:t>guerra de Sucesión</a:t>
            </a:r>
            <a:r>
              <a:rPr lang="es-ES" sz="3600" dirty="0" smtClean="0"/>
              <a:t>.</a:t>
            </a:r>
            <a:endParaRPr lang="es-ES" sz="3600" dirty="0"/>
          </a:p>
        </p:txBody>
      </p:sp>
      <p:sp>
        <p:nvSpPr>
          <p:cNvPr id="4" name="3 CuadroTexto"/>
          <p:cNvSpPr txBox="1"/>
          <p:nvPr/>
        </p:nvSpPr>
        <p:spPr>
          <a:xfrm>
            <a:off x="0" y="2780928"/>
            <a:ext cx="3347864" cy="3046988"/>
          </a:xfrm>
          <a:prstGeom prst="rect">
            <a:avLst/>
          </a:prstGeom>
          <a:noFill/>
        </p:spPr>
        <p:txBody>
          <a:bodyPr wrap="square" rtlCol="0">
            <a:spAutoFit/>
          </a:bodyPr>
          <a:lstStyle/>
          <a:p>
            <a:pPr algn="ctr"/>
            <a:r>
              <a:rPr lang="es-ES" sz="2400" dirty="0" smtClean="0"/>
              <a:t>El hecho de que Navarra y el País Vasco sí mantuvieran sus fueros e instituciones es un indicativo muy claro de que fue la disculpa para las reformas fue el conflicto bélico.</a:t>
            </a:r>
            <a:endParaRPr lang="es-E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El modelo a seguir va a ser obviamente el </a:t>
            </a:r>
            <a:r>
              <a:rPr lang="es-ES" sz="3600" dirty="0" smtClean="0">
                <a:solidFill>
                  <a:srgbClr val="FF0000"/>
                </a:solidFill>
              </a:rPr>
              <a:t>absolutismo francés</a:t>
            </a:r>
            <a:r>
              <a:rPr lang="es-ES" sz="3600" dirty="0" smtClean="0"/>
              <a:t> de Luis XIV.</a:t>
            </a:r>
            <a:endParaRPr lang="es-ES" sz="3600" dirty="0"/>
          </a:p>
        </p:txBody>
      </p:sp>
      <p:pic>
        <p:nvPicPr>
          <p:cNvPr id="79874" name="Picture 2"/>
          <p:cNvPicPr>
            <a:picLocks noChangeAspect="1" noChangeArrowheads="1"/>
          </p:cNvPicPr>
          <p:nvPr/>
        </p:nvPicPr>
        <p:blipFill>
          <a:blip r:embed="rId2" cstate="print"/>
          <a:srcRect/>
          <a:stretch>
            <a:fillRect/>
          </a:stretch>
        </p:blipFill>
        <p:spPr bwMode="auto">
          <a:xfrm>
            <a:off x="5292080" y="1143060"/>
            <a:ext cx="3851920" cy="5714940"/>
          </a:xfrm>
          <a:prstGeom prst="rect">
            <a:avLst/>
          </a:prstGeom>
          <a:noFill/>
          <a:ln w="9525">
            <a:noFill/>
            <a:miter lim="800000"/>
            <a:headEnd/>
            <a:tailEnd/>
          </a:ln>
        </p:spPr>
      </p:pic>
      <p:sp>
        <p:nvSpPr>
          <p:cNvPr id="4" name="3 CuadroTexto"/>
          <p:cNvSpPr txBox="1"/>
          <p:nvPr/>
        </p:nvSpPr>
        <p:spPr>
          <a:xfrm>
            <a:off x="0" y="2132856"/>
            <a:ext cx="5292080" cy="3046988"/>
          </a:xfrm>
          <a:prstGeom prst="rect">
            <a:avLst/>
          </a:prstGeom>
          <a:noFill/>
        </p:spPr>
        <p:txBody>
          <a:bodyPr wrap="square" rtlCol="0">
            <a:spAutoFit/>
          </a:bodyPr>
          <a:lstStyle/>
          <a:p>
            <a:pPr algn="ctr"/>
            <a:r>
              <a:rPr lang="es-ES" sz="2400" dirty="0" smtClean="0"/>
              <a:t>Una de esas medidas importadas de Francia fue </a:t>
            </a:r>
            <a:r>
              <a:rPr lang="es-ES" sz="2400" dirty="0" smtClean="0">
                <a:solidFill>
                  <a:srgbClr val="FF0000"/>
                </a:solidFill>
              </a:rPr>
              <a:t>el Auto Acordado de 1713</a:t>
            </a:r>
            <a:r>
              <a:rPr lang="es-ES" sz="2400" dirty="0" smtClean="0"/>
              <a:t>, al que en el siglo XIX nos referiremos como Ley Sálica. ¿Qué era? Pues una ley que en la práctica impedía reinar a las mujeres (solo podían reinar si el monarca no tenía descendencia masculina ni hermanos ni sobrinos).</a:t>
            </a:r>
            <a:endParaRPr lang="es-E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2924944"/>
            <a:ext cx="9144000" cy="523220"/>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4.- Significado: fin del régimen </a:t>
            </a:r>
            <a:r>
              <a:rPr lang="es-ES" sz="2800" dirty="0" err="1" smtClean="0"/>
              <a:t>polisinodial</a:t>
            </a:r>
            <a:r>
              <a:rPr lang="es-ES" sz="2800" dirty="0" smtClean="0"/>
              <a:t>.</a:t>
            </a:r>
            <a:endParaRPr lang="es-ES_tradnl"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blioteca jurídica y filosófica: La administración central de la ..."/>
          <p:cNvPicPr>
            <a:picLocks noChangeAspect="1" noChangeArrowheads="1"/>
          </p:cNvPicPr>
          <p:nvPr/>
        </p:nvPicPr>
        <p:blipFill>
          <a:blip r:embed="rId2" cstate="print"/>
          <a:srcRect/>
          <a:stretch>
            <a:fillRect/>
          </a:stretch>
        </p:blipFill>
        <p:spPr bwMode="auto">
          <a:xfrm>
            <a:off x="3131840" y="20642"/>
            <a:ext cx="6012160" cy="6837358"/>
          </a:xfrm>
          <a:prstGeom prst="rect">
            <a:avLst/>
          </a:prstGeom>
          <a:noFill/>
        </p:spPr>
      </p:pic>
      <p:sp>
        <p:nvSpPr>
          <p:cNvPr id="5" name="4 CuadroTexto"/>
          <p:cNvSpPr txBox="1"/>
          <p:nvPr/>
        </p:nvSpPr>
        <p:spPr>
          <a:xfrm>
            <a:off x="0" y="1412776"/>
            <a:ext cx="3131840" cy="4031873"/>
          </a:xfrm>
          <a:prstGeom prst="rect">
            <a:avLst/>
          </a:prstGeom>
          <a:noFill/>
        </p:spPr>
        <p:txBody>
          <a:bodyPr wrap="square" rtlCol="0">
            <a:spAutoFit/>
          </a:bodyPr>
          <a:lstStyle/>
          <a:p>
            <a:pPr algn="ctr"/>
            <a:r>
              <a:rPr lang="es-ES" sz="3200" dirty="0" smtClean="0"/>
              <a:t>Si recuerdas lo que era el régimen </a:t>
            </a:r>
            <a:r>
              <a:rPr lang="es-ES" sz="3200" dirty="0" err="1" smtClean="0"/>
              <a:t>polisinodial</a:t>
            </a:r>
            <a:r>
              <a:rPr lang="es-ES" sz="3200" dirty="0" smtClean="0"/>
              <a:t> (derecha), prácticamente desaparece con los Borbones.</a:t>
            </a:r>
            <a:endParaRPr lang="es-E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adro Monarquías"/>
          <p:cNvPicPr>
            <a:picLocks noChangeAspect="1" noChangeArrowheads="1"/>
          </p:cNvPicPr>
          <p:nvPr/>
        </p:nvPicPr>
        <p:blipFill>
          <a:blip r:embed="rId2" cstate="print"/>
          <a:srcRect/>
          <a:stretch>
            <a:fillRect/>
          </a:stretch>
        </p:blipFill>
        <p:spPr bwMode="auto">
          <a:xfrm>
            <a:off x="0" y="0"/>
            <a:ext cx="9114175" cy="3789040"/>
          </a:xfrm>
          <a:prstGeom prst="rect">
            <a:avLst/>
          </a:prstGeom>
          <a:noFill/>
        </p:spPr>
      </p:pic>
      <p:sp>
        <p:nvSpPr>
          <p:cNvPr id="5" name="4 CuadroTexto"/>
          <p:cNvSpPr txBox="1"/>
          <p:nvPr/>
        </p:nvSpPr>
        <p:spPr>
          <a:xfrm>
            <a:off x="0" y="4221088"/>
            <a:ext cx="9144000" cy="2062103"/>
          </a:xfrm>
          <a:prstGeom prst="rect">
            <a:avLst/>
          </a:prstGeom>
          <a:noFill/>
        </p:spPr>
        <p:txBody>
          <a:bodyPr wrap="square" rtlCol="0">
            <a:spAutoFit/>
          </a:bodyPr>
          <a:lstStyle/>
          <a:p>
            <a:pPr algn="ctr"/>
            <a:r>
              <a:rPr lang="es-ES" sz="3200" dirty="0" smtClean="0"/>
              <a:t>La monarquía absoluta es el último paso en el reforzamiento del poder regio. </a:t>
            </a:r>
            <a:r>
              <a:rPr lang="es-ES" sz="3200" dirty="0" smtClean="0">
                <a:solidFill>
                  <a:srgbClr val="FF0000"/>
                </a:solidFill>
              </a:rPr>
              <a:t>Desaparecen </a:t>
            </a:r>
            <a:r>
              <a:rPr lang="es-ES" sz="3200" dirty="0" smtClean="0"/>
              <a:t>teóricamente</a:t>
            </a:r>
            <a:r>
              <a:rPr lang="es-ES" sz="3200" dirty="0" smtClean="0">
                <a:solidFill>
                  <a:srgbClr val="FF0000"/>
                </a:solidFill>
              </a:rPr>
              <a:t> </a:t>
            </a:r>
            <a:r>
              <a:rPr lang="es-ES" sz="3200" dirty="0" smtClean="0"/>
              <a:t>las</a:t>
            </a:r>
            <a:r>
              <a:rPr lang="es-ES" sz="3200" dirty="0" smtClean="0">
                <a:solidFill>
                  <a:srgbClr val="FF0000"/>
                </a:solidFill>
              </a:rPr>
              <a:t> limitaciones</a:t>
            </a:r>
            <a:r>
              <a:rPr lang="es-ES" sz="3200" dirty="0" smtClean="0"/>
              <a:t> que imponían el respeto de los fueros e instituciones territoriales.</a:t>
            </a:r>
            <a:endParaRPr lang="es-E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orona de Castilla - Wikipedia, la enciclopedia libre"/>
          <p:cNvPicPr>
            <a:picLocks noChangeAspect="1" noChangeArrowheads="1"/>
          </p:cNvPicPr>
          <p:nvPr/>
        </p:nvPicPr>
        <p:blipFill>
          <a:blip r:embed="rId2" cstate="print"/>
          <a:srcRect/>
          <a:stretch>
            <a:fillRect/>
          </a:stretch>
        </p:blipFill>
        <p:spPr bwMode="auto">
          <a:xfrm>
            <a:off x="1475656" y="1844824"/>
            <a:ext cx="6192688" cy="4557818"/>
          </a:xfrm>
          <a:prstGeom prst="rect">
            <a:avLst/>
          </a:prstGeom>
          <a:noFill/>
        </p:spPr>
      </p:pic>
      <p:sp>
        <p:nvSpPr>
          <p:cNvPr id="5" name="4 CuadroTexto"/>
          <p:cNvSpPr txBox="1"/>
          <p:nvPr/>
        </p:nvSpPr>
        <p:spPr>
          <a:xfrm>
            <a:off x="0" y="0"/>
            <a:ext cx="9144000" cy="1569660"/>
          </a:xfrm>
          <a:prstGeom prst="rect">
            <a:avLst/>
          </a:prstGeom>
          <a:noFill/>
        </p:spPr>
        <p:txBody>
          <a:bodyPr wrap="square" rtlCol="0">
            <a:spAutoFit/>
          </a:bodyPr>
          <a:lstStyle/>
          <a:p>
            <a:pPr algn="ctr"/>
            <a:r>
              <a:rPr lang="es-ES" sz="3200" dirty="0" smtClean="0"/>
              <a:t>Es lógico que en </a:t>
            </a:r>
            <a:r>
              <a:rPr lang="es-ES" sz="3200" dirty="0" smtClean="0">
                <a:solidFill>
                  <a:srgbClr val="FF0000"/>
                </a:solidFill>
              </a:rPr>
              <a:t>Castilla</a:t>
            </a:r>
            <a:r>
              <a:rPr lang="es-ES" sz="3200" dirty="0" smtClean="0"/>
              <a:t> apoyaran a los Borbones puesto que fue el territorio más perjudicado por la crisis del siglo XVII y el modelo de los </a:t>
            </a:r>
            <a:r>
              <a:rPr lang="es-ES" sz="3200" dirty="0" err="1" smtClean="0"/>
              <a:t>Austrias</a:t>
            </a:r>
            <a:r>
              <a:rPr lang="es-ES" sz="3200" dirty="0" smtClean="0"/>
              <a:t>.</a:t>
            </a:r>
            <a:endParaRPr lang="es-E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Pues bien, ese fue precisamente el </a:t>
            </a:r>
            <a:r>
              <a:rPr lang="es-ES" sz="3600" dirty="0" smtClean="0">
                <a:solidFill>
                  <a:srgbClr val="FF0000"/>
                </a:solidFill>
              </a:rPr>
              <a:t>modelo de gobierno</a:t>
            </a:r>
            <a:r>
              <a:rPr lang="es-ES" sz="3600" dirty="0" smtClean="0"/>
              <a:t> que </a:t>
            </a:r>
            <a:r>
              <a:rPr lang="es-ES" sz="3600" dirty="0" smtClean="0">
                <a:solidFill>
                  <a:srgbClr val="FF0000"/>
                </a:solidFill>
              </a:rPr>
              <a:t>Felipe V</a:t>
            </a:r>
            <a:r>
              <a:rPr lang="es-ES" sz="3600" dirty="0" smtClean="0"/>
              <a:t> quiso introducir en España y que generó el rechazo aragonés.</a:t>
            </a:r>
            <a:endParaRPr lang="es-ES" sz="3600" dirty="0"/>
          </a:p>
        </p:txBody>
      </p:sp>
      <p:sp>
        <p:nvSpPr>
          <p:cNvPr id="5" name="4 CuadroTexto"/>
          <p:cNvSpPr txBox="1"/>
          <p:nvPr/>
        </p:nvSpPr>
        <p:spPr>
          <a:xfrm>
            <a:off x="3491880" y="2420888"/>
            <a:ext cx="5652120" cy="3416320"/>
          </a:xfrm>
          <a:prstGeom prst="rect">
            <a:avLst/>
          </a:prstGeom>
          <a:noFill/>
        </p:spPr>
        <p:txBody>
          <a:bodyPr wrap="square" rtlCol="0">
            <a:spAutoFit/>
          </a:bodyPr>
          <a:lstStyle/>
          <a:p>
            <a:pPr algn="ctr"/>
            <a:r>
              <a:rPr lang="es-ES" sz="2400" dirty="0" smtClean="0"/>
              <a:t>¿Recuerdas los problemas a los que se enfrentó el conde-duque de Olivares? Personas como el cardenal </a:t>
            </a:r>
            <a:r>
              <a:rPr lang="es-ES" sz="2400" dirty="0" err="1" smtClean="0"/>
              <a:t>Portocarrero</a:t>
            </a:r>
            <a:r>
              <a:rPr lang="es-ES" sz="2400" dirty="0" smtClean="0"/>
              <a:t>, que en 1700 controlaba el Consejo de Castilla (izquierda), querían que España funcionase de un modo más unificado para que fuese capaz de recuperar el esplendor del pasado. Era evidente que el modelo francés había sido más eficaz.</a:t>
            </a:r>
            <a:endParaRPr lang="es-ES" sz="2400" dirty="0"/>
          </a:p>
        </p:txBody>
      </p:sp>
      <p:pic>
        <p:nvPicPr>
          <p:cNvPr id="58371" name="Picture 3"/>
          <p:cNvPicPr>
            <a:picLocks noChangeAspect="1" noChangeArrowheads="1"/>
          </p:cNvPicPr>
          <p:nvPr/>
        </p:nvPicPr>
        <p:blipFill>
          <a:blip r:embed="rId2" cstate="print"/>
          <a:srcRect/>
          <a:stretch>
            <a:fillRect/>
          </a:stretch>
        </p:blipFill>
        <p:spPr bwMode="auto">
          <a:xfrm>
            <a:off x="0" y="1988840"/>
            <a:ext cx="3591731"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1052736"/>
            <a:ext cx="9144000" cy="523220"/>
          </a:xfrm>
          <a:prstGeom prst="rect">
            <a:avLst/>
          </a:prstGeom>
          <a:solidFill>
            <a:schemeClr val="bg2">
              <a:lumMod val="90000"/>
            </a:schemeClr>
          </a:solidFill>
          <a:ln w="25400">
            <a:solidFill>
              <a:srgbClr val="FF0000"/>
            </a:solidFill>
          </a:ln>
        </p:spPr>
        <p:txBody>
          <a:bodyPr wrap="square" rtlCol="0">
            <a:spAutoFit/>
          </a:bodyPr>
          <a:lstStyle/>
          <a:p>
            <a:pPr>
              <a:buFont typeface="Wingdings" pitchFamily="2" charset="2"/>
              <a:buChar char="Ø"/>
            </a:pPr>
            <a:r>
              <a:rPr lang="es-ES" sz="2800" dirty="0" smtClean="0"/>
              <a:t>Pérdida de los fueros e instituciones aragoneses.</a:t>
            </a:r>
            <a:endParaRPr lang="es-ES_tradnl" sz="2800" dirty="0"/>
          </a:p>
        </p:txBody>
      </p:sp>
      <p:sp>
        <p:nvSpPr>
          <p:cNvPr id="14" name="13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2" cstate="print"/>
          <a:srcRect/>
          <a:stretch>
            <a:fillRect/>
          </a:stretch>
        </p:blipFill>
        <p:spPr bwMode="auto">
          <a:xfrm>
            <a:off x="3227851" y="2060848"/>
            <a:ext cx="5916149" cy="4437112"/>
          </a:xfrm>
          <a:prstGeom prst="rect">
            <a:avLst/>
          </a:prstGeom>
          <a:noFill/>
          <a:ln w="9525">
            <a:noFill/>
            <a:miter lim="800000"/>
            <a:headEnd/>
            <a:tailEnd/>
          </a:ln>
        </p:spPr>
      </p:pic>
      <p:sp>
        <p:nvSpPr>
          <p:cNvPr id="6" name="5 CuadroTexto"/>
          <p:cNvSpPr txBox="1"/>
          <p:nvPr/>
        </p:nvSpPr>
        <p:spPr>
          <a:xfrm>
            <a:off x="0" y="0"/>
            <a:ext cx="9144000" cy="1754326"/>
          </a:xfrm>
          <a:prstGeom prst="rect">
            <a:avLst/>
          </a:prstGeom>
          <a:noFill/>
        </p:spPr>
        <p:txBody>
          <a:bodyPr wrap="square" rtlCol="0">
            <a:spAutoFit/>
          </a:bodyPr>
          <a:lstStyle/>
          <a:p>
            <a:pPr algn="ctr"/>
            <a:r>
              <a:rPr lang="es-ES" sz="3600" dirty="0" smtClean="0"/>
              <a:t>Esto ya sabes qué significa. Todos los cargos propios, las instituciones como las Cortes y sus propias leyes desaparecen ahora en su mayoría.</a:t>
            </a:r>
            <a:endParaRPr lang="es-ES" sz="3600" dirty="0"/>
          </a:p>
        </p:txBody>
      </p:sp>
      <p:sp>
        <p:nvSpPr>
          <p:cNvPr id="7" name="6 CuadroTexto"/>
          <p:cNvSpPr txBox="1"/>
          <p:nvPr/>
        </p:nvSpPr>
        <p:spPr>
          <a:xfrm>
            <a:off x="0" y="2132856"/>
            <a:ext cx="3203848" cy="4154984"/>
          </a:xfrm>
          <a:prstGeom prst="rect">
            <a:avLst/>
          </a:prstGeom>
          <a:noFill/>
        </p:spPr>
        <p:txBody>
          <a:bodyPr wrap="square" rtlCol="0">
            <a:spAutoFit/>
          </a:bodyPr>
          <a:lstStyle/>
          <a:p>
            <a:pPr algn="ctr"/>
            <a:r>
              <a:rPr lang="es-ES" sz="2400" dirty="0" smtClean="0"/>
              <a:t>Si te acuerdas de Felipe II, se enfrentó con el Justicia Mayor de Aragón que acabó ejecutado. Sin embargo, la institución, muy mermada, siguió existiendo hasta 1711. Por cierto, fue recuperada con la Constitución de 1978.</a:t>
            </a:r>
            <a:endParaRPr lang="es-E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335476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FF0000"/>
                </a:solidFill>
                <a:latin typeface="Arial Black" pitchFamily="34" charset="0"/>
              </a:rPr>
              <a:t>Edad Moderna: </a:t>
            </a:r>
            <a:r>
              <a:rPr lang="es-ES" sz="2000" dirty="0" smtClean="0">
                <a:solidFill>
                  <a:schemeClr val="tx2">
                    <a:lumMod val="75000"/>
                  </a:schemeClr>
                </a:solidFill>
                <a:latin typeface="Arial Black" pitchFamily="34" charset="0"/>
              </a:rPr>
              <a:t>(1492 – 1789).</a:t>
            </a:r>
          </a:p>
          <a:p>
            <a:pPr marL="720725" indent="-360363" algn="just">
              <a:buFont typeface="Wingdings" pitchFamily="2" charset="2"/>
              <a:buChar char="v"/>
            </a:pPr>
            <a:r>
              <a:rPr lang="es-ES" sz="3200" dirty="0" smtClean="0">
                <a:solidFill>
                  <a:schemeClr val="tx2">
                    <a:lumMod val="75000"/>
                  </a:schemeClr>
                </a:solidFill>
                <a:latin typeface="Arial Black" pitchFamily="34" charset="0"/>
              </a:rPr>
              <a:t>Reyes Católicos </a:t>
            </a:r>
            <a:r>
              <a:rPr lang="es-ES" sz="2000" dirty="0" smtClean="0">
                <a:solidFill>
                  <a:schemeClr val="tx2">
                    <a:lumMod val="75000"/>
                  </a:schemeClr>
                </a:solidFill>
                <a:latin typeface="Arial Black" pitchFamily="34" charset="0"/>
              </a:rPr>
              <a:t>(1469 – 1516).</a:t>
            </a:r>
          </a:p>
          <a:p>
            <a:pPr marL="720725" indent="-360363" algn="just">
              <a:buFont typeface="Wingdings" pitchFamily="2" charset="2"/>
              <a:buChar char="v"/>
            </a:pPr>
            <a:r>
              <a:rPr lang="es-ES" sz="3200" dirty="0" err="1" smtClean="0">
                <a:solidFill>
                  <a:schemeClr val="tx2">
                    <a:lumMod val="75000"/>
                  </a:schemeClr>
                </a:solidFill>
                <a:latin typeface="Arial Black" pitchFamily="34" charset="0"/>
              </a:rPr>
              <a:t>Austrias</a:t>
            </a:r>
            <a:r>
              <a:rPr lang="es-ES" sz="2000" dirty="0" smtClean="0">
                <a:solidFill>
                  <a:schemeClr val="tx2">
                    <a:lumMod val="75000"/>
                  </a:schemeClr>
                </a:solidFill>
                <a:latin typeface="Arial Black" pitchFamily="34" charset="0"/>
              </a:rPr>
              <a:t> (1516-1700).</a:t>
            </a:r>
          </a:p>
          <a:p>
            <a:pPr marL="720725" indent="-360363" algn="just">
              <a:buFont typeface="Wingdings" pitchFamily="2" charset="2"/>
              <a:buChar char="v"/>
            </a:pPr>
            <a:r>
              <a:rPr lang="es-ES" sz="3200" dirty="0" smtClean="0">
                <a:solidFill>
                  <a:srgbClr val="FF0000"/>
                </a:solidFill>
                <a:latin typeface="Arial Black" pitchFamily="34" charset="0"/>
              </a:rPr>
              <a:t>Borbones</a:t>
            </a:r>
            <a:r>
              <a:rPr lang="es-ES" sz="2000" dirty="0" smtClean="0">
                <a:solidFill>
                  <a:srgbClr val="FF0000"/>
                </a:solidFill>
                <a:latin typeface="Arial Black" pitchFamily="34" charset="0"/>
              </a:rPr>
              <a:t> (1700-1788).</a:t>
            </a:r>
          </a:p>
          <a:p>
            <a:pPr marL="1177925" lvl="1" indent="-360363" algn="just">
              <a:buFont typeface="Wingdings" pitchFamily="2" charset="2"/>
              <a:buChar char="q"/>
            </a:pPr>
            <a:r>
              <a:rPr lang="es-ES" sz="2000" dirty="0" smtClean="0">
                <a:solidFill>
                  <a:srgbClr val="FF0000"/>
                </a:solidFill>
                <a:latin typeface="Arial Black" pitchFamily="34" charset="0"/>
              </a:rPr>
              <a:t>Felipe V (1700-1746).</a:t>
            </a:r>
          </a:p>
          <a:p>
            <a:pPr marL="1177925" lvl="1" indent="-360363" algn="just">
              <a:buFont typeface="Wingdings" pitchFamily="2" charset="2"/>
              <a:buChar char="q"/>
            </a:pPr>
            <a:r>
              <a:rPr lang="es-ES" sz="2000" dirty="0" smtClean="0">
                <a:solidFill>
                  <a:schemeClr val="tx2">
                    <a:lumMod val="75000"/>
                  </a:schemeClr>
                </a:solidFill>
                <a:latin typeface="Arial Black" pitchFamily="34" charset="0"/>
              </a:rPr>
              <a:t>Fernando VI (1746-1759).</a:t>
            </a:r>
          </a:p>
          <a:p>
            <a:pPr marL="1177925" lvl="1" indent="-360363" algn="just">
              <a:buFont typeface="Wingdings" pitchFamily="2" charset="2"/>
              <a:buChar char="q"/>
            </a:pPr>
            <a:r>
              <a:rPr lang="es-ES" sz="2000" dirty="0" smtClean="0">
                <a:solidFill>
                  <a:schemeClr val="tx2">
                    <a:lumMod val="75000"/>
                  </a:schemeClr>
                </a:solidFill>
                <a:latin typeface="Arial Black" pitchFamily="34" charset="0"/>
              </a:rPr>
              <a:t>Carlos III (1759-1788).</a:t>
            </a:r>
          </a:p>
          <a:p>
            <a:pPr marL="1177925" lvl="1" indent="-360363" algn="just">
              <a:buFont typeface="Wingdings" pitchFamily="2" charset="2"/>
              <a:buChar char="q"/>
            </a:pPr>
            <a:r>
              <a:rPr lang="es-ES" sz="2000" dirty="0" smtClean="0">
                <a:solidFill>
                  <a:schemeClr val="tx2">
                    <a:lumMod val="75000"/>
                  </a:schemeClr>
                </a:solidFill>
                <a:latin typeface="Arial Black" pitchFamily="34" charset="0"/>
              </a:rPr>
              <a:t>Carlos IV (1788-1808).</a:t>
            </a:r>
          </a:p>
        </p:txBody>
      </p:sp>
      <p:pic>
        <p:nvPicPr>
          <p:cNvPr id="2051" name="Picture 3"/>
          <p:cNvPicPr>
            <a:picLocks noChangeAspect="1" noChangeArrowheads="1"/>
          </p:cNvPicPr>
          <p:nvPr/>
        </p:nvPicPr>
        <p:blipFill>
          <a:blip r:embed="rId2" cstate="print"/>
          <a:srcRect/>
          <a:stretch>
            <a:fillRect/>
          </a:stretch>
        </p:blipFill>
        <p:spPr bwMode="auto">
          <a:xfrm>
            <a:off x="755576" y="4149080"/>
            <a:ext cx="7147907" cy="27089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1052736"/>
            <a:ext cx="9144000" cy="954107"/>
          </a:xfrm>
          <a:prstGeom prst="rect">
            <a:avLst/>
          </a:prstGeom>
          <a:solidFill>
            <a:schemeClr val="bg2">
              <a:lumMod val="90000"/>
            </a:schemeClr>
          </a:solidFill>
          <a:ln w="25400">
            <a:solidFill>
              <a:srgbClr val="FF0000"/>
            </a:solidFill>
          </a:ln>
        </p:spPr>
        <p:txBody>
          <a:bodyPr wrap="square" rtlCol="0">
            <a:spAutoFit/>
          </a:bodyPr>
          <a:lstStyle/>
          <a:p>
            <a:pPr marL="269875" indent="-269875" algn="just">
              <a:buFont typeface="Wingdings" pitchFamily="2" charset="2"/>
              <a:buChar char="Ø"/>
            </a:pPr>
            <a:r>
              <a:rPr lang="es-ES" sz="2800" dirty="0" smtClean="0"/>
              <a:t>Administración central: secretarías, Consejo de Castilla y Cortes de Castilla.</a:t>
            </a:r>
            <a:endParaRPr lang="es-ES_tradnl" sz="2800" dirty="0"/>
          </a:p>
        </p:txBody>
      </p:sp>
      <p:sp>
        <p:nvSpPr>
          <p:cNvPr id="14" name="13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t>El sistema </a:t>
            </a:r>
            <a:r>
              <a:rPr lang="es-ES" sz="3600" dirty="0" err="1" smtClean="0"/>
              <a:t>polisinodial</a:t>
            </a:r>
            <a:r>
              <a:rPr lang="es-ES" sz="3600" dirty="0" smtClean="0"/>
              <a:t> de los </a:t>
            </a:r>
            <a:r>
              <a:rPr lang="es-ES" sz="3600" dirty="0" err="1" smtClean="0"/>
              <a:t>Austrias</a:t>
            </a:r>
            <a:r>
              <a:rPr lang="es-ES" sz="3600" dirty="0" smtClean="0"/>
              <a:t> fue sustituido por el </a:t>
            </a:r>
            <a:r>
              <a:rPr lang="es-ES" sz="3600" dirty="0" smtClean="0">
                <a:solidFill>
                  <a:srgbClr val="FF0000"/>
                </a:solidFill>
              </a:rPr>
              <a:t>sistema de secretarías</a:t>
            </a:r>
            <a:r>
              <a:rPr lang="es-ES" sz="3600" dirty="0" smtClean="0"/>
              <a:t>.</a:t>
            </a:r>
            <a:endParaRPr lang="es-ES" sz="3600" dirty="0"/>
          </a:p>
        </p:txBody>
      </p:sp>
      <p:pic>
        <p:nvPicPr>
          <p:cNvPr id="61444" name="Picture 4" descr="Resultado de imagen de sistema secretarías borbones"/>
          <p:cNvPicPr>
            <a:picLocks noChangeAspect="1" noChangeArrowheads="1"/>
          </p:cNvPicPr>
          <p:nvPr/>
        </p:nvPicPr>
        <p:blipFill>
          <a:blip r:embed="rId2" cstate="print"/>
          <a:srcRect/>
          <a:stretch>
            <a:fillRect/>
          </a:stretch>
        </p:blipFill>
        <p:spPr bwMode="auto">
          <a:xfrm>
            <a:off x="2051720" y="1700808"/>
            <a:ext cx="5134347" cy="3848036"/>
          </a:xfrm>
          <a:prstGeom prst="rect">
            <a:avLst/>
          </a:prstGeom>
          <a:noFill/>
        </p:spPr>
      </p:pic>
      <p:sp>
        <p:nvSpPr>
          <p:cNvPr id="5" name="4 CuadroTexto"/>
          <p:cNvSpPr txBox="1"/>
          <p:nvPr/>
        </p:nvSpPr>
        <p:spPr>
          <a:xfrm>
            <a:off x="0" y="5661248"/>
            <a:ext cx="9144000" cy="1200329"/>
          </a:xfrm>
          <a:prstGeom prst="rect">
            <a:avLst/>
          </a:prstGeom>
          <a:noFill/>
        </p:spPr>
        <p:txBody>
          <a:bodyPr wrap="square" rtlCol="0">
            <a:spAutoFit/>
          </a:bodyPr>
          <a:lstStyle/>
          <a:p>
            <a:pPr algn="ctr"/>
            <a:r>
              <a:rPr lang="es-ES" sz="2400" dirty="0" smtClean="0"/>
              <a:t>Como puedes comprobar en la comparativa, la excepción fue el </a:t>
            </a:r>
            <a:r>
              <a:rPr lang="es-ES" sz="2400" dirty="0" smtClean="0">
                <a:solidFill>
                  <a:srgbClr val="FF0000"/>
                </a:solidFill>
              </a:rPr>
              <a:t>Consejo de Castilla</a:t>
            </a:r>
            <a:r>
              <a:rPr lang="es-ES" sz="2400" dirty="0" smtClean="0"/>
              <a:t>. Fue el único consejo que lejos de desaparecer ganó en importancia. Estas secretarías son el antecedente de los ministerios.</a:t>
            </a:r>
            <a:endParaRPr lang="es-E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esultado de imagen de secretarías borbones"/>
          <p:cNvPicPr>
            <a:picLocks noChangeAspect="1" noChangeArrowheads="1"/>
          </p:cNvPicPr>
          <p:nvPr/>
        </p:nvPicPr>
        <p:blipFill>
          <a:blip r:embed="rId2" cstate="print"/>
          <a:srcRect/>
          <a:stretch>
            <a:fillRect/>
          </a:stretch>
        </p:blipFill>
        <p:spPr bwMode="auto">
          <a:xfrm>
            <a:off x="0" y="0"/>
            <a:ext cx="9144000" cy="3921760"/>
          </a:xfrm>
          <a:prstGeom prst="rect">
            <a:avLst/>
          </a:prstGeom>
          <a:noFill/>
        </p:spPr>
      </p:pic>
      <p:sp>
        <p:nvSpPr>
          <p:cNvPr id="3" name="2 CuadroTexto"/>
          <p:cNvSpPr txBox="1"/>
          <p:nvPr/>
        </p:nvSpPr>
        <p:spPr>
          <a:xfrm>
            <a:off x="0" y="3933056"/>
            <a:ext cx="9144000" cy="2631490"/>
          </a:xfrm>
          <a:prstGeom prst="rect">
            <a:avLst/>
          </a:prstGeom>
          <a:noFill/>
        </p:spPr>
        <p:txBody>
          <a:bodyPr wrap="square" rtlCol="0">
            <a:spAutoFit/>
          </a:bodyPr>
          <a:lstStyle/>
          <a:p>
            <a:pPr algn="ctr"/>
            <a:r>
              <a:rPr lang="es-ES" sz="3300" dirty="0" smtClean="0"/>
              <a:t>Las </a:t>
            </a:r>
            <a:r>
              <a:rPr lang="es-ES" sz="3300" dirty="0" smtClean="0">
                <a:solidFill>
                  <a:srgbClr val="FF0000"/>
                </a:solidFill>
              </a:rPr>
              <a:t>secretarías</a:t>
            </a:r>
            <a:r>
              <a:rPr lang="es-ES" sz="3300" dirty="0" smtClean="0"/>
              <a:t> variaron levemente durante el siglo XVIII aunque fueron básicamente estas cinco. La más importante era la de Estado, siendo el </a:t>
            </a:r>
            <a:r>
              <a:rPr lang="es-ES" sz="3300" dirty="0" smtClean="0">
                <a:solidFill>
                  <a:srgbClr val="FF0000"/>
                </a:solidFill>
              </a:rPr>
              <a:t>secretario de Estado </a:t>
            </a:r>
            <a:r>
              <a:rPr lang="es-ES" sz="3300" dirty="0" smtClean="0"/>
              <a:t>una especie de primer ministro. Son el antecedente de los actuales ministerios.</a:t>
            </a:r>
            <a:endParaRPr lang="es-ES" sz="33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4067945" y="-23398"/>
            <a:ext cx="5076056" cy="6881398"/>
          </a:xfrm>
          <a:prstGeom prst="rect">
            <a:avLst/>
          </a:prstGeom>
          <a:noFill/>
          <a:ln w="9525">
            <a:noFill/>
            <a:miter lim="800000"/>
            <a:headEnd/>
            <a:tailEnd/>
          </a:ln>
        </p:spPr>
      </p:pic>
      <p:sp>
        <p:nvSpPr>
          <p:cNvPr id="3" name="2 CuadroTexto"/>
          <p:cNvSpPr txBox="1"/>
          <p:nvPr/>
        </p:nvSpPr>
        <p:spPr>
          <a:xfrm>
            <a:off x="0" y="302359"/>
            <a:ext cx="4067944" cy="6124754"/>
          </a:xfrm>
          <a:prstGeom prst="rect">
            <a:avLst/>
          </a:prstGeom>
          <a:noFill/>
        </p:spPr>
        <p:txBody>
          <a:bodyPr wrap="square" rtlCol="0">
            <a:spAutoFit/>
          </a:bodyPr>
          <a:lstStyle/>
          <a:p>
            <a:pPr algn="ctr"/>
            <a:r>
              <a:rPr lang="es-ES" sz="2800" dirty="0" smtClean="0"/>
              <a:t>En cuanto a las </a:t>
            </a:r>
            <a:r>
              <a:rPr lang="es-ES" sz="2800" dirty="0" smtClean="0">
                <a:solidFill>
                  <a:srgbClr val="FF0000"/>
                </a:solidFill>
              </a:rPr>
              <a:t>Cortes</a:t>
            </a:r>
            <a:r>
              <a:rPr lang="es-ES" sz="2800" dirty="0" smtClean="0"/>
              <a:t> (parlamentos), si hasta entonces existían cinco diferentes (Castilla, Navarra, Aragón, Valencia y Cataluña, pues las mallorquinas se incluían en las aragonesas), ahora solo van a existir las de </a:t>
            </a:r>
            <a:r>
              <a:rPr lang="es-ES" sz="2800" dirty="0" smtClean="0">
                <a:solidFill>
                  <a:srgbClr val="FF0000"/>
                </a:solidFill>
              </a:rPr>
              <a:t>Castilla y Navarra</a:t>
            </a:r>
            <a:r>
              <a:rPr lang="es-ES" sz="2800" dirty="0" smtClean="0"/>
              <a:t>. Los representantes de Aragón, Cataluña, Valencia y Mallorca acudían pues a las de Castilla.</a:t>
            </a:r>
            <a:endParaRPr lang="es-E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1052736"/>
            <a:ext cx="9144000" cy="954107"/>
          </a:xfrm>
          <a:prstGeom prst="rect">
            <a:avLst/>
          </a:prstGeom>
          <a:solidFill>
            <a:schemeClr val="bg2">
              <a:lumMod val="90000"/>
            </a:schemeClr>
          </a:solidFill>
          <a:ln w="25400">
            <a:solidFill>
              <a:srgbClr val="FF0000"/>
            </a:solidFill>
          </a:ln>
        </p:spPr>
        <p:txBody>
          <a:bodyPr wrap="square" rtlCol="0">
            <a:spAutoFit/>
          </a:bodyPr>
          <a:lstStyle/>
          <a:p>
            <a:pPr marL="269875" indent="-269875" algn="just">
              <a:buFont typeface="Wingdings" pitchFamily="2" charset="2"/>
              <a:buChar char="Ø"/>
            </a:pPr>
            <a:r>
              <a:rPr lang="es-ES" sz="2800" dirty="0" smtClean="0"/>
              <a:t>Administración territorial: capitanías generales, intendencias, corregimientos.</a:t>
            </a:r>
            <a:endParaRPr lang="es-ES_tradnl" sz="2800" dirty="0"/>
          </a:p>
        </p:txBody>
      </p:sp>
      <p:sp>
        <p:nvSpPr>
          <p:cNvPr id="14" name="13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upload.wikimedia.org/wikipedia/commons/thumb/e/e3/PALACIO_LUNA_AUD.jpg/800px-PALACIO_LUNA_AUD.jpg"/>
          <p:cNvPicPr>
            <a:picLocks noChangeAspect="1" noChangeArrowheads="1"/>
          </p:cNvPicPr>
          <p:nvPr/>
        </p:nvPicPr>
        <p:blipFill>
          <a:blip r:embed="rId2" cstate="print"/>
          <a:srcRect/>
          <a:stretch>
            <a:fillRect/>
          </a:stretch>
        </p:blipFill>
        <p:spPr bwMode="auto">
          <a:xfrm>
            <a:off x="2707837" y="0"/>
            <a:ext cx="6436163" cy="4581128"/>
          </a:xfrm>
          <a:prstGeom prst="rect">
            <a:avLst/>
          </a:prstGeom>
          <a:noFill/>
        </p:spPr>
      </p:pic>
      <p:sp>
        <p:nvSpPr>
          <p:cNvPr id="3" name="2 CuadroTexto"/>
          <p:cNvSpPr txBox="1"/>
          <p:nvPr/>
        </p:nvSpPr>
        <p:spPr>
          <a:xfrm>
            <a:off x="0" y="4725144"/>
            <a:ext cx="9144000" cy="1938992"/>
          </a:xfrm>
          <a:prstGeom prst="rect">
            <a:avLst/>
          </a:prstGeom>
          <a:noFill/>
        </p:spPr>
        <p:txBody>
          <a:bodyPr wrap="square" rtlCol="0">
            <a:spAutoFit/>
          </a:bodyPr>
          <a:lstStyle/>
          <a:p>
            <a:pPr algn="ctr"/>
            <a:r>
              <a:rPr lang="es-ES" sz="3000" dirty="0" smtClean="0"/>
              <a:t>Una pieza del centralismo es la sustitución de los virreinatos por las </a:t>
            </a:r>
            <a:r>
              <a:rPr lang="es-ES" sz="3000" dirty="0" smtClean="0">
                <a:solidFill>
                  <a:srgbClr val="FF0000"/>
                </a:solidFill>
              </a:rPr>
              <a:t>capitanías generales</a:t>
            </a:r>
            <a:r>
              <a:rPr lang="es-ES" sz="3000" dirty="0" smtClean="0"/>
              <a:t>. El capitán general era el representante directo del rey en los territorios y concentraba más poder que los antiguos virreyes.</a:t>
            </a:r>
            <a:endParaRPr lang="es-ES" sz="3000" dirty="0"/>
          </a:p>
        </p:txBody>
      </p:sp>
      <p:sp>
        <p:nvSpPr>
          <p:cNvPr id="4" name="3 CuadroTexto"/>
          <p:cNvSpPr txBox="1"/>
          <p:nvPr/>
        </p:nvSpPr>
        <p:spPr>
          <a:xfrm>
            <a:off x="0" y="1556792"/>
            <a:ext cx="2699792" cy="1569660"/>
          </a:xfrm>
          <a:prstGeom prst="rect">
            <a:avLst/>
          </a:prstGeom>
          <a:noFill/>
        </p:spPr>
        <p:txBody>
          <a:bodyPr wrap="square" rtlCol="0">
            <a:spAutoFit/>
          </a:bodyPr>
          <a:lstStyle/>
          <a:p>
            <a:pPr algn="ctr"/>
            <a:r>
              <a:rPr lang="es-ES" sz="2400" dirty="0" smtClean="0"/>
              <a:t>Sede de la Capitanía General de Aragón durante el siglo XVIII.</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180344"/>
            <a:ext cx="9144000" cy="2677656"/>
          </a:xfrm>
          <a:prstGeom prst="rect">
            <a:avLst/>
          </a:prstGeom>
          <a:noFill/>
        </p:spPr>
        <p:txBody>
          <a:bodyPr wrap="square" rtlCol="0">
            <a:spAutoFit/>
          </a:bodyPr>
          <a:lstStyle/>
          <a:p>
            <a:pPr algn="just"/>
            <a:r>
              <a:rPr lang="es-ES" sz="2800" dirty="0" smtClean="0"/>
              <a:t>Otra de las reformas borbónicas se centró en la </a:t>
            </a:r>
            <a:r>
              <a:rPr lang="es-ES" sz="2800" dirty="0" smtClean="0">
                <a:solidFill>
                  <a:srgbClr val="FF0000"/>
                </a:solidFill>
              </a:rPr>
              <a:t>justicia</a:t>
            </a:r>
            <a:r>
              <a:rPr lang="es-ES" sz="2800" dirty="0" smtClean="0"/>
              <a:t>. Un cambio importante fue el referido a las </a:t>
            </a:r>
            <a:r>
              <a:rPr lang="es-ES" sz="2800" dirty="0" smtClean="0">
                <a:solidFill>
                  <a:srgbClr val="FF0000"/>
                </a:solidFill>
              </a:rPr>
              <a:t>audiencias y chancillerías</a:t>
            </a:r>
            <a:r>
              <a:rPr lang="es-ES" sz="2800" dirty="0" smtClean="0"/>
              <a:t>, ya existentes con los Austrias, pero que ahora pasan a depender del </a:t>
            </a:r>
            <a:r>
              <a:rPr lang="es-ES" sz="2800" dirty="0" smtClean="0">
                <a:solidFill>
                  <a:srgbClr val="FF0000"/>
                </a:solidFill>
              </a:rPr>
              <a:t>capitán general</a:t>
            </a:r>
            <a:r>
              <a:rPr lang="es-ES" sz="2800" dirty="0" smtClean="0"/>
              <a:t>, por lo que se trata de una medida de carácter centralista. Además, en ellas se aseguró el predominio de juristas castellanos.</a:t>
            </a:r>
            <a:endParaRPr lang="es-ES" sz="2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30812"/>
            <a:ext cx="6617531" cy="4211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6613305" y="1124744"/>
            <a:ext cx="2526470" cy="2308324"/>
          </a:xfrm>
          <a:prstGeom prst="rect">
            <a:avLst/>
          </a:prstGeom>
          <a:noFill/>
        </p:spPr>
        <p:txBody>
          <a:bodyPr wrap="square" rtlCol="0">
            <a:spAutoFit/>
          </a:bodyPr>
          <a:lstStyle/>
          <a:p>
            <a:pPr algn="ctr"/>
            <a:r>
              <a:rPr lang="es-ES" sz="2400" dirty="0" smtClean="0"/>
              <a:t>El edificio de la antigua Real Chancillería de Granada que seguiría existiendo hasta 1834.</a:t>
            </a:r>
            <a:endParaRPr lang="es-ES" sz="2400" dirty="0"/>
          </a:p>
        </p:txBody>
      </p:sp>
    </p:spTree>
    <p:extLst>
      <p:ext uri="{BB962C8B-B14F-4D97-AF65-F5344CB8AC3E}">
        <p14:creationId xmlns:p14="http://schemas.microsoft.com/office/powerpoint/2010/main" xmlns="" val="1933966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retrato de Pablo de Olavide"/>
          <p:cNvPicPr>
            <a:picLocks noChangeAspect="1" noChangeArrowheads="1"/>
          </p:cNvPicPr>
          <p:nvPr/>
        </p:nvPicPr>
        <p:blipFill>
          <a:blip r:embed="rId2" cstate="print"/>
          <a:srcRect/>
          <a:stretch>
            <a:fillRect/>
          </a:stretch>
        </p:blipFill>
        <p:spPr bwMode="auto">
          <a:xfrm>
            <a:off x="5364088" y="1130861"/>
            <a:ext cx="3779912" cy="5727139"/>
          </a:xfrm>
          <a:prstGeom prst="rect">
            <a:avLst/>
          </a:prstGeom>
          <a:noFill/>
        </p:spPr>
      </p:pic>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t>En el mismo sentido </a:t>
            </a:r>
            <a:r>
              <a:rPr lang="es-ES" sz="3600" dirty="0" smtClean="0">
                <a:solidFill>
                  <a:srgbClr val="FF0000"/>
                </a:solidFill>
              </a:rPr>
              <a:t>centralizador</a:t>
            </a:r>
            <a:r>
              <a:rPr lang="es-ES" sz="3600" dirty="0" smtClean="0"/>
              <a:t> del poder territorial se entienden las </a:t>
            </a:r>
            <a:r>
              <a:rPr lang="es-ES" sz="3600" dirty="0" smtClean="0">
                <a:solidFill>
                  <a:srgbClr val="FF0000"/>
                </a:solidFill>
              </a:rPr>
              <a:t>intendencias</a:t>
            </a:r>
            <a:r>
              <a:rPr lang="es-ES" sz="3600" dirty="0" smtClean="0"/>
              <a:t>.</a:t>
            </a:r>
            <a:endParaRPr lang="es-ES" sz="3600" dirty="0"/>
          </a:p>
        </p:txBody>
      </p:sp>
      <p:sp>
        <p:nvSpPr>
          <p:cNvPr id="4" name="3 CuadroTexto"/>
          <p:cNvSpPr txBox="1"/>
          <p:nvPr/>
        </p:nvSpPr>
        <p:spPr>
          <a:xfrm>
            <a:off x="0" y="1916832"/>
            <a:ext cx="5364088" cy="3785652"/>
          </a:xfrm>
          <a:prstGeom prst="rect">
            <a:avLst/>
          </a:prstGeom>
          <a:noFill/>
        </p:spPr>
        <p:txBody>
          <a:bodyPr wrap="square" rtlCol="0">
            <a:spAutoFit/>
          </a:bodyPr>
          <a:lstStyle/>
          <a:p>
            <a:pPr algn="ctr"/>
            <a:r>
              <a:rPr lang="es-ES" sz="2400" dirty="0" smtClean="0"/>
              <a:t>La reforma clave en este sentido fue la introducción de la figura del </a:t>
            </a:r>
            <a:r>
              <a:rPr lang="es-ES" sz="2400" dirty="0" smtClean="0">
                <a:solidFill>
                  <a:srgbClr val="FF0000"/>
                </a:solidFill>
              </a:rPr>
              <a:t>intendente</a:t>
            </a:r>
            <a:r>
              <a:rPr lang="es-ES" sz="2400" dirty="0" smtClean="0"/>
              <a:t>. El intendente no era más que un funcionario designado por el rey para los diferentes territorios que cumplía funciones fiscales (recaudar dinero) y de dinamización económica. En realidad, ya existía la figura del </a:t>
            </a:r>
            <a:r>
              <a:rPr lang="es-ES" sz="2400" dirty="0" smtClean="0">
                <a:solidFill>
                  <a:srgbClr val="FF0000"/>
                </a:solidFill>
              </a:rPr>
              <a:t>corregidor castellano </a:t>
            </a:r>
            <a:r>
              <a:rPr lang="es-ES" sz="2400" dirty="0" smtClean="0"/>
              <a:t>que ahora se amplió a otros territorios. El intendente reforzaba a esta figura.</a:t>
            </a:r>
            <a:endParaRPr lang="es-E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1052736"/>
            <a:ext cx="9144000" cy="523220"/>
          </a:xfrm>
          <a:prstGeom prst="rect">
            <a:avLst/>
          </a:prstGeom>
          <a:solidFill>
            <a:schemeClr val="bg2">
              <a:lumMod val="90000"/>
            </a:schemeClr>
          </a:solidFill>
          <a:ln w="25400">
            <a:solidFill>
              <a:srgbClr val="FF0000"/>
            </a:solidFill>
          </a:ln>
        </p:spPr>
        <p:txBody>
          <a:bodyPr wrap="square" rtlCol="0">
            <a:spAutoFit/>
          </a:bodyPr>
          <a:lstStyle/>
          <a:p>
            <a:pPr marL="269875" indent="-269875">
              <a:buFont typeface="Wingdings" pitchFamily="2" charset="2"/>
              <a:buChar char="Ø"/>
            </a:pPr>
            <a:r>
              <a:rPr lang="es-ES" sz="2800" dirty="0" smtClean="0"/>
              <a:t>Reforma de la Hacienda.</a:t>
            </a:r>
            <a:endParaRPr lang="es-ES_tradnl" sz="2800" dirty="0"/>
          </a:p>
        </p:txBody>
      </p:sp>
      <p:sp>
        <p:nvSpPr>
          <p:cNvPr id="14" name="13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just"/>
            <a:r>
              <a:rPr lang="es-ES" sz="2800" dirty="0" smtClean="0"/>
              <a:t>En cuestiones fiscales, los Borbones </a:t>
            </a:r>
            <a:r>
              <a:rPr lang="es-ES" sz="2800" dirty="0" smtClean="0">
                <a:solidFill>
                  <a:srgbClr val="FF0000"/>
                </a:solidFill>
              </a:rPr>
              <a:t>incrementaron los impuestos</a:t>
            </a:r>
            <a:r>
              <a:rPr lang="es-ES" sz="2800" dirty="0" smtClean="0"/>
              <a:t>. Los antiguos territorios de la </a:t>
            </a:r>
            <a:r>
              <a:rPr lang="es-ES" sz="2800" dirty="0" smtClean="0">
                <a:solidFill>
                  <a:srgbClr val="FF0000"/>
                </a:solidFill>
              </a:rPr>
              <a:t>Corona de Aragón </a:t>
            </a:r>
            <a:r>
              <a:rPr lang="es-ES" sz="2800" dirty="0" smtClean="0"/>
              <a:t>tuvieron que pagar una cantidad fija conocida con diferentes nombres (Catastro en Cataluña, Talla en Mallorca, Única Contribución en Aragón y Equivalente en Valencia).</a:t>
            </a:r>
            <a:endParaRPr lang="es-ES" sz="2800" dirty="0"/>
          </a:p>
        </p:txBody>
      </p:sp>
      <p:pic>
        <p:nvPicPr>
          <p:cNvPr id="3074" name="Picture 2" descr="Resultado de imagen de talla equivalente catastr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52481"/>
            <a:ext cx="5862085" cy="440551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5940152" y="3284984"/>
            <a:ext cx="3203848" cy="3046988"/>
          </a:xfrm>
          <a:prstGeom prst="rect">
            <a:avLst/>
          </a:prstGeom>
          <a:noFill/>
        </p:spPr>
        <p:txBody>
          <a:bodyPr wrap="square" rtlCol="0">
            <a:spAutoFit/>
          </a:bodyPr>
          <a:lstStyle/>
          <a:p>
            <a:pPr algn="ctr"/>
            <a:r>
              <a:rPr lang="es-ES" sz="2400" dirty="0" smtClean="0"/>
              <a:t>Estos impuestos indican que se intentó </a:t>
            </a:r>
            <a:r>
              <a:rPr lang="es-ES" sz="2400" dirty="0" smtClean="0">
                <a:solidFill>
                  <a:srgbClr val="FF0000"/>
                </a:solidFill>
              </a:rPr>
              <a:t>repartir las cargas</a:t>
            </a:r>
            <a:r>
              <a:rPr lang="es-ES" sz="2400" dirty="0" smtClean="0"/>
              <a:t> de forma más equitativa. Lo que también es cierto es que nobles y clero siguieron sin pagar impuestos.</a:t>
            </a:r>
            <a:endParaRPr lang="es-ES" sz="2400" dirty="0"/>
          </a:p>
        </p:txBody>
      </p:sp>
    </p:spTree>
    <p:extLst>
      <p:ext uri="{BB962C8B-B14F-4D97-AF65-F5344CB8AC3E}">
        <p14:creationId xmlns:p14="http://schemas.microsoft.com/office/powerpoint/2010/main" xmlns="" val="180734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0" y="1571625"/>
            <a:ext cx="9144000" cy="1569660"/>
          </a:xfrm>
          <a:prstGeom prst="rect">
            <a:avLst/>
          </a:prstGeom>
          <a:noFill/>
          <a:ln w="9525">
            <a:noFill/>
            <a:miter lim="800000"/>
            <a:headEnd/>
            <a:tailEnd/>
          </a:ln>
        </p:spPr>
        <p:txBody>
          <a:bodyPr>
            <a:spAutoFit/>
          </a:bodyPr>
          <a:lstStyle/>
          <a:p>
            <a:pPr algn="ctr"/>
            <a:r>
              <a:rPr lang="es-ES" sz="4800" b="1" dirty="0" smtClean="0">
                <a:solidFill>
                  <a:srgbClr val="FF0000"/>
                </a:solidFill>
                <a:latin typeface="Arial Black" pitchFamily="34" charset="0"/>
              </a:rPr>
              <a:t>La nueva monarquía borbónica</a:t>
            </a:r>
            <a:r>
              <a:rPr lang="es-ES" sz="4800" dirty="0" smtClean="0">
                <a:solidFill>
                  <a:srgbClr val="FF0000"/>
                </a:solidFill>
                <a:latin typeface="Arial Black" pitchFamily="34" charset="0"/>
              </a:rPr>
              <a:t>.</a:t>
            </a:r>
            <a:endParaRPr lang="es-ES" sz="4800" dirty="0">
              <a:solidFill>
                <a:srgbClr val="FF0000"/>
              </a:solidFill>
              <a:latin typeface="Arial Black"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catastro de ense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924944"/>
            <a:ext cx="4876800" cy="35147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0" y="0"/>
            <a:ext cx="9144000" cy="2677656"/>
          </a:xfrm>
          <a:prstGeom prst="rect">
            <a:avLst/>
          </a:prstGeom>
          <a:noFill/>
        </p:spPr>
        <p:txBody>
          <a:bodyPr wrap="square" rtlCol="0">
            <a:spAutoFit/>
          </a:bodyPr>
          <a:lstStyle/>
          <a:p>
            <a:pPr algn="just"/>
            <a:r>
              <a:rPr lang="es-ES" sz="2800" dirty="0" smtClean="0"/>
              <a:t>La reforma fiscal más importante la planteó el marqués de la Ensenada, secretario de Hacienda de Fernando VI. Su idea era establecer un impuesto único que racionalizara los pagos anteriores y que se hiciera en función de las riquezas de cada uno. Con tal fin se realizó el </a:t>
            </a:r>
            <a:r>
              <a:rPr lang="es-ES" sz="2800" dirty="0" smtClean="0">
                <a:solidFill>
                  <a:srgbClr val="FF0000"/>
                </a:solidFill>
              </a:rPr>
              <a:t>Catastro del marqués de la Ensenada</a:t>
            </a:r>
            <a:r>
              <a:rPr lang="es-ES" sz="2800" dirty="0" smtClean="0"/>
              <a:t> para la Corona de Castilla.</a:t>
            </a:r>
            <a:endParaRPr lang="es-ES" sz="2800" dirty="0"/>
          </a:p>
        </p:txBody>
      </p:sp>
      <p:sp>
        <p:nvSpPr>
          <p:cNvPr id="4" name="3 CuadroTexto"/>
          <p:cNvSpPr txBox="1"/>
          <p:nvPr/>
        </p:nvSpPr>
        <p:spPr>
          <a:xfrm>
            <a:off x="4895753" y="2974147"/>
            <a:ext cx="4260424" cy="3416320"/>
          </a:xfrm>
          <a:prstGeom prst="rect">
            <a:avLst/>
          </a:prstGeom>
          <a:noFill/>
        </p:spPr>
        <p:txBody>
          <a:bodyPr wrap="square" rtlCol="0">
            <a:spAutoFit/>
          </a:bodyPr>
          <a:lstStyle/>
          <a:p>
            <a:pPr algn="ctr"/>
            <a:r>
              <a:rPr lang="es-ES" sz="2400" dirty="0" smtClean="0"/>
              <a:t>El Catastro está compuesto por un montón de libros con información pueblo por pueblo y vecino por vecino para determinar sus tierras y posesiones y a partir de ahí establecer un impuesto que, no obstante, nunca llegó a ver la luz.</a:t>
            </a:r>
            <a:endParaRPr lang="es-ES" sz="2400" dirty="0"/>
          </a:p>
        </p:txBody>
      </p:sp>
    </p:spTree>
    <p:extLst>
      <p:ext uri="{BB962C8B-B14F-4D97-AF65-F5344CB8AC3E}">
        <p14:creationId xmlns:p14="http://schemas.microsoft.com/office/powerpoint/2010/main" xmlns="" val="906649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1052736"/>
            <a:ext cx="9144000" cy="523220"/>
          </a:xfrm>
          <a:prstGeom prst="rect">
            <a:avLst/>
          </a:prstGeom>
          <a:solidFill>
            <a:schemeClr val="bg2">
              <a:lumMod val="90000"/>
            </a:schemeClr>
          </a:solidFill>
          <a:ln w="25400">
            <a:solidFill>
              <a:srgbClr val="FF0000"/>
            </a:solidFill>
          </a:ln>
        </p:spPr>
        <p:txBody>
          <a:bodyPr wrap="square" rtlCol="0">
            <a:spAutoFit/>
          </a:bodyPr>
          <a:lstStyle/>
          <a:p>
            <a:pPr marL="269875" indent="-269875">
              <a:buFont typeface="Wingdings" pitchFamily="2" charset="2"/>
              <a:buChar char="Ø"/>
            </a:pPr>
            <a:r>
              <a:rPr lang="es-ES" sz="2800" dirty="0" smtClean="0"/>
              <a:t>Regalismo (control de la Iglesia).</a:t>
            </a:r>
            <a:endParaRPr lang="es-ES_tradnl" sz="2800" dirty="0"/>
          </a:p>
        </p:txBody>
      </p:sp>
      <p:sp>
        <p:nvSpPr>
          <p:cNvPr id="14" name="13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76672"/>
            <a:ext cx="4211960" cy="5693866"/>
          </a:xfrm>
          <a:prstGeom prst="rect">
            <a:avLst/>
          </a:prstGeom>
          <a:noFill/>
        </p:spPr>
        <p:txBody>
          <a:bodyPr wrap="square" rtlCol="0">
            <a:spAutoFit/>
          </a:bodyPr>
          <a:lstStyle/>
          <a:p>
            <a:pPr algn="ctr"/>
            <a:r>
              <a:rPr lang="es-ES" sz="2800" dirty="0" smtClean="0"/>
              <a:t>Esta medida se refiere a la </a:t>
            </a:r>
            <a:r>
              <a:rPr lang="es-ES" sz="2800" dirty="0" smtClean="0">
                <a:solidFill>
                  <a:srgbClr val="FF0000"/>
                </a:solidFill>
              </a:rPr>
              <a:t>política religiosa</a:t>
            </a:r>
            <a:r>
              <a:rPr lang="es-ES" sz="2800" dirty="0" smtClean="0"/>
              <a:t>. Dicha política es conocida como </a:t>
            </a:r>
            <a:r>
              <a:rPr lang="es-ES" sz="2800" dirty="0" smtClean="0">
                <a:solidFill>
                  <a:srgbClr val="FF0000"/>
                </a:solidFill>
              </a:rPr>
              <a:t>regalismo</a:t>
            </a:r>
            <a:r>
              <a:rPr lang="es-ES" sz="2800" dirty="0" smtClean="0"/>
              <a:t>. Consiste en que el monarca tenga poder sobre cuestiones religiosas. Este aumento del poder monárquico hizo que se llegara a un acuerdo con el papado, el conocido como </a:t>
            </a:r>
            <a:r>
              <a:rPr lang="es-ES" sz="2800" dirty="0" smtClean="0">
                <a:solidFill>
                  <a:srgbClr val="FF0000"/>
                </a:solidFill>
              </a:rPr>
              <a:t>Concordato de 1753</a:t>
            </a:r>
            <a:r>
              <a:rPr lang="es-ES" sz="2800" dirty="0" smtClean="0"/>
              <a:t>. Por tanto, también se relaciona con el centralismo.</a:t>
            </a:r>
            <a:endParaRPr lang="es-ES" sz="2800" dirty="0"/>
          </a:p>
        </p:txBody>
      </p:sp>
      <p:pic>
        <p:nvPicPr>
          <p:cNvPr id="65538" name="Picture 2" descr="https://upload.wikimedia.org/wikipedia/commons/8/8f/Concordato_entre_la_Monarqu%C3%ADa_Hisp%C3%A1nica_y_la_Santa_Sede_de_1753.png"/>
          <p:cNvPicPr>
            <a:picLocks noChangeAspect="1" noChangeArrowheads="1"/>
          </p:cNvPicPr>
          <p:nvPr/>
        </p:nvPicPr>
        <p:blipFill>
          <a:blip r:embed="rId2" cstate="print"/>
          <a:srcRect/>
          <a:stretch>
            <a:fillRect/>
          </a:stretch>
        </p:blipFill>
        <p:spPr bwMode="auto">
          <a:xfrm>
            <a:off x="4233994" y="1"/>
            <a:ext cx="4910006"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4848225" y="476672"/>
            <a:ext cx="4295775" cy="5810250"/>
          </a:xfrm>
          <a:prstGeom prst="rect">
            <a:avLst/>
          </a:prstGeom>
          <a:noFill/>
          <a:ln w="9525">
            <a:noFill/>
            <a:miter lim="800000"/>
            <a:headEnd/>
            <a:tailEnd/>
          </a:ln>
        </p:spPr>
      </p:pic>
      <p:sp>
        <p:nvSpPr>
          <p:cNvPr id="3" name="2 CuadroTexto"/>
          <p:cNvSpPr txBox="1"/>
          <p:nvPr/>
        </p:nvSpPr>
        <p:spPr>
          <a:xfrm>
            <a:off x="0" y="548680"/>
            <a:ext cx="4211960" cy="5693866"/>
          </a:xfrm>
          <a:prstGeom prst="rect">
            <a:avLst/>
          </a:prstGeom>
          <a:noFill/>
        </p:spPr>
        <p:txBody>
          <a:bodyPr wrap="square" rtlCol="0">
            <a:spAutoFit/>
          </a:bodyPr>
          <a:lstStyle/>
          <a:p>
            <a:pPr algn="ctr"/>
            <a:r>
              <a:rPr lang="es-ES" sz="2800" dirty="0" smtClean="0"/>
              <a:t>El de 1753 se firmó en tiempos de Fernando VI, pero durante el reinado de </a:t>
            </a:r>
            <a:r>
              <a:rPr lang="es-ES" sz="2800" dirty="0" smtClean="0">
                <a:solidFill>
                  <a:srgbClr val="FF0000"/>
                </a:solidFill>
              </a:rPr>
              <a:t>Felipe V hubo otros dos</a:t>
            </a:r>
            <a:r>
              <a:rPr lang="es-ES" sz="2800" dirty="0" smtClean="0"/>
              <a:t>, los de 1717 y1737, aunque dejaron sin definir cuestiones importantes que llevarían a revisarlos con el definitivo de 1753, vigente hasta 1851. El resultado de todos ellos es que </a:t>
            </a:r>
            <a:r>
              <a:rPr lang="es-ES" sz="2800" dirty="0" smtClean="0">
                <a:solidFill>
                  <a:srgbClr val="FF0000"/>
                </a:solidFill>
              </a:rPr>
              <a:t>la Iglesia mantuvo sus enormes riquezas e influencias</a:t>
            </a:r>
            <a:r>
              <a:rPr lang="es-ES" sz="2800" dirty="0" smtClean="0"/>
              <a:t>.</a:t>
            </a:r>
            <a:endParaRPr lang="es-E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1052736"/>
            <a:ext cx="9144000" cy="523220"/>
          </a:xfrm>
          <a:prstGeom prst="rect">
            <a:avLst/>
          </a:prstGeom>
          <a:solidFill>
            <a:schemeClr val="bg2">
              <a:lumMod val="90000"/>
            </a:schemeClr>
          </a:solidFill>
          <a:ln w="25400">
            <a:solidFill>
              <a:srgbClr val="FF0000"/>
            </a:solidFill>
          </a:ln>
        </p:spPr>
        <p:txBody>
          <a:bodyPr wrap="square" rtlCol="0">
            <a:spAutoFit/>
          </a:bodyPr>
          <a:lstStyle/>
          <a:p>
            <a:pPr marL="269875" indent="-269875">
              <a:buFont typeface="Wingdings" pitchFamily="2" charset="2"/>
              <a:buChar char="Ø"/>
            </a:pPr>
            <a:r>
              <a:rPr lang="es-ES" sz="2800" dirty="0" smtClean="0"/>
              <a:t>Reforma militar: modernización, especialistas, formación.</a:t>
            </a:r>
            <a:endParaRPr lang="es-ES_tradnl" sz="2800" dirty="0"/>
          </a:p>
        </p:txBody>
      </p:sp>
      <p:sp>
        <p:nvSpPr>
          <p:cNvPr id="14" name="13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El Ejército español en 1808 - Revista de Historia"/>
          <p:cNvPicPr>
            <a:picLocks noChangeAspect="1" noChangeArrowheads="1"/>
          </p:cNvPicPr>
          <p:nvPr/>
        </p:nvPicPr>
        <p:blipFill>
          <a:blip r:embed="rId2" cstate="print"/>
          <a:srcRect/>
          <a:stretch>
            <a:fillRect/>
          </a:stretch>
        </p:blipFill>
        <p:spPr bwMode="auto">
          <a:xfrm>
            <a:off x="0" y="0"/>
            <a:ext cx="9144000" cy="5300202"/>
          </a:xfrm>
          <a:prstGeom prst="rect">
            <a:avLst/>
          </a:prstGeom>
          <a:noFill/>
        </p:spPr>
      </p:pic>
      <p:sp>
        <p:nvSpPr>
          <p:cNvPr id="3" name="Text Box 5"/>
          <p:cNvSpPr txBox="1">
            <a:spLocks noChangeArrowheads="1"/>
          </p:cNvSpPr>
          <p:nvPr/>
        </p:nvSpPr>
        <p:spPr bwMode="auto">
          <a:xfrm>
            <a:off x="0" y="5445224"/>
            <a:ext cx="9144000" cy="1046440"/>
          </a:xfrm>
          <a:prstGeom prst="rect">
            <a:avLst/>
          </a:prstGeom>
          <a:noFill/>
          <a:ln w="9525">
            <a:noFill/>
            <a:miter lim="800000"/>
            <a:headEnd/>
            <a:tailEnd/>
          </a:ln>
        </p:spPr>
        <p:txBody>
          <a:bodyPr wrap="square">
            <a:spAutoFit/>
          </a:bodyPr>
          <a:lstStyle/>
          <a:p>
            <a:pPr algn="ctr"/>
            <a:r>
              <a:rPr lang="es-ES" sz="3100" dirty="0" smtClean="0"/>
              <a:t>El objetivo era crear un </a:t>
            </a:r>
            <a:r>
              <a:rPr lang="es-ES" sz="3100" dirty="0" smtClean="0">
                <a:solidFill>
                  <a:srgbClr val="FF0000"/>
                </a:solidFill>
              </a:rPr>
              <a:t>Ejército moderno </a:t>
            </a:r>
            <a:r>
              <a:rPr lang="es-ES" sz="3100" dirty="0" smtClean="0"/>
              <a:t>con un </a:t>
            </a:r>
            <a:r>
              <a:rPr lang="es-ES" sz="3100" dirty="0" smtClean="0">
                <a:solidFill>
                  <a:srgbClr val="FF0000"/>
                </a:solidFill>
              </a:rPr>
              <a:t>mando centralizado</a:t>
            </a:r>
            <a:r>
              <a:rPr lang="es-ES" sz="3100" dirty="0" smtClean="0"/>
              <a:t> y </a:t>
            </a:r>
            <a:r>
              <a:rPr lang="es-ES" sz="3100" dirty="0" smtClean="0">
                <a:solidFill>
                  <a:srgbClr val="FF0000"/>
                </a:solidFill>
              </a:rPr>
              <a:t>oficiales bien preparados</a:t>
            </a:r>
            <a:r>
              <a:rPr lang="es-ES" sz="3100" dirty="0" smtClean="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El Ejército de Felipe V - Arre caballo!"/>
          <p:cNvPicPr>
            <a:picLocks noChangeAspect="1" noChangeArrowheads="1"/>
          </p:cNvPicPr>
          <p:nvPr/>
        </p:nvPicPr>
        <p:blipFill>
          <a:blip r:embed="rId2" cstate="print"/>
          <a:srcRect/>
          <a:stretch>
            <a:fillRect/>
          </a:stretch>
        </p:blipFill>
        <p:spPr bwMode="auto">
          <a:xfrm>
            <a:off x="0" y="0"/>
            <a:ext cx="9144000" cy="5393983"/>
          </a:xfrm>
          <a:prstGeom prst="rect">
            <a:avLst/>
          </a:prstGeom>
          <a:noFill/>
        </p:spPr>
      </p:pic>
      <p:sp>
        <p:nvSpPr>
          <p:cNvPr id="3" name="Text Box 5"/>
          <p:cNvSpPr txBox="1">
            <a:spLocks noChangeArrowheads="1"/>
          </p:cNvSpPr>
          <p:nvPr/>
        </p:nvSpPr>
        <p:spPr bwMode="auto">
          <a:xfrm>
            <a:off x="0" y="5445224"/>
            <a:ext cx="9144000" cy="1523494"/>
          </a:xfrm>
          <a:prstGeom prst="rect">
            <a:avLst/>
          </a:prstGeom>
          <a:noFill/>
          <a:ln w="9525">
            <a:noFill/>
            <a:miter lim="800000"/>
            <a:headEnd/>
            <a:tailEnd/>
          </a:ln>
        </p:spPr>
        <p:txBody>
          <a:bodyPr wrap="square">
            <a:spAutoFit/>
          </a:bodyPr>
          <a:lstStyle/>
          <a:p>
            <a:pPr algn="ctr"/>
            <a:r>
              <a:rPr lang="es-ES" sz="3100" dirty="0" smtClean="0"/>
              <a:t>Se intentaba dar un paso más en la creación de un </a:t>
            </a:r>
            <a:r>
              <a:rPr lang="es-ES" sz="3100" dirty="0" smtClean="0">
                <a:solidFill>
                  <a:srgbClr val="FF0000"/>
                </a:solidFill>
              </a:rPr>
              <a:t>Ejército permanente y profesional</a:t>
            </a:r>
            <a:r>
              <a:rPr lang="es-ES" sz="3100" dirty="0" smtClean="0"/>
              <a:t>, aunque seguirían siendo fundamentales las levas.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esultado de imagen de soldado español siglo xviii"/>
          <p:cNvPicPr>
            <a:picLocks noChangeAspect="1" noChangeArrowheads="1"/>
          </p:cNvPicPr>
          <p:nvPr/>
        </p:nvPicPr>
        <p:blipFill>
          <a:blip r:embed="rId2" cstate="print"/>
          <a:srcRect/>
          <a:stretch>
            <a:fillRect/>
          </a:stretch>
        </p:blipFill>
        <p:spPr bwMode="auto">
          <a:xfrm>
            <a:off x="0" y="0"/>
            <a:ext cx="9144000" cy="4578486"/>
          </a:xfrm>
          <a:prstGeom prst="rect">
            <a:avLst/>
          </a:prstGeom>
          <a:noFill/>
        </p:spPr>
      </p:pic>
      <p:sp>
        <p:nvSpPr>
          <p:cNvPr id="3" name="2 CuadroTexto"/>
          <p:cNvSpPr txBox="1"/>
          <p:nvPr/>
        </p:nvSpPr>
        <p:spPr>
          <a:xfrm>
            <a:off x="0" y="4725144"/>
            <a:ext cx="9144000" cy="1815882"/>
          </a:xfrm>
          <a:prstGeom prst="rect">
            <a:avLst/>
          </a:prstGeom>
          <a:noFill/>
        </p:spPr>
        <p:txBody>
          <a:bodyPr wrap="square" rtlCol="0">
            <a:spAutoFit/>
          </a:bodyPr>
          <a:lstStyle/>
          <a:p>
            <a:pPr algn="ctr"/>
            <a:r>
              <a:rPr lang="es-ES" sz="2800" dirty="0" smtClean="0"/>
              <a:t>Los viejos tercios de arcabuceros, piqueros y mosqueteros dio paso a una </a:t>
            </a:r>
            <a:r>
              <a:rPr lang="es-ES" sz="2800" dirty="0" smtClean="0">
                <a:solidFill>
                  <a:srgbClr val="FF0000"/>
                </a:solidFill>
              </a:rPr>
              <a:t>infantería dotada de fusil y bayoneta</a:t>
            </a:r>
            <a:r>
              <a:rPr lang="es-ES" sz="2800" dirty="0" smtClean="0"/>
              <a:t>. Definitivamente, habían pasado los tiempos en que España no tenía rival en los campos de batalla europeos.</a:t>
            </a:r>
            <a:endParaRPr lang="es-E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Resultado de imagen de cuerpo ingenieros xviii"/>
          <p:cNvPicPr>
            <a:picLocks noChangeAspect="1" noChangeArrowheads="1"/>
          </p:cNvPicPr>
          <p:nvPr/>
        </p:nvPicPr>
        <p:blipFill>
          <a:blip r:embed="rId2" cstate="print"/>
          <a:srcRect/>
          <a:stretch>
            <a:fillRect/>
          </a:stretch>
        </p:blipFill>
        <p:spPr bwMode="auto">
          <a:xfrm>
            <a:off x="0" y="-1"/>
            <a:ext cx="9144000" cy="4217671"/>
          </a:xfrm>
          <a:prstGeom prst="rect">
            <a:avLst/>
          </a:prstGeom>
          <a:noFill/>
        </p:spPr>
      </p:pic>
      <p:sp>
        <p:nvSpPr>
          <p:cNvPr id="3" name="2 CuadroTexto"/>
          <p:cNvSpPr txBox="1"/>
          <p:nvPr/>
        </p:nvSpPr>
        <p:spPr>
          <a:xfrm>
            <a:off x="0" y="4549676"/>
            <a:ext cx="9144000" cy="2308324"/>
          </a:xfrm>
          <a:prstGeom prst="rect">
            <a:avLst/>
          </a:prstGeom>
          <a:noFill/>
        </p:spPr>
        <p:txBody>
          <a:bodyPr wrap="square" rtlCol="0">
            <a:spAutoFit/>
          </a:bodyPr>
          <a:lstStyle/>
          <a:p>
            <a:pPr algn="ctr"/>
            <a:r>
              <a:rPr lang="es-ES" sz="2400" dirty="0" smtClean="0"/>
              <a:t>Hubo muchas más reformas militares. Por ejemplo, en 1710 se creó el </a:t>
            </a:r>
            <a:r>
              <a:rPr lang="es-ES" sz="2400" dirty="0" smtClean="0">
                <a:solidFill>
                  <a:srgbClr val="FF0000"/>
                </a:solidFill>
              </a:rPr>
              <a:t>Real Cuerpo de Ingenieros </a:t>
            </a:r>
            <a:r>
              <a:rPr lang="es-ES" sz="2400" dirty="0" smtClean="0"/>
              <a:t>por influencia de los franceses. Consiste en crear una rama especializada de expertos en temas logísticos, es decir, en servir de apoyo a la infantería en aspectos como construir puentes y caminos, construir fortificaciones, limpieza de obstáculos, preparación de trincheras…</a:t>
            </a:r>
            <a:endParaRPr lang="es-E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1052736"/>
            <a:ext cx="9144000" cy="523220"/>
          </a:xfrm>
          <a:prstGeom prst="rect">
            <a:avLst/>
          </a:prstGeom>
          <a:solidFill>
            <a:schemeClr val="bg2">
              <a:lumMod val="90000"/>
            </a:schemeClr>
          </a:solidFill>
          <a:ln w="25400">
            <a:solidFill>
              <a:srgbClr val="FF0000"/>
            </a:solidFill>
          </a:ln>
        </p:spPr>
        <p:txBody>
          <a:bodyPr wrap="square" rtlCol="0">
            <a:spAutoFit/>
          </a:bodyPr>
          <a:lstStyle/>
          <a:p>
            <a:pPr marL="269875" indent="-269875">
              <a:buFont typeface="Wingdings" pitchFamily="2" charset="2"/>
              <a:buChar char="Ø"/>
            </a:pPr>
            <a:r>
              <a:rPr lang="es-ES" sz="2800" dirty="0" smtClean="0"/>
              <a:t>Reformas económicas: mercantilismo.</a:t>
            </a:r>
            <a:endParaRPr lang="es-ES_tradnl" sz="2800" dirty="0"/>
          </a:p>
        </p:txBody>
      </p:sp>
      <p:sp>
        <p:nvSpPr>
          <p:cNvPr id="14" name="13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1692275"/>
            <a:ext cx="9144000" cy="5165725"/>
          </a:xfrm>
          <a:prstGeom prst="rect">
            <a:avLst/>
          </a:prstGeom>
          <a:noFill/>
          <a:ln w="9525">
            <a:noFill/>
            <a:miter lim="800000"/>
            <a:headEnd/>
            <a:tailEnd/>
          </a:ln>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En el tema anterior hemos visto que la </a:t>
            </a:r>
            <a:r>
              <a:rPr lang="es-ES" sz="3600" dirty="0" smtClean="0">
                <a:solidFill>
                  <a:srgbClr val="FF0000"/>
                </a:solidFill>
              </a:rPr>
              <a:t>guerra de Sucesión española</a:t>
            </a:r>
            <a:r>
              <a:rPr lang="es-ES" sz="3600" dirty="0" smtClean="0"/>
              <a:t> introdujo una nueva </a:t>
            </a:r>
            <a:r>
              <a:rPr lang="es-ES" sz="3600" dirty="0" smtClean="0">
                <a:solidFill>
                  <a:srgbClr val="FF0000"/>
                </a:solidFill>
              </a:rPr>
              <a:t>dinastía proveniente de Francia</a:t>
            </a:r>
            <a:r>
              <a:rPr lang="es-ES" sz="3600" dirty="0" smtClean="0"/>
              <a:t>.</a:t>
            </a:r>
            <a:endParaRPr lang="es-ES"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Resultado de imagen de colbert"/>
          <p:cNvPicPr>
            <a:picLocks noChangeAspect="1" noChangeArrowheads="1"/>
          </p:cNvPicPr>
          <p:nvPr/>
        </p:nvPicPr>
        <p:blipFill>
          <a:blip r:embed="rId2" cstate="print"/>
          <a:srcRect/>
          <a:stretch>
            <a:fillRect/>
          </a:stretch>
        </p:blipFill>
        <p:spPr bwMode="auto">
          <a:xfrm>
            <a:off x="0" y="5737"/>
            <a:ext cx="4499992" cy="6852263"/>
          </a:xfrm>
          <a:prstGeom prst="rect">
            <a:avLst/>
          </a:prstGeom>
          <a:noFill/>
        </p:spPr>
      </p:pic>
      <p:sp>
        <p:nvSpPr>
          <p:cNvPr id="5" name="4 CuadroTexto"/>
          <p:cNvSpPr txBox="1"/>
          <p:nvPr/>
        </p:nvSpPr>
        <p:spPr>
          <a:xfrm>
            <a:off x="4499992" y="1196752"/>
            <a:ext cx="4644008" cy="4524315"/>
          </a:xfrm>
          <a:prstGeom prst="rect">
            <a:avLst/>
          </a:prstGeom>
          <a:noFill/>
        </p:spPr>
        <p:txBody>
          <a:bodyPr wrap="square" rtlCol="0">
            <a:spAutoFit/>
          </a:bodyPr>
          <a:lstStyle/>
          <a:p>
            <a:pPr algn="ctr"/>
            <a:r>
              <a:rPr lang="es-ES" sz="3200" dirty="0" smtClean="0"/>
              <a:t>Se siguió el modelo de la política mercantilista del ministro </a:t>
            </a:r>
            <a:r>
              <a:rPr lang="es-ES" sz="3200" dirty="0" err="1" smtClean="0"/>
              <a:t>Colbert</a:t>
            </a:r>
            <a:r>
              <a:rPr lang="es-ES" sz="3200" dirty="0" smtClean="0"/>
              <a:t> en Francia. Este ministro de Luis XIV era partidario potenciar las manufacturas propias y de limitar la importación del extranjero.</a:t>
            </a:r>
            <a:endParaRPr lang="es-ES"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Enrique\Desktop\Imagen1.jpg"/>
          <p:cNvPicPr>
            <a:picLocks noChangeAspect="1" noChangeArrowheads="1"/>
          </p:cNvPicPr>
          <p:nvPr/>
        </p:nvPicPr>
        <p:blipFill>
          <a:blip r:embed="rId2" cstate="print"/>
          <a:srcRect/>
          <a:stretch>
            <a:fillRect/>
          </a:stretch>
        </p:blipFill>
        <p:spPr bwMode="auto">
          <a:xfrm>
            <a:off x="2651125" y="1844824"/>
            <a:ext cx="6492875" cy="4449763"/>
          </a:xfrm>
          <a:prstGeom prst="rect">
            <a:avLst/>
          </a:prstGeom>
          <a:noFill/>
        </p:spPr>
      </p:pic>
      <p:sp>
        <p:nvSpPr>
          <p:cNvPr id="5" name="4 CuadroTexto"/>
          <p:cNvSpPr txBox="1"/>
          <p:nvPr/>
        </p:nvSpPr>
        <p:spPr>
          <a:xfrm>
            <a:off x="0" y="0"/>
            <a:ext cx="9144000" cy="1661993"/>
          </a:xfrm>
          <a:prstGeom prst="rect">
            <a:avLst/>
          </a:prstGeom>
          <a:noFill/>
        </p:spPr>
        <p:txBody>
          <a:bodyPr wrap="square" rtlCol="0">
            <a:spAutoFit/>
          </a:bodyPr>
          <a:lstStyle/>
          <a:p>
            <a:pPr algn="ctr"/>
            <a:r>
              <a:rPr lang="es-ES" sz="3400" dirty="0" smtClean="0"/>
              <a:t>En el comercio interior los Borbones trataron de realizar </a:t>
            </a:r>
            <a:r>
              <a:rPr lang="es-ES" sz="3400" dirty="0" smtClean="0">
                <a:solidFill>
                  <a:srgbClr val="FF0000"/>
                </a:solidFill>
              </a:rPr>
              <a:t>mejoras encaminadas a articular el mercado interior</a:t>
            </a:r>
            <a:r>
              <a:rPr lang="es-ES" sz="3400" dirty="0" smtClean="0"/>
              <a:t>.</a:t>
            </a:r>
            <a:endParaRPr lang="es-ES" sz="3400" dirty="0"/>
          </a:p>
        </p:txBody>
      </p:sp>
      <p:sp>
        <p:nvSpPr>
          <p:cNvPr id="6" name="5 CuadroTexto"/>
          <p:cNvSpPr txBox="1"/>
          <p:nvPr/>
        </p:nvSpPr>
        <p:spPr>
          <a:xfrm>
            <a:off x="0" y="1772816"/>
            <a:ext cx="2627784" cy="4401205"/>
          </a:xfrm>
          <a:prstGeom prst="rect">
            <a:avLst/>
          </a:prstGeom>
          <a:noFill/>
        </p:spPr>
        <p:txBody>
          <a:bodyPr wrap="square" rtlCol="0">
            <a:spAutoFit/>
          </a:bodyPr>
          <a:lstStyle/>
          <a:p>
            <a:pPr algn="ctr"/>
            <a:r>
              <a:rPr lang="es-ES" sz="2800" dirty="0" smtClean="0"/>
              <a:t>Por ejemplo, fíjate que no aparecen </a:t>
            </a:r>
            <a:r>
              <a:rPr lang="es-ES" sz="2800" dirty="0" smtClean="0">
                <a:solidFill>
                  <a:srgbClr val="FF0000"/>
                </a:solidFill>
              </a:rPr>
              <a:t>aduanas entre Aragón y Castilla</a:t>
            </a:r>
            <a:r>
              <a:rPr lang="es-ES" sz="2800" dirty="0" smtClean="0"/>
              <a:t>. Fue Felipe V quien las eliminó aunque su éxito fue limitado.</a:t>
            </a:r>
            <a:endParaRPr lang="es-E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sultado de imagen de compañía de caracas"/>
          <p:cNvPicPr>
            <a:picLocks noChangeAspect="1" noChangeArrowheads="1"/>
          </p:cNvPicPr>
          <p:nvPr/>
        </p:nvPicPr>
        <p:blipFill>
          <a:blip r:embed="rId2" cstate="print"/>
          <a:srcRect/>
          <a:stretch>
            <a:fillRect/>
          </a:stretch>
        </p:blipFill>
        <p:spPr bwMode="auto">
          <a:xfrm>
            <a:off x="2924756" y="1988840"/>
            <a:ext cx="6219244" cy="4005064"/>
          </a:xfrm>
          <a:prstGeom prst="rect">
            <a:avLst/>
          </a:prstGeom>
          <a:noFill/>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La política borbónica se basó inicialmente en crear las </a:t>
            </a:r>
            <a:r>
              <a:rPr lang="es-ES" sz="3200" dirty="0" smtClean="0">
                <a:solidFill>
                  <a:srgbClr val="FF0000"/>
                </a:solidFill>
              </a:rPr>
              <a:t>compañías comerciales </a:t>
            </a:r>
            <a:r>
              <a:rPr lang="es-ES" sz="3200" dirty="0" smtClean="0"/>
              <a:t>tal y como habían hecho desde el siglo XVII Holanda, Inglaterra o Francia.</a:t>
            </a:r>
            <a:endParaRPr lang="es-ES" sz="3200" dirty="0"/>
          </a:p>
        </p:txBody>
      </p:sp>
      <p:sp>
        <p:nvSpPr>
          <p:cNvPr id="4" name="3 CuadroTexto"/>
          <p:cNvSpPr txBox="1"/>
          <p:nvPr/>
        </p:nvSpPr>
        <p:spPr>
          <a:xfrm>
            <a:off x="0" y="1595021"/>
            <a:ext cx="2843808" cy="5262979"/>
          </a:xfrm>
          <a:prstGeom prst="rect">
            <a:avLst/>
          </a:prstGeom>
          <a:noFill/>
        </p:spPr>
        <p:txBody>
          <a:bodyPr wrap="square" rtlCol="0">
            <a:spAutoFit/>
          </a:bodyPr>
          <a:lstStyle/>
          <a:p>
            <a:pPr algn="ctr"/>
            <a:r>
              <a:rPr lang="es-ES" sz="2800" dirty="0" smtClean="0"/>
              <a:t>Hubo varias como la </a:t>
            </a:r>
            <a:r>
              <a:rPr lang="es-ES" sz="2800" dirty="0" smtClean="0">
                <a:solidFill>
                  <a:srgbClr val="FF0000"/>
                </a:solidFill>
              </a:rPr>
              <a:t>Guipuzcoana de Caracas </a:t>
            </a:r>
            <a:r>
              <a:rPr lang="es-ES" sz="2800" dirty="0" smtClean="0"/>
              <a:t>(1728), la de Filipinas, la de Barcelona, la de Galicia… Se basaban en el control comercial de una zona determinada. Sus resultados fueron modestos.</a:t>
            </a:r>
            <a:endParaRPr lang="es-ES" sz="2800" dirty="0"/>
          </a:p>
        </p:txBody>
      </p:sp>
      <p:sp>
        <p:nvSpPr>
          <p:cNvPr id="5" name="4 CuadroTexto"/>
          <p:cNvSpPr txBox="1"/>
          <p:nvPr/>
        </p:nvSpPr>
        <p:spPr>
          <a:xfrm>
            <a:off x="3563888" y="6027003"/>
            <a:ext cx="4896544" cy="830997"/>
          </a:xfrm>
          <a:prstGeom prst="rect">
            <a:avLst/>
          </a:prstGeom>
          <a:noFill/>
        </p:spPr>
        <p:txBody>
          <a:bodyPr wrap="square" rtlCol="0">
            <a:spAutoFit/>
          </a:bodyPr>
          <a:lstStyle/>
          <a:p>
            <a:pPr algn="ctr"/>
            <a:r>
              <a:rPr lang="es-ES" sz="2400" dirty="0" smtClean="0"/>
              <a:t>Antigua sede de la Compañía de Caracas en Venezuela.</a:t>
            </a:r>
            <a:endParaRPr lang="es-E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IMÁGENES ANTIGUAS DE MADRID: REAL FÁBRICA DE TAPICES"/>
          <p:cNvPicPr>
            <a:picLocks noChangeAspect="1" noChangeArrowheads="1"/>
          </p:cNvPicPr>
          <p:nvPr/>
        </p:nvPicPr>
        <p:blipFill>
          <a:blip r:embed="rId2" cstate="print"/>
          <a:srcRect/>
          <a:stretch>
            <a:fillRect/>
          </a:stretch>
        </p:blipFill>
        <p:spPr bwMode="auto">
          <a:xfrm>
            <a:off x="1043608" y="1697778"/>
            <a:ext cx="7027540" cy="5160222"/>
          </a:xfrm>
          <a:prstGeom prst="rect">
            <a:avLst/>
          </a:prstGeom>
          <a:noFill/>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Para abastecerse de productos dirigidos sobre todo a la corte, se crearon las </a:t>
            </a:r>
            <a:r>
              <a:rPr lang="es-ES" sz="3200" dirty="0" smtClean="0">
                <a:solidFill>
                  <a:srgbClr val="FF0000"/>
                </a:solidFill>
              </a:rPr>
              <a:t>manufacturas reales </a:t>
            </a:r>
            <a:r>
              <a:rPr lang="es-ES" sz="3200" dirty="0" smtClean="0"/>
              <a:t>como la Real Fábrica de Tapices de Santa Bárbara (imagen).</a:t>
            </a:r>
            <a:endParaRPr lang="es-ES"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1052736"/>
            <a:ext cx="9144000" cy="954107"/>
          </a:xfrm>
          <a:prstGeom prst="rect">
            <a:avLst/>
          </a:prstGeom>
          <a:solidFill>
            <a:schemeClr val="bg2">
              <a:lumMod val="90000"/>
            </a:schemeClr>
          </a:solidFill>
          <a:ln w="25400">
            <a:solidFill>
              <a:srgbClr val="FF0000"/>
            </a:solidFill>
          </a:ln>
        </p:spPr>
        <p:txBody>
          <a:bodyPr wrap="square" rtlCol="0">
            <a:spAutoFit/>
          </a:bodyPr>
          <a:lstStyle/>
          <a:p>
            <a:pPr marL="269875" indent="-269875" algn="just">
              <a:buFont typeface="Wingdings" pitchFamily="2" charset="2"/>
              <a:buChar char="Ø"/>
            </a:pPr>
            <a:r>
              <a:rPr lang="es-ES" sz="2800" dirty="0" smtClean="0"/>
              <a:t>Reformas culturales: Reales Academias, palacios y Biblioteca Real.</a:t>
            </a:r>
            <a:endParaRPr lang="es-ES_tradnl" sz="2800" dirty="0"/>
          </a:p>
        </p:txBody>
      </p:sp>
      <p:sp>
        <p:nvSpPr>
          <p:cNvPr id="14" name="13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Las </a:t>
            </a:r>
            <a:r>
              <a:rPr lang="es-ES" sz="3600" dirty="0" smtClean="0">
                <a:solidFill>
                  <a:srgbClr val="FF0000"/>
                </a:solidFill>
              </a:rPr>
              <a:t>reformas fueron más amplias</a:t>
            </a:r>
            <a:r>
              <a:rPr lang="es-ES" sz="3600" dirty="0" smtClean="0"/>
              <a:t> y afectaron a cuestiones muy variadas como las </a:t>
            </a:r>
            <a:r>
              <a:rPr lang="es-ES" sz="3600" dirty="0" smtClean="0">
                <a:solidFill>
                  <a:srgbClr val="FF0000"/>
                </a:solidFill>
              </a:rPr>
              <a:t>culturales</a:t>
            </a:r>
            <a:r>
              <a:rPr lang="es-ES" sz="3600" dirty="0" smtClean="0"/>
              <a:t>.</a:t>
            </a:r>
            <a:endParaRPr lang="es-ES" sz="3600" dirty="0"/>
          </a:p>
        </p:txBody>
      </p:sp>
      <p:pic>
        <p:nvPicPr>
          <p:cNvPr id="36866" name="Picture 2" descr="Resultado de imagen de rae"/>
          <p:cNvPicPr>
            <a:picLocks noChangeAspect="1" noChangeArrowheads="1"/>
          </p:cNvPicPr>
          <p:nvPr/>
        </p:nvPicPr>
        <p:blipFill>
          <a:blip r:embed="rId2" cstate="print"/>
          <a:srcRect/>
          <a:stretch>
            <a:fillRect/>
          </a:stretch>
        </p:blipFill>
        <p:spPr bwMode="auto">
          <a:xfrm>
            <a:off x="4150034" y="1844824"/>
            <a:ext cx="4993966" cy="5013176"/>
          </a:xfrm>
          <a:prstGeom prst="rect">
            <a:avLst/>
          </a:prstGeom>
          <a:noFill/>
        </p:spPr>
      </p:pic>
      <p:sp>
        <p:nvSpPr>
          <p:cNvPr id="4" name="3 CuadroTexto"/>
          <p:cNvSpPr txBox="1"/>
          <p:nvPr/>
        </p:nvSpPr>
        <p:spPr>
          <a:xfrm>
            <a:off x="0" y="2636912"/>
            <a:ext cx="4139952" cy="3046988"/>
          </a:xfrm>
          <a:prstGeom prst="rect">
            <a:avLst/>
          </a:prstGeom>
          <a:noFill/>
        </p:spPr>
        <p:txBody>
          <a:bodyPr wrap="square" rtlCol="0">
            <a:spAutoFit/>
          </a:bodyPr>
          <a:lstStyle/>
          <a:p>
            <a:pPr algn="ctr"/>
            <a:r>
              <a:rPr lang="es-ES" sz="2400" dirty="0" smtClean="0"/>
              <a:t>Una de las más llamativas y significativas fue la creación de la </a:t>
            </a:r>
            <a:r>
              <a:rPr lang="es-ES" sz="2400" dirty="0" smtClean="0">
                <a:solidFill>
                  <a:srgbClr val="FF0000"/>
                </a:solidFill>
              </a:rPr>
              <a:t>RAE</a:t>
            </a:r>
            <a:r>
              <a:rPr lang="es-ES" sz="2400" dirty="0" smtClean="0"/>
              <a:t> en 1713. Su objetivo era y es expandir el castellano. En el siglo XVIII se entendía como un modo de homogeneizar el idioma, un signo más del </a:t>
            </a:r>
            <a:r>
              <a:rPr lang="es-ES" sz="2400" dirty="0" smtClean="0">
                <a:solidFill>
                  <a:srgbClr val="FF0000"/>
                </a:solidFill>
              </a:rPr>
              <a:t>centralismo</a:t>
            </a:r>
            <a:r>
              <a:rPr lang="es-ES" sz="2400" dirty="0" smtClean="0"/>
              <a:t> borbónico.</a:t>
            </a:r>
            <a:endParaRPr lang="es-E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A lo largo del siglo XVIII, los Borbones españoles tomaron diversas medidas encaminadas a </a:t>
            </a:r>
            <a:r>
              <a:rPr lang="es-ES" sz="3600" dirty="0" smtClean="0">
                <a:solidFill>
                  <a:srgbClr val="FF0000"/>
                </a:solidFill>
              </a:rPr>
              <a:t>introducir el absolutismo francés</a:t>
            </a:r>
            <a:r>
              <a:rPr lang="es-ES" sz="3600" dirty="0" smtClean="0"/>
              <a:t>.</a:t>
            </a:r>
            <a:endParaRPr lang="es-ES" sz="3600" dirty="0"/>
          </a:p>
        </p:txBody>
      </p:sp>
      <p:pic>
        <p:nvPicPr>
          <p:cNvPr id="16386" name="Picture 2" descr="Resultado de imagen de palacio real"/>
          <p:cNvPicPr>
            <a:picLocks noChangeAspect="1" noChangeArrowheads="1"/>
          </p:cNvPicPr>
          <p:nvPr/>
        </p:nvPicPr>
        <p:blipFill>
          <a:blip r:embed="rId2" cstate="print"/>
          <a:srcRect/>
          <a:stretch>
            <a:fillRect/>
          </a:stretch>
        </p:blipFill>
        <p:spPr bwMode="auto">
          <a:xfrm>
            <a:off x="1259632" y="1772816"/>
            <a:ext cx="6429375" cy="3514726"/>
          </a:xfrm>
          <a:prstGeom prst="rect">
            <a:avLst/>
          </a:prstGeom>
          <a:noFill/>
        </p:spPr>
      </p:pic>
      <p:sp>
        <p:nvSpPr>
          <p:cNvPr id="6" name="5 CuadroTexto"/>
          <p:cNvSpPr txBox="1"/>
          <p:nvPr/>
        </p:nvSpPr>
        <p:spPr>
          <a:xfrm>
            <a:off x="0" y="5373216"/>
            <a:ext cx="9144000" cy="1569660"/>
          </a:xfrm>
          <a:prstGeom prst="rect">
            <a:avLst/>
          </a:prstGeom>
          <a:noFill/>
        </p:spPr>
        <p:txBody>
          <a:bodyPr wrap="square" rtlCol="0">
            <a:spAutoFit/>
          </a:bodyPr>
          <a:lstStyle/>
          <a:p>
            <a:pPr algn="ctr"/>
            <a:r>
              <a:rPr lang="es-ES" sz="2400" dirty="0" smtClean="0"/>
              <a:t>El </a:t>
            </a:r>
            <a:r>
              <a:rPr lang="es-ES" sz="2400" dirty="0" smtClean="0">
                <a:solidFill>
                  <a:srgbClr val="FF0000"/>
                </a:solidFill>
              </a:rPr>
              <a:t>Palacio Real </a:t>
            </a:r>
            <a:r>
              <a:rPr lang="es-ES" sz="2400" dirty="0" smtClean="0"/>
              <a:t>de Madrid es un símbolo de esta nueva visión del Estado basada en el francés. Francia contaba con Versalles como símbolo del absolutismo de Luis XIV. Fue mandado construir por Felipe V aprovechando el incendio sufrido por el antiguo alcázar en 1734.</a:t>
            </a:r>
            <a:endParaRPr lang="es-E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upload.wikimedia.org/wikipedia/commons/thumb/1/12/Palacio_de_San_Ildefonso_%286%29.jpg/1024px-Palacio_de_San_Ildefonso_%286%29.jpg"/>
          <p:cNvPicPr>
            <a:picLocks noChangeAspect="1" noChangeArrowheads="1"/>
          </p:cNvPicPr>
          <p:nvPr/>
        </p:nvPicPr>
        <p:blipFill>
          <a:blip r:embed="rId2" cstate="print"/>
          <a:srcRect/>
          <a:stretch>
            <a:fillRect/>
          </a:stretch>
        </p:blipFill>
        <p:spPr bwMode="auto">
          <a:xfrm>
            <a:off x="4283968" y="3625566"/>
            <a:ext cx="4860032" cy="3232433"/>
          </a:xfrm>
          <a:prstGeom prst="rect">
            <a:avLst/>
          </a:prstGeom>
          <a:noFill/>
        </p:spPr>
      </p:pic>
      <p:pic>
        <p:nvPicPr>
          <p:cNvPr id="43012" name="Picture 4" descr="Resultado de imagen de palacio riofrio"/>
          <p:cNvPicPr>
            <a:picLocks noChangeAspect="1" noChangeArrowheads="1"/>
          </p:cNvPicPr>
          <p:nvPr/>
        </p:nvPicPr>
        <p:blipFill>
          <a:blip r:embed="rId3" cstate="print"/>
          <a:srcRect/>
          <a:stretch>
            <a:fillRect/>
          </a:stretch>
        </p:blipFill>
        <p:spPr bwMode="auto">
          <a:xfrm>
            <a:off x="4283968" y="-1"/>
            <a:ext cx="4860032" cy="3650196"/>
          </a:xfrm>
          <a:prstGeom prst="rect">
            <a:avLst/>
          </a:prstGeom>
          <a:noFill/>
        </p:spPr>
      </p:pic>
      <p:sp>
        <p:nvSpPr>
          <p:cNvPr id="4" name="3 CuadroTexto"/>
          <p:cNvSpPr txBox="1"/>
          <p:nvPr/>
        </p:nvSpPr>
        <p:spPr>
          <a:xfrm>
            <a:off x="0" y="1988840"/>
            <a:ext cx="4283968" cy="3108543"/>
          </a:xfrm>
          <a:prstGeom prst="rect">
            <a:avLst/>
          </a:prstGeom>
          <a:noFill/>
        </p:spPr>
        <p:txBody>
          <a:bodyPr wrap="square" rtlCol="0">
            <a:spAutoFit/>
          </a:bodyPr>
          <a:lstStyle/>
          <a:p>
            <a:pPr algn="ctr"/>
            <a:r>
              <a:rPr lang="es-ES" sz="2800" dirty="0" smtClean="0"/>
              <a:t>Igualmente del siglo XVIII son los palacios de La Granja (abajo), </a:t>
            </a:r>
            <a:r>
              <a:rPr lang="es-ES" sz="2800" dirty="0" err="1" smtClean="0"/>
              <a:t>Riofrío</a:t>
            </a:r>
            <a:r>
              <a:rPr lang="es-ES" sz="2800" dirty="0" smtClean="0"/>
              <a:t> (arriba), ambos en Segovia, o importantes reformas en los de Aranjuez, El Escorial y El Pardo.</a:t>
            </a:r>
            <a:endParaRPr lang="es-E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LA REAL BIBLIOTECA DE S. M. Y SU PERSONAL (1712-1836). de GARCÍA ..."/>
          <p:cNvPicPr>
            <a:picLocks noChangeAspect="1" noChangeArrowheads="1"/>
          </p:cNvPicPr>
          <p:nvPr/>
        </p:nvPicPr>
        <p:blipFill>
          <a:blip r:embed="rId2" cstate="print"/>
          <a:srcRect/>
          <a:stretch>
            <a:fillRect/>
          </a:stretch>
        </p:blipFill>
        <p:spPr bwMode="auto">
          <a:xfrm>
            <a:off x="4788024" y="-38961"/>
            <a:ext cx="4355976" cy="6896962"/>
          </a:xfrm>
          <a:prstGeom prst="rect">
            <a:avLst/>
          </a:prstGeom>
          <a:noFill/>
        </p:spPr>
      </p:pic>
      <p:sp>
        <p:nvSpPr>
          <p:cNvPr id="3" name="2 CuadroTexto"/>
          <p:cNvSpPr txBox="1"/>
          <p:nvPr/>
        </p:nvSpPr>
        <p:spPr>
          <a:xfrm>
            <a:off x="0" y="404664"/>
            <a:ext cx="4716016" cy="2677656"/>
          </a:xfrm>
          <a:prstGeom prst="rect">
            <a:avLst/>
          </a:prstGeom>
          <a:noFill/>
        </p:spPr>
        <p:txBody>
          <a:bodyPr wrap="square" rtlCol="0">
            <a:spAutoFit/>
          </a:bodyPr>
          <a:lstStyle/>
          <a:p>
            <a:pPr algn="ctr"/>
            <a:r>
              <a:rPr lang="es-ES" sz="2800" dirty="0" smtClean="0"/>
              <a:t>Felipe V fue también el impulsor de la Biblioteca Real (1712) que a su vez es el germen de la Biblioteca Nacional en Madrid, nombre que recibirá a partir de 1836.</a:t>
            </a:r>
            <a:endParaRPr lang="es-ES" sz="2800" dirty="0"/>
          </a:p>
        </p:txBody>
      </p:sp>
      <p:pic>
        <p:nvPicPr>
          <p:cNvPr id="87043" name="Picture 3"/>
          <p:cNvPicPr>
            <a:picLocks noChangeAspect="1" noChangeArrowheads="1"/>
          </p:cNvPicPr>
          <p:nvPr/>
        </p:nvPicPr>
        <p:blipFill>
          <a:blip r:embed="rId3" cstate="print"/>
          <a:srcRect/>
          <a:stretch>
            <a:fillRect/>
          </a:stretch>
        </p:blipFill>
        <p:spPr bwMode="auto">
          <a:xfrm>
            <a:off x="0" y="3266982"/>
            <a:ext cx="4788024" cy="359101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569387"/>
          </a:xfrm>
          <a:prstGeom prst="rect">
            <a:avLst/>
          </a:prstGeom>
          <a:noFill/>
          <a:ln w="9525">
            <a:noFill/>
            <a:miter lim="800000"/>
            <a:headEnd/>
            <a:tailEnd/>
          </a:ln>
        </p:spPr>
        <p:txBody>
          <a:bodyPr wrap="square">
            <a:spAutoFit/>
          </a:bodyPr>
          <a:lstStyle/>
          <a:p>
            <a:pPr algn="ctr"/>
            <a:r>
              <a:rPr lang="es-ES" sz="3100" dirty="0" smtClean="0"/>
              <a:t>El nuevo modelo de Estado de los Borbones.</a:t>
            </a:r>
          </a:p>
        </p:txBody>
      </p:sp>
      <p:sp>
        <p:nvSpPr>
          <p:cNvPr id="13" name="12 CuadroTexto"/>
          <p:cNvSpPr txBox="1"/>
          <p:nvPr/>
        </p:nvSpPr>
        <p:spPr>
          <a:xfrm>
            <a:off x="0" y="1052736"/>
            <a:ext cx="9144000" cy="523220"/>
          </a:xfrm>
          <a:prstGeom prst="rect">
            <a:avLst/>
          </a:prstGeom>
          <a:solidFill>
            <a:schemeClr val="bg2">
              <a:lumMod val="90000"/>
            </a:schemeClr>
          </a:solidFill>
          <a:ln w="25400">
            <a:solidFill>
              <a:srgbClr val="FF0000"/>
            </a:solidFill>
          </a:ln>
        </p:spPr>
        <p:txBody>
          <a:bodyPr wrap="square" rtlCol="0">
            <a:spAutoFit/>
          </a:bodyPr>
          <a:lstStyle/>
          <a:p>
            <a:pPr marL="269875" indent="-269875" algn="just">
              <a:buFont typeface="Wingdings" pitchFamily="2" charset="2"/>
              <a:buChar char="Ø"/>
            </a:pPr>
            <a:r>
              <a:rPr lang="es-ES" sz="2800" dirty="0" smtClean="0"/>
              <a:t>Reformas indianas : Cádiz y virreinato de Nueva Granada.</a:t>
            </a:r>
            <a:endParaRPr lang="es-ES_tradnl" sz="2800" dirty="0"/>
          </a:p>
        </p:txBody>
      </p:sp>
      <p:sp>
        <p:nvSpPr>
          <p:cNvPr id="14" name="13 CuadroTexto"/>
          <p:cNvSpPr txBox="1"/>
          <p:nvPr/>
        </p:nvSpPr>
        <p:spPr>
          <a:xfrm>
            <a:off x="0" y="3645024"/>
            <a:ext cx="9144000" cy="3293209"/>
          </a:xfrm>
          <a:prstGeom prst="rect">
            <a:avLst/>
          </a:prstGeom>
          <a:solidFill>
            <a:schemeClr val="bg2">
              <a:lumMod val="90000"/>
            </a:schemeClr>
          </a:solidFill>
          <a:ln w="25400">
            <a:solidFill>
              <a:srgbClr val="FF0000"/>
            </a:solidFill>
          </a:ln>
        </p:spPr>
        <p:txBody>
          <a:bodyPr wrap="square" rtlCol="0">
            <a:spAutoFit/>
          </a:bodyPr>
          <a:lstStyle/>
          <a:p>
            <a:r>
              <a:rPr lang="es-ES" sz="2800" dirty="0" smtClean="0"/>
              <a:t>5.- Características:</a:t>
            </a:r>
          </a:p>
          <a:p>
            <a:pPr lvl="1">
              <a:buFont typeface="Wingdings" pitchFamily="2" charset="2"/>
              <a:buChar char="Ø"/>
            </a:pPr>
            <a:r>
              <a:rPr lang="es-ES" sz="2000" dirty="0" smtClean="0"/>
              <a:t>Pérdida de fueros e instituciones aragoneses.</a:t>
            </a:r>
          </a:p>
          <a:p>
            <a:pPr marL="719138" lvl="1" indent="-261938">
              <a:buFont typeface="Wingdings" pitchFamily="2" charset="2"/>
              <a:buChar char="Ø"/>
            </a:pPr>
            <a:r>
              <a:rPr lang="es-ES" sz="2000" dirty="0" smtClean="0"/>
              <a:t>Administración central: secretarías, Consejo de Castilla y Cortes de Castilla.</a:t>
            </a:r>
          </a:p>
          <a:p>
            <a:pPr marL="719138" lvl="1" indent="-261938">
              <a:buFont typeface="Wingdings" pitchFamily="2" charset="2"/>
              <a:buChar char="Ø"/>
            </a:pPr>
            <a:r>
              <a:rPr lang="es-ES" sz="2000" dirty="0" smtClean="0"/>
              <a:t>Administración territorial: capitanías generales, intendencias, corregimientos.</a:t>
            </a:r>
          </a:p>
          <a:p>
            <a:pPr marL="719138" lvl="1" indent="-261938">
              <a:buFont typeface="Wingdings" pitchFamily="2" charset="2"/>
              <a:buChar char="Ø"/>
            </a:pPr>
            <a:r>
              <a:rPr lang="es-ES" sz="2000" dirty="0" smtClean="0"/>
              <a:t>Reforma de la Hacienda.</a:t>
            </a:r>
          </a:p>
          <a:p>
            <a:pPr marL="719138" lvl="1" indent="-261938">
              <a:buFont typeface="Wingdings" pitchFamily="2" charset="2"/>
              <a:buChar char="Ø"/>
            </a:pPr>
            <a:r>
              <a:rPr lang="es-ES" sz="2000" dirty="0" smtClean="0"/>
              <a:t>Regalismo (control de la Iglesia).</a:t>
            </a:r>
          </a:p>
          <a:p>
            <a:pPr marL="719138" lvl="1" indent="-261938">
              <a:buFont typeface="Wingdings" pitchFamily="2" charset="2"/>
              <a:buChar char="Ø"/>
            </a:pPr>
            <a:r>
              <a:rPr lang="es-ES" sz="2000" dirty="0" smtClean="0"/>
              <a:t>Reforma militar: modernización, especialistas, formación…</a:t>
            </a:r>
          </a:p>
          <a:p>
            <a:pPr marL="719138" lvl="1" indent="-261938">
              <a:buFont typeface="Wingdings" pitchFamily="2" charset="2"/>
              <a:buChar char="Ø"/>
            </a:pPr>
            <a:r>
              <a:rPr lang="es-ES" sz="2000" dirty="0" smtClean="0"/>
              <a:t>Reformas económicas: mercantilismo.</a:t>
            </a:r>
          </a:p>
          <a:p>
            <a:pPr marL="719138" lvl="1" indent="-261938">
              <a:buFont typeface="Wingdings" pitchFamily="2" charset="2"/>
              <a:buChar char="Ø"/>
            </a:pPr>
            <a:r>
              <a:rPr lang="es-ES" sz="2000" dirty="0" smtClean="0"/>
              <a:t>Reformas culturales: Reales Academias, palacios y Biblioteca Real.</a:t>
            </a:r>
          </a:p>
          <a:p>
            <a:pPr marL="719138" lvl="1" indent="-261938">
              <a:buFont typeface="Wingdings" pitchFamily="2" charset="2"/>
              <a:buChar char="Ø"/>
            </a:pPr>
            <a:r>
              <a:rPr lang="es-ES" sz="2000" dirty="0" smtClean="0"/>
              <a:t>Reformas indianas: Cádiz y virreinato de Nueva Granada.</a:t>
            </a:r>
            <a:endParaRPr lang="es-ES_tradnl"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lbarroquista.files.wordpress.com/2015/02/guerra-de-sucesion01.jpg"/>
          <p:cNvPicPr>
            <a:picLocks noChangeAspect="1" noChangeArrowheads="1"/>
          </p:cNvPicPr>
          <p:nvPr/>
        </p:nvPicPr>
        <p:blipFill>
          <a:blip r:embed="rId2" cstate="print"/>
          <a:srcRect/>
          <a:stretch>
            <a:fillRect/>
          </a:stretch>
        </p:blipFill>
        <p:spPr bwMode="auto">
          <a:xfrm>
            <a:off x="3642351" y="1916832"/>
            <a:ext cx="5501649" cy="4714504"/>
          </a:xfrm>
          <a:prstGeom prst="rect">
            <a:avLst/>
          </a:prstGeom>
          <a:noFill/>
        </p:spPr>
      </p:pic>
      <p:sp>
        <p:nvSpPr>
          <p:cNvPr id="5" name="4 CuadroTexto"/>
          <p:cNvSpPr txBox="1"/>
          <p:nvPr/>
        </p:nvSpPr>
        <p:spPr>
          <a:xfrm>
            <a:off x="0" y="0"/>
            <a:ext cx="9144000" cy="1754326"/>
          </a:xfrm>
          <a:prstGeom prst="rect">
            <a:avLst/>
          </a:prstGeom>
          <a:noFill/>
        </p:spPr>
        <p:txBody>
          <a:bodyPr wrap="square" rtlCol="0">
            <a:spAutoFit/>
          </a:bodyPr>
          <a:lstStyle/>
          <a:p>
            <a:pPr algn="ctr"/>
            <a:r>
              <a:rPr lang="es-ES" sz="3600" dirty="0" smtClean="0"/>
              <a:t>También recordarás que supuso una guerra civil en la que </a:t>
            </a:r>
            <a:r>
              <a:rPr lang="es-ES" sz="3600" dirty="0" smtClean="0">
                <a:solidFill>
                  <a:srgbClr val="FF0000"/>
                </a:solidFill>
              </a:rPr>
              <a:t>Cataluña, Mallorca, Valencia </a:t>
            </a:r>
            <a:r>
              <a:rPr lang="es-ES" sz="3600" dirty="0" smtClean="0"/>
              <a:t>y en parte </a:t>
            </a:r>
            <a:r>
              <a:rPr lang="es-ES" sz="3600" dirty="0" smtClean="0">
                <a:solidFill>
                  <a:srgbClr val="FF0000"/>
                </a:solidFill>
              </a:rPr>
              <a:t>Aragón</a:t>
            </a:r>
            <a:r>
              <a:rPr lang="es-ES" sz="3600" dirty="0" smtClean="0"/>
              <a:t> apoyaron a los </a:t>
            </a:r>
            <a:r>
              <a:rPr lang="es-ES" sz="3600" dirty="0" err="1" smtClean="0">
                <a:solidFill>
                  <a:srgbClr val="FF0000"/>
                </a:solidFill>
              </a:rPr>
              <a:t>Austrias</a:t>
            </a:r>
            <a:r>
              <a:rPr lang="es-ES" sz="3600" dirty="0" smtClean="0"/>
              <a:t> orientales.</a:t>
            </a:r>
            <a:endParaRPr lang="es-ES" sz="3600" dirty="0"/>
          </a:p>
        </p:txBody>
      </p:sp>
      <p:sp>
        <p:nvSpPr>
          <p:cNvPr id="6" name="5 CuadroTexto"/>
          <p:cNvSpPr txBox="1"/>
          <p:nvPr/>
        </p:nvSpPr>
        <p:spPr>
          <a:xfrm>
            <a:off x="0" y="2924944"/>
            <a:ext cx="3635896" cy="3046988"/>
          </a:xfrm>
          <a:prstGeom prst="rect">
            <a:avLst/>
          </a:prstGeom>
          <a:noFill/>
        </p:spPr>
        <p:txBody>
          <a:bodyPr wrap="square" rtlCol="0">
            <a:spAutoFit/>
          </a:bodyPr>
          <a:lstStyle/>
          <a:p>
            <a:pPr algn="ctr"/>
            <a:r>
              <a:rPr lang="es-ES" sz="2400" dirty="0" smtClean="0"/>
              <a:t>Tiene que quedarte claro que Navarra y el País Vasco apoyaron al pretendiente francés, de ahí que esos territorios mantengan sus peculiaridades (fueros e instituciones) durante todo el siglo XVIII.</a:t>
            </a:r>
            <a:endParaRPr lang="es-E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virreinatos america"/>
          <p:cNvPicPr>
            <a:picLocks noChangeAspect="1" noChangeArrowheads="1"/>
          </p:cNvPicPr>
          <p:nvPr/>
        </p:nvPicPr>
        <p:blipFill>
          <a:blip r:embed="rId2" cstate="print"/>
          <a:srcRect/>
          <a:stretch>
            <a:fillRect/>
          </a:stretch>
        </p:blipFill>
        <p:spPr bwMode="auto">
          <a:xfrm>
            <a:off x="4538336" y="1"/>
            <a:ext cx="4605663" cy="5229200"/>
          </a:xfrm>
          <a:prstGeom prst="rect">
            <a:avLst/>
          </a:prstGeom>
          <a:noFill/>
        </p:spPr>
      </p:pic>
      <p:sp>
        <p:nvSpPr>
          <p:cNvPr id="3" name="2 CuadroTexto"/>
          <p:cNvSpPr txBox="1"/>
          <p:nvPr/>
        </p:nvSpPr>
        <p:spPr>
          <a:xfrm>
            <a:off x="0" y="332656"/>
            <a:ext cx="4572000" cy="3785652"/>
          </a:xfrm>
          <a:prstGeom prst="rect">
            <a:avLst/>
          </a:prstGeom>
          <a:noFill/>
        </p:spPr>
        <p:txBody>
          <a:bodyPr wrap="square" rtlCol="0">
            <a:spAutoFit/>
          </a:bodyPr>
          <a:lstStyle/>
          <a:p>
            <a:pPr algn="ctr"/>
            <a:r>
              <a:rPr lang="es-ES" sz="2400" dirty="0" smtClean="0"/>
              <a:t>Buena parte de estas reformas también </a:t>
            </a:r>
            <a:r>
              <a:rPr lang="es-ES" sz="2400" dirty="0" smtClean="0">
                <a:solidFill>
                  <a:srgbClr val="FF0000"/>
                </a:solidFill>
              </a:rPr>
              <a:t>se introdujeron en América</a:t>
            </a:r>
            <a:r>
              <a:rPr lang="es-ES" sz="2400" dirty="0" smtClean="0"/>
              <a:t>. Durante el siglo XVIII se crearon dos nuevos virreinatos (Nueva Granada y más tarde el de La Plata) y a finales de siglo dos nuevas capitanías general (Venezuela y Cuba). También se introdujeron más tarde las intendencias (debajo).</a:t>
            </a:r>
            <a:endParaRPr lang="es-ES" sz="2400" dirty="0"/>
          </a:p>
        </p:txBody>
      </p:sp>
      <p:pic>
        <p:nvPicPr>
          <p:cNvPr id="1028" name="Picture 4" descr="http://www7.uc.cl/sw_educ/historia/america/fotos/f1_3-7g.jpg"/>
          <p:cNvPicPr>
            <a:picLocks noChangeAspect="1" noChangeArrowheads="1"/>
          </p:cNvPicPr>
          <p:nvPr/>
        </p:nvPicPr>
        <p:blipFill>
          <a:blip r:embed="rId3" cstate="print"/>
          <a:srcRect/>
          <a:stretch>
            <a:fillRect/>
          </a:stretch>
        </p:blipFill>
        <p:spPr bwMode="auto">
          <a:xfrm>
            <a:off x="0" y="4162424"/>
            <a:ext cx="5743575" cy="269557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3429000" y="2348880"/>
            <a:ext cx="5715000" cy="4171950"/>
          </a:xfrm>
          <a:prstGeom prst="rect">
            <a:avLst/>
          </a:prstGeom>
          <a:noFill/>
          <a:ln w="9525">
            <a:noFill/>
            <a:miter lim="800000"/>
            <a:headEnd/>
            <a:tailEnd/>
          </a:ln>
        </p:spPr>
      </p:pic>
      <p:sp>
        <p:nvSpPr>
          <p:cNvPr id="3" name="Text Box 5"/>
          <p:cNvSpPr txBox="1">
            <a:spLocks noChangeArrowheads="1"/>
          </p:cNvSpPr>
          <p:nvPr/>
        </p:nvSpPr>
        <p:spPr bwMode="auto">
          <a:xfrm>
            <a:off x="0" y="0"/>
            <a:ext cx="9144000" cy="1938992"/>
          </a:xfrm>
          <a:prstGeom prst="rect">
            <a:avLst/>
          </a:prstGeom>
          <a:noFill/>
          <a:ln w="9525">
            <a:noFill/>
            <a:miter lim="800000"/>
            <a:headEnd/>
            <a:tailEnd/>
          </a:ln>
        </p:spPr>
        <p:txBody>
          <a:bodyPr wrap="square">
            <a:spAutoFit/>
          </a:bodyPr>
          <a:lstStyle/>
          <a:p>
            <a:pPr algn="ctr"/>
            <a:r>
              <a:rPr lang="es-ES" sz="4000" dirty="0" smtClean="0"/>
              <a:t>En España, además de la nueva Secretaría de Indias, se trasladó la Casa de Contratación de Sevilla a Cádiz en 1717.</a:t>
            </a:r>
          </a:p>
        </p:txBody>
      </p:sp>
      <p:sp>
        <p:nvSpPr>
          <p:cNvPr id="4" name="3 CuadroTexto"/>
          <p:cNvSpPr txBox="1"/>
          <p:nvPr/>
        </p:nvSpPr>
        <p:spPr>
          <a:xfrm>
            <a:off x="0" y="2564904"/>
            <a:ext cx="3419872" cy="3785652"/>
          </a:xfrm>
          <a:prstGeom prst="rect">
            <a:avLst/>
          </a:prstGeom>
          <a:noFill/>
        </p:spPr>
        <p:txBody>
          <a:bodyPr wrap="square" rtlCol="0">
            <a:spAutoFit/>
          </a:bodyPr>
          <a:lstStyle/>
          <a:p>
            <a:pPr algn="ctr"/>
            <a:r>
              <a:rPr lang="es-ES" sz="2400" dirty="0" smtClean="0"/>
              <a:t>Los problemas sevillanos con su puerto fluvial y con barcos cada vez más voluminosos fueron claves para trasladar el monopolio comercial de Sevilla a Cádiz, ciudad esta que conocerá un importante auge en el siglo XVIII.</a:t>
            </a:r>
            <a:endParaRPr lang="es-E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La </a:t>
            </a:r>
            <a:r>
              <a:rPr lang="es-ES" sz="3600" dirty="0" smtClean="0">
                <a:solidFill>
                  <a:srgbClr val="FF0000"/>
                </a:solidFill>
              </a:rPr>
              <a:t>monarquía francesa</a:t>
            </a:r>
            <a:r>
              <a:rPr lang="es-ES" sz="3600" dirty="0" smtClean="0"/>
              <a:t>, con la </a:t>
            </a:r>
            <a:r>
              <a:rPr lang="es-ES" sz="3600" dirty="0" smtClean="0">
                <a:solidFill>
                  <a:srgbClr val="FF0000"/>
                </a:solidFill>
              </a:rPr>
              <a:t>dinastía borbónica</a:t>
            </a:r>
            <a:r>
              <a:rPr lang="es-ES" sz="3600" dirty="0" smtClean="0"/>
              <a:t> desde 1589, había reforzado considerablemente su poder.</a:t>
            </a:r>
            <a:endParaRPr lang="es-ES" sz="3600" dirty="0"/>
          </a:p>
        </p:txBody>
      </p:sp>
      <p:sp>
        <p:nvSpPr>
          <p:cNvPr id="4" name="3 CuadroTexto"/>
          <p:cNvSpPr txBox="1"/>
          <p:nvPr/>
        </p:nvSpPr>
        <p:spPr>
          <a:xfrm>
            <a:off x="0" y="2924944"/>
            <a:ext cx="5148064" cy="2308324"/>
          </a:xfrm>
          <a:prstGeom prst="rect">
            <a:avLst/>
          </a:prstGeom>
          <a:noFill/>
        </p:spPr>
        <p:txBody>
          <a:bodyPr wrap="square" rtlCol="0">
            <a:spAutoFit/>
          </a:bodyPr>
          <a:lstStyle/>
          <a:p>
            <a:pPr algn="ctr"/>
            <a:r>
              <a:rPr lang="es-ES" sz="2400" dirty="0" smtClean="0"/>
              <a:t>La dinastía borbónica fue introducida en Francia por Enrique III de Navarra (derecha) tras una guerra civil conocida como la guerra de los Tres Enriques. Al vencer se hace con el trono francés como Enrique IV de Francia.</a:t>
            </a:r>
            <a:endParaRPr lang="es-ES" sz="2400" dirty="0"/>
          </a:p>
        </p:txBody>
      </p:sp>
      <p:pic>
        <p:nvPicPr>
          <p:cNvPr id="1028" name="Picture 4" descr="King Henry IV of France.jpg"/>
          <p:cNvPicPr>
            <a:picLocks noChangeAspect="1" noChangeArrowheads="1"/>
          </p:cNvPicPr>
          <p:nvPr/>
        </p:nvPicPr>
        <p:blipFill>
          <a:blip r:embed="rId2" cstate="print"/>
          <a:srcRect/>
          <a:stretch>
            <a:fillRect/>
          </a:stretch>
        </p:blipFill>
        <p:spPr bwMode="auto">
          <a:xfrm>
            <a:off x="5148064" y="1803007"/>
            <a:ext cx="3995936" cy="505499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5527774" y="1988840"/>
            <a:ext cx="3616226" cy="3498488"/>
          </a:xfrm>
          <a:prstGeom prst="rect">
            <a:avLst/>
          </a:prstGeom>
          <a:noFill/>
          <a:ln w="9525">
            <a:noFill/>
            <a:miter lim="800000"/>
            <a:headEnd/>
            <a:tailEnd/>
          </a:ln>
        </p:spPr>
      </p:pic>
      <p:sp>
        <p:nvSpPr>
          <p:cNvPr id="3" name="2 CuadroTexto"/>
          <p:cNvSpPr txBox="1"/>
          <p:nvPr/>
        </p:nvSpPr>
        <p:spPr>
          <a:xfrm>
            <a:off x="0" y="260648"/>
            <a:ext cx="5436096" cy="6370975"/>
          </a:xfrm>
          <a:prstGeom prst="rect">
            <a:avLst/>
          </a:prstGeom>
          <a:noFill/>
        </p:spPr>
        <p:txBody>
          <a:bodyPr wrap="square" rtlCol="0">
            <a:spAutoFit/>
          </a:bodyPr>
          <a:lstStyle/>
          <a:p>
            <a:pPr algn="ctr"/>
            <a:r>
              <a:rPr lang="es-ES" sz="2400" dirty="0" smtClean="0"/>
              <a:t>¿Qué pinta un</a:t>
            </a:r>
            <a:r>
              <a:rPr lang="es-ES" sz="2400" dirty="0" smtClean="0">
                <a:solidFill>
                  <a:srgbClr val="FF0000"/>
                </a:solidFill>
              </a:rPr>
              <a:t> rey de Navarra </a:t>
            </a:r>
            <a:r>
              <a:rPr lang="es-ES" sz="2400" dirty="0" smtClean="0"/>
              <a:t>si Navarra había sido invadida por España en 1515 y el rey de Navarra era el rey de España? Los Borbones son una rama noble procedente de una localidad del centro de Francia. El caso es que en 1512 los anteriores reyes de Navarra fueron vencidos militarmente por Fernando el Católico y su reino fue incorporado a la Corona de Castilla. No obstante, no reconocieron la conquista y siguieron intitulándose como reyes en la parte francesa de Navarra. La reina Juana III de Navarra se casó con el duque Antonio de Borbón, de cuyo matrimonio nació el Enrique que terminará siendo Enrique IV de Francia.</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Con </a:t>
            </a:r>
            <a:r>
              <a:rPr lang="es-ES" sz="3600" dirty="0" smtClean="0">
                <a:solidFill>
                  <a:srgbClr val="FF0000"/>
                </a:solidFill>
              </a:rPr>
              <a:t>Luis XIII </a:t>
            </a:r>
            <a:r>
              <a:rPr lang="es-ES" sz="3600" dirty="0" smtClean="0"/>
              <a:t>y, sobre todo, con </a:t>
            </a:r>
            <a:r>
              <a:rPr lang="es-ES" sz="3600" dirty="0" smtClean="0">
                <a:solidFill>
                  <a:srgbClr val="FF0000"/>
                </a:solidFill>
              </a:rPr>
              <a:t>Luis XIV</a:t>
            </a:r>
            <a:r>
              <a:rPr lang="es-ES" sz="3600" dirty="0" smtClean="0"/>
              <a:t>, el poder de la monarquía francesa no paró de crecer.</a:t>
            </a:r>
            <a:endParaRPr lang="es-ES" sz="3600" dirty="0"/>
          </a:p>
        </p:txBody>
      </p:sp>
      <p:pic>
        <p:nvPicPr>
          <p:cNvPr id="56322" name="Picture 2" descr="Resultado de imagen de luis xiii"/>
          <p:cNvPicPr>
            <a:picLocks noChangeAspect="1" noChangeArrowheads="1"/>
          </p:cNvPicPr>
          <p:nvPr/>
        </p:nvPicPr>
        <p:blipFill>
          <a:blip r:embed="rId2" cstate="print"/>
          <a:srcRect/>
          <a:stretch>
            <a:fillRect/>
          </a:stretch>
        </p:blipFill>
        <p:spPr bwMode="auto">
          <a:xfrm>
            <a:off x="0" y="1268760"/>
            <a:ext cx="3491880" cy="4423049"/>
          </a:xfrm>
          <a:prstGeom prst="rect">
            <a:avLst/>
          </a:prstGeom>
          <a:noFill/>
        </p:spPr>
      </p:pic>
      <p:pic>
        <p:nvPicPr>
          <p:cNvPr id="56324" name="Picture 4" descr="Resultado de imagen de luis xiv"/>
          <p:cNvPicPr>
            <a:picLocks noChangeAspect="1" noChangeArrowheads="1"/>
          </p:cNvPicPr>
          <p:nvPr/>
        </p:nvPicPr>
        <p:blipFill>
          <a:blip r:embed="rId3" cstate="print"/>
          <a:srcRect/>
          <a:stretch>
            <a:fillRect/>
          </a:stretch>
        </p:blipFill>
        <p:spPr bwMode="auto">
          <a:xfrm>
            <a:off x="4716016" y="1268760"/>
            <a:ext cx="4427984" cy="4427985"/>
          </a:xfrm>
          <a:prstGeom prst="rect">
            <a:avLst/>
          </a:prstGeom>
          <a:noFill/>
        </p:spPr>
      </p:pic>
      <p:sp>
        <p:nvSpPr>
          <p:cNvPr id="5" name="4 CuadroTexto"/>
          <p:cNvSpPr txBox="1"/>
          <p:nvPr/>
        </p:nvSpPr>
        <p:spPr>
          <a:xfrm>
            <a:off x="0" y="5733256"/>
            <a:ext cx="9144000" cy="1200329"/>
          </a:xfrm>
          <a:prstGeom prst="rect">
            <a:avLst/>
          </a:prstGeom>
          <a:noFill/>
        </p:spPr>
        <p:txBody>
          <a:bodyPr wrap="square" rtlCol="0">
            <a:spAutoFit/>
          </a:bodyPr>
          <a:lstStyle/>
          <a:p>
            <a:pPr algn="ctr"/>
            <a:r>
              <a:rPr lang="es-ES" sz="2400" dirty="0" smtClean="0"/>
              <a:t>“El Estado soy yo”, la célebre frase atribuida a Luis XIV (derecha), resume a la perfección en qué consiste el </a:t>
            </a:r>
            <a:r>
              <a:rPr lang="es-ES" sz="2400" dirty="0" smtClean="0">
                <a:solidFill>
                  <a:srgbClr val="FF0000"/>
                </a:solidFill>
              </a:rPr>
              <a:t>absolutismo</a:t>
            </a:r>
            <a:r>
              <a:rPr lang="es-ES" sz="2400" dirty="0" smtClean="0"/>
              <a:t>. Lo cierto es que no parece que Luis lo dijera en ningún momento.</a:t>
            </a:r>
            <a:endParaRPr lang="es-ES" sz="24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2977</TotalTime>
  <Words>3785</Words>
  <Application>Microsoft Office PowerPoint</Application>
  <PresentationFormat>Presentación en pantalla (4:3)</PresentationFormat>
  <Paragraphs>215</Paragraphs>
  <Slides>61</Slides>
  <Notes>0</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dc:creator>
  <cp:lastModifiedBy>San Justo</cp:lastModifiedBy>
  <cp:revision>257</cp:revision>
  <dcterms:created xsi:type="dcterms:W3CDTF">2009-06-02T17:24:38Z</dcterms:created>
  <dcterms:modified xsi:type="dcterms:W3CDTF">2020-07-29T10:31:10Z</dcterms:modified>
</cp:coreProperties>
</file>