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323" r:id="rId2"/>
    <p:sldId id="324" r:id="rId3"/>
    <p:sldId id="325" r:id="rId4"/>
    <p:sldId id="321" r:id="rId5"/>
    <p:sldId id="326" r:id="rId6"/>
    <p:sldId id="256" r:id="rId7"/>
    <p:sldId id="257" r:id="rId8"/>
    <p:sldId id="258" r:id="rId9"/>
    <p:sldId id="259" r:id="rId10"/>
    <p:sldId id="260" r:id="rId11"/>
    <p:sldId id="262" r:id="rId12"/>
    <p:sldId id="263" r:id="rId13"/>
    <p:sldId id="261" r:id="rId14"/>
    <p:sldId id="264" r:id="rId15"/>
    <p:sldId id="266" r:id="rId16"/>
    <p:sldId id="265" r:id="rId17"/>
    <p:sldId id="267" r:id="rId18"/>
    <p:sldId id="320" r:id="rId19"/>
    <p:sldId id="268" r:id="rId20"/>
    <p:sldId id="270" r:id="rId21"/>
    <p:sldId id="269" r:id="rId22"/>
    <p:sldId id="271" r:id="rId23"/>
    <p:sldId id="272" r:id="rId24"/>
    <p:sldId id="273" r:id="rId25"/>
    <p:sldId id="274" r:id="rId26"/>
    <p:sldId id="275" r:id="rId27"/>
    <p:sldId id="277" r:id="rId28"/>
    <p:sldId id="278" r:id="rId29"/>
    <p:sldId id="279" r:id="rId30"/>
    <p:sldId id="280" r:id="rId31"/>
    <p:sldId id="281" r:id="rId32"/>
    <p:sldId id="283" r:id="rId33"/>
    <p:sldId id="285" r:id="rId34"/>
    <p:sldId id="284" r:id="rId35"/>
    <p:sldId id="286" r:id="rId36"/>
    <p:sldId id="287" r:id="rId37"/>
    <p:sldId id="301" r:id="rId38"/>
    <p:sldId id="302" r:id="rId39"/>
    <p:sldId id="303" r:id="rId40"/>
    <p:sldId id="304" r:id="rId41"/>
    <p:sldId id="305" r:id="rId42"/>
    <p:sldId id="306" r:id="rId43"/>
    <p:sldId id="308" r:id="rId44"/>
    <p:sldId id="310" r:id="rId45"/>
    <p:sldId id="312" r:id="rId46"/>
    <p:sldId id="309" r:id="rId47"/>
    <p:sldId id="311" r:id="rId48"/>
    <p:sldId id="313" r:id="rId49"/>
    <p:sldId id="314" r:id="rId50"/>
    <p:sldId id="315" r:id="rId51"/>
    <p:sldId id="288" r:id="rId52"/>
    <p:sldId id="316" r:id="rId53"/>
    <p:sldId id="317" r:id="rId54"/>
    <p:sldId id="318" r:id="rId55"/>
    <p:sldId id="296" r:id="rId56"/>
    <p:sldId id="290" r:id="rId57"/>
    <p:sldId id="291" r:id="rId58"/>
    <p:sldId id="299" r:id="rId59"/>
    <p:sldId id="300" r:id="rId60"/>
    <p:sldId id="292" r:id="rId61"/>
    <p:sldId id="293" r:id="rId62"/>
    <p:sldId id="297" r:id="rId63"/>
    <p:sldId id="298" r:id="rId64"/>
    <p:sldId id="322" r:id="rId65"/>
    <p:sldId id="327" r:id="rId66"/>
    <p:sldId id="328" r:id="rId67"/>
    <p:sldId id="329" r:id="rId68"/>
    <p:sldId id="330" r:id="rId69"/>
    <p:sldId id="331" r:id="rId70"/>
    <p:sldId id="332" r:id="rId71"/>
    <p:sldId id="333" r:id="rId72"/>
    <p:sldId id="334" r:id="rId7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34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9002B-66DC-4FBB-B84A-A8EB8E96A11A}" type="datetimeFigureOut">
              <a:rPr lang="es-ES" smtClean="0"/>
              <a:pPr/>
              <a:t>29/07/2020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0590E-6D81-45B8-A65A-62832D68EE9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2C3B01-C444-4D5C-953B-26D087B8B2C7}" type="slidenum">
              <a:rPr lang="es-ES" smtClean="0"/>
              <a:pPr/>
              <a:t>55</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52D1F0-3E12-4AC3-813B-B6E9210E68B9}" type="slidenum">
              <a:rPr lang="es-ES" smtClean="0"/>
              <a:pPr/>
              <a:t>56</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52D1F0-3E12-4AC3-813B-B6E9210E68B9}" type="slidenum">
              <a:rPr lang="es-ES" smtClean="0"/>
              <a:pPr/>
              <a:t>58</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26745C4-5DEA-4DB4-9B48-6B5C76842055}" type="slidenum">
              <a:rPr lang="es-ES" smtClean="0"/>
              <a:pPr/>
              <a:t>59</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52D1F0-3E12-4AC3-813B-B6E9210E68B9}" type="slidenum">
              <a:rPr lang="es-ES" smtClean="0"/>
              <a:pPr/>
              <a:t>60</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52D1F0-3E12-4AC3-813B-B6E9210E68B9}" type="slidenum">
              <a:rPr lang="es-ES" smtClean="0"/>
              <a:pPr/>
              <a:t>62</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152D1F0-3E12-4AC3-813B-B6E9210E68B9}" type="slidenum">
              <a:rPr lang="es-ES" smtClean="0"/>
              <a:pPr/>
              <a:t>63</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92C3B01-C444-4D5C-953B-26D087B8B2C7}" type="slidenum">
              <a:rPr lang="es-ES" smtClean="0"/>
              <a:pPr/>
              <a:t>66</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1628800"/>
            <a:ext cx="9144000" cy="2554545"/>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Describe la Guerra de la Independencia: sus causas, la composición de los bandos en conflicto y el desarrollo de los acontecimientos.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arlos IV de rojo.jpg"/>
          <p:cNvPicPr>
            <a:picLocks noChangeAspect="1" noChangeArrowheads="1"/>
          </p:cNvPicPr>
          <p:nvPr/>
        </p:nvPicPr>
        <p:blipFill>
          <a:blip r:embed="rId2" cstate="print"/>
          <a:srcRect/>
          <a:stretch>
            <a:fillRect/>
          </a:stretch>
        </p:blipFill>
        <p:spPr bwMode="auto">
          <a:xfrm>
            <a:off x="4113432" y="1"/>
            <a:ext cx="5030569" cy="6858000"/>
          </a:xfrm>
          <a:prstGeom prst="rect">
            <a:avLst/>
          </a:prstGeom>
          <a:noFill/>
        </p:spPr>
      </p:pic>
      <p:sp>
        <p:nvSpPr>
          <p:cNvPr id="3" name="2 CuadroTexto"/>
          <p:cNvSpPr txBox="1"/>
          <p:nvPr/>
        </p:nvSpPr>
        <p:spPr>
          <a:xfrm>
            <a:off x="0" y="980728"/>
            <a:ext cx="4139952" cy="5016758"/>
          </a:xfrm>
          <a:prstGeom prst="rect">
            <a:avLst/>
          </a:prstGeom>
          <a:noFill/>
        </p:spPr>
        <p:txBody>
          <a:bodyPr wrap="square" rtlCol="0">
            <a:spAutoFit/>
          </a:bodyPr>
          <a:lstStyle/>
          <a:p>
            <a:pPr algn="ctr"/>
            <a:r>
              <a:rPr lang="es-ES" sz="3200" dirty="0" smtClean="0"/>
              <a:t>En diciembre de 1788, Carlos IV (1788-1808) sucedía a su padre en el trono. Su intención era mantener la política reformista de su padre apoyado en los ilustrados (</a:t>
            </a:r>
            <a:r>
              <a:rPr lang="es-ES" sz="3200" dirty="0" err="1" smtClean="0"/>
              <a:t>Campomanes</a:t>
            </a:r>
            <a:r>
              <a:rPr lang="es-ES" sz="3200" dirty="0" smtClean="0"/>
              <a:t> y conde de Aranda).</a:t>
            </a:r>
            <a:endParaRPr lang="es-E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esultado de imagen de revolución francesa"/>
          <p:cNvPicPr>
            <a:picLocks noChangeAspect="1" noChangeArrowheads="1"/>
          </p:cNvPicPr>
          <p:nvPr/>
        </p:nvPicPr>
        <p:blipFill>
          <a:blip r:embed="rId2" cstate="print"/>
          <a:srcRect/>
          <a:stretch>
            <a:fillRect/>
          </a:stretch>
        </p:blipFill>
        <p:spPr bwMode="auto">
          <a:xfrm>
            <a:off x="0" y="1700808"/>
            <a:ext cx="9144000" cy="4572000"/>
          </a:xfrm>
          <a:prstGeom prst="rect">
            <a:avLst/>
          </a:prstGeom>
          <a:noFill/>
        </p:spPr>
      </p:pic>
      <p:sp>
        <p:nvSpPr>
          <p:cNvPr id="3" name="2 CuadroTexto"/>
          <p:cNvSpPr txBox="1"/>
          <p:nvPr/>
        </p:nvSpPr>
        <p:spPr>
          <a:xfrm>
            <a:off x="0" y="0"/>
            <a:ext cx="9144000" cy="1077218"/>
          </a:xfrm>
          <a:prstGeom prst="rect">
            <a:avLst/>
          </a:prstGeom>
          <a:noFill/>
        </p:spPr>
        <p:txBody>
          <a:bodyPr wrap="square" rtlCol="0">
            <a:spAutoFit/>
          </a:bodyPr>
          <a:lstStyle/>
          <a:p>
            <a:pPr algn="ctr"/>
            <a:r>
              <a:rPr lang="es-ES" sz="3200" dirty="0" smtClean="0"/>
              <a:t>De inmediato estallaba la Revolución francesa (1789-1799) con sus reformas liberales.</a:t>
            </a:r>
            <a:endParaRPr lang="es-E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esultado de imagen de guillotinamiento luis xvi"/>
          <p:cNvPicPr>
            <a:picLocks noChangeAspect="1" noChangeArrowheads="1"/>
          </p:cNvPicPr>
          <p:nvPr/>
        </p:nvPicPr>
        <p:blipFill>
          <a:blip r:embed="rId2" cstate="print"/>
          <a:srcRect/>
          <a:stretch>
            <a:fillRect/>
          </a:stretch>
        </p:blipFill>
        <p:spPr bwMode="auto">
          <a:xfrm>
            <a:off x="0" y="1685785"/>
            <a:ext cx="9144000" cy="5172215"/>
          </a:xfrm>
          <a:prstGeom prst="rect">
            <a:avLst/>
          </a:prstGeom>
          <a:noFill/>
        </p:spPr>
      </p:pic>
      <p:sp>
        <p:nvSpPr>
          <p:cNvPr id="3" name="2 CuadroTexto"/>
          <p:cNvSpPr txBox="1"/>
          <p:nvPr/>
        </p:nvSpPr>
        <p:spPr>
          <a:xfrm>
            <a:off x="0" y="0"/>
            <a:ext cx="9144000" cy="1077218"/>
          </a:xfrm>
          <a:prstGeom prst="rect">
            <a:avLst/>
          </a:prstGeom>
          <a:noFill/>
        </p:spPr>
        <p:txBody>
          <a:bodyPr wrap="square" rtlCol="0">
            <a:spAutoFit/>
          </a:bodyPr>
          <a:lstStyle/>
          <a:p>
            <a:pPr algn="ctr"/>
            <a:r>
              <a:rPr lang="es-ES" sz="3200" dirty="0" smtClean="0"/>
              <a:t>En España se cortan las reformas, especialmente a raíz del </a:t>
            </a:r>
            <a:r>
              <a:rPr lang="es-ES" sz="3200" dirty="0" err="1" smtClean="0"/>
              <a:t>guillotinamiento</a:t>
            </a:r>
            <a:r>
              <a:rPr lang="es-ES" sz="3200" dirty="0" smtClean="0"/>
              <a:t> de Luis XVI (1793).</a:t>
            </a:r>
            <a:endParaRPr lang="es-E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anuel de Godoy, por Antonio Carnicero (Real Academia de Bellas Artes de San Fernando).jpg"/>
          <p:cNvPicPr>
            <a:picLocks noChangeAspect="1" noChangeArrowheads="1"/>
          </p:cNvPicPr>
          <p:nvPr/>
        </p:nvPicPr>
        <p:blipFill>
          <a:blip r:embed="rId2" cstate="print"/>
          <a:srcRect/>
          <a:stretch>
            <a:fillRect/>
          </a:stretch>
        </p:blipFill>
        <p:spPr bwMode="auto">
          <a:xfrm>
            <a:off x="4476251" y="1"/>
            <a:ext cx="4667749" cy="6858000"/>
          </a:xfrm>
          <a:prstGeom prst="rect">
            <a:avLst/>
          </a:prstGeom>
          <a:noFill/>
        </p:spPr>
      </p:pic>
      <p:sp>
        <p:nvSpPr>
          <p:cNvPr id="3" name="2 CuadroTexto"/>
          <p:cNvSpPr txBox="1"/>
          <p:nvPr/>
        </p:nvSpPr>
        <p:spPr>
          <a:xfrm>
            <a:off x="0" y="764704"/>
            <a:ext cx="4427984" cy="5509200"/>
          </a:xfrm>
          <a:prstGeom prst="rect">
            <a:avLst/>
          </a:prstGeom>
          <a:noFill/>
        </p:spPr>
        <p:txBody>
          <a:bodyPr wrap="square" rtlCol="0">
            <a:spAutoFit/>
          </a:bodyPr>
          <a:lstStyle/>
          <a:p>
            <a:pPr algn="ctr"/>
            <a:r>
              <a:rPr lang="es-ES" sz="3200" dirty="0" smtClean="0"/>
              <a:t>Carlos, incapaz de contener la situación y buscando alternativas de gobierno se fija en Godoy. Era un joven plebeyo que formaba parte de la Guardia Real y que, por tanto, se lo debía todo al rey. Pronto se convierte en un auténtico valido.</a:t>
            </a:r>
            <a:endParaRPr lang="es-E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esultado de imagen de paz de basilea"/>
          <p:cNvPicPr>
            <a:picLocks noChangeAspect="1" noChangeArrowheads="1"/>
          </p:cNvPicPr>
          <p:nvPr/>
        </p:nvPicPr>
        <p:blipFill>
          <a:blip r:embed="rId2" cstate="print"/>
          <a:srcRect/>
          <a:stretch>
            <a:fillRect/>
          </a:stretch>
        </p:blipFill>
        <p:spPr bwMode="auto">
          <a:xfrm>
            <a:off x="4211960" y="-16966"/>
            <a:ext cx="4932041" cy="6874966"/>
          </a:xfrm>
          <a:prstGeom prst="rect">
            <a:avLst/>
          </a:prstGeom>
          <a:noFill/>
        </p:spPr>
      </p:pic>
      <p:sp>
        <p:nvSpPr>
          <p:cNvPr id="4" name="3 CuadroTexto"/>
          <p:cNvSpPr txBox="1"/>
          <p:nvPr/>
        </p:nvSpPr>
        <p:spPr>
          <a:xfrm>
            <a:off x="0" y="0"/>
            <a:ext cx="4211960" cy="6986528"/>
          </a:xfrm>
          <a:prstGeom prst="rect">
            <a:avLst/>
          </a:prstGeom>
          <a:noFill/>
        </p:spPr>
        <p:txBody>
          <a:bodyPr wrap="square" rtlCol="0">
            <a:spAutoFit/>
          </a:bodyPr>
          <a:lstStyle/>
          <a:p>
            <a:pPr algn="ctr"/>
            <a:r>
              <a:rPr lang="es-ES" sz="3200" dirty="0" smtClean="0"/>
              <a:t>El momento clave en estas guerras se produce con la Paz de Basilea (1795). Hasta entonces España luchaba contra Francia, pero los malos resultados, la moderación revolucionaria y la actitud de intromisión inglesa en las colonias explican que España cambie de aliado.</a:t>
            </a:r>
            <a:endParaRPr lang="es-E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esultado de imagen de napoleón emperador david"/>
          <p:cNvPicPr>
            <a:picLocks noChangeAspect="1" noChangeArrowheads="1"/>
          </p:cNvPicPr>
          <p:nvPr/>
        </p:nvPicPr>
        <p:blipFill>
          <a:blip r:embed="rId2" cstate="print"/>
          <a:srcRect/>
          <a:stretch>
            <a:fillRect/>
          </a:stretch>
        </p:blipFill>
        <p:spPr bwMode="auto">
          <a:xfrm>
            <a:off x="3315673" y="1"/>
            <a:ext cx="5828327" cy="6858000"/>
          </a:xfrm>
          <a:prstGeom prst="rect">
            <a:avLst/>
          </a:prstGeom>
          <a:noFill/>
        </p:spPr>
      </p:pic>
      <p:sp>
        <p:nvSpPr>
          <p:cNvPr id="3" name="2 CuadroTexto"/>
          <p:cNvSpPr txBox="1"/>
          <p:nvPr/>
        </p:nvSpPr>
        <p:spPr>
          <a:xfrm>
            <a:off x="0" y="1196752"/>
            <a:ext cx="3275856" cy="3970318"/>
          </a:xfrm>
          <a:prstGeom prst="rect">
            <a:avLst/>
          </a:prstGeom>
          <a:noFill/>
        </p:spPr>
        <p:txBody>
          <a:bodyPr wrap="square" rtlCol="0">
            <a:spAutoFit/>
          </a:bodyPr>
          <a:lstStyle/>
          <a:p>
            <a:pPr algn="ctr"/>
            <a:r>
              <a:rPr lang="es-ES" sz="2800" dirty="0" smtClean="0"/>
              <a:t>Desde entonces, en Francia emergía la figura de Napoleón. Su gran objetivo era derrotar a Gran Bretaña, para lo cual planteó una invasión y después el bloqueo comercial de la isla.</a:t>
            </a:r>
            <a:endParaRPr lang="es-E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sultado de imagen de trafalgar wikipedia"/>
          <p:cNvPicPr>
            <a:picLocks noChangeAspect="1" noChangeArrowheads="1"/>
          </p:cNvPicPr>
          <p:nvPr/>
        </p:nvPicPr>
        <p:blipFill>
          <a:blip r:embed="rId2" cstate="print"/>
          <a:srcRect/>
          <a:stretch>
            <a:fillRect/>
          </a:stretch>
        </p:blipFill>
        <p:spPr bwMode="auto">
          <a:xfrm>
            <a:off x="251520" y="1628800"/>
            <a:ext cx="8712968" cy="4996078"/>
          </a:xfrm>
          <a:prstGeom prst="rect">
            <a:avLst/>
          </a:prstGeom>
          <a:noFill/>
        </p:spPr>
      </p:pic>
      <p:sp>
        <p:nvSpPr>
          <p:cNvPr id="3" name="2 CuadroTexto"/>
          <p:cNvSpPr txBox="1"/>
          <p:nvPr/>
        </p:nvSpPr>
        <p:spPr>
          <a:xfrm>
            <a:off x="0" y="0"/>
            <a:ext cx="9144000" cy="1569660"/>
          </a:xfrm>
          <a:prstGeom prst="rect">
            <a:avLst/>
          </a:prstGeom>
          <a:noFill/>
        </p:spPr>
        <p:txBody>
          <a:bodyPr wrap="square" rtlCol="0">
            <a:spAutoFit/>
          </a:bodyPr>
          <a:lstStyle/>
          <a:p>
            <a:pPr algn="ctr"/>
            <a:r>
              <a:rPr lang="es-ES" sz="3200" dirty="0" smtClean="0"/>
              <a:t>Y así se llega a la gran derrota naval de Trafalgar (1805) en la que la flota </a:t>
            </a:r>
            <a:r>
              <a:rPr lang="es-ES" sz="3200" dirty="0" err="1" smtClean="0"/>
              <a:t>francoespañola</a:t>
            </a:r>
            <a:r>
              <a:rPr lang="es-ES" sz="3200" dirty="0" smtClean="0"/>
              <a:t> fracasa estrepitosamente.</a:t>
            </a:r>
            <a:endParaRPr lang="es-E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Resultado de imagen de familia carlos iv"/>
          <p:cNvPicPr>
            <a:picLocks noChangeAspect="1" noChangeArrowheads="1"/>
          </p:cNvPicPr>
          <p:nvPr/>
        </p:nvPicPr>
        <p:blipFill>
          <a:blip r:embed="rId2" cstate="print"/>
          <a:srcRect/>
          <a:stretch>
            <a:fillRect/>
          </a:stretch>
        </p:blipFill>
        <p:spPr bwMode="auto">
          <a:xfrm>
            <a:off x="1187624" y="1823199"/>
            <a:ext cx="6624736" cy="5034801"/>
          </a:xfrm>
          <a:prstGeom prst="rect">
            <a:avLst/>
          </a:prstGeom>
          <a:noFill/>
        </p:spPr>
      </p:pic>
      <p:sp>
        <p:nvSpPr>
          <p:cNvPr id="4" name="3 CuadroTexto"/>
          <p:cNvSpPr txBox="1"/>
          <p:nvPr/>
        </p:nvSpPr>
        <p:spPr>
          <a:xfrm>
            <a:off x="0" y="0"/>
            <a:ext cx="9144000" cy="1938992"/>
          </a:xfrm>
          <a:prstGeom prst="rect">
            <a:avLst/>
          </a:prstGeom>
          <a:noFill/>
        </p:spPr>
        <p:txBody>
          <a:bodyPr wrap="square" rtlCol="0">
            <a:spAutoFit/>
          </a:bodyPr>
          <a:lstStyle/>
          <a:p>
            <a:pPr algn="ctr"/>
            <a:r>
              <a:rPr lang="es-ES" sz="4000" dirty="0" smtClean="0"/>
              <a:t>Para entonces, el descrédito de la familia real y de la capacidad militar española se habían hecho patente.</a:t>
            </a:r>
            <a:endParaRPr lang="es-ES"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solidFill>
                  <a:srgbClr val="FF0000"/>
                </a:solidFill>
                <a:latin typeface="Arial Black" pitchFamily="34" charset="0"/>
                <a:ea typeface="Calibri" pitchFamily="34" charset="0"/>
                <a:cs typeface="Times New Roman" pitchFamily="18" charset="0"/>
              </a:rPr>
              <a:t>Causas directas</a:t>
            </a:r>
            <a:endParaRPr lang="es-ES" sz="4800" dirty="0">
              <a:solidFill>
                <a:srgbClr val="FF0000"/>
              </a:solidFill>
            </a:endParaRPr>
          </a:p>
        </p:txBody>
      </p:sp>
      <p:sp>
        <p:nvSpPr>
          <p:cNvPr id="3" name="2 Rectángulo"/>
          <p:cNvSpPr/>
          <p:nvPr/>
        </p:nvSpPr>
        <p:spPr>
          <a:xfrm>
            <a:off x="0" y="980728"/>
            <a:ext cx="9144000" cy="3170099"/>
          </a:xfrm>
          <a:prstGeom prst="rect">
            <a:avLst/>
          </a:prstGeom>
        </p:spPr>
        <p:txBody>
          <a:bodyPr wrap="square">
            <a:spAutoFit/>
          </a:bodyPr>
          <a:lstStyle/>
          <a:p>
            <a:pPr marL="269875" lvl="0" indent="-269875" algn="just">
              <a:buFont typeface="Arial" pitchFamily="34" charset="0"/>
              <a:buChar char="•"/>
            </a:pPr>
            <a:r>
              <a:rPr lang="es-ES" sz="4000" dirty="0" smtClean="0">
                <a:latin typeface="Times New Roman" pitchFamily="18" charset="0"/>
                <a:cs typeface="Times New Roman" pitchFamily="18" charset="0"/>
              </a:rPr>
              <a:t>Tratado de </a:t>
            </a:r>
            <a:r>
              <a:rPr lang="es-ES" sz="4000" dirty="0" err="1" smtClean="0">
                <a:latin typeface="Times New Roman" pitchFamily="18" charset="0"/>
                <a:cs typeface="Times New Roman" pitchFamily="18" charset="0"/>
              </a:rPr>
              <a:t>Fontainebleau</a:t>
            </a:r>
            <a:r>
              <a:rPr lang="es-ES" sz="4000" dirty="0" smtClean="0">
                <a:latin typeface="Times New Roman" pitchFamily="18" charset="0"/>
                <a:cs typeface="Times New Roman" pitchFamily="18" charset="0"/>
              </a:rPr>
              <a:t>.</a:t>
            </a:r>
          </a:p>
          <a:p>
            <a:pPr marL="269875" lvl="0" indent="-269875" algn="just">
              <a:buFont typeface="Arial" pitchFamily="34" charset="0"/>
              <a:buChar char="•"/>
            </a:pPr>
            <a:r>
              <a:rPr lang="es-ES" sz="4000" dirty="0" smtClean="0">
                <a:latin typeface="Times New Roman" pitchFamily="18" charset="0"/>
                <a:cs typeface="Times New Roman" pitchFamily="18" charset="0"/>
              </a:rPr>
              <a:t>Motín de Aranjuez.</a:t>
            </a:r>
          </a:p>
          <a:p>
            <a:pPr marL="269875" lvl="0" indent="-269875" algn="just">
              <a:buFont typeface="Arial" pitchFamily="34" charset="0"/>
              <a:buChar char="•"/>
            </a:pPr>
            <a:r>
              <a:rPr lang="es-ES" sz="4000" dirty="0" smtClean="0">
                <a:latin typeface="Times New Roman" pitchFamily="18" charset="0"/>
                <a:cs typeface="Times New Roman" pitchFamily="18" charset="0"/>
              </a:rPr>
              <a:t>Abdicaciones de Bayona.</a:t>
            </a:r>
          </a:p>
          <a:p>
            <a:pPr marL="269875" lvl="0" indent="-269875" algn="just">
              <a:buFont typeface="Arial" pitchFamily="34" charset="0"/>
              <a:buChar char="•"/>
            </a:pPr>
            <a:r>
              <a:rPr lang="es-ES" sz="4000" dirty="0" smtClean="0">
                <a:latin typeface="Times New Roman" pitchFamily="18" charset="0"/>
                <a:cs typeface="Times New Roman" pitchFamily="18" charset="0"/>
              </a:rPr>
              <a:t>El inicio de la guerra: el 2 de mayo y la reacción popular.</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le:Fontainebleau1807.pdf"/>
          <p:cNvPicPr>
            <a:picLocks noChangeAspect="1" noChangeArrowheads="1"/>
          </p:cNvPicPr>
          <p:nvPr/>
        </p:nvPicPr>
        <p:blipFill>
          <a:blip r:embed="rId2" cstate="print"/>
          <a:srcRect/>
          <a:stretch>
            <a:fillRect/>
          </a:stretch>
        </p:blipFill>
        <p:spPr bwMode="auto">
          <a:xfrm>
            <a:off x="5251313" y="0"/>
            <a:ext cx="3892687" cy="6858000"/>
          </a:xfrm>
          <a:prstGeom prst="rect">
            <a:avLst/>
          </a:prstGeom>
          <a:noFill/>
        </p:spPr>
      </p:pic>
      <p:sp>
        <p:nvSpPr>
          <p:cNvPr id="3" name="2 CuadroTexto"/>
          <p:cNvSpPr txBox="1"/>
          <p:nvPr/>
        </p:nvSpPr>
        <p:spPr>
          <a:xfrm>
            <a:off x="0" y="1052736"/>
            <a:ext cx="5076056" cy="5016758"/>
          </a:xfrm>
          <a:prstGeom prst="rect">
            <a:avLst/>
          </a:prstGeom>
          <a:noFill/>
        </p:spPr>
        <p:txBody>
          <a:bodyPr wrap="square" rtlCol="0">
            <a:spAutoFit/>
          </a:bodyPr>
          <a:lstStyle/>
          <a:p>
            <a:pPr algn="ctr"/>
            <a:r>
              <a:rPr lang="es-ES" sz="3200" dirty="0" smtClean="0"/>
              <a:t>En 1807, Napoleón firma con Godoy el tratado de </a:t>
            </a:r>
            <a:r>
              <a:rPr lang="es-ES" sz="3200" dirty="0" err="1" smtClean="0"/>
              <a:t>Fontainebleau</a:t>
            </a:r>
            <a:r>
              <a:rPr lang="es-ES" sz="3200" dirty="0" smtClean="0"/>
              <a:t>. El objetivo era aislar a Gran Bretaña eliminando a su fiel aliada Portugal. Para ello, las tropas francesas debían ocupar el país por tierra. Godoy obtendría a cambio todo el sur de Portugal.</a:t>
            </a:r>
            <a:endParaRPr lang="es-E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tratados</a:t>
            </a:r>
          </a:p>
        </p:txBody>
      </p:sp>
      <p:sp>
        <p:nvSpPr>
          <p:cNvPr id="4" name="3 CuadroTexto"/>
          <p:cNvSpPr txBox="1"/>
          <p:nvPr/>
        </p:nvSpPr>
        <p:spPr>
          <a:xfrm>
            <a:off x="0" y="1628800"/>
            <a:ext cx="9144000" cy="2062103"/>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Tratado de </a:t>
            </a:r>
            <a:r>
              <a:rPr lang="es-ES" sz="3200" dirty="0" err="1" smtClean="0">
                <a:solidFill>
                  <a:schemeClr val="tx2">
                    <a:lumMod val="75000"/>
                  </a:schemeClr>
                </a:solidFill>
                <a:latin typeface="Arial Black" pitchFamily="34" charset="0"/>
              </a:rPr>
              <a:t>Fontainebleau</a:t>
            </a:r>
            <a:r>
              <a:rPr lang="es-ES" sz="3200" dirty="0" smtClean="0">
                <a:solidFill>
                  <a:schemeClr val="tx2">
                    <a:lumMod val="75000"/>
                  </a:schemeClr>
                </a:solidFill>
                <a:latin typeface="Arial Black" pitchFamily="34" charset="0"/>
              </a:rPr>
              <a:t>.</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Motín de Aranjuez.</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Abdicaciones de Bayona.</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Junta Suprema Central.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Resultado de imagen de tratado fontainebleau"/>
          <p:cNvPicPr>
            <a:picLocks noChangeAspect="1" noChangeArrowheads="1"/>
          </p:cNvPicPr>
          <p:nvPr/>
        </p:nvPicPr>
        <p:blipFill>
          <a:blip r:embed="rId2" cstate="print"/>
          <a:srcRect/>
          <a:stretch>
            <a:fillRect/>
          </a:stretch>
        </p:blipFill>
        <p:spPr bwMode="auto">
          <a:xfrm>
            <a:off x="1259632" y="1723830"/>
            <a:ext cx="6696744" cy="5134170"/>
          </a:xfrm>
          <a:prstGeom prst="rect">
            <a:avLst/>
          </a:prstGeom>
          <a:noFill/>
        </p:spPr>
      </p:pic>
      <p:sp>
        <p:nvSpPr>
          <p:cNvPr id="3" name="2 CuadroTexto"/>
          <p:cNvSpPr txBox="1"/>
          <p:nvPr/>
        </p:nvSpPr>
        <p:spPr>
          <a:xfrm>
            <a:off x="0" y="0"/>
            <a:ext cx="9144000" cy="1477328"/>
          </a:xfrm>
          <a:prstGeom prst="rect">
            <a:avLst/>
          </a:prstGeom>
          <a:noFill/>
        </p:spPr>
        <p:txBody>
          <a:bodyPr wrap="square" rtlCol="0">
            <a:spAutoFit/>
          </a:bodyPr>
          <a:lstStyle/>
          <a:p>
            <a:pPr algn="ctr"/>
            <a:r>
              <a:rPr lang="es-ES" sz="3000" dirty="0" smtClean="0"/>
              <a:t>Francia y España conquistaron rápidamente el país, pero además los franceses establecieron guarniciones por toda España con la supuesta intención de apoyar el ataque.</a:t>
            </a:r>
            <a:endParaRPr lang="es-ES" sz="3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Para entonces, Fernando, el príncipe de Asturias, ya se había convertido en el foco conspirativo para derribar a Godoy.</a:t>
            </a:r>
            <a:endParaRPr lang="es-ES" sz="3600" dirty="0"/>
          </a:p>
        </p:txBody>
      </p:sp>
      <p:pic>
        <p:nvPicPr>
          <p:cNvPr id="27650" name="Picture 2" descr="https://upload.wikimedia.org/wikipedia/commons/e/e3/Fernando_de_Borb%C3%B3n%2C_pr%C3%ADncipe_de_Asturias.jpg"/>
          <p:cNvPicPr>
            <a:picLocks noChangeAspect="1" noChangeArrowheads="1"/>
          </p:cNvPicPr>
          <p:nvPr/>
        </p:nvPicPr>
        <p:blipFill>
          <a:blip r:embed="rId2" cstate="print"/>
          <a:srcRect/>
          <a:stretch>
            <a:fillRect/>
          </a:stretch>
        </p:blipFill>
        <p:spPr bwMode="auto">
          <a:xfrm>
            <a:off x="5128210" y="1844824"/>
            <a:ext cx="4015790" cy="5013176"/>
          </a:xfrm>
          <a:prstGeom prst="rect">
            <a:avLst/>
          </a:prstGeom>
          <a:noFill/>
        </p:spPr>
      </p:pic>
      <p:sp>
        <p:nvSpPr>
          <p:cNvPr id="4" name="3 CuadroTexto"/>
          <p:cNvSpPr txBox="1"/>
          <p:nvPr/>
        </p:nvSpPr>
        <p:spPr>
          <a:xfrm>
            <a:off x="0" y="2492896"/>
            <a:ext cx="5076056" cy="3046988"/>
          </a:xfrm>
          <a:prstGeom prst="rect">
            <a:avLst/>
          </a:prstGeom>
          <a:noFill/>
        </p:spPr>
        <p:txBody>
          <a:bodyPr wrap="square" rtlCol="0">
            <a:spAutoFit/>
          </a:bodyPr>
          <a:lstStyle/>
          <a:p>
            <a:pPr algn="ctr"/>
            <a:r>
              <a:rPr lang="es-ES" sz="3200" dirty="0" smtClean="0"/>
              <a:t>En 1807 se produce el proceso de El Escorial. Fernando había conspirado contra Godoy. Fue descubierto y perdonado tras disculparse.</a:t>
            </a:r>
            <a:endParaRPr lang="es-E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En marzo de 1808, los partidarios de Fernando, provocan el motín de Aranjuez que supone la caída de Godoy y la abdicación de Carlos en su hijo Fernando.</a:t>
            </a:r>
            <a:endParaRPr lang="es-ES" sz="3600" dirty="0"/>
          </a:p>
        </p:txBody>
      </p:sp>
      <p:pic>
        <p:nvPicPr>
          <p:cNvPr id="28674" name="Picture 2" descr="Resultado de imagen"/>
          <p:cNvPicPr>
            <a:picLocks noChangeAspect="1" noChangeArrowheads="1"/>
          </p:cNvPicPr>
          <p:nvPr/>
        </p:nvPicPr>
        <p:blipFill>
          <a:blip r:embed="rId2" cstate="print"/>
          <a:srcRect/>
          <a:stretch>
            <a:fillRect/>
          </a:stretch>
        </p:blipFill>
        <p:spPr bwMode="auto">
          <a:xfrm>
            <a:off x="3939733" y="2492896"/>
            <a:ext cx="5204267" cy="3393182"/>
          </a:xfrm>
          <a:prstGeom prst="rect">
            <a:avLst/>
          </a:prstGeom>
          <a:noFill/>
        </p:spPr>
      </p:pic>
      <p:sp>
        <p:nvSpPr>
          <p:cNvPr id="4" name="3 CuadroTexto"/>
          <p:cNvSpPr txBox="1"/>
          <p:nvPr/>
        </p:nvSpPr>
        <p:spPr>
          <a:xfrm>
            <a:off x="0" y="2780928"/>
            <a:ext cx="3923928" cy="2677656"/>
          </a:xfrm>
          <a:prstGeom prst="rect">
            <a:avLst/>
          </a:prstGeom>
          <a:noFill/>
        </p:spPr>
        <p:txBody>
          <a:bodyPr wrap="square" rtlCol="0">
            <a:spAutoFit/>
          </a:bodyPr>
          <a:lstStyle/>
          <a:p>
            <a:pPr algn="ctr"/>
            <a:r>
              <a:rPr lang="es-ES" sz="2800" dirty="0" smtClean="0"/>
              <a:t>Godoy, asustado por la ocupación francesa, intenta huir con la familia real hacia Andalucía, pero son detenidos por una multitud en Aranjuez.</a:t>
            </a:r>
            <a:endParaRPr lang="es-E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Napoleón aprovechó el evidente caos en España para convertirse en el árbitro de la situación. Se produjo entonces el episodio de las abdicaciones de Bayona.</a:t>
            </a:r>
            <a:endParaRPr lang="es-ES" sz="3600" dirty="0"/>
          </a:p>
        </p:txBody>
      </p:sp>
      <p:pic>
        <p:nvPicPr>
          <p:cNvPr id="29698" name="Picture 2" descr="En las abdicaciones de Bayona el rey Fernando VII abdicó su derecho al trono español a favor de su padre Carlos IV, y este a su vez fue obligado a ceder el trono a Napoleón Bonaparte, quien a su vez lo cedió a su hermano José Bonaparte."/>
          <p:cNvPicPr>
            <a:picLocks noChangeAspect="1" noChangeArrowheads="1"/>
          </p:cNvPicPr>
          <p:nvPr/>
        </p:nvPicPr>
        <p:blipFill>
          <a:blip r:embed="rId2" cstate="print"/>
          <a:srcRect/>
          <a:stretch>
            <a:fillRect/>
          </a:stretch>
        </p:blipFill>
        <p:spPr bwMode="auto">
          <a:xfrm>
            <a:off x="3148299" y="2636912"/>
            <a:ext cx="5995701" cy="4005461"/>
          </a:xfrm>
          <a:prstGeom prst="rect">
            <a:avLst/>
          </a:prstGeom>
          <a:noFill/>
        </p:spPr>
      </p:pic>
      <p:sp>
        <p:nvSpPr>
          <p:cNvPr id="4" name="3 CuadroTexto"/>
          <p:cNvSpPr txBox="1"/>
          <p:nvPr/>
        </p:nvSpPr>
        <p:spPr>
          <a:xfrm>
            <a:off x="0" y="2492896"/>
            <a:ext cx="3131840" cy="3693319"/>
          </a:xfrm>
          <a:prstGeom prst="rect">
            <a:avLst/>
          </a:prstGeom>
          <a:noFill/>
        </p:spPr>
        <p:txBody>
          <a:bodyPr wrap="square" rtlCol="0">
            <a:spAutoFit/>
          </a:bodyPr>
          <a:lstStyle/>
          <a:p>
            <a:pPr algn="ctr"/>
            <a:r>
              <a:rPr lang="es-ES" sz="2600" dirty="0" smtClean="0"/>
              <a:t>Convenció a Fernando y Carlos para que fueran a la ciudad francesa de Bayona. Allí ambos renunciaron a la corona y Napoleón se la entregó a su hermano José.</a:t>
            </a:r>
            <a:endParaRPr lang="es-ES" sz="2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185214"/>
          </a:xfrm>
          <a:prstGeom prst="rect">
            <a:avLst/>
          </a:prstGeom>
          <a:noFill/>
        </p:spPr>
        <p:txBody>
          <a:bodyPr wrap="square" rtlCol="0">
            <a:spAutoFit/>
          </a:bodyPr>
          <a:lstStyle/>
          <a:p>
            <a:pPr algn="ctr"/>
            <a:r>
              <a:rPr lang="es-ES" sz="3400" dirty="0" smtClean="0"/>
              <a:t>El 2 de mayo de 1808, cuando las tropas francesas se disponían a evacuar al infante Francisco de Paula hacia Bayona, estalla en Madrid una revuelta espontánea contra los franceses.</a:t>
            </a:r>
            <a:endParaRPr lang="es-ES" sz="3400" dirty="0"/>
          </a:p>
        </p:txBody>
      </p:sp>
      <p:pic>
        <p:nvPicPr>
          <p:cNvPr id="30722" name="Picture 2" descr="Resultado de imagen de cuadro 2 de mayo 1808"/>
          <p:cNvPicPr>
            <a:picLocks noChangeAspect="1" noChangeArrowheads="1"/>
          </p:cNvPicPr>
          <p:nvPr/>
        </p:nvPicPr>
        <p:blipFill>
          <a:blip r:embed="rId2" cstate="print"/>
          <a:srcRect/>
          <a:stretch>
            <a:fillRect/>
          </a:stretch>
        </p:blipFill>
        <p:spPr bwMode="auto">
          <a:xfrm>
            <a:off x="1619672" y="2241696"/>
            <a:ext cx="5976664" cy="461630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Resultado de imagen de cuadro 2 de mayo 1808"/>
          <p:cNvPicPr>
            <a:picLocks noChangeAspect="1" noChangeArrowheads="1"/>
          </p:cNvPicPr>
          <p:nvPr/>
        </p:nvPicPr>
        <p:blipFill>
          <a:blip r:embed="rId2" cstate="print"/>
          <a:srcRect/>
          <a:stretch>
            <a:fillRect/>
          </a:stretch>
        </p:blipFill>
        <p:spPr bwMode="auto">
          <a:xfrm>
            <a:off x="899592" y="1343453"/>
            <a:ext cx="7272808" cy="5514547"/>
          </a:xfrm>
          <a:prstGeom prst="rect">
            <a:avLst/>
          </a:prstGeom>
          <a:noFill/>
        </p:spPr>
      </p:pic>
      <p:sp>
        <p:nvSpPr>
          <p:cNvPr id="3" name="2 CuadroTexto"/>
          <p:cNvSpPr txBox="1"/>
          <p:nvPr/>
        </p:nvSpPr>
        <p:spPr>
          <a:xfrm>
            <a:off x="0" y="0"/>
            <a:ext cx="9144000" cy="1138773"/>
          </a:xfrm>
          <a:prstGeom prst="rect">
            <a:avLst/>
          </a:prstGeom>
          <a:noFill/>
        </p:spPr>
        <p:txBody>
          <a:bodyPr wrap="square" rtlCol="0">
            <a:spAutoFit/>
          </a:bodyPr>
          <a:lstStyle/>
          <a:p>
            <a:pPr algn="ctr"/>
            <a:r>
              <a:rPr lang="es-ES" sz="3400" dirty="0" smtClean="0"/>
              <a:t>El 3 de mayo de 1808, se desata una feroz represión que conmociona al país.</a:t>
            </a:r>
            <a:endParaRPr lang="es-ES" sz="3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upload.wikimedia.org/wikipedia/commons/thumb/d/d4/Bandomostoles1808.JPG/800px-Bandomostoles1808.JPG"/>
          <p:cNvPicPr>
            <a:picLocks noChangeAspect="1" noChangeArrowheads="1"/>
          </p:cNvPicPr>
          <p:nvPr/>
        </p:nvPicPr>
        <p:blipFill>
          <a:blip r:embed="rId2" cstate="print"/>
          <a:srcRect/>
          <a:stretch>
            <a:fillRect/>
          </a:stretch>
        </p:blipFill>
        <p:spPr bwMode="auto">
          <a:xfrm>
            <a:off x="4788024" y="-36955"/>
            <a:ext cx="4355976" cy="6894956"/>
          </a:xfrm>
          <a:prstGeom prst="rect">
            <a:avLst/>
          </a:prstGeom>
          <a:noFill/>
        </p:spPr>
      </p:pic>
      <p:sp>
        <p:nvSpPr>
          <p:cNvPr id="3" name="2 CuadroTexto"/>
          <p:cNvSpPr txBox="1"/>
          <p:nvPr/>
        </p:nvSpPr>
        <p:spPr>
          <a:xfrm>
            <a:off x="0" y="836712"/>
            <a:ext cx="4788024" cy="5632311"/>
          </a:xfrm>
          <a:prstGeom prst="rect">
            <a:avLst/>
          </a:prstGeom>
          <a:noFill/>
        </p:spPr>
        <p:txBody>
          <a:bodyPr wrap="square" rtlCol="0">
            <a:spAutoFit/>
          </a:bodyPr>
          <a:lstStyle/>
          <a:p>
            <a:pPr algn="ctr"/>
            <a:r>
              <a:rPr lang="es-ES" sz="3600" dirty="0" smtClean="0"/>
              <a:t>El mismo 2 de mayo, el alcalde de Móstoles se convierte en la primera autoridad que incita públicamente a alzarse contra los invasores. Había empezado la guerra de la Independencia (1808-1814).</a:t>
            </a:r>
            <a:endParaRPr lang="es-ES"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dirty="0" smtClean="0">
                <a:solidFill>
                  <a:srgbClr val="FF0000"/>
                </a:solidFill>
                <a:latin typeface="Arial Black" pitchFamily="34" charset="0"/>
                <a:ea typeface="Calibri" pitchFamily="34" charset="0"/>
                <a:cs typeface="Times New Roman" pitchFamily="18" charset="0"/>
              </a:rPr>
              <a:t>Fases o desarrollo de los acontecimientos</a:t>
            </a:r>
            <a:endParaRPr lang="es-ES" sz="4800" dirty="0">
              <a:solidFill>
                <a:srgbClr val="FF0000"/>
              </a:solidFill>
            </a:endParaRPr>
          </a:p>
        </p:txBody>
      </p:sp>
      <p:sp>
        <p:nvSpPr>
          <p:cNvPr id="3" name="2 Rectángulo"/>
          <p:cNvSpPr/>
          <p:nvPr/>
        </p:nvSpPr>
        <p:spPr>
          <a:xfrm>
            <a:off x="0" y="2852936"/>
            <a:ext cx="9144000" cy="1938992"/>
          </a:xfrm>
          <a:prstGeom prst="rect">
            <a:avLst/>
          </a:prstGeom>
        </p:spPr>
        <p:txBody>
          <a:bodyPr wrap="square">
            <a:spAutoFit/>
          </a:bodyPr>
          <a:lstStyle/>
          <a:p>
            <a:pPr marL="269875" lvl="0" indent="-269875" algn="just">
              <a:buFont typeface="Arial" pitchFamily="34" charset="0"/>
              <a:buChar char="•"/>
            </a:pPr>
            <a:r>
              <a:rPr lang="es-ES" sz="4000" dirty="0" smtClean="0">
                <a:latin typeface="Times New Roman" pitchFamily="18" charset="0"/>
                <a:cs typeface="Times New Roman" pitchFamily="18" charset="0"/>
              </a:rPr>
              <a:t>Victoria española inicial.</a:t>
            </a:r>
          </a:p>
          <a:p>
            <a:pPr marL="269875" lvl="0" indent="-269875" algn="just">
              <a:buFont typeface="Arial" pitchFamily="34" charset="0"/>
              <a:buChar char="•"/>
            </a:pPr>
            <a:r>
              <a:rPr lang="es-ES" sz="4000" dirty="0" smtClean="0">
                <a:latin typeface="Times New Roman" pitchFamily="18" charset="0"/>
                <a:cs typeface="Times New Roman" pitchFamily="18" charset="0"/>
              </a:rPr>
              <a:t>La conquista francesa.</a:t>
            </a:r>
          </a:p>
          <a:p>
            <a:pPr marL="269875" lvl="0" indent="-269875" algn="just">
              <a:buFont typeface="Arial" pitchFamily="34" charset="0"/>
              <a:buChar char="•"/>
            </a:pPr>
            <a:r>
              <a:rPr lang="es-ES" sz="4000" dirty="0" smtClean="0">
                <a:latin typeface="Times New Roman" pitchFamily="18" charset="0"/>
                <a:cs typeface="Times New Roman" pitchFamily="18" charset="0"/>
              </a:rPr>
              <a:t>La expulsión de los franceses.</a:t>
            </a:r>
            <a:endParaRPr lang="es-ES" sz="40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guerra independencia mapa"/>
          <p:cNvPicPr>
            <a:picLocks noChangeAspect="1" noChangeArrowheads="1"/>
          </p:cNvPicPr>
          <p:nvPr/>
        </p:nvPicPr>
        <p:blipFill>
          <a:blip r:embed="rId2" cstate="print"/>
          <a:srcRect/>
          <a:stretch>
            <a:fillRect/>
          </a:stretch>
        </p:blipFill>
        <p:spPr bwMode="auto">
          <a:xfrm>
            <a:off x="1691680" y="1294138"/>
            <a:ext cx="5832648" cy="5563862"/>
          </a:xfrm>
          <a:prstGeom prst="rect">
            <a:avLst/>
          </a:prstGeom>
          <a:noFill/>
        </p:spPr>
      </p:pic>
      <p:sp>
        <p:nvSpPr>
          <p:cNvPr id="3" name="2 CuadroTexto"/>
          <p:cNvSpPr txBox="1"/>
          <p:nvPr/>
        </p:nvSpPr>
        <p:spPr>
          <a:xfrm>
            <a:off x="0" y="0"/>
            <a:ext cx="9144000" cy="1200329"/>
          </a:xfrm>
          <a:prstGeom prst="rect">
            <a:avLst/>
          </a:prstGeom>
          <a:noFill/>
        </p:spPr>
        <p:txBody>
          <a:bodyPr wrap="square" rtlCol="0">
            <a:spAutoFit/>
          </a:bodyPr>
          <a:lstStyle/>
          <a:p>
            <a:pPr algn="ctr"/>
            <a:r>
              <a:rPr lang="es-ES" sz="3600" dirty="0" smtClean="0"/>
              <a:t>La guerra de la Independencia pasó por una serie de fases que se pueden resumir en tres.</a:t>
            </a:r>
            <a:endParaRPr lang="es-ES"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En la primera fase las tropas francesas penetran en dirección a Madrid flanqueadas por otros dos cuerpos. Zaragoza, Gerona y Valencia resistieron el asedio francés.</a:t>
            </a:r>
            <a:endParaRPr lang="es-ES" sz="3600" dirty="0"/>
          </a:p>
        </p:txBody>
      </p:sp>
      <p:pic>
        <p:nvPicPr>
          <p:cNvPr id="36866" name="Picture 2" descr="https://upload.wikimedia.org/wikipedia/commons/thumb/d/d7/La_Rendici%C3%B3n_de_Bail%C3%A9n_%28Casado_del_Alisal%29.jpg/1024px-La_Rendici%C3%B3n_de_Bail%C3%A9n_%28Casado_del_Alisal%29.jpg"/>
          <p:cNvPicPr>
            <a:picLocks noChangeAspect="1" noChangeArrowheads="1"/>
          </p:cNvPicPr>
          <p:nvPr/>
        </p:nvPicPr>
        <p:blipFill>
          <a:blip r:embed="rId2" cstate="print"/>
          <a:srcRect/>
          <a:stretch>
            <a:fillRect/>
          </a:stretch>
        </p:blipFill>
        <p:spPr bwMode="auto">
          <a:xfrm>
            <a:off x="3543098" y="2564904"/>
            <a:ext cx="5600902" cy="3789040"/>
          </a:xfrm>
          <a:prstGeom prst="rect">
            <a:avLst/>
          </a:prstGeom>
          <a:noFill/>
        </p:spPr>
      </p:pic>
      <p:sp>
        <p:nvSpPr>
          <p:cNvPr id="4" name="3 CuadroTexto"/>
          <p:cNvSpPr txBox="1"/>
          <p:nvPr/>
        </p:nvSpPr>
        <p:spPr>
          <a:xfrm>
            <a:off x="0" y="2420888"/>
            <a:ext cx="3491880" cy="4154984"/>
          </a:xfrm>
          <a:prstGeom prst="rect">
            <a:avLst/>
          </a:prstGeom>
          <a:noFill/>
        </p:spPr>
        <p:txBody>
          <a:bodyPr wrap="square" rtlCol="0">
            <a:spAutoFit/>
          </a:bodyPr>
          <a:lstStyle/>
          <a:p>
            <a:pPr algn="just"/>
            <a:r>
              <a:rPr lang="es-ES" sz="2200" dirty="0" smtClean="0"/>
              <a:t>El 19 de julio de 1808 los franceses sufren una gran derrota en Bailén cuando se dirigían hacia Andalucía. El general Castaños derrota a los franceses y entra en Madrid en septiembre. Los franceses huyen al norte del Ebro. Por primera vez, las tropas de Napoleón eran derrotadas en una gran batalla a campo abierto.</a:t>
            </a:r>
            <a:endParaRPr lang="es-ES"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764704"/>
            <a:ext cx="9144000" cy="3970318"/>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600" dirty="0" smtClean="0">
                <a:solidFill>
                  <a:srgbClr val="002060"/>
                </a:solidFill>
                <a:latin typeface="Arial Black" pitchFamily="34" charset="0"/>
              </a:rPr>
              <a:t>Edad Moderna: </a:t>
            </a:r>
            <a:r>
              <a:rPr lang="es-ES" sz="2000" dirty="0" smtClean="0">
                <a:solidFill>
                  <a:srgbClr val="002060"/>
                </a:solidFill>
                <a:latin typeface="Arial Black" pitchFamily="34" charset="0"/>
              </a:rPr>
              <a:t>(1492 – 1789).</a:t>
            </a:r>
          </a:p>
          <a:p>
            <a:pPr marL="720725" indent="-360363" algn="just">
              <a:buFont typeface="Wingdings" pitchFamily="2" charset="2"/>
              <a:buChar char="v"/>
            </a:pPr>
            <a:r>
              <a:rPr lang="es-ES" sz="3200" dirty="0" smtClean="0">
                <a:solidFill>
                  <a:srgbClr val="002060"/>
                </a:solidFill>
                <a:latin typeface="Arial Black" pitchFamily="34" charset="0"/>
              </a:rPr>
              <a:t>Borbones</a:t>
            </a:r>
            <a:r>
              <a:rPr lang="es-ES" sz="2000" dirty="0" smtClean="0">
                <a:solidFill>
                  <a:srgbClr val="002060"/>
                </a:solidFill>
                <a:latin typeface="Arial Black" pitchFamily="34" charset="0"/>
              </a:rPr>
              <a:t> (1700-1788).</a:t>
            </a:r>
          </a:p>
          <a:p>
            <a:pPr marL="720725" indent="-360363" algn="just"/>
            <a:endParaRPr lang="es-ES" sz="2000" dirty="0" smtClean="0">
              <a:solidFill>
                <a:srgbClr val="002060"/>
              </a:solidFill>
              <a:latin typeface="Arial Black" pitchFamily="34" charset="0"/>
            </a:endParaRPr>
          </a:p>
          <a:p>
            <a:pPr marL="361950" indent="-361950" algn="just">
              <a:buFont typeface="Wingdings" pitchFamily="2" charset="2"/>
              <a:buChar char="Ø"/>
            </a:pPr>
            <a:r>
              <a:rPr lang="es-ES" sz="3600" dirty="0" smtClean="0">
                <a:solidFill>
                  <a:srgbClr val="FF0000"/>
                </a:solidFill>
                <a:latin typeface="Arial Black" pitchFamily="34" charset="0"/>
              </a:rPr>
              <a:t>Edad Contemporánea: </a:t>
            </a:r>
            <a:r>
              <a:rPr lang="es-ES" sz="2000" dirty="0" smtClean="0">
                <a:solidFill>
                  <a:srgbClr val="FF0000"/>
                </a:solidFill>
                <a:latin typeface="Arial Black" pitchFamily="34" charset="0"/>
              </a:rPr>
              <a:t>(1789-presente).</a:t>
            </a:r>
          </a:p>
          <a:p>
            <a:pPr marL="725488" indent="-363538" algn="just">
              <a:buFont typeface="Wingdings" pitchFamily="2" charset="2"/>
              <a:buChar char="v"/>
            </a:pPr>
            <a:r>
              <a:rPr lang="es-ES" sz="3200" dirty="0" smtClean="0">
                <a:solidFill>
                  <a:srgbClr val="FF0000"/>
                </a:solidFill>
                <a:latin typeface="Arial Black" pitchFamily="34" charset="0"/>
              </a:rPr>
              <a:t>Carlos IV</a:t>
            </a:r>
            <a:r>
              <a:rPr lang="es-ES" sz="2000" dirty="0" smtClean="0">
                <a:solidFill>
                  <a:srgbClr val="FF0000"/>
                </a:solidFill>
                <a:latin typeface="Arial Black" pitchFamily="34" charset="0"/>
              </a:rPr>
              <a:t> (1788-1808).</a:t>
            </a:r>
          </a:p>
          <a:p>
            <a:pPr marL="725488" indent="-363538" algn="just">
              <a:buFont typeface="Wingdings" pitchFamily="2" charset="2"/>
              <a:buChar char="v"/>
            </a:pPr>
            <a:r>
              <a:rPr lang="es-ES" sz="3200" dirty="0" smtClean="0">
                <a:solidFill>
                  <a:srgbClr val="FF0000"/>
                </a:solidFill>
                <a:latin typeface="Arial Black" pitchFamily="34" charset="0"/>
              </a:rPr>
              <a:t>Guerra de la Independencia </a:t>
            </a:r>
            <a:r>
              <a:rPr lang="es-ES" sz="2000" dirty="0" smtClean="0">
                <a:solidFill>
                  <a:srgbClr val="FF0000"/>
                </a:solidFill>
                <a:latin typeface="Arial Black" pitchFamily="34" charset="0"/>
              </a:rPr>
              <a:t>(1808-1814).</a:t>
            </a:r>
          </a:p>
          <a:p>
            <a:pPr marL="725488" indent="-363538" algn="just">
              <a:buFont typeface="Wingdings" pitchFamily="2" charset="2"/>
              <a:buChar char="v"/>
            </a:pPr>
            <a:r>
              <a:rPr lang="es-ES" sz="3200" dirty="0" smtClean="0">
                <a:solidFill>
                  <a:srgbClr val="002060"/>
                </a:solidFill>
                <a:latin typeface="Arial Black" pitchFamily="34" charset="0"/>
              </a:rPr>
              <a:t>Fernando VII</a:t>
            </a:r>
            <a:r>
              <a:rPr lang="es-ES" sz="2000" dirty="0" smtClean="0">
                <a:solidFill>
                  <a:srgbClr val="002060"/>
                </a:solidFill>
                <a:latin typeface="Arial Black" pitchFamily="34" charset="0"/>
              </a:rPr>
              <a:t> (1808-1833).</a:t>
            </a:r>
          </a:p>
          <a:p>
            <a:pPr marL="725488" indent="-363538" algn="just">
              <a:buFont typeface="Wingdings" pitchFamily="2" charset="2"/>
              <a:buChar char="v"/>
            </a:pPr>
            <a:r>
              <a:rPr lang="es-ES" sz="3200" dirty="0" smtClean="0">
                <a:solidFill>
                  <a:srgbClr val="002060"/>
                </a:solidFill>
                <a:latin typeface="Arial Black" pitchFamily="34" charset="0"/>
              </a:rPr>
              <a:t>Isabel II </a:t>
            </a:r>
            <a:r>
              <a:rPr lang="es-ES" sz="2000" dirty="0" smtClean="0">
                <a:solidFill>
                  <a:srgbClr val="002060"/>
                </a:solidFill>
                <a:latin typeface="Arial Black" pitchFamily="34" charset="0"/>
              </a:rPr>
              <a:t>(1833-1868).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Resultado de imagen de napoleón grand armee"/>
          <p:cNvPicPr>
            <a:picLocks noChangeAspect="1" noChangeArrowheads="1"/>
          </p:cNvPicPr>
          <p:nvPr/>
        </p:nvPicPr>
        <p:blipFill>
          <a:blip r:embed="rId2" cstate="print"/>
          <a:srcRect/>
          <a:stretch>
            <a:fillRect/>
          </a:stretch>
        </p:blipFill>
        <p:spPr bwMode="auto">
          <a:xfrm>
            <a:off x="1187624" y="1728725"/>
            <a:ext cx="6912768" cy="5129275"/>
          </a:xfrm>
          <a:prstGeom prst="rect">
            <a:avLst/>
          </a:prstGeom>
          <a:noFill/>
        </p:spPr>
      </p:pic>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t>En noviembre de 1808 se inicia la segunda fase con la penetración de la Grande </a:t>
            </a:r>
            <a:r>
              <a:rPr lang="es-ES" sz="3600" dirty="0" err="1" smtClean="0"/>
              <a:t>Armée</a:t>
            </a:r>
            <a:r>
              <a:rPr lang="es-ES" sz="3600" dirty="0" smtClean="0"/>
              <a:t> dirigida por el mismísimo Napoleón.</a:t>
            </a:r>
            <a:endParaRPr lang="es-ES"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upload.wikimedia.org/wikipedia/commons/thumb/d/d9/01_campa%C3%B1asfrancesasenespana.svg/800px-01_campa%C3%B1asfrancesasenespana.svg.png"/>
          <p:cNvPicPr>
            <a:picLocks noChangeAspect="1" noChangeArrowheads="1"/>
          </p:cNvPicPr>
          <p:nvPr/>
        </p:nvPicPr>
        <p:blipFill>
          <a:blip r:embed="rId2" cstate="print"/>
          <a:srcRect/>
          <a:stretch>
            <a:fillRect/>
          </a:stretch>
        </p:blipFill>
        <p:spPr bwMode="auto">
          <a:xfrm>
            <a:off x="3095328" y="1844824"/>
            <a:ext cx="6048672" cy="4813735"/>
          </a:xfrm>
          <a:prstGeom prst="rect">
            <a:avLst/>
          </a:prstGeom>
          <a:noFill/>
        </p:spPr>
      </p:pic>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t>Con 300.000 hombres, Napoleón invade la Península y persigue a los británicos que huyen hacia A Coruña.</a:t>
            </a:r>
            <a:endParaRPr lang="es-ES" sz="3600" dirty="0"/>
          </a:p>
        </p:txBody>
      </p:sp>
      <p:sp>
        <p:nvSpPr>
          <p:cNvPr id="4" name="3 CuadroTexto"/>
          <p:cNvSpPr txBox="1"/>
          <p:nvPr/>
        </p:nvSpPr>
        <p:spPr>
          <a:xfrm>
            <a:off x="0" y="2996952"/>
            <a:ext cx="3059832" cy="1938992"/>
          </a:xfrm>
          <a:prstGeom prst="rect">
            <a:avLst/>
          </a:prstGeom>
          <a:noFill/>
        </p:spPr>
        <p:txBody>
          <a:bodyPr wrap="square" rtlCol="0">
            <a:spAutoFit/>
          </a:bodyPr>
          <a:lstStyle/>
          <a:p>
            <a:pPr algn="ctr"/>
            <a:r>
              <a:rPr lang="es-ES" sz="2400" dirty="0" smtClean="0"/>
              <a:t>Napoleón regresa a Francia en enero de 1809 dejando al grueso de su ejército en la Península.</a:t>
            </a:r>
            <a:endParaRPr lang="es-E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1200329"/>
          </a:xfrm>
          <a:prstGeom prst="rect">
            <a:avLst/>
          </a:prstGeom>
          <a:noFill/>
        </p:spPr>
        <p:txBody>
          <a:bodyPr wrap="square" rtlCol="0">
            <a:spAutoFit/>
          </a:bodyPr>
          <a:lstStyle/>
          <a:p>
            <a:pPr algn="ctr"/>
            <a:r>
              <a:rPr lang="es-ES" sz="3600" dirty="0" smtClean="0"/>
              <a:t>En esta fase Francia ocupa prácticamente toda la Península.</a:t>
            </a:r>
            <a:endParaRPr lang="es-ES" sz="3600" dirty="0"/>
          </a:p>
        </p:txBody>
      </p:sp>
      <p:pic>
        <p:nvPicPr>
          <p:cNvPr id="40964" name="Picture 4" descr="https://upload.wikimedia.org/wikipedia/commons/thumb/d/d4/Francisco_Goya_-_Portrait_of_the_Duke_of_Wellington.jpg/250px-Francisco_Goya_-_Portrait_of_the_Duke_of_Wellington.jpg"/>
          <p:cNvPicPr>
            <a:picLocks noChangeAspect="1" noChangeArrowheads="1"/>
          </p:cNvPicPr>
          <p:nvPr/>
        </p:nvPicPr>
        <p:blipFill>
          <a:blip r:embed="rId2" cstate="print"/>
          <a:srcRect/>
          <a:stretch>
            <a:fillRect/>
          </a:stretch>
        </p:blipFill>
        <p:spPr bwMode="auto">
          <a:xfrm>
            <a:off x="4644008" y="1278009"/>
            <a:ext cx="4499992" cy="5579992"/>
          </a:xfrm>
          <a:prstGeom prst="rect">
            <a:avLst/>
          </a:prstGeom>
          <a:noFill/>
        </p:spPr>
      </p:pic>
      <p:sp>
        <p:nvSpPr>
          <p:cNvPr id="6" name="5 CuadroTexto"/>
          <p:cNvSpPr txBox="1"/>
          <p:nvPr/>
        </p:nvSpPr>
        <p:spPr>
          <a:xfrm>
            <a:off x="0" y="2132856"/>
            <a:ext cx="4644008" cy="3108543"/>
          </a:xfrm>
          <a:prstGeom prst="rect">
            <a:avLst/>
          </a:prstGeom>
          <a:noFill/>
        </p:spPr>
        <p:txBody>
          <a:bodyPr wrap="square" rtlCol="0">
            <a:spAutoFit/>
          </a:bodyPr>
          <a:lstStyle/>
          <a:p>
            <a:pPr algn="ctr"/>
            <a:r>
              <a:rPr lang="es-ES" sz="2800" dirty="0" smtClean="0"/>
              <a:t>Solo resisten el entorno de Lisboa, defendida por los ingleses comandados por Arthur </a:t>
            </a:r>
            <a:r>
              <a:rPr lang="es-ES" sz="2800" dirty="0" err="1" smtClean="0"/>
              <a:t>Wellesley</a:t>
            </a:r>
            <a:r>
              <a:rPr lang="es-ES" sz="2800" dirty="0" smtClean="0"/>
              <a:t> (futuro duque de Wellington), y Cádiz, también protegida por la flota inglesa.</a:t>
            </a:r>
            <a:endParaRPr lang="es-E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Los españoles renuncian entonces a las batallas campales e inventan una nueva táctica militar, la lucha de guerrillas.</a:t>
            </a:r>
            <a:endParaRPr lang="es-ES" sz="3600" dirty="0"/>
          </a:p>
        </p:txBody>
      </p:sp>
      <p:pic>
        <p:nvPicPr>
          <p:cNvPr id="41986" name="Picture 2"/>
          <p:cNvPicPr>
            <a:picLocks noChangeAspect="1" noChangeArrowheads="1"/>
          </p:cNvPicPr>
          <p:nvPr/>
        </p:nvPicPr>
        <p:blipFill>
          <a:blip r:embed="rId2" cstate="print"/>
          <a:srcRect/>
          <a:stretch>
            <a:fillRect/>
          </a:stretch>
        </p:blipFill>
        <p:spPr bwMode="auto">
          <a:xfrm>
            <a:off x="1331640" y="2060848"/>
            <a:ext cx="6200775" cy="2676525"/>
          </a:xfrm>
          <a:prstGeom prst="rect">
            <a:avLst/>
          </a:prstGeom>
          <a:noFill/>
          <a:ln w="9525">
            <a:noFill/>
            <a:miter lim="800000"/>
            <a:headEnd/>
            <a:tailEnd/>
          </a:ln>
        </p:spPr>
      </p:pic>
      <p:sp>
        <p:nvSpPr>
          <p:cNvPr id="4" name="3 CuadroTexto"/>
          <p:cNvSpPr txBox="1"/>
          <p:nvPr/>
        </p:nvSpPr>
        <p:spPr>
          <a:xfrm>
            <a:off x="395536" y="4919008"/>
            <a:ext cx="8352928" cy="1938992"/>
          </a:xfrm>
          <a:prstGeom prst="rect">
            <a:avLst/>
          </a:prstGeom>
          <a:noFill/>
        </p:spPr>
        <p:txBody>
          <a:bodyPr wrap="square" rtlCol="0">
            <a:spAutoFit/>
          </a:bodyPr>
          <a:lstStyle/>
          <a:p>
            <a:pPr algn="ctr"/>
            <a:r>
              <a:rPr lang="es-ES" sz="2400" dirty="0" err="1" smtClean="0"/>
              <a:t>Espoz</a:t>
            </a:r>
            <a:r>
              <a:rPr lang="es-ES" sz="2400" dirty="0" smtClean="0"/>
              <a:t> y Mina, El Empecinado y el cura Merino fueron tres los más famosos guerrilleros españoles. La táctica consistía en vivir en organizar partidas reducidas de soldados que vivían en los montes y atacaban las líneas de suministro enemigas para desgastar a su rival y obligarle a mantener muchas tropas inmovilizadas.</a:t>
            </a:r>
            <a:endParaRPr lang="es-E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La tercera fase incluye el retroceso y derrota de las tropas francesas entre 1812 y 1814.</a:t>
            </a:r>
            <a:endParaRPr lang="es-ES" sz="3600" dirty="0"/>
          </a:p>
        </p:txBody>
      </p:sp>
      <p:pic>
        <p:nvPicPr>
          <p:cNvPr id="43010" name="Picture 2" descr="Resultado de imagen de batalla arapiles"/>
          <p:cNvPicPr>
            <a:picLocks noChangeAspect="1" noChangeArrowheads="1"/>
          </p:cNvPicPr>
          <p:nvPr/>
        </p:nvPicPr>
        <p:blipFill>
          <a:blip r:embed="rId2" cstate="print"/>
          <a:srcRect/>
          <a:stretch>
            <a:fillRect/>
          </a:stretch>
        </p:blipFill>
        <p:spPr bwMode="auto">
          <a:xfrm>
            <a:off x="1043608" y="1340768"/>
            <a:ext cx="6858000" cy="3943350"/>
          </a:xfrm>
          <a:prstGeom prst="rect">
            <a:avLst/>
          </a:prstGeom>
          <a:noFill/>
        </p:spPr>
      </p:pic>
      <p:sp>
        <p:nvSpPr>
          <p:cNvPr id="4" name="3 CuadroTexto"/>
          <p:cNvSpPr txBox="1"/>
          <p:nvPr/>
        </p:nvSpPr>
        <p:spPr>
          <a:xfrm>
            <a:off x="0" y="5288340"/>
            <a:ext cx="9144000" cy="1569660"/>
          </a:xfrm>
          <a:prstGeom prst="rect">
            <a:avLst/>
          </a:prstGeom>
          <a:noFill/>
        </p:spPr>
        <p:txBody>
          <a:bodyPr wrap="square" rtlCol="0">
            <a:spAutoFit/>
          </a:bodyPr>
          <a:lstStyle/>
          <a:p>
            <a:pPr algn="ctr"/>
            <a:r>
              <a:rPr lang="es-ES" sz="2400" dirty="0" smtClean="0"/>
              <a:t>Wellington se armó de paciencia dejando que los franceses se debilitaran con los ataques guerrilleros y con la retirada de sus tropas para ir a luchar Rusia. Finalmente, en julio de 1812 se produce la primera gran victoria británica. Los franceses inician una retirada.</a:t>
            </a:r>
            <a:endParaRPr lang="es-E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En 1814 las últimas tropas francesas abandonan Cataluña.</a:t>
            </a:r>
            <a:endParaRPr lang="es-ES" sz="3600" dirty="0"/>
          </a:p>
        </p:txBody>
      </p:sp>
      <p:pic>
        <p:nvPicPr>
          <p:cNvPr id="44034" name="Picture 2" descr="Resultado de imagen de batalla vitoria"/>
          <p:cNvPicPr>
            <a:picLocks noChangeAspect="1" noChangeArrowheads="1"/>
          </p:cNvPicPr>
          <p:nvPr/>
        </p:nvPicPr>
        <p:blipFill>
          <a:blip r:embed="rId2" cstate="print"/>
          <a:srcRect/>
          <a:stretch>
            <a:fillRect/>
          </a:stretch>
        </p:blipFill>
        <p:spPr bwMode="auto">
          <a:xfrm>
            <a:off x="1403648" y="1340768"/>
            <a:ext cx="6552728" cy="3688553"/>
          </a:xfrm>
          <a:prstGeom prst="rect">
            <a:avLst/>
          </a:prstGeom>
          <a:noFill/>
        </p:spPr>
      </p:pic>
      <p:sp>
        <p:nvSpPr>
          <p:cNvPr id="4" name="3 CuadroTexto"/>
          <p:cNvSpPr txBox="1"/>
          <p:nvPr/>
        </p:nvSpPr>
        <p:spPr>
          <a:xfrm>
            <a:off x="0" y="5288340"/>
            <a:ext cx="9144000" cy="1569660"/>
          </a:xfrm>
          <a:prstGeom prst="rect">
            <a:avLst/>
          </a:prstGeom>
          <a:noFill/>
        </p:spPr>
        <p:txBody>
          <a:bodyPr wrap="square" rtlCol="0">
            <a:spAutoFit/>
          </a:bodyPr>
          <a:lstStyle/>
          <a:p>
            <a:pPr algn="ctr"/>
            <a:r>
              <a:rPr lang="es-ES" sz="3200" dirty="0" smtClean="0"/>
              <a:t>La derrota definitiva de los franceses se produce en el verano de 1813 en Vitoria. Desde entonces los ingleses cruzarán la frontera francesa.</a:t>
            </a:r>
            <a:endParaRPr lang="es-ES"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solidFill>
                  <a:srgbClr val="FF0000"/>
                </a:solidFill>
                <a:latin typeface="Arial Black" pitchFamily="34" charset="0"/>
                <a:ea typeface="Calibri" pitchFamily="34" charset="0"/>
                <a:cs typeface="Times New Roman" pitchFamily="18" charset="0"/>
              </a:rPr>
              <a:t>Bandos en conflicto</a:t>
            </a:r>
            <a:endParaRPr lang="es-ES" sz="4800" dirty="0">
              <a:solidFill>
                <a:srgbClr val="FF0000"/>
              </a:solidFill>
            </a:endParaRPr>
          </a:p>
        </p:txBody>
      </p:sp>
      <p:sp>
        <p:nvSpPr>
          <p:cNvPr id="3" name="2 Rectángulo"/>
          <p:cNvSpPr/>
          <p:nvPr/>
        </p:nvSpPr>
        <p:spPr>
          <a:xfrm>
            <a:off x="0" y="980728"/>
            <a:ext cx="9144000" cy="3170099"/>
          </a:xfrm>
          <a:prstGeom prst="rect">
            <a:avLst/>
          </a:prstGeom>
        </p:spPr>
        <p:txBody>
          <a:bodyPr wrap="square">
            <a:spAutoFit/>
          </a:bodyPr>
          <a:lstStyle/>
          <a:p>
            <a:pPr marL="269875" lvl="0" indent="-269875" algn="just">
              <a:buFont typeface="Arial" pitchFamily="34" charset="0"/>
              <a:buChar char="•"/>
            </a:pPr>
            <a:r>
              <a:rPr lang="es-ES" sz="4000" dirty="0" smtClean="0">
                <a:latin typeface="Times New Roman" pitchFamily="18" charset="0"/>
                <a:cs typeface="Times New Roman" pitchFamily="18" charset="0"/>
              </a:rPr>
              <a:t>Los afrancesados (José I y el Estatuto de Bayona) y los patriotas (Cortes de Cádiz).</a:t>
            </a:r>
          </a:p>
          <a:p>
            <a:pPr marL="269875" lvl="0" indent="-269875" algn="just">
              <a:buFont typeface="Arial" pitchFamily="34" charset="0"/>
              <a:buChar char="•"/>
            </a:pPr>
            <a:r>
              <a:rPr lang="es-ES" sz="4000" dirty="0" smtClean="0">
                <a:latin typeface="Times New Roman" pitchFamily="18" charset="0"/>
                <a:cs typeface="Times New Roman" pitchFamily="18" charset="0"/>
              </a:rPr>
              <a:t>Absolutistas, reformistas y liberales.</a:t>
            </a:r>
          </a:p>
          <a:p>
            <a:pPr marL="269875" lvl="0" indent="-269875" algn="just">
              <a:buFont typeface="Arial" pitchFamily="34" charset="0"/>
              <a:buChar char="•"/>
            </a:pPr>
            <a:r>
              <a:rPr lang="es-ES" sz="4000" dirty="0" smtClean="0">
                <a:latin typeface="Times New Roman" pitchFamily="18" charset="0"/>
                <a:cs typeface="Times New Roman" pitchFamily="18" charset="0"/>
              </a:rPr>
              <a:t>Fases políticas en el bando patriota y “triunfo” del liberalismo.</a:t>
            </a:r>
            <a:endParaRPr lang="es-ES" sz="40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Con el inicio de la guerra hubo dos posturas dentro del pueblo español.</a:t>
            </a:r>
            <a:endParaRPr lang="es-ES" sz="3600" dirty="0"/>
          </a:p>
        </p:txBody>
      </p:sp>
      <p:sp>
        <p:nvSpPr>
          <p:cNvPr id="4" name="3 CuadroTexto"/>
          <p:cNvSpPr txBox="1"/>
          <p:nvPr/>
        </p:nvSpPr>
        <p:spPr>
          <a:xfrm>
            <a:off x="0" y="1340768"/>
            <a:ext cx="4427984" cy="4524315"/>
          </a:xfrm>
          <a:prstGeom prst="rect">
            <a:avLst/>
          </a:prstGeom>
          <a:solidFill>
            <a:schemeClr val="accent1">
              <a:lumMod val="40000"/>
              <a:lumOff val="60000"/>
            </a:schemeClr>
          </a:solidFill>
          <a:scene3d>
            <a:camera prst="orthographicFront"/>
            <a:lightRig rig="threePt" dir="t"/>
          </a:scene3d>
          <a:sp3d>
            <a:bevelT/>
          </a:sp3d>
        </p:spPr>
        <p:txBody>
          <a:bodyPr wrap="square" rtlCol="0">
            <a:spAutoFit/>
          </a:bodyPr>
          <a:lstStyle/>
          <a:p>
            <a:pPr algn="ctr"/>
            <a:r>
              <a:rPr lang="es-ES" sz="4800" dirty="0" smtClean="0">
                <a:solidFill>
                  <a:srgbClr val="FF0000"/>
                </a:solidFill>
              </a:rPr>
              <a:t>Afrancesados</a:t>
            </a:r>
            <a:endParaRPr lang="es-ES" sz="3200" dirty="0" smtClean="0"/>
          </a:p>
          <a:p>
            <a:pPr marL="269875" indent="-269875" algn="just">
              <a:buFont typeface="Wingdings" pitchFamily="2" charset="2"/>
              <a:buChar char="Ø"/>
            </a:pPr>
            <a:r>
              <a:rPr lang="es-ES" sz="2400" dirty="0" smtClean="0"/>
              <a:t>Aceptan la invasión francesa como forma llevar a cabo reformas.</a:t>
            </a:r>
          </a:p>
          <a:p>
            <a:pPr marL="269875" indent="-269875" algn="just">
              <a:buFont typeface="Wingdings" pitchFamily="2" charset="2"/>
              <a:buChar char="Ø"/>
            </a:pPr>
            <a:r>
              <a:rPr lang="es-ES" sz="2400" dirty="0" smtClean="0"/>
              <a:t>Otros, aprovechan la invasión para enriquecerse.</a:t>
            </a:r>
          </a:p>
          <a:p>
            <a:pPr marL="269875" indent="-269875" algn="just">
              <a:buFont typeface="Wingdings" pitchFamily="2" charset="2"/>
              <a:buChar char="Ø"/>
            </a:pPr>
            <a:r>
              <a:rPr lang="es-ES" sz="2400" dirty="0" smtClean="0"/>
              <a:t>Eran una minoría.</a:t>
            </a:r>
          </a:p>
          <a:p>
            <a:pPr marL="269875" indent="-269875" algn="just">
              <a:buFont typeface="Wingdings" pitchFamily="2" charset="2"/>
              <a:buChar char="Ø"/>
            </a:pPr>
            <a:r>
              <a:rPr lang="es-ES" sz="2400" dirty="0" smtClean="0"/>
              <a:t>Incluía a personajes importantes como </a:t>
            </a:r>
            <a:r>
              <a:rPr lang="es-ES" sz="2400" dirty="0" err="1" smtClean="0"/>
              <a:t>Urquijo</a:t>
            </a:r>
            <a:r>
              <a:rPr lang="es-ES" sz="2400" dirty="0" smtClean="0"/>
              <a:t>,  </a:t>
            </a:r>
            <a:r>
              <a:rPr lang="es-ES" sz="2400" dirty="0" err="1" smtClean="0"/>
              <a:t>Cabarrús</a:t>
            </a:r>
            <a:r>
              <a:rPr lang="es-ES" sz="2400" dirty="0" smtClean="0"/>
              <a:t>, Meléndez Valdés u O´Farril.</a:t>
            </a:r>
          </a:p>
        </p:txBody>
      </p:sp>
      <p:sp>
        <p:nvSpPr>
          <p:cNvPr id="5" name="4 CuadroTexto"/>
          <p:cNvSpPr txBox="1"/>
          <p:nvPr/>
        </p:nvSpPr>
        <p:spPr>
          <a:xfrm>
            <a:off x="4788024" y="2276872"/>
            <a:ext cx="4355976" cy="2308324"/>
          </a:xfrm>
          <a:prstGeom prst="rect">
            <a:avLst/>
          </a:prstGeom>
          <a:solidFill>
            <a:schemeClr val="accent1">
              <a:lumMod val="40000"/>
              <a:lumOff val="60000"/>
            </a:schemeClr>
          </a:solidFill>
          <a:scene3d>
            <a:camera prst="orthographicFront"/>
            <a:lightRig rig="threePt" dir="t"/>
          </a:scene3d>
          <a:sp3d>
            <a:bevelT/>
          </a:sp3d>
        </p:spPr>
        <p:txBody>
          <a:bodyPr wrap="square" rtlCol="0">
            <a:spAutoFit/>
          </a:bodyPr>
          <a:lstStyle/>
          <a:p>
            <a:pPr algn="ctr"/>
            <a:r>
              <a:rPr lang="es-ES" sz="4800" dirty="0" smtClean="0">
                <a:solidFill>
                  <a:srgbClr val="FF0000"/>
                </a:solidFill>
              </a:rPr>
              <a:t>Patriotas</a:t>
            </a:r>
            <a:endParaRPr lang="es-ES" sz="3200" dirty="0" smtClean="0"/>
          </a:p>
          <a:p>
            <a:pPr marL="269875" indent="-269875" algn="just">
              <a:buFont typeface="Wingdings" pitchFamily="2" charset="2"/>
              <a:buChar char="Ø"/>
            </a:pPr>
            <a:r>
              <a:rPr lang="es-ES" sz="2400" dirty="0" smtClean="0"/>
              <a:t>No aceptan la invasión francesa.</a:t>
            </a:r>
          </a:p>
          <a:p>
            <a:pPr marL="269875" indent="-269875" algn="just">
              <a:buFont typeface="Wingdings" pitchFamily="2" charset="2"/>
              <a:buChar char="Ø"/>
            </a:pPr>
            <a:r>
              <a:rPr lang="es-ES" sz="2400" dirty="0" smtClean="0"/>
              <a:t>Son la gran mayoría de la población.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46331"/>
          </a:xfrm>
          <a:prstGeom prst="rect">
            <a:avLst/>
          </a:prstGeom>
          <a:noFill/>
        </p:spPr>
        <p:txBody>
          <a:bodyPr wrap="square" rtlCol="0">
            <a:spAutoFit/>
          </a:bodyPr>
          <a:lstStyle/>
          <a:p>
            <a:pPr algn="ctr"/>
            <a:r>
              <a:rPr lang="es-ES" sz="3600" dirty="0" smtClean="0"/>
              <a:t>Dentro del bando patriota había tres posturas:</a:t>
            </a:r>
            <a:endParaRPr lang="es-ES" sz="3600" dirty="0"/>
          </a:p>
        </p:txBody>
      </p:sp>
      <p:sp>
        <p:nvSpPr>
          <p:cNvPr id="4" name="3 CuadroTexto"/>
          <p:cNvSpPr txBox="1"/>
          <p:nvPr/>
        </p:nvSpPr>
        <p:spPr>
          <a:xfrm>
            <a:off x="0" y="764704"/>
            <a:ext cx="9144000" cy="1815882"/>
          </a:xfrm>
          <a:prstGeom prst="rect">
            <a:avLst/>
          </a:prstGeom>
          <a:solidFill>
            <a:schemeClr val="accent1">
              <a:lumMod val="40000"/>
              <a:lumOff val="60000"/>
            </a:schemeClr>
          </a:solidFill>
          <a:scene3d>
            <a:camera prst="orthographicFront"/>
            <a:lightRig rig="threePt" dir="t"/>
          </a:scene3d>
          <a:sp3d>
            <a:bevelT/>
          </a:sp3d>
        </p:spPr>
        <p:txBody>
          <a:bodyPr wrap="square" rtlCol="0">
            <a:spAutoFit/>
          </a:bodyPr>
          <a:lstStyle/>
          <a:p>
            <a:pPr algn="ctr"/>
            <a:r>
              <a:rPr lang="es-ES" sz="4000" dirty="0" smtClean="0">
                <a:solidFill>
                  <a:srgbClr val="FF0000"/>
                </a:solidFill>
              </a:rPr>
              <a:t>Absolutistas </a:t>
            </a:r>
            <a:r>
              <a:rPr lang="es-ES" sz="2400" dirty="0" smtClean="0">
                <a:solidFill>
                  <a:srgbClr val="FF0000"/>
                </a:solidFill>
              </a:rPr>
              <a:t>o serviles</a:t>
            </a:r>
            <a:endParaRPr lang="es-ES" sz="2400" dirty="0" smtClean="0"/>
          </a:p>
          <a:p>
            <a:pPr marL="269875" indent="-269875" algn="just">
              <a:buFont typeface="Wingdings" pitchFamily="2" charset="2"/>
              <a:buChar char="Ø"/>
            </a:pPr>
            <a:r>
              <a:rPr lang="es-ES" sz="2400" spc="-70" dirty="0" smtClean="0"/>
              <a:t>Favorables a mantener la situación anterior a la guerra con una monarquía absoluta y el resto de los elementos propios del Antiguo Régimen.</a:t>
            </a:r>
          </a:p>
          <a:p>
            <a:pPr marL="269875" indent="-269875" algn="just">
              <a:buFont typeface="Wingdings" pitchFamily="2" charset="2"/>
              <a:buChar char="Ø"/>
            </a:pPr>
            <a:r>
              <a:rPr lang="es-ES" sz="2400" dirty="0" smtClean="0"/>
              <a:t>Incluye a personajes como López Reina o Mozo de Rosales.</a:t>
            </a:r>
          </a:p>
        </p:txBody>
      </p:sp>
      <p:sp>
        <p:nvSpPr>
          <p:cNvPr id="5" name="4 CuadroTexto"/>
          <p:cNvSpPr txBox="1"/>
          <p:nvPr/>
        </p:nvSpPr>
        <p:spPr>
          <a:xfrm>
            <a:off x="0" y="2636912"/>
            <a:ext cx="9144000" cy="1938992"/>
          </a:xfrm>
          <a:prstGeom prst="rect">
            <a:avLst/>
          </a:prstGeom>
          <a:solidFill>
            <a:schemeClr val="accent1">
              <a:lumMod val="40000"/>
              <a:lumOff val="60000"/>
            </a:schemeClr>
          </a:solidFill>
          <a:scene3d>
            <a:camera prst="orthographicFront"/>
            <a:lightRig rig="threePt" dir="t"/>
          </a:scene3d>
          <a:sp3d>
            <a:bevelT/>
          </a:sp3d>
        </p:spPr>
        <p:txBody>
          <a:bodyPr wrap="square" rtlCol="0">
            <a:spAutoFit/>
          </a:bodyPr>
          <a:lstStyle/>
          <a:p>
            <a:pPr algn="ctr"/>
            <a:r>
              <a:rPr lang="es-ES" sz="4000" dirty="0" smtClean="0">
                <a:solidFill>
                  <a:srgbClr val="FF0000"/>
                </a:solidFill>
              </a:rPr>
              <a:t>Reformistas</a:t>
            </a:r>
            <a:r>
              <a:rPr lang="es-ES" sz="4800" dirty="0" smtClean="0">
                <a:solidFill>
                  <a:srgbClr val="FF0000"/>
                </a:solidFill>
              </a:rPr>
              <a:t> </a:t>
            </a:r>
            <a:r>
              <a:rPr lang="es-ES" sz="2400" dirty="0" smtClean="0">
                <a:solidFill>
                  <a:srgbClr val="FF0000"/>
                </a:solidFill>
              </a:rPr>
              <a:t>o </a:t>
            </a:r>
            <a:r>
              <a:rPr lang="es-ES" sz="2400" dirty="0" err="1" smtClean="0">
                <a:solidFill>
                  <a:srgbClr val="FF0000"/>
                </a:solidFill>
              </a:rPr>
              <a:t>jovellanistas</a:t>
            </a:r>
            <a:endParaRPr lang="es-ES" sz="2400" dirty="0" smtClean="0"/>
          </a:p>
          <a:p>
            <a:pPr marL="269875" indent="-269875" algn="just">
              <a:buFont typeface="Wingdings" pitchFamily="2" charset="2"/>
              <a:buChar char="Ø"/>
            </a:pPr>
            <a:r>
              <a:rPr lang="es-ES" sz="2400" dirty="0" smtClean="0"/>
              <a:t>Querían mantener la situación anterior pero retomando las reformas ilustradas próximas al Despotismo Ilustrado.</a:t>
            </a:r>
          </a:p>
          <a:p>
            <a:pPr marL="269875" indent="-269875" algn="just">
              <a:buFont typeface="Wingdings" pitchFamily="2" charset="2"/>
              <a:buChar char="Ø"/>
            </a:pPr>
            <a:r>
              <a:rPr lang="es-ES" sz="2400" dirty="0" smtClean="0"/>
              <a:t>Su principal líder era Jovellanos.</a:t>
            </a:r>
          </a:p>
        </p:txBody>
      </p:sp>
      <p:sp>
        <p:nvSpPr>
          <p:cNvPr id="6" name="5 CuadroTexto"/>
          <p:cNvSpPr txBox="1"/>
          <p:nvPr/>
        </p:nvSpPr>
        <p:spPr>
          <a:xfrm>
            <a:off x="0" y="4672786"/>
            <a:ext cx="9144000" cy="2185214"/>
          </a:xfrm>
          <a:prstGeom prst="rect">
            <a:avLst/>
          </a:prstGeom>
          <a:solidFill>
            <a:schemeClr val="accent1">
              <a:lumMod val="40000"/>
              <a:lumOff val="60000"/>
            </a:schemeClr>
          </a:solidFill>
          <a:scene3d>
            <a:camera prst="orthographicFront"/>
            <a:lightRig rig="threePt" dir="t"/>
          </a:scene3d>
          <a:sp3d>
            <a:bevelT/>
          </a:sp3d>
        </p:spPr>
        <p:txBody>
          <a:bodyPr wrap="square" rtlCol="0">
            <a:spAutoFit/>
          </a:bodyPr>
          <a:lstStyle/>
          <a:p>
            <a:pPr algn="ctr"/>
            <a:r>
              <a:rPr lang="es-ES" sz="4000" dirty="0" smtClean="0">
                <a:solidFill>
                  <a:srgbClr val="FF0000"/>
                </a:solidFill>
              </a:rPr>
              <a:t>Liberales</a:t>
            </a:r>
            <a:endParaRPr lang="es-ES" sz="4000" dirty="0" smtClean="0"/>
          </a:p>
          <a:p>
            <a:pPr marL="269875" indent="-269875" algn="just">
              <a:buFont typeface="Wingdings" pitchFamily="2" charset="2"/>
              <a:buChar char="Ø"/>
            </a:pPr>
            <a:r>
              <a:rPr lang="es-ES" sz="2400" dirty="0" smtClean="0"/>
              <a:t>Eran partidarios de desmontar el Antiguo Régimen acabando con el absolutismo aunque manteniendo la monarquía.</a:t>
            </a:r>
          </a:p>
          <a:p>
            <a:pPr marL="269875" indent="-269875" algn="just">
              <a:buFont typeface="Wingdings" pitchFamily="2" charset="2"/>
              <a:buChar char="Ø"/>
            </a:pPr>
            <a:r>
              <a:rPr lang="es-ES" sz="2400" dirty="0" smtClean="0"/>
              <a:t>Algunos de sus principales líderes eran Argüelles, el conde de </a:t>
            </a:r>
            <a:r>
              <a:rPr lang="es-ES" sz="2400" dirty="0" err="1" smtClean="0"/>
              <a:t>Toreno</a:t>
            </a:r>
            <a:r>
              <a:rPr lang="es-ES" sz="2400" dirty="0" smtClean="0"/>
              <a:t>, Alcalá Galiano o Quintana.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707886"/>
          </a:xfrm>
          <a:prstGeom prst="rect">
            <a:avLst/>
          </a:prstGeom>
          <a:noFill/>
        </p:spPr>
        <p:txBody>
          <a:bodyPr wrap="square" rtlCol="0">
            <a:spAutoFit/>
          </a:bodyPr>
          <a:lstStyle/>
          <a:p>
            <a:pPr algn="ctr"/>
            <a:r>
              <a:rPr lang="es-ES" sz="4000" dirty="0" smtClean="0"/>
              <a:t>El bando afrancesado seguía a José I.</a:t>
            </a:r>
            <a:endParaRPr lang="es-ES" sz="4000" dirty="0"/>
          </a:p>
        </p:txBody>
      </p:sp>
      <p:pic>
        <p:nvPicPr>
          <p:cNvPr id="1026" name="Picture 2" descr="Resultado de imagen de jose i bonaparte"/>
          <p:cNvPicPr>
            <a:picLocks noChangeAspect="1" noChangeArrowheads="1"/>
          </p:cNvPicPr>
          <p:nvPr/>
        </p:nvPicPr>
        <p:blipFill>
          <a:blip r:embed="rId2" cstate="print"/>
          <a:srcRect/>
          <a:stretch>
            <a:fillRect/>
          </a:stretch>
        </p:blipFill>
        <p:spPr bwMode="auto">
          <a:xfrm>
            <a:off x="5220072" y="836712"/>
            <a:ext cx="3923928" cy="5807415"/>
          </a:xfrm>
          <a:prstGeom prst="rect">
            <a:avLst/>
          </a:prstGeom>
          <a:noFill/>
        </p:spPr>
      </p:pic>
      <p:sp>
        <p:nvSpPr>
          <p:cNvPr id="4" name="3 CuadroTexto"/>
          <p:cNvSpPr txBox="1"/>
          <p:nvPr/>
        </p:nvSpPr>
        <p:spPr>
          <a:xfrm>
            <a:off x="0" y="2564904"/>
            <a:ext cx="5220072" cy="2062103"/>
          </a:xfrm>
          <a:prstGeom prst="rect">
            <a:avLst/>
          </a:prstGeom>
          <a:noFill/>
        </p:spPr>
        <p:txBody>
          <a:bodyPr wrap="square" rtlCol="0">
            <a:spAutoFit/>
          </a:bodyPr>
          <a:lstStyle/>
          <a:p>
            <a:pPr algn="ctr"/>
            <a:r>
              <a:rPr lang="es-ES" sz="3200" dirty="0" smtClean="0"/>
              <a:t>José (1768-1844) era el hermano mayor de Napoleón que había mostrado su valía como monarca de Nápoles.</a:t>
            </a:r>
            <a:endParaRPr lang="es-E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4fWGzFCPOGU/VCRdAdXCk3I/AAAAAAAAedU/jMOxHI6Ggos/s1600/eje-crisis-antiguo-regimen-en-Espana.jpg"/>
          <p:cNvPicPr>
            <a:picLocks noChangeAspect="1" noChangeArrowheads="1"/>
          </p:cNvPicPr>
          <p:nvPr/>
        </p:nvPicPr>
        <p:blipFill>
          <a:blip r:embed="rId2" cstate="print"/>
          <a:srcRect/>
          <a:stretch>
            <a:fillRect/>
          </a:stretch>
        </p:blipFill>
        <p:spPr bwMode="auto">
          <a:xfrm>
            <a:off x="1907704" y="0"/>
            <a:ext cx="5150555" cy="686472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sultado de imagen de pepe botella"/>
          <p:cNvPicPr>
            <a:picLocks noChangeAspect="1" noChangeArrowheads="1"/>
          </p:cNvPicPr>
          <p:nvPr/>
        </p:nvPicPr>
        <p:blipFill>
          <a:blip r:embed="rId2" cstate="print"/>
          <a:srcRect/>
          <a:stretch>
            <a:fillRect/>
          </a:stretch>
        </p:blipFill>
        <p:spPr bwMode="auto">
          <a:xfrm>
            <a:off x="4139952" y="1628800"/>
            <a:ext cx="5004048" cy="4238342"/>
          </a:xfrm>
          <a:prstGeom prst="rect">
            <a:avLst/>
          </a:prstGeom>
          <a:noFill/>
        </p:spPr>
      </p:pic>
      <p:sp>
        <p:nvSpPr>
          <p:cNvPr id="3" name="2 CuadroTexto"/>
          <p:cNvSpPr txBox="1"/>
          <p:nvPr/>
        </p:nvSpPr>
        <p:spPr>
          <a:xfrm>
            <a:off x="0" y="0"/>
            <a:ext cx="9144000" cy="707886"/>
          </a:xfrm>
          <a:prstGeom prst="rect">
            <a:avLst/>
          </a:prstGeom>
          <a:noFill/>
        </p:spPr>
        <p:txBody>
          <a:bodyPr wrap="square" rtlCol="0">
            <a:spAutoFit/>
          </a:bodyPr>
          <a:lstStyle/>
          <a:p>
            <a:pPr algn="ctr"/>
            <a:r>
              <a:rPr lang="es-ES" sz="4000" dirty="0" smtClean="0"/>
              <a:t>Fue conocido como Pepe Botella.</a:t>
            </a:r>
            <a:endParaRPr lang="es-ES" sz="4000" dirty="0"/>
          </a:p>
        </p:txBody>
      </p:sp>
      <p:sp>
        <p:nvSpPr>
          <p:cNvPr id="4" name="3 CuadroTexto"/>
          <p:cNvSpPr txBox="1"/>
          <p:nvPr/>
        </p:nvSpPr>
        <p:spPr>
          <a:xfrm>
            <a:off x="0" y="1340768"/>
            <a:ext cx="4139952" cy="4524315"/>
          </a:xfrm>
          <a:prstGeom prst="rect">
            <a:avLst/>
          </a:prstGeom>
          <a:noFill/>
        </p:spPr>
        <p:txBody>
          <a:bodyPr wrap="square" rtlCol="0">
            <a:spAutoFit/>
          </a:bodyPr>
          <a:lstStyle/>
          <a:p>
            <a:pPr algn="ctr"/>
            <a:r>
              <a:rPr lang="es-ES" sz="3200" dirty="0" smtClean="0"/>
              <a:t>José I fue tratado como un rey invasor, de ahí que fuera presentado como un alcohólico y ludópata. Lo cierto es que su hermano y los generales franceses tampoco le permitieron gobernar.</a:t>
            </a:r>
            <a:endParaRPr lang="es-ES" sz="3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323439"/>
          </a:xfrm>
          <a:prstGeom prst="rect">
            <a:avLst/>
          </a:prstGeom>
          <a:noFill/>
        </p:spPr>
        <p:txBody>
          <a:bodyPr wrap="square" rtlCol="0">
            <a:spAutoFit/>
          </a:bodyPr>
          <a:lstStyle/>
          <a:p>
            <a:pPr algn="ctr"/>
            <a:r>
              <a:rPr lang="es-ES" sz="4000" dirty="0" smtClean="0"/>
              <a:t>Su mayor aportación, o de su hermano, a nuestra historia fue el Estatuto de Bayona.</a:t>
            </a:r>
            <a:endParaRPr lang="es-ES" sz="4000" dirty="0"/>
          </a:p>
        </p:txBody>
      </p:sp>
      <p:pic>
        <p:nvPicPr>
          <p:cNvPr id="66562" name="Picture 2" descr="Resultado de imagen de estatuto de bayona"/>
          <p:cNvPicPr>
            <a:picLocks noChangeAspect="1" noChangeArrowheads="1"/>
          </p:cNvPicPr>
          <p:nvPr/>
        </p:nvPicPr>
        <p:blipFill>
          <a:blip r:embed="rId2" cstate="print"/>
          <a:srcRect/>
          <a:stretch>
            <a:fillRect/>
          </a:stretch>
        </p:blipFill>
        <p:spPr bwMode="auto">
          <a:xfrm>
            <a:off x="5220072" y="1270669"/>
            <a:ext cx="3923928" cy="5587332"/>
          </a:xfrm>
          <a:prstGeom prst="rect">
            <a:avLst/>
          </a:prstGeom>
          <a:noFill/>
        </p:spPr>
      </p:pic>
      <p:sp>
        <p:nvSpPr>
          <p:cNvPr id="4" name="3 CuadroTexto"/>
          <p:cNvSpPr txBox="1"/>
          <p:nvPr/>
        </p:nvSpPr>
        <p:spPr>
          <a:xfrm>
            <a:off x="0" y="1628800"/>
            <a:ext cx="5220072" cy="4401205"/>
          </a:xfrm>
          <a:prstGeom prst="rect">
            <a:avLst/>
          </a:prstGeom>
          <a:noFill/>
        </p:spPr>
        <p:txBody>
          <a:bodyPr wrap="square" rtlCol="0">
            <a:spAutoFit/>
          </a:bodyPr>
          <a:lstStyle/>
          <a:p>
            <a:pPr algn="just"/>
            <a:r>
              <a:rPr lang="es-ES" sz="2800" dirty="0" smtClean="0"/>
              <a:t>Se trata de una carta otorgada aprobada en el verano de 1808. Es un texto con rasgos liberales como una cierta división de poderes, la inclusión de algunos derechos o el mismo hecho de establecer una constitución. Junto a esta, se decretaron medidas como la supresión del feudalismo o la supresión de aduanas interiores.</a:t>
            </a:r>
            <a:endParaRPr lang="es-ES"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323439"/>
          </a:xfrm>
          <a:prstGeom prst="rect">
            <a:avLst/>
          </a:prstGeom>
          <a:noFill/>
        </p:spPr>
        <p:txBody>
          <a:bodyPr wrap="square" rtlCol="0">
            <a:spAutoFit/>
          </a:bodyPr>
          <a:lstStyle/>
          <a:p>
            <a:pPr algn="ctr"/>
            <a:r>
              <a:rPr lang="es-ES" sz="4000" dirty="0" smtClean="0"/>
              <a:t>No obstante, el bando más influyente para nuestra historia sería el patriota.</a:t>
            </a:r>
            <a:endParaRPr lang="es-ES" sz="4000" dirty="0"/>
          </a:p>
        </p:txBody>
      </p:sp>
      <p:sp>
        <p:nvSpPr>
          <p:cNvPr id="4" name="3 CuadroTexto"/>
          <p:cNvSpPr txBox="1"/>
          <p:nvPr/>
        </p:nvSpPr>
        <p:spPr>
          <a:xfrm>
            <a:off x="0" y="1988840"/>
            <a:ext cx="4427984" cy="3539430"/>
          </a:xfrm>
          <a:prstGeom prst="rect">
            <a:avLst/>
          </a:prstGeom>
          <a:noFill/>
        </p:spPr>
        <p:txBody>
          <a:bodyPr wrap="square" rtlCol="0">
            <a:spAutoFit/>
          </a:bodyPr>
          <a:lstStyle/>
          <a:p>
            <a:pPr algn="ctr"/>
            <a:r>
              <a:rPr lang="es-ES" sz="3200" dirty="0" smtClean="0"/>
              <a:t>El bando patriota iba a dirigir la lucha contra los franceses e iba a sentar las bases del régimen liberal que se afianzará en España durante las siguientes décadas.</a:t>
            </a:r>
            <a:endParaRPr lang="es-ES" sz="3200" dirty="0"/>
          </a:p>
        </p:txBody>
      </p:sp>
      <p:pic>
        <p:nvPicPr>
          <p:cNvPr id="68612" name="Picture 4" descr="Resultado de imagen de guerra independencia"/>
          <p:cNvPicPr>
            <a:picLocks noChangeAspect="1" noChangeArrowheads="1"/>
          </p:cNvPicPr>
          <p:nvPr/>
        </p:nvPicPr>
        <p:blipFill>
          <a:blip r:embed="rId2" cstate="print"/>
          <a:srcRect/>
          <a:stretch>
            <a:fillRect/>
          </a:stretch>
        </p:blipFill>
        <p:spPr bwMode="auto">
          <a:xfrm>
            <a:off x="4437581" y="2132856"/>
            <a:ext cx="4706419" cy="3239269"/>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615827"/>
          </a:xfrm>
          <a:prstGeom prst="rect">
            <a:avLst/>
          </a:prstGeom>
          <a:noFill/>
        </p:spPr>
        <p:txBody>
          <a:bodyPr wrap="square" rtlCol="0">
            <a:spAutoFit/>
          </a:bodyPr>
          <a:lstStyle/>
          <a:p>
            <a:pPr algn="ctr"/>
            <a:r>
              <a:rPr lang="es-ES" sz="3300" dirty="0" smtClean="0"/>
              <a:t>Los absolutistas eran minoritarios pero tendrían una importante influencia para convencer a Fernando VII de volver a la situación anterior a 1808.</a:t>
            </a:r>
            <a:endParaRPr lang="es-ES" sz="3300" dirty="0"/>
          </a:p>
        </p:txBody>
      </p:sp>
      <p:pic>
        <p:nvPicPr>
          <p:cNvPr id="71682" name="Picture 2" descr="Resultado de imagen de general elío"/>
          <p:cNvPicPr>
            <a:picLocks noChangeAspect="1" noChangeArrowheads="1"/>
          </p:cNvPicPr>
          <p:nvPr/>
        </p:nvPicPr>
        <p:blipFill>
          <a:blip r:embed="rId2" cstate="print"/>
          <a:srcRect/>
          <a:stretch>
            <a:fillRect/>
          </a:stretch>
        </p:blipFill>
        <p:spPr bwMode="auto">
          <a:xfrm>
            <a:off x="5292080" y="1639737"/>
            <a:ext cx="3851921" cy="5218263"/>
          </a:xfrm>
          <a:prstGeom prst="rect">
            <a:avLst/>
          </a:prstGeom>
          <a:noFill/>
        </p:spPr>
      </p:pic>
      <p:sp>
        <p:nvSpPr>
          <p:cNvPr id="4" name="3 CuadroTexto"/>
          <p:cNvSpPr txBox="1"/>
          <p:nvPr/>
        </p:nvSpPr>
        <p:spPr>
          <a:xfrm>
            <a:off x="0" y="2996952"/>
            <a:ext cx="5292080" cy="2677656"/>
          </a:xfrm>
          <a:prstGeom prst="rect">
            <a:avLst/>
          </a:prstGeom>
          <a:noFill/>
        </p:spPr>
        <p:txBody>
          <a:bodyPr wrap="square" rtlCol="0">
            <a:spAutoFit/>
          </a:bodyPr>
          <a:lstStyle/>
          <a:p>
            <a:pPr algn="just"/>
            <a:r>
              <a:rPr lang="es-ES" sz="2800" dirty="0" smtClean="0"/>
              <a:t>Los absolutistas tenían un peso decisivo entre los grupos dirigentes: nobleza, clero y Ejército. Personajes como el general </a:t>
            </a:r>
            <a:r>
              <a:rPr lang="es-ES" sz="2800" dirty="0" err="1" smtClean="0"/>
              <a:t>Elío</a:t>
            </a:r>
            <a:r>
              <a:rPr lang="es-ES" sz="2800" dirty="0" smtClean="0"/>
              <a:t> serían fundamentales para la vuelta del absolutismo.</a:t>
            </a:r>
            <a:endParaRPr lang="es-ES"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323439"/>
          </a:xfrm>
          <a:prstGeom prst="rect">
            <a:avLst/>
          </a:prstGeom>
          <a:noFill/>
        </p:spPr>
        <p:txBody>
          <a:bodyPr wrap="square" rtlCol="0">
            <a:spAutoFit/>
          </a:bodyPr>
          <a:lstStyle/>
          <a:p>
            <a:pPr algn="ctr"/>
            <a:r>
              <a:rPr lang="es-ES" sz="4000" dirty="0" smtClean="0"/>
              <a:t>Los reformistas o </a:t>
            </a:r>
            <a:r>
              <a:rPr lang="es-ES" sz="4000" dirty="0" err="1" smtClean="0"/>
              <a:t>jovellanistas</a:t>
            </a:r>
            <a:r>
              <a:rPr lang="es-ES" sz="4000" dirty="0" smtClean="0"/>
              <a:t> querían volver a la época reformista de Carlos III.</a:t>
            </a:r>
            <a:endParaRPr lang="es-ES" sz="4000" dirty="0"/>
          </a:p>
        </p:txBody>
      </p:sp>
      <p:pic>
        <p:nvPicPr>
          <p:cNvPr id="72706" name="Picture 2" descr="Resultado de imagen de jovellanos"/>
          <p:cNvPicPr>
            <a:picLocks noChangeAspect="1" noChangeArrowheads="1"/>
          </p:cNvPicPr>
          <p:nvPr/>
        </p:nvPicPr>
        <p:blipFill>
          <a:blip r:embed="rId2" cstate="print"/>
          <a:srcRect/>
          <a:stretch>
            <a:fillRect/>
          </a:stretch>
        </p:blipFill>
        <p:spPr bwMode="auto">
          <a:xfrm>
            <a:off x="5652121" y="1361276"/>
            <a:ext cx="3491880" cy="5496724"/>
          </a:xfrm>
          <a:prstGeom prst="rect">
            <a:avLst/>
          </a:prstGeom>
          <a:noFill/>
        </p:spPr>
      </p:pic>
      <p:sp>
        <p:nvSpPr>
          <p:cNvPr id="4" name="3 CuadroTexto"/>
          <p:cNvSpPr txBox="1"/>
          <p:nvPr/>
        </p:nvSpPr>
        <p:spPr>
          <a:xfrm>
            <a:off x="0" y="2276872"/>
            <a:ext cx="5652120" cy="3539430"/>
          </a:xfrm>
          <a:prstGeom prst="rect">
            <a:avLst/>
          </a:prstGeom>
          <a:noFill/>
        </p:spPr>
        <p:txBody>
          <a:bodyPr wrap="square" rtlCol="0">
            <a:spAutoFit/>
          </a:bodyPr>
          <a:lstStyle/>
          <a:p>
            <a:pPr algn="ctr"/>
            <a:r>
              <a:rPr lang="es-ES" sz="2800" dirty="0" smtClean="0"/>
              <a:t>Con la muerte de Floridablanca en 1808, Jovellanos había quedado como el último de los grandes ministros reformistas de Carlos III. Murió en 1811. Este grupo sería en parte la base del denominado posteriormente liberalismo moderado.</a:t>
            </a:r>
            <a:endParaRPr lang="es-ES"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323439"/>
          </a:xfrm>
          <a:prstGeom prst="rect">
            <a:avLst/>
          </a:prstGeom>
          <a:noFill/>
        </p:spPr>
        <p:txBody>
          <a:bodyPr wrap="square" rtlCol="0">
            <a:spAutoFit/>
          </a:bodyPr>
          <a:lstStyle/>
          <a:p>
            <a:pPr algn="ctr"/>
            <a:r>
              <a:rPr lang="es-ES" sz="4000" dirty="0" smtClean="0"/>
              <a:t>La postura política más influyente durante la guerra será la de los liberales.</a:t>
            </a:r>
            <a:endParaRPr lang="es-ES" sz="4000" dirty="0"/>
          </a:p>
        </p:txBody>
      </p:sp>
      <p:pic>
        <p:nvPicPr>
          <p:cNvPr id="74754" name="Picture 2" descr="Agustín Argüelles, tutor de Isabel II.JPG"/>
          <p:cNvPicPr>
            <a:picLocks noChangeAspect="1" noChangeArrowheads="1"/>
          </p:cNvPicPr>
          <p:nvPr/>
        </p:nvPicPr>
        <p:blipFill>
          <a:blip r:embed="rId2" cstate="print"/>
          <a:srcRect/>
          <a:stretch>
            <a:fillRect/>
          </a:stretch>
        </p:blipFill>
        <p:spPr bwMode="auto">
          <a:xfrm>
            <a:off x="4629150" y="1400175"/>
            <a:ext cx="4514850" cy="5457825"/>
          </a:xfrm>
          <a:prstGeom prst="rect">
            <a:avLst/>
          </a:prstGeom>
          <a:noFill/>
        </p:spPr>
      </p:pic>
      <p:sp>
        <p:nvSpPr>
          <p:cNvPr id="4" name="3 CuadroTexto"/>
          <p:cNvSpPr txBox="1"/>
          <p:nvPr/>
        </p:nvSpPr>
        <p:spPr>
          <a:xfrm>
            <a:off x="0" y="1484784"/>
            <a:ext cx="4644008" cy="5262979"/>
          </a:xfrm>
          <a:prstGeom prst="rect">
            <a:avLst/>
          </a:prstGeom>
          <a:noFill/>
        </p:spPr>
        <p:txBody>
          <a:bodyPr wrap="square" rtlCol="0">
            <a:spAutoFit/>
          </a:bodyPr>
          <a:lstStyle/>
          <a:p>
            <a:pPr algn="ctr"/>
            <a:r>
              <a:rPr lang="es-ES" sz="2800" dirty="0" smtClean="0"/>
              <a:t>Estos liberales serán los que controlen la situación política durante la guerra a través de la convocatoria de Cortes. Personajes como Argüelles promoverán la Constitución de 1812, el primer texto liberal español, todo un símbolo a lo largo del siglo XIX. Sus principales apoyos lo encontrará entre profesionales liberales (caso de los juristas).</a:t>
            </a:r>
            <a:endParaRPr lang="es-E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2308324"/>
          </a:xfrm>
          <a:prstGeom prst="rect">
            <a:avLst/>
          </a:prstGeom>
          <a:noFill/>
        </p:spPr>
        <p:txBody>
          <a:bodyPr wrap="square" rtlCol="0">
            <a:spAutoFit/>
          </a:bodyPr>
          <a:lstStyle/>
          <a:p>
            <a:pPr algn="ctr"/>
            <a:r>
              <a:rPr lang="es-ES" sz="3600" dirty="0" smtClean="0"/>
              <a:t>Podría señalarse una cuarta postura, la de los representantes americanos en las Cortes, de las otras tres ideologías pero más preocupados por las cuestiones relativas a sus tierras.</a:t>
            </a:r>
            <a:endParaRPr lang="es-ES" sz="3600" dirty="0"/>
          </a:p>
        </p:txBody>
      </p:sp>
      <p:pic>
        <p:nvPicPr>
          <p:cNvPr id="70659" name="Picture 3"/>
          <p:cNvPicPr>
            <a:picLocks noChangeAspect="1" noChangeArrowheads="1"/>
          </p:cNvPicPr>
          <p:nvPr/>
        </p:nvPicPr>
        <p:blipFill>
          <a:blip r:embed="rId2" cstate="print"/>
          <a:srcRect/>
          <a:stretch>
            <a:fillRect/>
          </a:stretch>
        </p:blipFill>
        <p:spPr bwMode="auto">
          <a:xfrm>
            <a:off x="4572000" y="2327189"/>
            <a:ext cx="4572000" cy="4530811"/>
          </a:xfrm>
          <a:prstGeom prst="rect">
            <a:avLst/>
          </a:prstGeom>
          <a:noFill/>
          <a:ln w="9525">
            <a:noFill/>
            <a:miter lim="800000"/>
            <a:headEnd/>
            <a:tailEnd/>
          </a:ln>
        </p:spPr>
      </p:pic>
      <p:sp>
        <p:nvSpPr>
          <p:cNvPr id="5" name="4 CuadroTexto"/>
          <p:cNvSpPr txBox="1"/>
          <p:nvPr/>
        </p:nvSpPr>
        <p:spPr>
          <a:xfrm>
            <a:off x="0" y="3212976"/>
            <a:ext cx="4572000" cy="2677656"/>
          </a:xfrm>
          <a:prstGeom prst="rect">
            <a:avLst/>
          </a:prstGeom>
          <a:noFill/>
        </p:spPr>
        <p:txBody>
          <a:bodyPr wrap="square" rtlCol="0">
            <a:spAutoFit/>
          </a:bodyPr>
          <a:lstStyle/>
          <a:p>
            <a:pPr algn="ctr"/>
            <a:r>
              <a:rPr lang="es-ES" sz="2800" dirty="0" smtClean="0"/>
              <a:t>Debido a la lejanía de América, cuando se abran las Cortes de Cádiz, solo Ramón </a:t>
            </a:r>
            <a:r>
              <a:rPr lang="es-ES" sz="2800" dirty="0" err="1" smtClean="0"/>
              <a:t>Power</a:t>
            </a:r>
            <a:r>
              <a:rPr lang="es-ES" sz="2800" dirty="0" smtClean="0"/>
              <a:t>, representante de Puerto Rico, estuvo presente. El resto eran suplentes.</a:t>
            </a:r>
            <a:endParaRPr lang="es-ES"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019-L'Espagne et le Portugal, ou Moeurs, usages et costumes des habitans…1815- J.B. Breton"/>
          <p:cNvPicPr>
            <a:picLocks noChangeAspect="1" noChangeArrowheads="1"/>
          </p:cNvPicPr>
          <p:nvPr/>
        </p:nvPicPr>
        <p:blipFill>
          <a:blip r:embed="rId2" cstate="print"/>
          <a:srcRect/>
          <a:stretch>
            <a:fillRect/>
          </a:stretch>
        </p:blipFill>
        <p:spPr bwMode="auto">
          <a:xfrm>
            <a:off x="1187624" y="1916811"/>
            <a:ext cx="6768752" cy="4941190"/>
          </a:xfrm>
          <a:prstGeom prst="rect">
            <a:avLst/>
          </a:prstGeom>
          <a:noFill/>
        </p:spPr>
      </p:pic>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t>Finalmente, se encontraba el pueblo. Mucho menos politizado, sí vivirá durante la guerra el fervor patriótico frente al invasor.</a:t>
            </a:r>
            <a:endParaRPr lang="es-ES" sz="3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t>Por la trascendencia para la historia, es importante tener el cuenta la evolución política del bando patriota.</a:t>
            </a:r>
            <a:endParaRPr lang="es-ES" sz="3600" dirty="0"/>
          </a:p>
        </p:txBody>
      </p:sp>
      <p:pic>
        <p:nvPicPr>
          <p:cNvPr id="75779" name="Picture 3"/>
          <p:cNvPicPr>
            <a:picLocks noChangeAspect="1" noChangeArrowheads="1"/>
          </p:cNvPicPr>
          <p:nvPr/>
        </p:nvPicPr>
        <p:blipFill>
          <a:blip r:embed="rId2" cstate="print"/>
          <a:srcRect/>
          <a:stretch>
            <a:fillRect/>
          </a:stretch>
        </p:blipFill>
        <p:spPr bwMode="auto">
          <a:xfrm>
            <a:off x="539552" y="2348880"/>
            <a:ext cx="8424936" cy="3630777"/>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La resistencia al invasor se organizó mediante la creación de juntas locales y provinciales en toda España y pronto también en América.</a:t>
            </a:r>
            <a:endParaRPr lang="es-ES" sz="3600" dirty="0"/>
          </a:p>
        </p:txBody>
      </p:sp>
      <p:pic>
        <p:nvPicPr>
          <p:cNvPr id="76802" name="Picture 2" descr="The Count of Floridablanca by Francisco Goya.jpg"/>
          <p:cNvPicPr>
            <a:picLocks noChangeAspect="1" noChangeArrowheads="1"/>
          </p:cNvPicPr>
          <p:nvPr/>
        </p:nvPicPr>
        <p:blipFill>
          <a:blip r:embed="rId2" cstate="print"/>
          <a:srcRect/>
          <a:stretch>
            <a:fillRect/>
          </a:stretch>
        </p:blipFill>
        <p:spPr bwMode="auto">
          <a:xfrm>
            <a:off x="5868145" y="1700015"/>
            <a:ext cx="3275856" cy="5157985"/>
          </a:xfrm>
          <a:prstGeom prst="rect">
            <a:avLst/>
          </a:prstGeom>
          <a:noFill/>
        </p:spPr>
      </p:pic>
      <p:sp>
        <p:nvSpPr>
          <p:cNvPr id="4" name="3 CuadroTexto"/>
          <p:cNvSpPr txBox="1"/>
          <p:nvPr/>
        </p:nvSpPr>
        <p:spPr>
          <a:xfrm>
            <a:off x="0" y="2492896"/>
            <a:ext cx="5796136" cy="3539430"/>
          </a:xfrm>
          <a:prstGeom prst="rect">
            <a:avLst/>
          </a:prstGeom>
          <a:noFill/>
        </p:spPr>
        <p:txBody>
          <a:bodyPr wrap="square" rtlCol="0">
            <a:spAutoFit/>
          </a:bodyPr>
          <a:lstStyle/>
          <a:p>
            <a:pPr algn="ctr"/>
            <a:r>
              <a:rPr lang="es-ES" sz="2800" dirty="0" smtClean="0"/>
              <a:t>En septiembre de 1808 se formaba la Junta Suprema Central con Floridablanca, antiguo ministro de Carlos III y Carlos IV al frente. Este moría poco después. La Junta Central tuvo que huir de Aranjuez a Extremadura y después a Sevilla y Cádiz.</a:t>
            </a:r>
            <a:endParaRPr lang="es-E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0" y="909320"/>
          <a:ext cx="9144000" cy="6035040"/>
        </p:xfrm>
        <a:graphic>
          <a:graphicData uri="http://schemas.openxmlformats.org/drawingml/2006/table">
            <a:tbl>
              <a:tblPr firstRow="1" bandRow="1">
                <a:tableStyleId>{5C22544A-7EE6-4342-B048-85BDC9FD1C3A}</a:tableStyleId>
              </a:tblPr>
              <a:tblGrid>
                <a:gridCol w="2267744"/>
                <a:gridCol w="2736304"/>
                <a:gridCol w="1853952"/>
                <a:gridCol w="2286000"/>
              </a:tblGrid>
              <a:tr h="370840">
                <a:tc>
                  <a:txBody>
                    <a:bodyPr/>
                    <a:lstStyle/>
                    <a:p>
                      <a:pPr algn="ctr"/>
                      <a:r>
                        <a:rPr lang="es-ES" sz="2400" dirty="0" smtClean="0"/>
                        <a:t>Fase militar</a:t>
                      </a:r>
                      <a:endParaRPr lang="es-ES" sz="2400" dirty="0"/>
                    </a:p>
                  </a:txBody>
                  <a:tcPr anchor="ctr"/>
                </a:tc>
                <a:tc>
                  <a:txBody>
                    <a:bodyPr/>
                    <a:lstStyle/>
                    <a:p>
                      <a:pPr algn="ctr"/>
                      <a:r>
                        <a:rPr lang="es-ES" sz="2400" dirty="0" smtClean="0"/>
                        <a:t>Momentos clave</a:t>
                      </a:r>
                      <a:endParaRPr lang="es-ES" sz="2400" dirty="0"/>
                    </a:p>
                  </a:txBody>
                  <a:tcPr anchor="ctr"/>
                </a:tc>
                <a:tc>
                  <a:txBody>
                    <a:bodyPr/>
                    <a:lstStyle/>
                    <a:p>
                      <a:pPr algn="ctr"/>
                      <a:r>
                        <a:rPr lang="es-ES" sz="2400" dirty="0" smtClean="0"/>
                        <a:t>Franceses</a:t>
                      </a:r>
                      <a:endParaRPr lang="es-ES" sz="2400" dirty="0"/>
                    </a:p>
                  </a:txBody>
                  <a:tcPr anchor="ctr"/>
                </a:tc>
                <a:tc>
                  <a:txBody>
                    <a:bodyPr/>
                    <a:lstStyle/>
                    <a:p>
                      <a:pPr algn="ctr"/>
                      <a:r>
                        <a:rPr lang="es-ES" sz="2400" dirty="0" smtClean="0"/>
                        <a:t>Patriotas</a:t>
                      </a:r>
                      <a:endParaRPr lang="es-ES" sz="2400" dirty="0"/>
                    </a:p>
                  </a:txBody>
                  <a:tcPr anchor="ctr"/>
                </a:tc>
              </a:tr>
              <a:tr h="370840">
                <a:tc>
                  <a:txBody>
                    <a:bodyPr/>
                    <a:lstStyle/>
                    <a:p>
                      <a:pPr algn="ctr"/>
                      <a:r>
                        <a:rPr lang="es-ES" dirty="0" smtClean="0"/>
                        <a:t>Expulsión francesa</a:t>
                      </a:r>
                    </a:p>
                    <a:p>
                      <a:pPr algn="ctr"/>
                      <a:r>
                        <a:rPr lang="es-ES" sz="1600" dirty="0" smtClean="0"/>
                        <a:t>(may.1808</a:t>
                      </a:r>
                      <a:r>
                        <a:rPr lang="es-ES" sz="1600" baseline="0" dirty="0" smtClean="0"/>
                        <a:t> – nov.1808) </a:t>
                      </a:r>
                      <a:endParaRPr lang="es-ES" sz="1600" dirty="0"/>
                    </a:p>
                  </a:txBody>
                  <a:tcPr anchor="ctr"/>
                </a:tc>
                <a:tc>
                  <a:txBody>
                    <a:bodyPr/>
                    <a:lstStyle/>
                    <a:p>
                      <a:pPr algn="just">
                        <a:buFont typeface="Wingdings" pitchFamily="2" charset="2"/>
                        <a:buChar char="§"/>
                      </a:pPr>
                      <a:r>
                        <a:rPr lang="es-ES" dirty="0" smtClean="0"/>
                        <a:t> Sublevación</a:t>
                      </a:r>
                      <a:r>
                        <a:rPr lang="es-ES" baseline="0" dirty="0" smtClean="0"/>
                        <a:t> popular (2 de mayo de 1808)</a:t>
                      </a:r>
                    </a:p>
                    <a:p>
                      <a:pPr algn="just">
                        <a:buFont typeface="Wingdings" pitchFamily="2" charset="2"/>
                        <a:buChar char="§"/>
                      </a:pPr>
                      <a:r>
                        <a:rPr lang="es-ES" baseline="0" dirty="0" smtClean="0"/>
                        <a:t> Batalla de Bailén</a:t>
                      </a:r>
                    </a:p>
                    <a:p>
                      <a:pPr algn="just"/>
                      <a:r>
                        <a:rPr lang="es-ES" baseline="0" dirty="0" smtClean="0"/>
                        <a:t>(jull.1808)</a:t>
                      </a:r>
                      <a:endParaRPr lang="es-ES" dirty="0"/>
                    </a:p>
                  </a:txBody>
                  <a:tcPr anchor="ctr"/>
                </a:tc>
                <a:tc>
                  <a:txBody>
                    <a:bodyPr/>
                    <a:lstStyle/>
                    <a:p>
                      <a:pPr algn="just">
                        <a:buFont typeface="Wingdings" pitchFamily="2" charset="2"/>
                        <a:buChar char="§"/>
                      </a:pPr>
                      <a:r>
                        <a:rPr lang="es-ES" dirty="0" smtClean="0"/>
                        <a:t> Estatuto Bayona</a:t>
                      </a:r>
                    </a:p>
                    <a:p>
                      <a:pPr algn="just">
                        <a:buFont typeface="Wingdings" pitchFamily="2" charset="2"/>
                        <a:buNone/>
                      </a:pPr>
                      <a:r>
                        <a:rPr lang="es-ES" dirty="0" smtClean="0"/>
                        <a:t>(jul.1808) </a:t>
                      </a:r>
                    </a:p>
                    <a:p>
                      <a:pPr algn="just">
                        <a:buFont typeface="Wingdings" pitchFamily="2" charset="2"/>
                        <a:buChar char="§"/>
                      </a:pPr>
                      <a:r>
                        <a:rPr lang="es-ES" dirty="0" smtClean="0"/>
                        <a:t>José</a:t>
                      </a:r>
                      <a:r>
                        <a:rPr lang="es-ES" baseline="0" dirty="0" smtClean="0"/>
                        <a:t> I en Madrid</a:t>
                      </a:r>
                    </a:p>
                    <a:p>
                      <a:pPr algn="just">
                        <a:buFont typeface="Wingdings" pitchFamily="2" charset="2"/>
                        <a:buNone/>
                      </a:pPr>
                      <a:r>
                        <a:rPr lang="es-ES" baseline="0" dirty="0" smtClean="0"/>
                        <a:t>(jul.1808)</a:t>
                      </a:r>
                      <a:endParaRPr lang="es-ES" dirty="0"/>
                    </a:p>
                  </a:txBody>
                  <a:tcPr anchor="ctr"/>
                </a:tc>
                <a:tc>
                  <a:txBody>
                    <a:bodyPr/>
                    <a:lstStyle/>
                    <a:p>
                      <a:pPr marL="173038" indent="-173038" algn="just">
                        <a:buFont typeface="Wingdings" pitchFamily="2" charset="2"/>
                        <a:buChar char="§"/>
                      </a:pPr>
                      <a:r>
                        <a:rPr lang="es-ES" dirty="0" smtClean="0"/>
                        <a:t> Juntas locales y provinciales.</a:t>
                      </a:r>
                    </a:p>
                    <a:p>
                      <a:pPr marL="173038" indent="-173038" algn="just">
                        <a:buFont typeface="Wingdings" pitchFamily="2" charset="2"/>
                        <a:buChar char="§"/>
                      </a:pPr>
                      <a:r>
                        <a:rPr lang="es-ES" dirty="0" smtClean="0"/>
                        <a:t>Junta Central</a:t>
                      </a:r>
                    </a:p>
                    <a:p>
                      <a:pPr marL="173038" indent="-173038" algn="just">
                        <a:buFont typeface="Wingdings" pitchFamily="2" charset="2"/>
                        <a:buNone/>
                      </a:pPr>
                      <a:r>
                        <a:rPr lang="es-ES" dirty="0" smtClean="0"/>
                        <a:t>(sept.</a:t>
                      </a:r>
                      <a:r>
                        <a:rPr lang="es-ES" baseline="0" dirty="0" smtClean="0"/>
                        <a:t> 1808)</a:t>
                      </a:r>
                      <a:endParaRPr lang="es-ES" dirty="0"/>
                    </a:p>
                  </a:txBody>
                  <a:tcPr anchor="ctr"/>
                </a:tc>
              </a:tr>
              <a:tr h="370840">
                <a:tc>
                  <a:txBody>
                    <a:bodyPr/>
                    <a:lstStyle/>
                    <a:p>
                      <a:pPr algn="ctr"/>
                      <a:r>
                        <a:rPr lang="es-ES" dirty="0" smtClean="0"/>
                        <a:t>Reconquista francesa</a:t>
                      </a:r>
                    </a:p>
                    <a:p>
                      <a:pPr algn="ctr"/>
                      <a:r>
                        <a:rPr lang="es-ES" sz="1600" dirty="0" smtClean="0"/>
                        <a:t>(nov</a:t>
                      </a:r>
                      <a:r>
                        <a:rPr lang="es-ES" sz="1600" baseline="0" dirty="0" smtClean="0"/>
                        <a:t>.1808 – dic.1809)</a:t>
                      </a:r>
                      <a:endParaRPr lang="es-ES" sz="1600" dirty="0"/>
                    </a:p>
                  </a:txBody>
                  <a:tcPr anchor="ctr"/>
                </a:tc>
                <a:tc>
                  <a:txBody>
                    <a:bodyPr/>
                    <a:lstStyle/>
                    <a:p>
                      <a:pPr algn="just">
                        <a:buFont typeface="Wingdings" pitchFamily="2" charset="2"/>
                        <a:buChar char="§"/>
                      </a:pPr>
                      <a:r>
                        <a:rPr lang="es-ES" dirty="0" smtClean="0"/>
                        <a:t> Batalla</a:t>
                      </a:r>
                      <a:r>
                        <a:rPr lang="es-ES" baseline="0" dirty="0" smtClean="0"/>
                        <a:t> </a:t>
                      </a:r>
                      <a:r>
                        <a:rPr lang="es-ES" baseline="0" dirty="0" err="1" smtClean="0"/>
                        <a:t>Somosierra</a:t>
                      </a:r>
                      <a:r>
                        <a:rPr lang="es-ES" baseline="0" dirty="0" smtClean="0"/>
                        <a:t>.</a:t>
                      </a:r>
                    </a:p>
                    <a:p>
                      <a:pPr algn="just">
                        <a:buFont typeface="Wingdings" pitchFamily="2" charset="2"/>
                        <a:buChar char="§"/>
                      </a:pPr>
                      <a:r>
                        <a:rPr lang="es-ES" baseline="0" dirty="0" smtClean="0"/>
                        <a:t> Rendición Madrid.</a:t>
                      </a:r>
                    </a:p>
                    <a:p>
                      <a:pPr algn="just">
                        <a:buFont typeface="Wingdings" pitchFamily="2" charset="2"/>
                        <a:buChar char="§"/>
                      </a:pPr>
                      <a:r>
                        <a:rPr lang="es-ES" baseline="0" dirty="0" smtClean="0"/>
                        <a:t> Batalla </a:t>
                      </a:r>
                      <a:r>
                        <a:rPr lang="es-ES" baseline="0" dirty="0" err="1" smtClean="0"/>
                        <a:t>Uclés</a:t>
                      </a:r>
                      <a:r>
                        <a:rPr lang="es-ES" baseline="0" dirty="0" smtClean="0"/>
                        <a:t>.</a:t>
                      </a:r>
                    </a:p>
                    <a:p>
                      <a:pPr algn="just">
                        <a:buFont typeface="Wingdings" pitchFamily="2" charset="2"/>
                        <a:buChar char="§"/>
                      </a:pPr>
                      <a:r>
                        <a:rPr lang="es-ES" baseline="0" dirty="0" smtClean="0"/>
                        <a:t> Batalla Ocaña.</a:t>
                      </a:r>
                    </a:p>
                    <a:p>
                      <a:pPr algn="just">
                        <a:buFont typeface="Wingdings" pitchFamily="2" charset="2"/>
                        <a:buNone/>
                      </a:pPr>
                      <a:r>
                        <a:rPr lang="es-ES" baseline="0" dirty="0" smtClean="0"/>
                        <a:t>(nov. 1809)</a:t>
                      </a:r>
                      <a:endParaRPr lang="es-ES" dirty="0"/>
                    </a:p>
                  </a:txBody>
                  <a:tcPr anchor="ctr"/>
                </a:tc>
                <a:tc>
                  <a:txBody>
                    <a:bodyPr/>
                    <a:lstStyle/>
                    <a:p>
                      <a:pPr algn="just">
                        <a:buFont typeface="Wingdings" pitchFamily="2" charset="2"/>
                        <a:buChar char="§"/>
                      </a:pPr>
                      <a:r>
                        <a:rPr lang="es-ES" dirty="0" smtClean="0"/>
                        <a:t> Decretos Chamartín</a:t>
                      </a:r>
                    </a:p>
                    <a:p>
                      <a:pPr algn="just">
                        <a:buFont typeface="Wingdings" pitchFamily="2" charset="2"/>
                        <a:buNone/>
                      </a:pPr>
                      <a:r>
                        <a:rPr lang="es-ES" dirty="0" smtClean="0"/>
                        <a:t>(dic.1808) </a:t>
                      </a:r>
                    </a:p>
                    <a:p>
                      <a:pPr algn="just">
                        <a:buFont typeface="Wingdings" pitchFamily="2" charset="2"/>
                        <a:buChar char="§"/>
                      </a:pPr>
                      <a:r>
                        <a:rPr lang="es-ES" dirty="0" smtClean="0"/>
                        <a:t>José I en Madrid</a:t>
                      </a:r>
                    </a:p>
                    <a:p>
                      <a:pPr algn="just">
                        <a:buFont typeface="Wingdings" pitchFamily="2" charset="2"/>
                        <a:buNone/>
                      </a:pPr>
                      <a:r>
                        <a:rPr lang="es-ES" dirty="0" smtClean="0"/>
                        <a:t>(ene.1809)</a:t>
                      </a:r>
                      <a:endParaRPr lang="es-ES" dirty="0"/>
                    </a:p>
                  </a:txBody>
                  <a:tcPr anchor="ctr"/>
                </a:tc>
                <a:tc>
                  <a:txBody>
                    <a:bodyPr/>
                    <a:lstStyle/>
                    <a:p>
                      <a:pPr algn="just">
                        <a:buFont typeface="Wingdings" pitchFamily="2" charset="2"/>
                        <a:buChar char="§"/>
                      </a:pPr>
                      <a:r>
                        <a:rPr lang="es-ES" dirty="0" smtClean="0"/>
                        <a:t> Junta Central a Sevilla.</a:t>
                      </a:r>
                      <a:r>
                        <a:rPr lang="es-ES" baseline="0" dirty="0" smtClean="0"/>
                        <a:t> </a:t>
                      </a:r>
                      <a:r>
                        <a:rPr lang="es-ES" dirty="0" smtClean="0"/>
                        <a:t>(ene.1809)</a:t>
                      </a:r>
                    </a:p>
                    <a:p>
                      <a:pPr algn="just">
                        <a:buFont typeface="Wingdings" pitchFamily="2" charset="2"/>
                        <a:buChar char="§"/>
                      </a:pPr>
                      <a:r>
                        <a:rPr lang="es-ES" dirty="0" smtClean="0"/>
                        <a:t> Junta Central a Cádiz</a:t>
                      </a:r>
                    </a:p>
                    <a:p>
                      <a:pPr algn="just">
                        <a:buFont typeface="Wingdings" pitchFamily="2" charset="2"/>
                        <a:buNone/>
                      </a:pPr>
                      <a:r>
                        <a:rPr lang="es-ES" dirty="0" smtClean="0"/>
                        <a:t>(ene.1810)</a:t>
                      </a:r>
                      <a:endParaRPr lang="es-ES" dirty="0"/>
                    </a:p>
                  </a:txBody>
                  <a:tcPr anchor="ctr"/>
                </a:tc>
              </a:tr>
              <a:tr h="370840">
                <a:tc>
                  <a:txBody>
                    <a:bodyPr/>
                    <a:lstStyle/>
                    <a:p>
                      <a:pPr algn="ctr"/>
                      <a:r>
                        <a:rPr lang="es-ES" dirty="0" smtClean="0"/>
                        <a:t>Guerra guerrillas</a:t>
                      </a:r>
                    </a:p>
                    <a:p>
                      <a:pPr algn="ctr"/>
                      <a:r>
                        <a:rPr lang="es-ES" dirty="0" smtClean="0"/>
                        <a:t>(ene.1810</a:t>
                      </a:r>
                      <a:r>
                        <a:rPr lang="es-ES" baseline="0" dirty="0" smtClean="0"/>
                        <a:t> – dic.1811)</a:t>
                      </a:r>
                      <a:endParaRPr lang="es-ES" dirty="0"/>
                    </a:p>
                  </a:txBody>
                  <a:tcPr anchor="ctr"/>
                </a:tc>
                <a:tc>
                  <a:txBody>
                    <a:bodyPr/>
                    <a:lstStyle/>
                    <a:p>
                      <a:pPr algn="just"/>
                      <a:endParaRPr lang="es-ES" dirty="0"/>
                    </a:p>
                  </a:txBody>
                  <a:tcPr anchor="ctr"/>
                </a:tc>
                <a:tc>
                  <a:txBody>
                    <a:bodyPr/>
                    <a:lstStyle/>
                    <a:p>
                      <a:pPr algn="just"/>
                      <a:endParaRPr lang="es-ES" dirty="0"/>
                    </a:p>
                  </a:txBody>
                  <a:tcPr anchor="ctr"/>
                </a:tc>
                <a:tc>
                  <a:txBody>
                    <a:bodyPr/>
                    <a:lstStyle/>
                    <a:p>
                      <a:pPr algn="just">
                        <a:buFont typeface="Wingdings" pitchFamily="2" charset="2"/>
                        <a:buChar char="§"/>
                      </a:pPr>
                      <a:r>
                        <a:rPr lang="es-ES" dirty="0" smtClean="0"/>
                        <a:t> Consejo de Regencia</a:t>
                      </a:r>
                    </a:p>
                    <a:p>
                      <a:pPr algn="just">
                        <a:buFont typeface="Wingdings" pitchFamily="2" charset="2"/>
                        <a:buNone/>
                      </a:pPr>
                      <a:r>
                        <a:rPr lang="es-ES" dirty="0" smtClean="0"/>
                        <a:t>(ene. 1810)</a:t>
                      </a:r>
                    </a:p>
                    <a:p>
                      <a:pPr algn="just">
                        <a:buFont typeface="Wingdings" pitchFamily="2" charset="2"/>
                        <a:buChar char="§"/>
                      </a:pPr>
                      <a:r>
                        <a:rPr lang="es-ES" dirty="0" smtClean="0"/>
                        <a:t> Cortes</a:t>
                      </a:r>
                      <a:r>
                        <a:rPr lang="es-ES" baseline="0" dirty="0" smtClean="0"/>
                        <a:t> de Cádiz</a:t>
                      </a:r>
                    </a:p>
                    <a:p>
                      <a:pPr algn="just">
                        <a:buFont typeface="Wingdings" pitchFamily="2" charset="2"/>
                        <a:buNone/>
                      </a:pPr>
                      <a:r>
                        <a:rPr lang="es-ES" baseline="0" dirty="0" smtClean="0"/>
                        <a:t>(sept.1810)</a:t>
                      </a:r>
                      <a:endParaRPr lang="es-ES" dirty="0"/>
                    </a:p>
                  </a:txBody>
                  <a:tcPr anchor="ctr"/>
                </a:tc>
              </a:tr>
              <a:tr h="370840">
                <a:tc>
                  <a:txBody>
                    <a:bodyPr/>
                    <a:lstStyle/>
                    <a:p>
                      <a:pPr algn="ctr"/>
                      <a:r>
                        <a:rPr lang="es-ES" dirty="0" smtClean="0"/>
                        <a:t>Ofensiva aliada</a:t>
                      </a:r>
                    </a:p>
                    <a:p>
                      <a:pPr algn="ctr"/>
                      <a:r>
                        <a:rPr lang="es-ES" sz="1600" dirty="0" smtClean="0"/>
                        <a:t>(ene.1812 – mar. 1814)</a:t>
                      </a:r>
                      <a:endParaRPr lang="es-ES" sz="1600" dirty="0"/>
                    </a:p>
                  </a:txBody>
                  <a:tcPr anchor="ctr"/>
                </a:tc>
                <a:tc>
                  <a:txBody>
                    <a:bodyPr/>
                    <a:lstStyle/>
                    <a:p>
                      <a:pPr algn="just">
                        <a:buFont typeface="Wingdings" pitchFamily="2" charset="2"/>
                        <a:buChar char="§"/>
                      </a:pPr>
                      <a:r>
                        <a:rPr lang="es-ES" dirty="0" smtClean="0"/>
                        <a:t> Batalla </a:t>
                      </a:r>
                      <a:r>
                        <a:rPr lang="es-ES" dirty="0" err="1" smtClean="0"/>
                        <a:t>Arapiles</a:t>
                      </a:r>
                      <a:r>
                        <a:rPr lang="es-ES" baseline="0" dirty="0" smtClean="0"/>
                        <a:t> </a:t>
                      </a:r>
                      <a:r>
                        <a:rPr lang="es-ES" dirty="0" smtClean="0"/>
                        <a:t>(jul.1812)</a:t>
                      </a:r>
                    </a:p>
                    <a:p>
                      <a:pPr algn="just">
                        <a:buFont typeface="Wingdings" pitchFamily="2" charset="2"/>
                        <a:buChar char="§"/>
                      </a:pPr>
                      <a:r>
                        <a:rPr lang="es-ES" baseline="0" dirty="0" smtClean="0"/>
                        <a:t> Batalla Vitoria (jun.1813)</a:t>
                      </a:r>
                    </a:p>
                    <a:p>
                      <a:pPr algn="just">
                        <a:buFont typeface="Wingdings" pitchFamily="2" charset="2"/>
                        <a:buChar char="§"/>
                      </a:pPr>
                      <a:r>
                        <a:rPr lang="es-ES" baseline="0" dirty="0" smtClean="0"/>
                        <a:t> Aliados en Francia</a:t>
                      </a:r>
                    </a:p>
                    <a:p>
                      <a:pPr algn="just">
                        <a:buFont typeface="Wingdings" pitchFamily="2" charset="2"/>
                        <a:buNone/>
                      </a:pPr>
                      <a:r>
                        <a:rPr lang="es-ES" baseline="0" dirty="0" smtClean="0"/>
                        <a:t>(oct.1813)</a:t>
                      </a:r>
                    </a:p>
                    <a:p>
                      <a:pPr algn="l">
                        <a:buFont typeface="Wingdings" pitchFamily="2" charset="2"/>
                        <a:buChar char="§"/>
                      </a:pPr>
                      <a:r>
                        <a:rPr lang="es-ES" baseline="0" dirty="0" smtClean="0"/>
                        <a:t> Tratado </a:t>
                      </a:r>
                      <a:r>
                        <a:rPr lang="es-ES" baseline="0" dirty="0" err="1" smtClean="0"/>
                        <a:t>Valençay</a:t>
                      </a:r>
                      <a:r>
                        <a:rPr lang="es-ES" baseline="0" dirty="0" smtClean="0"/>
                        <a:t> (dic.1813)</a:t>
                      </a:r>
                      <a:endParaRPr lang="es-ES" dirty="0"/>
                    </a:p>
                  </a:txBody>
                  <a:tcPr anchor="ctr"/>
                </a:tc>
                <a:tc>
                  <a:txBody>
                    <a:bodyPr/>
                    <a:lstStyle/>
                    <a:p>
                      <a:pPr algn="just">
                        <a:buFont typeface="Wingdings" pitchFamily="2" charset="2"/>
                        <a:buChar char="§"/>
                      </a:pPr>
                      <a:r>
                        <a:rPr lang="es-ES" dirty="0" smtClean="0"/>
                        <a:t> José I abandona Madrid</a:t>
                      </a:r>
                    </a:p>
                    <a:p>
                      <a:pPr algn="just">
                        <a:buFont typeface="Wingdings" pitchFamily="2" charset="2"/>
                        <a:buNone/>
                      </a:pPr>
                      <a:r>
                        <a:rPr lang="es-ES" dirty="0" smtClean="0"/>
                        <a:t>(mar.1813)</a:t>
                      </a:r>
                      <a:endParaRPr lang="es-ES" dirty="0"/>
                    </a:p>
                  </a:txBody>
                  <a:tcPr anchor="ctr"/>
                </a:tc>
                <a:tc>
                  <a:txBody>
                    <a:bodyPr/>
                    <a:lstStyle/>
                    <a:p>
                      <a:pPr algn="just">
                        <a:buFont typeface="Wingdings" pitchFamily="2" charset="2"/>
                        <a:buChar char="§"/>
                      </a:pPr>
                      <a:r>
                        <a:rPr lang="es-ES" dirty="0" smtClean="0"/>
                        <a:t> La</a:t>
                      </a:r>
                      <a:r>
                        <a:rPr lang="es-ES" baseline="0" dirty="0" smtClean="0"/>
                        <a:t> Pepa</a:t>
                      </a:r>
                    </a:p>
                    <a:p>
                      <a:pPr algn="just">
                        <a:buFont typeface="Wingdings" pitchFamily="2" charset="2"/>
                        <a:buNone/>
                      </a:pPr>
                      <a:r>
                        <a:rPr lang="es-ES" baseline="0" dirty="0" smtClean="0"/>
                        <a:t>(mar.1812)</a:t>
                      </a:r>
                    </a:p>
                    <a:p>
                      <a:pPr algn="just">
                        <a:buFont typeface="Wingdings" pitchFamily="2" charset="2"/>
                        <a:buChar char="§"/>
                      </a:pPr>
                      <a:r>
                        <a:rPr lang="es-ES" baseline="0" dirty="0" smtClean="0"/>
                        <a:t> Fernando VII regresa a España y disuelve las Cortes.</a:t>
                      </a:r>
                    </a:p>
                    <a:p>
                      <a:pPr algn="just">
                        <a:buFont typeface="Wingdings" pitchFamily="2" charset="2"/>
                        <a:buNone/>
                      </a:pPr>
                      <a:r>
                        <a:rPr lang="es-ES" baseline="0" dirty="0" smtClean="0"/>
                        <a:t>(mar.1814)</a:t>
                      </a:r>
                      <a:endParaRPr lang="es-ES" dirty="0"/>
                    </a:p>
                  </a:txBody>
                  <a:tcPr anchor="ctr"/>
                </a:tc>
              </a:tr>
            </a:tbl>
          </a:graphicData>
        </a:graphic>
      </p:graphicFrame>
      <p:sp>
        <p:nvSpPr>
          <p:cNvPr id="4" name="3 CuadroTexto"/>
          <p:cNvSpPr txBox="1"/>
          <p:nvPr/>
        </p:nvSpPr>
        <p:spPr>
          <a:xfrm>
            <a:off x="0" y="0"/>
            <a:ext cx="9144000" cy="707886"/>
          </a:xfrm>
          <a:prstGeom prst="rect">
            <a:avLst/>
          </a:prstGeom>
          <a:noFill/>
        </p:spPr>
        <p:txBody>
          <a:bodyPr wrap="square" rtlCol="0">
            <a:spAutoFit/>
          </a:bodyPr>
          <a:lstStyle/>
          <a:p>
            <a:pPr algn="ctr"/>
            <a:r>
              <a:rPr lang="es-ES" sz="4000" dirty="0" smtClean="0"/>
              <a:t>Cronología básica de la guerra.</a:t>
            </a:r>
            <a:endParaRPr lang="es-ES" sz="4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477601"/>
          </a:xfrm>
          <a:prstGeom prst="rect">
            <a:avLst/>
          </a:prstGeom>
          <a:noFill/>
        </p:spPr>
        <p:txBody>
          <a:bodyPr wrap="square" rtlCol="0">
            <a:spAutoFit/>
          </a:bodyPr>
          <a:lstStyle/>
          <a:p>
            <a:pPr algn="ctr"/>
            <a:r>
              <a:rPr lang="es-ES" sz="3100" dirty="0" smtClean="0"/>
              <a:t>En 1809 la Junta Central convoca Cortes bajo el principio de la soberanía nacional que sería elegida por sufragio universal. A principios de 1810 desaparece sustituida por un Consejo de Regencia que representaba a Fernando VII hasta su regreso al país.</a:t>
            </a:r>
            <a:endParaRPr lang="es-ES" sz="3100" dirty="0"/>
          </a:p>
        </p:txBody>
      </p:sp>
      <p:pic>
        <p:nvPicPr>
          <p:cNvPr id="3" name="Picture 2" descr="Resultado de imagen de cortes de cadiz"/>
          <p:cNvPicPr>
            <a:picLocks noChangeAspect="1" noChangeArrowheads="1"/>
          </p:cNvPicPr>
          <p:nvPr/>
        </p:nvPicPr>
        <p:blipFill>
          <a:blip r:embed="rId2" cstate="print"/>
          <a:srcRect/>
          <a:stretch>
            <a:fillRect/>
          </a:stretch>
        </p:blipFill>
        <p:spPr bwMode="auto">
          <a:xfrm>
            <a:off x="4610100" y="2924944"/>
            <a:ext cx="4533900" cy="3743325"/>
          </a:xfrm>
          <a:prstGeom prst="rect">
            <a:avLst/>
          </a:prstGeom>
          <a:noFill/>
        </p:spPr>
      </p:pic>
      <p:sp>
        <p:nvSpPr>
          <p:cNvPr id="4" name="3 CuadroTexto"/>
          <p:cNvSpPr txBox="1"/>
          <p:nvPr/>
        </p:nvSpPr>
        <p:spPr>
          <a:xfrm>
            <a:off x="0" y="2708920"/>
            <a:ext cx="4716016" cy="3970318"/>
          </a:xfrm>
          <a:prstGeom prst="rect">
            <a:avLst/>
          </a:prstGeom>
          <a:noFill/>
        </p:spPr>
        <p:txBody>
          <a:bodyPr wrap="square" rtlCol="0">
            <a:spAutoFit/>
          </a:bodyPr>
          <a:lstStyle/>
          <a:p>
            <a:pPr algn="ctr"/>
            <a:r>
              <a:rPr lang="es-ES" sz="2800" dirty="0" smtClean="0"/>
              <a:t>Desde el 24 de septiembre de 1810 las Cortes se reúnen en la ciudad de S. Fernando y pronto en Cádiz. Es ahí donde se lleva a cabo la obra legislativa que introduce el liberalismo en España. El Consejo de Regencia actuaría entonces como poder ejecutivo.</a:t>
            </a:r>
            <a:endParaRPr lang="es-ES"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solidFill>
                  <a:srgbClr val="FF0000"/>
                </a:solidFill>
                <a:latin typeface="Arial Black" pitchFamily="34" charset="0"/>
                <a:ea typeface="Calibri" pitchFamily="34" charset="0"/>
                <a:cs typeface="Times New Roman" pitchFamily="18" charset="0"/>
              </a:rPr>
              <a:t>Consecuencias</a:t>
            </a:r>
            <a:endParaRPr lang="es-ES" sz="4800" dirty="0">
              <a:solidFill>
                <a:srgbClr val="FF0000"/>
              </a:solidFill>
            </a:endParaRPr>
          </a:p>
        </p:txBody>
      </p:sp>
      <p:sp>
        <p:nvSpPr>
          <p:cNvPr id="3" name="2 Rectángulo"/>
          <p:cNvSpPr/>
          <p:nvPr/>
        </p:nvSpPr>
        <p:spPr>
          <a:xfrm>
            <a:off x="0" y="980728"/>
            <a:ext cx="9144000" cy="1323439"/>
          </a:xfrm>
          <a:prstGeom prst="rect">
            <a:avLst/>
          </a:prstGeom>
        </p:spPr>
        <p:txBody>
          <a:bodyPr wrap="square">
            <a:spAutoFit/>
          </a:bodyPr>
          <a:lstStyle/>
          <a:p>
            <a:pPr marL="269875" lvl="0" indent="-269875" algn="just">
              <a:buFont typeface="Arial" pitchFamily="34" charset="0"/>
              <a:buChar char="•"/>
            </a:pPr>
            <a:r>
              <a:rPr lang="es-ES" sz="4000" dirty="0" smtClean="0">
                <a:latin typeface="Times New Roman" pitchFamily="18" charset="0"/>
                <a:cs typeface="Times New Roman" pitchFamily="18" charset="0"/>
              </a:rPr>
              <a:t>Efectos bélicos.</a:t>
            </a:r>
          </a:p>
          <a:p>
            <a:pPr marL="269875" lvl="0" indent="-269875" algn="just">
              <a:buFont typeface="Arial" pitchFamily="34" charset="0"/>
              <a:buChar char="•"/>
            </a:pPr>
            <a:r>
              <a:rPr lang="es-ES" sz="4000" dirty="0" smtClean="0">
                <a:latin typeface="Times New Roman" pitchFamily="18" charset="0"/>
                <a:cs typeface="Times New Roman" pitchFamily="18" charset="0"/>
              </a:rPr>
              <a:t>Despertar del liberalismo.</a:t>
            </a:r>
            <a:endParaRPr lang="es-ES" sz="40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2000548"/>
          </a:xfrm>
          <a:prstGeom prst="rect">
            <a:avLst/>
          </a:prstGeom>
          <a:noFill/>
        </p:spPr>
        <p:txBody>
          <a:bodyPr wrap="square" rtlCol="0">
            <a:spAutoFit/>
          </a:bodyPr>
          <a:lstStyle/>
          <a:p>
            <a:pPr algn="ctr"/>
            <a:r>
              <a:rPr lang="es-ES" sz="3100" dirty="0" smtClean="0"/>
              <a:t>La guerra causó en torno a medio millón de muertes, expolios de obras de arte por parte de franceses e ingleses, destrucción de industrias, el exilio de los afrancesados, una reducción de la natalidad…</a:t>
            </a:r>
            <a:endParaRPr lang="es-ES" sz="3100" dirty="0"/>
          </a:p>
        </p:txBody>
      </p:sp>
      <p:pic>
        <p:nvPicPr>
          <p:cNvPr id="77827" name="Picture 3"/>
          <p:cNvPicPr>
            <a:picLocks noChangeAspect="1" noChangeArrowheads="1"/>
          </p:cNvPicPr>
          <p:nvPr/>
        </p:nvPicPr>
        <p:blipFill>
          <a:blip r:embed="rId2" cstate="print"/>
          <a:srcRect/>
          <a:stretch>
            <a:fillRect/>
          </a:stretch>
        </p:blipFill>
        <p:spPr bwMode="auto">
          <a:xfrm>
            <a:off x="1619672" y="2167658"/>
            <a:ext cx="5760640" cy="4238104"/>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Resultado de imagen de emancipación colonial"/>
          <p:cNvPicPr>
            <a:picLocks noChangeAspect="1" noChangeArrowheads="1"/>
          </p:cNvPicPr>
          <p:nvPr/>
        </p:nvPicPr>
        <p:blipFill>
          <a:blip r:embed="rId2" cstate="print"/>
          <a:srcRect/>
          <a:stretch>
            <a:fillRect/>
          </a:stretch>
        </p:blipFill>
        <p:spPr bwMode="auto">
          <a:xfrm>
            <a:off x="3851920" y="11371"/>
            <a:ext cx="5292080" cy="6846629"/>
          </a:xfrm>
          <a:prstGeom prst="rect">
            <a:avLst/>
          </a:prstGeom>
          <a:noFill/>
        </p:spPr>
      </p:pic>
      <p:sp>
        <p:nvSpPr>
          <p:cNvPr id="3" name="2 CuadroTexto"/>
          <p:cNvSpPr txBox="1"/>
          <p:nvPr/>
        </p:nvSpPr>
        <p:spPr>
          <a:xfrm>
            <a:off x="0" y="0"/>
            <a:ext cx="3779912" cy="6894195"/>
          </a:xfrm>
          <a:prstGeom prst="rect">
            <a:avLst/>
          </a:prstGeom>
          <a:noFill/>
        </p:spPr>
        <p:txBody>
          <a:bodyPr wrap="square" rtlCol="0">
            <a:spAutoFit/>
          </a:bodyPr>
          <a:lstStyle/>
          <a:p>
            <a:pPr algn="ctr"/>
            <a:r>
              <a:rPr lang="es-ES" sz="3400" dirty="0" smtClean="0"/>
              <a:t>Otra grave consecuencia fue acelerar la independencia de las colonias americanas ante el vacío de poder y el desencanto americano por la escasa preocupación española por las colonias.</a:t>
            </a:r>
            <a:endParaRPr lang="es-ES" sz="3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En cualquier caso, esta guerra sentó las bases de lo que sería la historia española del siglo XIX.</a:t>
            </a:r>
            <a:endParaRPr lang="es-ES" sz="3600" dirty="0"/>
          </a:p>
        </p:txBody>
      </p:sp>
      <p:pic>
        <p:nvPicPr>
          <p:cNvPr id="80898" name="Picture 2" descr="Resultado de imagen de constitución de 1812"/>
          <p:cNvPicPr>
            <a:picLocks noChangeAspect="1" noChangeArrowheads="1"/>
          </p:cNvPicPr>
          <p:nvPr/>
        </p:nvPicPr>
        <p:blipFill>
          <a:blip r:embed="rId2" cstate="print"/>
          <a:srcRect/>
          <a:stretch>
            <a:fillRect/>
          </a:stretch>
        </p:blipFill>
        <p:spPr bwMode="auto">
          <a:xfrm>
            <a:off x="5167139" y="1161043"/>
            <a:ext cx="3976861" cy="5696957"/>
          </a:xfrm>
          <a:prstGeom prst="rect">
            <a:avLst/>
          </a:prstGeom>
          <a:noFill/>
        </p:spPr>
      </p:pic>
      <p:sp>
        <p:nvSpPr>
          <p:cNvPr id="4" name="3 CuadroTexto"/>
          <p:cNvSpPr txBox="1"/>
          <p:nvPr/>
        </p:nvSpPr>
        <p:spPr>
          <a:xfrm>
            <a:off x="0" y="2132856"/>
            <a:ext cx="5148064" cy="3108543"/>
          </a:xfrm>
          <a:prstGeom prst="rect">
            <a:avLst/>
          </a:prstGeom>
          <a:noFill/>
        </p:spPr>
        <p:txBody>
          <a:bodyPr wrap="square" rtlCol="0">
            <a:spAutoFit/>
          </a:bodyPr>
          <a:lstStyle/>
          <a:p>
            <a:pPr algn="ctr"/>
            <a:r>
              <a:rPr lang="es-ES" sz="2800" dirty="0" smtClean="0"/>
              <a:t>La influencia más duradera es el nacimiento del liberalismo español que triunfará a lo largo del siglo XIX. También muy importantes serán la movilización popular o el incremento del papel del Ejército en la vida civil.</a:t>
            </a:r>
            <a:endParaRPr lang="es-ES"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916832"/>
            <a:ext cx="9144000" cy="1938992"/>
          </a:xfrm>
          <a:prstGeom prst="rect">
            <a:avLst/>
          </a:prstGeom>
          <a:noFill/>
        </p:spPr>
        <p:txBody>
          <a:bodyPr wrap="square" rtlCol="0">
            <a:spAutoFit/>
          </a:bodyPr>
          <a:lstStyle/>
          <a:p>
            <a:pPr algn="ctr"/>
            <a:r>
              <a:rPr lang="es-ES" sz="6000" b="1" dirty="0" smtClean="0">
                <a:solidFill>
                  <a:srgbClr val="FF0000"/>
                </a:solidFill>
              </a:rPr>
              <a:t>ANEXO:</a:t>
            </a:r>
          </a:p>
          <a:p>
            <a:pPr algn="ctr"/>
            <a:r>
              <a:rPr lang="es-ES" sz="6000" b="1" dirty="0" smtClean="0">
                <a:solidFill>
                  <a:srgbClr val="FF0000"/>
                </a:solidFill>
              </a:rPr>
              <a:t>El liberalismo</a:t>
            </a:r>
          </a:p>
        </p:txBody>
      </p:sp>
    </p:spTree>
  </p:cSld>
  <p:clrMapOvr>
    <a:masterClrMapping/>
  </p:clrMapOvr>
  <p:transition advTm="8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Nueva carpeta\John Locke (1632-1704).jpg"/>
          <p:cNvPicPr>
            <a:picLocks noChangeAspect="1" noChangeArrowheads="1"/>
          </p:cNvPicPr>
          <p:nvPr/>
        </p:nvPicPr>
        <p:blipFill>
          <a:blip r:embed="rId3" cstate="print"/>
          <a:srcRect/>
          <a:stretch>
            <a:fillRect/>
          </a:stretch>
        </p:blipFill>
        <p:spPr bwMode="auto">
          <a:xfrm>
            <a:off x="5443521" y="2068373"/>
            <a:ext cx="3700479" cy="4789627"/>
          </a:xfrm>
          <a:prstGeom prst="rect">
            <a:avLst/>
          </a:prstGeom>
          <a:noFill/>
        </p:spPr>
      </p:pic>
      <p:sp>
        <p:nvSpPr>
          <p:cNvPr id="3" name="2 CuadroTexto"/>
          <p:cNvSpPr txBox="1"/>
          <p:nvPr/>
        </p:nvSpPr>
        <p:spPr>
          <a:xfrm>
            <a:off x="0" y="0"/>
            <a:ext cx="9144000" cy="2062103"/>
          </a:xfrm>
          <a:prstGeom prst="rect">
            <a:avLst/>
          </a:prstGeom>
          <a:noFill/>
        </p:spPr>
        <p:txBody>
          <a:bodyPr wrap="square" rtlCol="0">
            <a:spAutoFit/>
          </a:bodyPr>
          <a:lstStyle/>
          <a:p>
            <a:pPr algn="ctr"/>
            <a:r>
              <a:rPr lang="es-ES" sz="3200" dirty="0" smtClean="0"/>
              <a:t>El liberalismo es una ideología que nació en Gran Bretaña para defender un </a:t>
            </a:r>
            <a:r>
              <a:rPr lang="es-ES" sz="3200" dirty="0" smtClean="0">
                <a:solidFill>
                  <a:srgbClr val="FF0000"/>
                </a:solidFill>
              </a:rPr>
              <a:t>sistema político </a:t>
            </a:r>
            <a:r>
              <a:rPr lang="es-ES" sz="3200" dirty="0" smtClean="0"/>
              <a:t>en el que el poder no fuera controlado por una única persona tal y como ocurría en la monarquía absoluta.</a:t>
            </a:r>
            <a:endParaRPr lang="es-ES" sz="3200" dirty="0"/>
          </a:p>
        </p:txBody>
      </p:sp>
      <p:sp>
        <p:nvSpPr>
          <p:cNvPr id="4" name="3 CuadroTexto"/>
          <p:cNvSpPr txBox="1"/>
          <p:nvPr/>
        </p:nvSpPr>
        <p:spPr>
          <a:xfrm>
            <a:off x="0" y="2428868"/>
            <a:ext cx="5429256" cy="3416320"/>
          </a:xfrm>
          <a:prstGeom prst="rect">
            <a:avLst/>
          </a:prstGeom>
          <a:noFill/>
        </p:spPr>
        <p:txBody>
          <a:bodyPr wrap="square" rtlCol="0">
            <a:spAutoFit/>
          </a:bodyPr>
          <a:lstStyle/>
          <a:p>
            <a:pPr algn="just"/>
            <a:r>
              <a:rPr lang="es-ES" sz="2400" dirty="0" smtClean="0"/>
              <a:t>John </a:t>
            </a:r>
            <a:r>
              <a:rPr lang="es-ES" sz="2400" dirty="0" err="1" smtClean="0"/>
              <a:t>Locke</a:t>
            </a:r>
            <a:r>
              <a:rPr lang="es-ES" sz="2400" dirty="0" smtClean="0"/>
              <a:t> (1632-1704, derecha) es considerado el padre de la ideología liberal. Su pensamiento inspiró la Revolución Gloriosa de 1688 que derrocó a la dinastía de los Estuardo en Inglaterra. Él fue el precursor de la teoría de división de poderes de </a:t>
            </a:r>
            <a:r>
              <a:rPr lang="es-ES" sz="2400" dirty="0" err="1" smtClean="0"/>
              <a:t>Montesquieu</a:t>
            </a:r>
            <a:r>
              <a:rPr lang="es-ES" sz="2400" dirty="0" smtClean="0"/>
              <a:t> y su pensamiento influyó mucho en general en los pensadores ilustrados.</a:t>
            </a:r>
            <a:endParaRPr lang="es-E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569660"/>
          </a:xfrm>
          <a:prstGeom prst="rect">
            <a:avLst/>
          </a:prstGeom>
          <a:noFill/>
        </p:spPr>
        <p:txBody>
          <a:bodyPr wrap="square" rtlCol="0">
            <a:spAutoFit/>
          </a:bodyPr>
          <a:lstStyle/>
          <a:p>
            <a:pPr algn="ctr"/>
            <a:r>
              <a:rPr lang="es-ES" sz="3200" dirty="0" smtClean="0"/>
              <a:t>La </a:t>
            </a:r>
            <a:r>
              <a:rPr lang="es-ES" sz="3200" dirty="0" smtClean="0">
                <a:solidFill>
                  <a:srgbClr val="FF0000"/>
                </a:solidFill>
              </a:rPr>
              <a:t>Revolución Gloriosa </a:t>
            </a:r>
            <a:r>
              <a:rPr lang="es-ES" sz="3200" dirty="0" smtClean="0"/>
              <a:t>de Inglaterra en 1688 introdujo elementos clave del sistema liberal que se extendería a finales del siglo XVIII.</a:t>
            </a:r>
            <a:endParaRPr lang="es-ES" sz="3200" dirty="0"/>
          </a:p>
        </p:txBody>
      </p:sp>
      <p:sp>
        <p:nvSpPr>
          <p:cNvPr id="3" name="2 CuadroTexto"/>
          <p:cNvSpPr txBox="1"/>
          <p:nvPr/>
        </p:nvSpPr>
        <p:spPr>
          <a:xfrm>
            <a:off x="1928794" y="1643050"/>
            <a:ext cx="5429256" cy="523220"/>
          </a:xfrm>
          <a:prstGeom prst="rect">
            <a:avLst/>
          </a:prstGeom>
          <a:solidFill>
            <a:schemeClr val="bg1"/>
          </a:solidFill>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División de poderes.</a:t>
            </a:r>
            <a:endParaRPr lang="es-ES" sz="2800" dirty="0">
              <a:solidFill>
                <a:schemeClr val="accent2">
                  <a:lumMod val="75000"/>
                </a:schemeClr>
              </a:solidFill>
            </a:endParaRPr>
          </a:p>
        </p:txBody>
      </p:sp>
      <p:sp>
        <p:nvSpPr>
          <p:cNvPr id="4" name="3 CuadroTexto"/>
          <p:cNvSpPr txBox="1"/>
          <p:nvPr/>
        </p:nvSpPr>
        <p:spPr>
          <a:xfrm>
            <a:off x="0" y="2214554"/>
            <a:ext cx="4572000" cy="523220"/>
          </a:xfrm>
          <a:prstGeom prst="rect">
            <a:avLst/>
          </a:prstGeom>
          <a:solidFill>
            <a:schemeClr val="bg1"/>
          </a:solidFill>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Monarquía parlamentaria.</a:t>
            </a:r>
            <a:endParaRPr lang="es-ES" sz="2800" dirty="0">
              <a:solidFill>
                <a:schemeClr val="accent2">
                  <a:lumMod val="75000"/>
                </a:schemeClr>
              </a:solidFill>
            </a:endParaRPr>
          </a:p>
        </p:txBody>
      </p:sp>
      <p:sp>
        <p:nvSpPr>
          <p:cNvPr id="5" name="4 CuadroTexto"/>
          <p:cNvSpPr txBox="1"/>
          <p:nvPr/>
        </p:nvSpPr>
        <p:spPr>
          <a:xfrm>
            <a:off x="4572000" y="2214554"/>
            <a:ext cx="4572000" cy="523220"/>
          </a:xfrm>
          <a:prstGeom prst="rect">
            <a:avLst/>
          </a:prstGeom>
          <a:solidFill>
            <a:schemeClr val="bg1"/>
          </a:solidFill>
          <a:scene3d>
            <a:camera prst="orthographicFront"/>
            <a:lightRig rig="threePt" dir="t"/>
          </a:scene3d>
          <a:sp3d>
            <a:bevelT w="127000"/>
          </a:sp3d>
        </p:spPr>
        <p:txBody>
          <a:bodyPr wrap="square" rtlCol="0">
            <a:spAutoFit/>
          </a:bodyPr>
          <a:lstStyle/>
          <a:p>
            <a:pPr algn="ctr"/>
            <a:r>
              <a:rPr lang="es-ES" sz="2800" dirty="0" smtClean="0">
                <a:solidFill>
                  <a:schemeClr val="accent2">
                    <a:lumMod val="75000"/>
                  </a:schemeClr>
                </a:solidFill>
              </a:rPr>
              <a:t>Declaración de Derechos</a:t>
            </a:r>
            <a:endParaRPr lang="es-ES" sz="2800" dirty="0">
              <a:solidFill>
                <a:schemeClr val="accent2">
                  <a:lumMod val="75000"/>
                </a:schemeClr>
              </a:solidFill>
            </a:endParaRPr>
          </a:p>
        </p:txBody>
      </p:sp>
      <p:sp>
        <p:nvSpPr>
          <p:cNvPr id="7" name="6 Rectángulo"/>
          <p:cNvSpPr/>
          <p:nvPr/>
        </p:nvSpPr>
        <p:spPr>
          <a:xfrm>
            <a:off x="0" y="2938201"/>
            <a:ext cx="9144000" cy="3919799"/>
          </a:xfrm>
          <a:prstGeom prst="rect">
            <a:avLst/>
          </a:prstGeom>
          <a:solidFill>
            <a:schemeClr val="accent2">
              <a:lumMod val="20000"/>
              <a:lumOff val="80000"/>
            </a:schemeClr>
          </a:solidFill>
          <a:scene3d>
            <a:camera prst="orthographicFront"/>
            <a:lightRig rig="threePt" dir="t"/>
          </a:scene3d>
          <a:sp3d extrusionH="76200" contourW="12700">
            <a:bevelT w="152400" h="50800" prst="softRound"/>
            <a:extrusionClr>
              <a:srgbClr val="FFC000"/>
            </a:extrusionClr>
            <a:contourClr>
              <a:srgbClr val="FF0000"/>
            </a:contourClr>
          </a:sp3d>
        </p:spPr>
        <p:txBody>
          <a:bodyPr wrap="square">
            <a:spAutoFit/>
          </a:bodyPr>
          <a:lstStyle/>
          <a:p>
            <a:pPr lvl="0" algn="just" fontAlgn="base">
              <a:spcBef>
                <a:spcPct val="0"/>
              </a:spcBef>
              <a:spcAft>
                <a:spcPct val="0"/>
              </a:spcAft>
            </a:pPr>
            <a:r>
              <a:rPr lang="es-ES" dirty="0" smtClean="0">
                <a:latin typeface="Arial" pitchFamily="34" charset="0"/>
                <a:ea typeface="Times New Roman" pitchFamily="18" charset="0"/>
                <a:cs typeface="Arial" pitchFamily="34" charset="0"/>
              </a:rPr>
              <a:t>1.- Que el pretendido poder de suspender las leyes y la aplicación de las mismas, en virtud de la autoridad real y sin el consentimiento del Parlamento, es ilegal. </a:t>
            </a:r>
          </a:p>
          <a:p>
            <a:pPr lvl="0" algn="just" eaLnBrk="0" fontAlgn="base" hangingPunct="0">
              <a:spcBef>
                <a:spcPct val="0"/>
              </a:spcBef>
              <a:spcAft>
                <a:spcPct val="0"/>
              </a:spcAft>
            </a:pPr>
            <a:r>
              <a:rPr lang="es-ES" dirty="0" smtClean="0">
                <a:latin typeface="Arial" pitchFamily="34" charset="0"/>
                <a:ea typeface="Times New Roman" pitchFamily="18" charset="0"/>
                <a:cs typeface="Arial" pitchFamily="34" charset="0"/>
              </a:rPr>
              <a:t>2.- Que el pretendido poder de dispensar de las leyes o de su aplicación en virtud de la autoridad real, en la forma en que ha sido usurpado y ejercido en el pasado, es ilegal. </a:t>
            </a:r>
          </a:p>
          <a:p>
            <a:pPr lvl="0" algn="just" eaLnBrk="0" fontAlgn="base" hangingPunct="0">
              <a:spcBef>
                <a:spcPct val="0"/>
              </a:spcBef>
              <a:spcAft>
                <a:spcPct val="0"/>
              </a:spcAft>
            </a:pPr>
            <a:r>
              <a:rPr lang="es-ES" dirty="0" smtClean="0">
                <a:latin typeface="Arial" pitchFamily="34" charset="0"/>
                <a:ea typeface="Times New Roman" pitchFamily="18" charset="0"/>
                <a:cs typeface="Arial" pitchFamily="34" charset="0"/>
              </a:rPr>
              <a:t>5.- Que es un derecho de los súbditos presentar peticiones al Rey, siendo ilegal toda prisión o procesamiento de los peticionarios. </a:t>
            </a:r>
          </a:p>
          <a:p>
            <a:pPr lvl="0" algn="just" eaLnBrk="0" fontAlgn="base" hangingPunct="0">
              <a:spcBef>
                <a:spcPct val="0"/>
              </a:spcBef>
              <a:spcAft>
                <a:spcPct val="0"/>
              </a:spcAft>
            </a:pPr>
            <a:r>
              <a:rPr lang="es-ES" dirty="0" smtClean="0">
                <a:latin typeface="Arial" pitchFamily="34" charset="0"/>
                <a:ea typeface="Times New Roman" pitchFamily="18" charset="0"/>
                <a:cs typeface="Arial" pitchFamily="34" charset="0"/>
              </a:rPr>
              <a:t>8.- Que las elecciones de los miembros del Parlamento deben ser libres. </a:t>
            </a:r>
          </a:p>
          <a:p>
            <a:pPr lvl="0" algn="just" eaLnBrk="0" fontAlgn="base" hangingPunct="0">
              <a:spcBef>
                <a:spcPct val="0"/>
              </a:spcBef>
              <a:spcAft>
                <a:spcPct val="0"/>
              </a:spcAft>
            </a:pPr>
            <a:r>
              <a:rPr lang="es-ES" dirty="0" smtClean="0">
                <a:latin typeface="Arial" pitchFamily="34" charset="0"/>
                <a:ea typeface="Times New Roman" pitchFamily="18" charset="0"/>
                <a:cs typeface="Arial" pitchFamily="34" charset="0"/>
              </a:rPr>
              <a:t>9.- Que las libertades de expresión, discusión y actuación en el Parlamento no pueden ser juzgadas ni investigadas por otro Tribunal que el Parlamento. </a:t>
            </a:r>
          </a:p>
          <a:p>
            <a:pPr lvl="0" algn="just" eaLnBrk="0" fontAlgn="base" hangingPunct="0">
              <a:spcBef>
                <a:spcPct val="0"/>
              </a:spcBef>
              <a:spcAft>
                <a:spcPct val="0"/>
              </a:spcAft>
            </a:pPr>
            <a:r>
              <a:rPr lang="es-ES" dirty="0" smtClean="0">
                <a:latin typeface="Arial" pitchFamily="34" charset="0"/>
                <a:ea typeface="Times New Roman" pitchFamily="18" charset="0"/>
                <a:cs typeface="Arial" pitchFamily="34" charset="0"/>
              </a:rPr>
              <a:t>10.- Que no se deben exigir fianzas exageradas, ni imponerse multas excesivas ni aplicarse castigos crueles ni desacostumbrados. </a:t>
            </a:r>
          </a:p>
          <a:p>
            <a:pPr lvl="0" algn="just" eaLnBrk="0" fontAlgn="base" hangingPunct="0">
              <a:spcBef>
                <a:spcPct val="0"/>
              </a:spcBef>
              <a:spcAft>
                <a:spcPct val="0"/>
              </a:spcAft>
            </a:pPr>
            <a:r>
              <a:rPr lang="es-ES" dirty="0" smtClean="0">
                <a:latin typeface="Arial" pitchFamily="34" charset="0"/>
                <a:ea typeface="Times New Roman" pitchFamily="18" charset="0"/>
                <a:cs typeface="Arial" pitchFamily="34" charset="0"/>
              </a:rPr>
              <a:t>13.- Y que para remediar todas estas quejas, y para conseguir la modificación, aprobación y mantenimiento de las leyes, el Parlamento debe reunirse con frecuencia. </a:t>
            </a:r>
          </a:p>
          <a:p>
            <a:pPr lvl="0" algn="r" eaLnBrk="0" fontAlgn="base" hangingPunct="0">
              <a:spcBef>
                <a:spcPct val="0"/>
              </a:spcBef>
              <a:spcAft>
                <a:spcPct val="0"/>
              </a:spcAft>
            </a:pPr>
            <a:r>
              <a:rPr lang="es-ES" sz="1600" i="1" dirty="0" smtClean="0">
                <a:latin typeface="Calibri" pitchFamily="34" charset="0"/>
                <a:ea typeface="Times New Roman" pitchFamily="18" charset="0"/>
                <a:cs typeface="Times New Roman" pitchFamily="18" charset="0"/>
              </a:rPr>
              <a:t>Declaración de Derechos de 1689 en Inglaterra.</a:t>
            </a:r>
            <a:r>
              <a:rPr lang="es-ES" sz="1600" dirty="0" smtClean="0">
                <a:latin typeface="Arial" pitchFamily="34" charset="0"/>
                <a:cs typeface="Arial" pitchFamily="34" charset="0"/>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Enrique\Desktop\Unidad 2. La era de las revoluciones burguesas y nacionalistas\Clase 7\Primera bandera de Estados Unidos.png"/>
          <p:cNvPicPr>
            <a:picLocks noChangeAspect="1" noChangeArrowheads="1"/>
          </p:cNvPicPr>
          <p:nvPr/>
        </p:nvPicPr>
        <p:blipFill>
          <a:blip r:embed="rId3" cstate="print"/>
          <a:srcRect/>
          <a:stretch>
            <a:fillRect/>
          </a:stretch>
        </p:blipFill>
        <p:spPr bwMode="auto">
          <a:xfrm>
            <a:off x="0" y="2045969"/>
            <a:ext cx="9144000" cy="4812031"/>
          </a:xfrm>
          <a:prstGeom prst="rect">
            <a:avLst/>
          </a:prstGeom>
          <a:noFill/>
        </p:spPr>
      </p:pic>
      <p:sp>
        <p:nvSpPr>
          <p:cNvPr id="4" name="3 CuadroTexto"/>
          <p:cNvSpPr txBox="1"/>
          <p:nvPr/>
        </p:nvSpPr>
        <p:spPr>
          <a:xfrm>
            <a:off x="0" y="0"/>
            <a:ext cx="9144000" cy="2062103"/>
          </a:xfrm>
          <a:prstGeom prst="rect">
            <a:avLst/>
          </a:prstGeom>
          <a:noFill/>
        </p:spPr>
        <p:txBody>
          <a:bodyPr wrap="square" rtlCol="0">
            <a:spAutoFit/>
          </a:bodyPr>
          <a:lstStyle/>
          <a:p>
            <a:pPr algn="ctr"/>
            <a:r>
              <a:rPr lang="es-ES" sz="3200" dirty="0" smtClean="0"/>
              <a:t>La siguiente revolución liberal iba a ocurrir en un lugar alejado de Europa, en una tierra nueva idónea para recibir las nuevas ideas por carecer prácticamente de la nobleza, los Estados Unidos.</a:t>
            </a:r>
            <a:endParaRPr lang="es-ES" sz="32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nrique\Desktop\Unidad 2. La era de las revoluciones burguesas y nacionalistas\Clase 4\Toma de la Bastilla.jpg"/>
          <p:cNvPicPr>
            <a:picLocks noChangeAspect="1" noChangeArrowheads="1"/>
          </p:cNvPicPr>
          <p:nvPr/>
        </p:nvPicPr>
        <p:blipFill>
          <a:blip r:embed="rId3" cstate="print"/>
          <a:srcRect/>
          <a:stretch>
            <a:fillRect/>
          </a:stretch>
        </p:blipFill>
        <p:spPr bwMode="auto">
          <a:xfrm>
            <a:off x="1475656" y="1928802"/>
            <a:ext cx="6259552" cy="4929198"/>
          </a:xfrm>
          <a:prstGeom prst="rect">
            <a:avLst/>
          </a:prstGeom>
          <a:noFill/>
        </p:spPr>
      </p:pic>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t>No obstante, es en la Revolución francesa (1789-99) donde triunfan la ideología liberal que en parte recoge Napoleón.</a:t>
            </a:r>
            <a:endParaRPr lang="es-E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64466"/>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4800" b="0" i="0" u="none" strike="noStrike" cap="none" normalizeH="0" baseline="0" dirty="0" smtClean="0">
                <a:ln>
                  <a:noFill/>
                </a:ln>
                <a:solidFill>
                  <a:srgbClr val="FF0000"/>
                </a:solidFill>
                <a:effectLst/>
                <a:latin typeface="Arial Black" pitchFamily="34" charset="0"/>
                <a:ea typeface="Calibri" pitchFamily="34" charset="0"/>
                <a:cs typeface="Times New Roman" pitchFamily="18" charset="0"/>
              </a:rPr>
              <a:t>La Guerra de la Independencia: antecedentes y causas. Bandos en conflicto y fases de la guerra.</a:t>
            </a:r>
            <a:endParaRPr kumimoji="0" lang="es-ES" sz="48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Nueva carpeta\Adam Smith (1723-1790).jpg"/>
          <p:cNvPicPr>
            <a:picLocks noChangeAspect="1" noChangeArrowheads="1"/>
          </p:cNvPicPr>
          <p:nvPr/>
        </p:nvPicPr>
        <p:blipFill>
          <a:blip r:embed="rId3" cstate="print"/>
          <a:srcRect/>
          <a:stretch>
            <a:fillRect/>
          </a:stretch>
        </p:blipFill>
        <p:spPr bwMode="auto">
          <a:xfrm>
            <a:off x="5857884" y="1538125"/>
            <a:ext cx="3286116" cy="4894945"/>
          </a:xfrm>
          <a:prstGeom prst="rect">
            <a:avLst/>
          </a:prstGeom>
          <a:noFill/>
        </p:spPr>
      </p:pic>
      <p:sp>
        <p:nvSpPr>
          <p:cNvPr id="5" name="4 CuadroTexto"/>
          <p:cNvSpPr txBox="1"/>
          <p:nvPr/>
        </p:nvSpPr>
        <p:spPr>
          <a:xfrm>
            <a:off x="0" y="0"/>
            <a:ext cx="9144000" cy="1569660"/>
          </a:xfrm>
          <a:prstGeom prst="rect">
            <a:avLst/>
          </a:prstGeom>
          <a:noFill/>
        </p:spPr>
        <p:txBody>
          <a:bodyPr wrap="square" rtlCol="0">
            <a:spAutoFit/>
          </a:bodyPr>
          <a:lstStyle/>
          <a:p>
            <a:pPr algn="ctr"/>
            <a:r>
              <a:rPr lang="es-ES" sz="3200" dirty="0" smtClean="0"/>
              <a:t>En cuanto a la </a:t>
            </a:r>
            <a:r>
              <a:rPr lang="es-ES" sz="3200" dirty="0" smtClean="0">
                <a:solidFill>
                  <a:srgbClr val="FF0000"/>
                </a:solidFill>
              </a:rPr>
              <a:t>rama económica del liberalismo</a:t>
            </a:r>
            <a:r>
              <a:rPr lang="es-ES" sz="3200" dirty="0" smtClean="0"/>
              <a:t>, es la base ideológica principal del capitalismo. “Dejar hacer, dejar pasar” (libertad de mercado) era su lema.</a:t>
            </a:r>
            <a:endParaRPr lang="es-ES" sz="3200" dirty="0"/>
          </a:p>
        </p:txBody>
      </p:sp>
      <p:sp>
        <p:nvSpPr>
          <p:cNvPr id="6" name="5 CuadroTexto"/>
          <p:cNvSpPr txBox="1"/>
          <p:nvPr/>
        </p:nvSpPr>
        <p:spPr>
          <a:xfrm>
            <a:off x="5857884" y="6457890"/>
            <a:ext cx="3286116" cy="400110"/>
          </a:xfrm>
          <a:prstGeom prst="rect">
            <a:avLst/>
          </a:prstGeom>
          <a:noFill/>
        </p:spPr>
        <p:txBody>
          <a:bodyPr wrap="square" rtlCol="0">
            <a:spAutoFit/>
          </a:bodyPr>
          <a:lstStyle/>
          <a:p>
            <a:pPr algn="ctr"/>
            <a:r>
              <a:rPr lang="es-ES" sz="2000" dirty="0" smtClean="0"/>
              <a:t>Adam Smith (1723-1790)</a:t>
            </a:r>
            <a:endParaRPr lang="es-ES" sz="2000" dirty="0"/>
          </a:p>
        </p:txBody>
      </p:sp>
      <p:sp>
        <p:nvSpPr>
          <p:cNvPr id="8" name="7 CuadroTexto"/>
          <p:cNvSpPr txBox="1"/>
          <p:nvPr/>
        </p:nvSpPr>
        <p:spPr>
          <a:xfrm>
            <a:off x="0" y="2500306"/>
            <a:ext cx="5857884" cy="2677656"/>
          </a:xfrm>
          <a:prstGeom prst="rect">
            <a:avLst/>
          </a:prstGeom>
          <a:noFill/>
        </p:spPr>
        <p:txBody>
          <a:bodyPr wrap="square" rtlCol="0">
            <a:spAutoFit/>
          </a:bodyPr>
          <a:lstStyle/>
          <a:p>
            <a:pPr algn="just"/>
            <a:r>
              <a:rPr lang="es-ES" sz="2400" dirty="0" smtClean="0"/>
              <a:t>Adam Smith defendía que en un sistema sin intervención estatal,  cada persona buscaría su interés individual y al hacerlo, una especie de “mano invisible” aseguraría el interés general. En definitiva, el liberalismo económico rompía con las trabas a la libertad de mercado propias de la época anterior.</a:t>
            </a:r>
            <a:endParaRPr lang="es-ES"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Nueva carpeta\David Ricardo (1772-1823).jpg"/>
          <p:cNvPicPr>
            <a:picLocks noChangeAspect="1" noChangeArrowheads="1"/>
          </p:cNvPicPr>
          <p:nvPr/>
        </p:nvPicPr>
        <p:blipFill>
          <a:blip r:embed="rId2" cstate="print"/>
          <a:srcRect/>
          <a:stretch>
            <a:fillRect/>
          </a:stretch>
        </p:blipFill>
        <p:spPr bwMode="auto">
          <a:xfrm>
            <a:off x="6067425" y="1643050"/>
            <a:ext cx="3076575" cy="3543300"/>
          </a:xfrm>
          <a:prstGeom prst="rect">
            <a:avLst/>
          </a:prstGeom>
          <a:noFill/>
        </p:spPr>
      </p:pic>
      <p:sp>
        <p:nvSpPr>
          <p:cNvPr id="3" name="2 CuadroTexto"/>
          <p:cNvSpPr txBox="1"/>
          <p:nvPr/>
        </p:nvSpPr>
        <p:spPr>
          <a:xfrm>
            <a:off x="6072166" y="5214950"/>
            <a:ext cx="3071834" cy="369332"/>
          </a:xfrm>
          <a:prstGeom prst="rect">
            <a:avLst/>
          </a:prstGeom>
          <a:noFill/>
        </p:spPr>
        <p:txBody>
          <a:bodyPr wrap="square" rtlCol="0">
            <a:spAutoFit/>
          </a:bodyPr>
          <a:lstStyle/>
          <a:p>
            <a:pPr algn="ctr"/>
            <a:r>
              <a:rPr lang="es-ES" dirty="0" smtClean="0"/>
              <a:t>David Ricardo (1772-1823)</a:t>
            </a:r>
            <a:endParaRPr lang="es-ES" dirty="0"/>
          </a:p>
        </p:txBody>
      </p:sp>
      <p:pic>
        <p:nvPicPr>
          <p:cNvPr id="1026" name="Picture 2" descr="http://upload.wikimedia.org/wikipedia/commons/thumb/2/2e/Jean-baptiste_Say.jpg/220px-Jean-baptiste_Say.jpg"/>
          <p:cNvPicPr>
            <a:picLocks noChangeAspect="1" noChangeArrowheads="1"/>
          </p:cNvPicPr>
          <p:nvPr/>
        </p:nvPicPr>
        <p:blipFill>
          <a:blip r:embed="rId3" cstate="print"/>
          <a:srcRect/>
          <a:stretch>
            <a:fillRect/>
          </a:stretch>
        </p:blipFill>
        <p:spPr bwMode="auto">
          <a:xfrm>
            <a:off x="0" y="1857364"/>
            <a:ext cx="3000364" cy="3218574"/>
          </a:xfrm>
          <a:prstGeom prst="rect">
            <a:avLst/>
          </a:prstGeom>
          <a:noFill/>
        </p:spPr>
      </p:pic>
      <p:sp>
        <p:nvSpPr>
          <p:cNvPr id="5" name="4 CuadroTexto"/>
          <p:cNvSpPr txBox="1"/>
          <p:nvPr/>
        </p:nvSpPr>
        <p:spPr>
          <a:xfrm>
            <a:off x="0" y="5143512"/>
            <a:ext cx="3071834" cy="369332"/>
          </a:xfrm>
          <a:prstGeom prst="rect">
            <a:avLst/>
          </a:prstGeom>
          <a:noFill/>
        </p:spPr>
        <p:txBody>
          <a:bodyPr wrap="square" rtlCol="0">
            <a:spAutoFit/>
          </a:bodyPr>
          <a:lstStyle/>
          <a:p>
            <a:pPr algn="ctr"/>
            <a:r>
              <a:rPr lang="es-ES" dirty="0" smtClean="0"/>
              <a:t>Jean-</a:t>
            </a:r>
            <a:r>
              <a:rPr lang="es-ES" dirty="0" err="1" smtClean="0"/>
              <a:t>Baptiste</a:t>
            </a:r>
            <a:r>
              <a:rPr lang="es-ES" dirty="0" smtClean="0"/>
              <a:t> </a:t>
            </a:r>
            <a:r>
              <a:rPr lang="es-ES" dirty="0" err="1" smtClean="0"/>
              <a:t>Say</a:t>
            </a:r>
            <a:r>
              <a:rPr lang="es-ES" dirty="0" smtClean="0"/>
              <a:t> (1767-1832)</a:t>
            </a:r>
            <a:endParaRPr lang="es-ES" dirty="0"/>
          </a:p>
        </p:txBody>
      </p:sp>
      <p:pic>
        <p:nvPicPr>
          <p:cNvPr id="1028" name="Picture 4" descr="File:Thomas Malthus.jpg"/>
          <p:cNvPicPr>
            <a:picLocks noChangeAspect="1" noChangeArrowheads="1"/>
          </p:cNvPicPr>
          <p:nvPr/>
        </p:nvPicPr>
        <p:blipFill>
          <a:blip r:embed="rId4" cstate="print"/>
          <a:srcRect/>
          <a:stretch>
            <a:fillRect/>
          </a:stretch>
        </p:blipFill>
        <p:spPr bwMode="auto">
          <a:xfrm>
            <a:off x="3214678" y="1643050"/>
            <a:ext cx="2714644" cy="3553576"/>
          </a:xfrm>
          <a:prstGeom prst="rect">
            <a:avLst/>
          </a:prstGeom>
          <a:noFill/>
        </p:spPr>
      </p:pic>
      <p:sp>
        <p:nvSpPr>
          <p:cNvPr id="7" name="6 CuadroTexto"/>
          <p:cNvSpPr txBox="1"/>
          <p:nvPr/>
        </p:nvSpPr>
        <p:spPr>
          <a:xfrm>
            <a:off x="3000364" y="5214950"/>
            <a:ext cx="3071834" cy="369332"/>
          </a:xfrm>
          <a:prstGeom prst="rect">
            <a:avLst/>
          </a:prstGeom>
          <a:noFill/>
        </p:spPr>
        <p:txBody>
          <a:bodyPr wrap="square" rtlCol="0">
            <a:spAutoFit/>
          </a:bodyPr>
          <a:lstStyle/>
          <a:p>
            <a:pPr algn="ctr"/>
            <a:r>
              <a:rPr lang="es-ES" dirty="0" smtClean="0"/>
              <a:t>Thomas </a:t>
            </a:r>
            <a:r>
              <a:rPr lang="es-ES" dirty="0" err="1" smtClean="0"/>
              <a:t>Malthus</a:t>
            </a:r>
            <a:r>
              <a:rPr lang="es-ES" dirty="0" smtClean="0"/>
              <a:t> (1766-1834)</a:t>
            </a:r>
            <a:endParaRPr lang="es-ES" dirty="0"/>
          </a:p>
        </p:txBody>
      </p:sp>
      <p:sp>
        <p:nvSpPr>
          <p:cNvPr id="8" name="7 CuadroTexto"/>
          <p:cNvSpPr txBox="1"/>
          <p:nvPr/>
        </p:nvSpPr>
        <p:spPr>
          <a:xfrm>
            <a:off x="0" y="0"/>
            <a:ext cx="9144000" cy="1569660"/>
          </a:xfrm>
          <a:prstGeom prst="rect">
            <a:avLst/>
          </a:prstGeom>
          <a:noFill/>
        </p:spPr>
        <p:txBody>
          <a:bodyPr wrap="square" rtlCol="0">
            <a:spAutoFit/>
          </a:bodyPr>
          <a:lstStyle/>
          <a:p>
            <a:pPr algn="ctr"/>
            <a:r>
              <a:rPr lang="es-ES" sz="3200" dirty="0" smtClean="0"/>
              <a:t>Junto a Smith, destacan una serie de economistas que en conjunto conforman la “escuela clásica”. Fueron los primeros grandes teóricos de la economía.</a:t>
            </a:r>
            <a:endParaRPr lang="es-ES" sz="3200" dirty="0"/>
          </a:p>
        </p:txBody>
      </p:sp>
      <p:sp>
        <p:nvSpPr>
          <p:cNvPr id="9" name="8 CuadroTexto"/>
          <p:cNvSpPr txBox="1"/>
          <p:nvPr/>
        </p:nvSpPr>
        <p:spPr>
          <a:xfrm>
            <a:off x="0" y="5657671"/>
            <a:ext cx="9144000" cy="1200329"/>
          </a:xfrm>
          <a:prstGeom prst="rect">
            <a:avLst/>
          </a:prstGeom>
          <a:noFill/>
        </p:spPr>
        <p:txBody>
          <a:bodyPr wrap="square" rtlCol="0">
            <a:spAutoFit/>
          </a:bodyPr>
          <a:lstStyle/>
          <a:p>
            <a:pPr algn="just"/>
            <a:r>
              <a:rPr lang="es-ES" sz="2400" dirty="0" smtClean="0"/>
              <a:t>Es famosa la teoría de </a:t>
            </a:r>
            <a:r>
              <a:rPr lang="es-ES" sz="2400" dirty="0" err="1" smtClean="0"/>
              <a:t>Malthus</a:t>
            </a:r>
            <a:r>
              <a:rPr lang="es-ES" sz="2400" dirty="0" smtClean="0"/>
              <a:t> según la cual el ritmo de crecimiento de la población es superior al de los alimentos, por lo que antes o después se han de producir crisis alimenticias.</a:t>
            </a:r>
            <a:endParaRPr lang="es-E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554545"/>
          </a:xfrm>
          <a:prstGeom prst="rect">
            <a:avLst/>
          </a:prstGeom>
          <a:noFill/>
        </p:spPr>
        <p:txBody>
          <a:bodyPr wrap="square" rtlCol="0">
            <a:spAutoFit/>
          </a:bodyPr>
          <a:lstStyle/>
          <a:p>
            <a:pPr algn="ctr"/>
            <a:r>
              <a:rPr lang="es-ES" sz="3200" dirty="0" smtClean="0"/>
              <a:t>El liberalismo es una ideología que se ha desarrollado a lo largo de tres siglos, de ahí que tenga muchas versiones y sea difícil de definir. El nexo en común es la defensa de la libertad individual y se asocia a la clase social burguesa.</a:t>
            </a:r>
            <a:endParaRPr lang="es-ES" sz="3200" dirty="0"/>
          </a:p>
        </p:txBody>
      </p:sp>
      <p:pic>
        <p:nvPicPr>
          <p:cNvPr id="3" name="Picture 2" descr="G:\Materiales de Rafa\HISTORIA DEL ARTE\Láminas selectividad\Delacroix - 1830 - La libertad guiando al pueblo.jpg"/>
          <p:cNvPicPr>
            <a:picLocks noChangeAspect="1" noChangeArrowheads="1"/>
          </p:cNvPicPr>
          <p:nvPr/>
        </p:nvPicPr>
        <p:blipFill>
          <a:blip r:embed="rId3" cstate="print"/>
          <a:srcRect/>
          <a:stretch>
            <a:fillRect/>
          </a:stretch>
        </p:blipFill>
        <p:spPr bwMode="auto">
          <a:xfrm>
            <a:off x="3938010" y="2571743"/>
            <a:ext cx="5205990" cy="4286257"/>
          </a:xfrm>
          <a:prstGeom prst="rect">
            <a:avLst/>
          </a:prstGeom>
          <a:noFill/>
        </p:spPr>
      </p:pic>
      <p:sp>
        <p:nvSpPr>
          <p:cNvPr id="5" name="4 CuadroTexto"/>
          <p:cNvSpPr txBox="1"/>
          <p:nvPr/>
        </p:nvSpPr>
        <p:spPr>
          <a:xfrm>
            <a:off x="0" y="2571744"/>
            <a:ext cx="3929058" cy="3108543"/>
          </a:xfrm>
          <a:prstGeom prst="rect">
            <a:avLst/>
          </a:prstGeom>
          <a:noFill/>
        </p:spPr>
        <p:txBody>
          <a:bodyPr wrap="square" rtlCol="0">
            <a:spAutoFit/>
          </a:bodyPr>
          <a:lstStyle/>
          <a:p>
            <a:pPr algn="ctr"/>
            <a:r>
              <a:rPr lang="es-ES" sz="2800" dirty="0" smtClean="0"/>
              <a:t>La búsqueda de la libertad era la bandera de los liberales. Esa idea estuvo presente en todas las revoluciones de la primera mitad del siglo XIX.</a:t>
            </a:r>
            <a:endParaRPr lang="es-ES" sz="2800" dirty="0"/>
          </a:p>
        </p:txBody>
      </p:sp>
      <p:sp>
        <p:nvSpPr>
          <p:cNvPr id="6" name="5 CuadroTexto"/>
          <p:cNvSpPr txBox="1"/>
          <p:nvPr/>
        </p:nvSpPr>
        <p:spPr>
          <a:xfrm>
            <a:off x="0" y="5929330"/>
            <a:ext cx="3929058" cy="707886"/>
          </a:xfrm>
          <a:prstGeom prst="rect">
            <a:avLst/>
          </a:prstGeom>
          <a:noFill/>
        </p:spPr>
        <p:txBody>
          <a:bodyPr wrap="square" rtlCol="0">
            <a:spAutoFit/>
          </a:bodyPr>
          <a:lstStyle/>
          <a:p>
            <a:pPr algn="ctr"/>
            <a:r>
              <a:rPr lang="es-ES" sz="2000" i="1" dirty="0" smtClean="0"/>
              <a:t>La Libertad Guiando al Pueblo</a:t>
            </a:r>
            <a:r>
              <a:rPr lang="es-ES" sz="2000" dirty="0" smtClean="0"/>
              <a:t>. Delacroix, 1830.</a:t>
            </a:r>
            <a:endParaRPr lang="es-ES" sz="2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Nueva carpeta\Adolphe Thiers (1797-1877).jpg"/>
          <p:cNvPicPr>
            <a:picLocks noChangeAspect="1" noChangeArrowheads="1"/>
          </p:cNvPicPr>
          <p:nvPr/>
        </p:nvPicPr>
        <p:blipFill>
          <a:blip r:embed="rId3" cstate="print"/>
          <a:srcRect/>
          <a:stretch>
            <a:fillRect/>
          </a:stretch>
        </p:blipFill>
        <p:spPr bwMode="auto">
          <a:xfrm>
            <a:off x="0" y="3571872"/>
            <a:ext cx="2240638" cy="2928938"/>
          </a:xfrm>
          <a:prstGeom prst="rect">
            <a:avLst/>
          </a:prstGeom>
          <a:noFill/>
        </p:spPr>
      </p:pic>
      <p:pic>
        <p:nvPicPr>
          <p:cNvPr id="3075" name="Picture 3" descr="G:\Nueva carpeta\Alexis de Tocqueville (1805-1859).jpg"/>
          <p:cNvPicPr>
            <a:picLocks noChangeAspect="1" noChangeArrowheads="1"/>
          </p:cNvPicPr>
          <p:nvPr/>
        </p:nvPicPr>
        <p:blipFill>
          <a:blip r:embed="rId4" cstate="print"/>
          <a:srcRect/>
          <a:stretch>
            <a:fillRect/>
          </a:stretch>
        </p:blipFill>
        <p:spPr bwMode="auto">
          <a:xfrm>
            <a:off x="5214942" y="4411008"/>
            <a:ext cx="1747834" cy="2089802"/>
          </a:xfrm>
          <a:prstGeom prst="rect">
            <a:avLst/>
          </a:prstGeom>
          <a:noFill/>
        </p:spPr>
      </p:pic>
      <p:pic>
        <p:nvPicPr>
          <p:cNvPr id="3076" name="Picture 4" descr="G:\Nueva carpeta\Benjamin Constant (1767-1830).jpg"/>
          <p:cNvPicPr>
            <a:picLocks noChangeAspect="1" noChangeArrowheads="1"/>
          </p:cNvPicPr>
          <p:nvPr/>
        </p:nvPicPr>
        <p:blipFill>
          <a:blip r:embed="rId5" cstate="print"/>
          <a:srcRect/>
          <a:stretch>
            <a:fillRect/>
          </a:stretch>
        </p:blipFill>
        <p:spPr bwMode="auto">
          <a:xfrm>
            <a:off x="1857356" y="4246568"/>
            <a:ext cx="2047779" cy="2254242"/>
          </a:xfrm>
          <a:prstGeom prst="rect">
            <a:avLst/>
          </a:prstGeom>
          <a:noFill/>
        </p:spPr>
      </p:pic>
      <p:pic>
        <p:nvPicPr>
          <p:cNvPr id="3077" name="Picture 5" descr="G:\Nueva carpeta\Francois Guizot (1787-1874).jpg"/>
          <p:cNvPicPr>
            <a:picLocks noChangeAspect="1" noChangeArrowheads="1"/>
          </p:cNvPicPr>
          <p:nvPr/>
        </p:nvPicPr>
        <p:blipFill>
          <a:blip r:embed="rId6" cstate="print"/>
          <a:srcRect/>
          <a:stretch>
            <a:fillRect/>
          </a:stretch>
        </p:blipFill>
        <p:spPr bwMode="auto">
          <a:xfrm>
            <a:off x="3547282" y="3571876"/>
            <a:ext cx="2116281" cy="2928934"/>
          </a:xfrm>
          <a:prstGeom prst="rect">
            <a:avLst/>
          </a:prstGeom>
          <a:noFill/>
        </p:spPr>
      </p:pic>
      <p:pic>
        <p:nvPicPr>
          <p:cNvPr id="3078" name="Picture 6" descr="G:\Nueva carpeta\John Stuart Mill (1806-1873).jpg"/>
          <p:cNvPicPr>
            <a:picLocks noChangeAspect="1" noChangeArrowheads="1"/>
          </p:cNvPicPr>
          <p:nvPr/>
        </p:nvPicPr>
        <p:blipFill>
          <a:blip r:embed="rId7" cstate="print"/>
          <a:srcRect/>
          <a:stretch>
            <a:fillRect/>
          </a:stretch>
        </p:blipFill>
        <p:spPr bwMode="auto">
          <a:xfrm>
            <a:off x="6615376" y="3571876"/>
            <a:ext cx="2528624" cy="2928934"/>
          </a:xfrm>
          <a:prstGeom prst="rect">
            <a:avLst/>
          </a:prstGeom>
          <a:noFill/>
        </p:spPr>
      </p:pic>
      <p:sp>
        <p:nvSpPr>
          <p:cNvPr id="7" name="6 CuadroTexto"/>
          <p:cNvSpPr txBox="1"/>
          <p:nvPr/>
        </p:nvSpPr>
        <p:spPr>
          <a:xfrm>
            <a:off x="0" y="0"/>
            <a:ext cx="9144000" cy="2062103"/>
          </a:xfrm>
          <a:prstGeom prst="rect">
            <a:avLst/>
          </a:prstGeom>
          <a:noFill/>
        </p:spPr>
        <p:txBody>
          <a:bodyPr wrap="square" rtlCol="0">
            <a:spAutoFit/>
          </a:bodyPr>
          <a:lstStyle/>
          <a:p>
            <a:pPr algn="ctr"/>
            <a:r>
              <a:rPr lang="es-ES" sz="3200" dirty="0" smtClean="0"/>
              <a:t>La versión política del liberalismo más extendida en la primera mitad del siglo XIX defiende la monarquía parlamentaria y a menudo que la ley principal sea una constitución.</a:t>
            </a:r>
            <a:endParaRPr lang="es-ES" sz="3200" dirty="0"/>
          </a:p>
        </p:txBody>
      </p:sp>
      <p:sp>
        <p:nvSpPr>
          <p:cNvPr id="8" name="7 CuadroTexto"/>
          <p:cNvSpPr txBox="1"/>
          <p:nvPr/>
        </p:nvSpPr>
        <p:spPr>
          <a:xfrm>
            <a:off x="0" y="2428868"/>
            <a:ext cx="9144000" cy="1200329"/>
          </a:xfrm>
          <a:prstGeom prst="rect">
            <a:avLst/>
          </a:prstGeom>
          <a:noFill/>
        </p:spPr>
        <p:txBody>
          <a:bodyPr wrap="square" rtlCol="0">
            <a:spAutoFit/>
          </a:bodyPr>
          <a:lstStyle/>
          <a:p>
            <a:pPr algn="ctr"/>
            <a:r>
              <a:rPr lang="es-ES" sz="2400" dirty="0" smtClean="0"/>
              <a:t>Adolph </a:t>
            </a:r>
            <a:r>
              <a:rPr lang="es-ES" sz="2400" dirty="0" err="1" smtClean="0"/>
              <a:t>Thiers</a:t>
            </a:r>
            <a:r>
              <a:rPr lang="es-ES" sz="2400" dirty="0" smtClean="0"/>
              <a:t>, </a:t>
            </a:r>
            <a:r>
              <a:rPr lang="es-ES" sz="2400" dirty="0" err="1" smtClean="0"/>
              <a:t>Benjamin</a:t>
            </a:r>
            <a:r>
              <a:rPr lang="es-ES" sz="2400" dirty="0" smtClean="0"/>
              <a:t> </a:t>
            </a:r>
            <a:r>
              <a:rPr lang="es-ES" sz="2400" dirty="0" err="1" smtClean="0"/>
              <a:t>Constant</a:t>
            </a:r>
            <a:r>
              <a:rPr lang="es-ES" sz="2400" dirty="0" smtClean="0"/>
              <a:t>, </a:t>
            </a:r>
            <a:r>
              <a:rPr lang="es-ES" sz="2400" dirty="0" err="1" smtClean="0"/>
              <a:t>Francois</a:t>
            </a:r>
            <a:r>
              <a:rPr lang="es-ES" sz="2400" dirty="0" smtClean="0"/>
              <a:t> </a:t>
            </a:r>
            <a:r>
              <a:rPr lang="es-ES" sz="2400" dirty="0" err="1" smtClean="0"/>
              <a:t>Guizot</a:t>
            </a:r>
            <a:r>
              <a:rPr lang="es-ES" sz="2400" dirty="0" smtClean="0"/>
              <a:t>, Alexis de </a:t>
            </a:r>
            <a:r>
              <a:rPr lang="es-ES" sz="2400" dirty="0" err="1" smtClean="0"/>
              <a:t>Tocqueville</a:t>
            </a:r>
            <a:r>
              <a:rPr lang="es-ES" sz="2400" dirty="0" smtClean="0"/>
              <a:t> y John Stuart </a:t>
            </a:r>
            <a:r>
              <a:rPr lang="es-ES" sz="2400" dirty="0" err="1" smtClean="0"/>
              <a:t>Mill</a:t>
            </a:r>
            <a:r>
              <a:rPr lang="es-ES" sz="2400" dirty="0" smtClean="0"/>
              <a:t> (de izquierda a derecha) son algunos de los principales pensadores y políticos liberales de la primera mitad del siglo XIX.</a:t>
            </a:r>
            <a:endParaRPr lang="es-ES"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4797152"/>
            <a:ext cx="3240360" cy="648072"/>
          </a:xfrm>
          <a:prstGeom prst="rect">
            <a:avLst/>
          </a:prstGeom>
          <a:solidFill>
            <a:schemeClr val="accent2">
              <a:lumMod val="60000"/>
              <a:lumOff val="40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Libre mercado</a:t>
            </a:r>
            <a:endParaRPr lang="es-ES_tradnl" sz="2400" dirty="0"/>
          </a:p>
        </p:txBody>
      </p:sp>
      <p:sp>
        <p:nvSpPr>
          <p:cNvPr id="19" name="18 Rectángulo"/>
          <p:cNvSpPr/>
          <p:nvPr/>
        </p:nvSpPr>
        <p:spPr>
          <a:xfrm>
            <a:off x="899592" y="1052736"/>
            <a:ext cx="3491880"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0070C0"/>
                </a:solidFill>
              </a:rPr>
              <a:t>División de poderes</a:t>
            </a:r>
            <a:endParaRPr lang="es-ES_tradnl" sz="2400" dirty="0">
              <a:solidFill>
                <a:srgbClr val="0070C0"/>
              </a:solidFill>
            </a:endParaRPr>
          </a:p>
        </p:txBody>
      </p:sp>
      <p:sp>
        <p:nvSpPr>
          <p:cNvPr id="36" name="35 Rectángulo"/>
          <p:cNvSpPr/>
          <p:nvPr/>
        </p:nvSpPr>
        <p:spPr>
          <a:xfrm>
            <a:off x="5148064" y="4797152"/>
            <a:ext cx="3240360" cy="648072"/>
          </a:xfrm>
          <a:prstGeom prst="rect">
            <a:avLst/>
          </a:prstGeom>
          <a:solidFill>
            <a:schemeClr val="accent2">
              <a:lumMod val="60000"/>
              <a:lumOff val="40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Propiedad privada</a:t>
            </a:r>
            <a:endParaRPr lang="es-ES_tradnl" sz="2400" dirty="0"/>
          </a:p>
        </p:txBody>
      </p:sp>
      <p:sp>
        <p:nvSpPr>
          <p:cNvPr id="37" name="36 Rectángulo"/>
          <p:cNvSpPr/>
          <p:nvPr/>
        </p:nvSpPr>
        <p:spPr>
          <a:xfrm>
            <a:off x="899592" y="1988840"/>
            <a:ext cx="3491880"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0070C0"/>
                </a:solidFill>
              </a:rPr>
              <a:t>Libertad individual</a:t>
            </a:r>
            <a:endParaRPr lang="es-ES_tradnl" sz="2400" dirty="0">
              <a:solidFill>
                <a:srgbClr val="0070C0"/>
              </a:solidFill>
            </a:endParaRPr>
          </a:p>
        </p:txBody>
      </p:sp>
      <p:sp>
        <p:nvSpPr>
          <p:cNvPr id="38" name="37 Rectángulo"/>
          <p:cNvSpPr/>
          <p:nvPr/>
        </p:nvSpPr>
        <p:spPr>
          <a:xfrm>
            <a:off x="5004048" y="1988840"/>
            <a:ext cx="3491880"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0070C0"/>
                </a:solidFill>
              </a:rPr>
              <a:t>Igualdad ante la ley</a:t>
            </a:r>
            <a:endParaRPr lang="es-ES_tradnl" sz="2400" dirty="0">
              <a:solidFill>
                <a:srgbClr val="0070C0"/>
              </a:solidFill>
            </a:endParaRPr>
          </a:p>
        </p:txBody>
      </p:sp>
      <p:sp>
        <p:nvSpPr>
          <p:cNvPr id="39" name="38 Rectángulo"/>
          <p:cNvSpPr/>
          <p:nvPr/>
        </p:nvSpPr>
        <p:spPr>
          <a:xfrm>
            <a:off x="2915816" y="3816424"/>
            <a:ext cx="3491880" cy="747464"/>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0070C0"/>
                </a:solidFill>
              </a:rPr>
              <a:t>Estado de derecho con una Constitución al frente</a:t>
            </a:r>
            <a:endParaRPr lang="es-ES_tradnl" sz="2400" dirty="0">
              <a:solidFill>
                <a:srgbClr val="0070C0"/>
              </a:solidFill>
            </a:endParaRPr>
          </a:p>
        </p:txBody>
      </p:sp>
      <p:sp>
        <p:nvSpPr>
          <p:cNvPr id="40" name="39 Rectángulo"/>
          <p:cNvSpPr/>
          <p:nvPr/>
        </p:nvSpPr>
        <p:spPr>
          <a:xfrm>
            <a:off x="899592" y="2924944"/>
            <a:ext cx="3491880"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0070C0"/>
                </a:solidFill>
              </a:rPr>
              <a:t>Declaración de derechos</a:t>
            </a:r>
            <a:endParaRPr lang="es-ES_tradnl" sz="2400" dirty="0">
              <a:solidFill>
                <a:srgbClr val="0070C0"/>
              </a:solidFill>
            </a:endParaRPr>
          </a:p>
        </p:txBody>
      </p:sp>
      <p:sp>
        <p:nvSpPr>
          <p:cNvPr id="41" name="40 Rectángulo"/>
          <p:cNvSpPr/>
          <p:nvPr/>
        </p:nvSpPr>
        <p:spPr>
          <a:xfrm>
            <a:off x="5004048" y="2924944"/>
            <a:ext cx="3491880"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0070C0"/>
                </a:solidFill>
              </a:rPr>
              <a:t>Parlamentarismo</a:t>
            </a:r>
            <a:endParaRPr lang="es-ES_tradnl" sz="2400" dirty="0">
              <a:solidFill>
                <a:srgbClr val="0070C0"/>
              </a:solidFill>
            </a:endParaRPr>
          </a:p>
        </p:txBody>
      </p:sp>
      <p:sp>
        <p:nvSpPr>
          <p:cNvPr id="42" name="41 Rectángulo"/>
          <p:cNvSpPr/>
          <p:nvPr/>
        </p:nvSpPr>
        <p:spPr>
          <a:xfrm>
            <a:off x="2771800" y="5661248"/>
            <a:ext cx="3240360" cy="792088"/>
          </a:xfrm>
          <a:prstGeom prst="rect">
            <a:avLst/>
          </a:prstGeom>
          <a:solidFill>
            <a:schemeClr val="accent2">
              <a:lumMod val="60000"/>
              <a:lumOff val="40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Poca intervención estatal</a:t>
            </a:r>
            <a:endParaRPr lang="es-ES_tradnl" sz="2400" dirty="0"/>
          </a:p>
        </p:txBody>
      </p:sp>
      <p:sp>
        <p:nvSpPr>
          <p:cNvPr id="43" name="42 CuadroTexto"/>
          <p:cNvSpPr txBox="1"/>
          <p:nvPr/>
        </p:nvSpPr>
        <p:spPr>
          <a:xfrm>
            <a:off x="0" y="0"/>
            <a:ext cx="9144000" cy="707886"/>
          </a:xfrm>
          <a:prstGeom prst="rect">
            <a:avLst/>
          </a:prstGeom>
          <a:noFill/>
        </p:spPr>
        <p:txBody>
          <a:bodyPr wrap="square" rtlCol="0">
            <a:spAutoFit/>
          </a:bodyPr>
          <a:lstStyle/>
          <a:p>
            <a:pPr algn="ctr"/>
            <a:r>
              <a:rPr lang="es-ES" sz="4000" dirty="0" smtClean="0"/>
              <a:t>Algunas ideas generales del liberalismo.</a:t>
            </a:r>
            <a:endParaRPr lang="es-ES" sz="4000" dirty="0"/>
          </a:p>
        </p:txBody>
      </p:sp>
      <p:sp>
        <p:nvSpPr>
          <p:cNvPr id="44" name="43 Rectángulo"/>
          <p:cNvSpPr/>
          <p:nvPr/>
        </p:nvSpPr>
        <p:spPr>
          <a:xfrm>
            <a:off x="5004048" y="1080120"/>
            <a:ext cx="3491880"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0070C0"/>
                </a:solidFill>
              </a:rPr>
              <a:t>Soberanía nacional</a:t>
            </a:r>
            <a:endParaRPr lang="es-ES_tradnl" sz="2400" dirty="0">
              <a:solidFill>
                <a:srgbClr val="0070C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Esquema comparativo (en apuntes) entre Antiguo Régimen y régimen liberal.</a:t>
            </a:r>
            <a:endParaRPr lang="es-ES" sz="3600" dirty="0"/>
          </a:p>
        </p:txBody>
      </p:sp>
      <p:pic>
        <p:nvPicPr>
          <p:cNvPr id="3" name="2 Imagen" descr="C:\Users\Enrique\Desktop\Imagen1.jpg"/>
          <p:cNvPicPr/>
          <p:nvPr/>
        </p:nvPicPr>
        <p:blipFill>
          <a:blip r:embed="rId2" cstate="print"/>
          <a:srcRect/>
          <a:stretch>
            <a:fillRect/>
          </a:stretch>
        </p:blipFill>
        <p:spPr bwMode="auto">
          <a:xfrm>
            <a:off x="1" y="1340768"/>
            <a:ext cx="9144000" cy="5517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916832"/>
            <a:ext cx="9144000" cy="1846659"/>
          </a:xfrm>
          <a:prstGeom prst="rect">
            <a:avLst/>
          </a:prstGeom>
          <a:noFill/>
        </p:spPr>
        <p:txBody>
          <a:bodyPr wrap="square" rtlCol="0">
            <a:spAutoFit/>
          </a:bodyPr>
          <a:lstStyle/>
          <a:p>
            <a:pPr algn="ctr"/>
            <a:r>
              <a:rPr lang="es-ES" sz="6000" b="1" dirty="0" smtClean="0">
                <a:solidFill>
                  <a:srgbClr val="FF0000"/>
                </a:solidFill>
              </a:rPr>
              <a:t>ANEXO:</a:t>
            </a:r>
          </a:p>
          <a:p>
            <a:pPr algn="ctr"/>
            <a:r>
              <a:rPr lang="es-ES" sz="5400" b="1" dirty="0" smtClean="0">
                <a:solidFill>
                  <a:srgbClr val="FF0000"/>
                </a:solidFill>
              </a:rPr>
              <a:t>Goya y su visión de la guerra</a:t>
            </a:r>
            <a:endParaRPr lang="es-ES" sz="5400" b="1" dirty="0" smtClean="0">
              <a:solidFill>
                <a:srgbClr val="FF0000"/>
              </a:solidFill>
            </a:endParaRPr>
          </a:p>
        </p:txBody>
      </p:sp>
    </p:spTree>
  </p:cSld>
  <p:clrMapOvr>
    <a:masterClrMapping/>
  </p:clrMapOvr>
  <p:transition advTm="8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323439"/>
          </a:xfrm>
          <a:prstGeom prst="rect">
            <a:avLst/>
          </a:prstGeom>
          <a:noFill/>
        </p:spPr>
        <p:txBody>
          <a:bodyPr wrap="square" rtlCol="0">
            <a:spAutoFit/>
          </a:bodyPr>
          <a:lstStyle/>
          <a:p>
            <a:pPr algn="ctr"/>
            <a:r>
              <a:rPr lang="es-ES" sz="4000" dirty="0" smtClean="0"/>
              <a:t>Francisco José de Goya y Lucientes, uno de nuestros grandes pintores.</a:t>
            </a:r>
            <a:endParaRPr lang="es-ES" sz="4000" dirty="0"/>
          </a:p>
        </p:txBody>
      </p:sp>
      <p:pic>
        <p:nvPicPr>
          <p:cNvPr id="1026" name="Picture 2"/>
          <p:cNvPicPr>
            <a:picLocks noChangeAspect="1" noChangeArrowheads="1"/>
          </p:cNvPicPr>
          <p:nvPr/>
        </p:nvPicPr>
        <p:blipFill>
          <a:blip r:embed="rId2" cstate="print"/>
          <a:srcRect/>
          <a:stretch>
            <a:fillRect/>
          </a:stretch>
        </p:blipFill>
        <p:spPr bwMode="auto">
          <a:xfrm>
            <a:off x="4113087" y="1412776"/>
            <a:ext cx="5030913" cy="5445224"/>
          </a:xfrm>
          <a:prstGeom prst="rect">
            <a:avLst/>
          </a:prstGeom>
          <a:noFill/>
          <a:ln w="9525">
            <a:noFill/>
            <a:miter lim="800000"/>
            <a:headEnd/>
            <a:tailEnd/>
          </a:ln>
        </p:spPr>
      </p:pic>
      <p:sp>
        <p:nvSpPr>
          <p:cNvPr id="4" name="3 CuadroTexto"/>
          <p:cNvSpPr txBox="1"/>
          <p:nvPr/>
        </p:nvSpPr>
        <p:spPr>
          <a:xfrm>
            <a:off x="0" y="2132856"/>
            <a:ext cx="4067944" cy="3539430"/>
          </a:xfrm>
          <a:prstGeom prst="rect">
            <a:avLst/>
          </a:prstGeom>
          <a:noFill/>
        </p:spPr>
        <p:txBody>
          <a:bodyPr wrap="square" rtlCol="0">
            <a:spAutoFit/>
          </a:bodyPr>
          <a:lstStyle/>
          <a:p>
            <a:pPr algn="ctr"/>
            <a:r>
              <a:rPr lang="es-ES" sz="2800" dirty="0" smtClean="0"/>
              <a:t>Goya es uno de nuestros grandes pintores porque su obra es considerada precursora de las corrientes pictóricas del siglo XIX, especialmente el Romanticismo e incluso el Expresionismo.</a:t>
            </a:r>
            <a:endParaRPr lang="es-ES" sz="2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938992"/>
          </a:xfrm>
          <a:prstGeom prst="rect">
            <a:avLst/>
          </a:prstGeom>
          <a:noFill/>
        </p:spPr>
        <p:txBody>
          <a:bodyPr wrap="square" rtlCol="0">
            <a:spAutoFit/>
          </a:bodyPr>
          <a:lstStyle/>
          <a:p>
            <a:pPr algn="ctr"/>
            <a:r>
              <a:rPr lang="es-ES" sz="4000" dirty="0" smtClean="0"/>
              <a:t>Su obra tiene una </a:t>
            </a:r>
            <a:r>
              <a:rPr lang="es-ES" sz="4000" dirty="0" smtClean="0">
                <a:solidFill>
                  <a:srgbClr val="FF0000"/>
                </a:solidFill>
              </a:rPr>
              <a:t>época inicial neoclásica</a:t>
            </a:r>
            <a:r>
              <a:rPr lang="es-ES" sz="4000" dirty="0" smtClean="0"/>
              <a:t>, la que predominaba en Madrid cuando él llegó a la corte.</a:t>
            </a:r>
            <a:endParaRPr lang="es-ES" sz="4000" dirty="0"/>
          </a:p>
        </p:txBody>
      </p:sp>
      <p:pic>
        <p:nvPicPr>
          <p:cNvPr id="2050" name="Picture 2"/>
          <p:cNvPicPr>
            <a:picLocks noChangeAspect="1" noChangeArrowheads="1"/>
          </p:cNvPicPr>
          <p:nvPr/>
        </p:nvPicPr>
        <p:blipFill>
          <a:blip r:embed="rId2" cstate="print"/>
          <a:srcRect/>
          <a:stretch>
            <a:fillRect/>
          </a:stretch>
        </p:blipFill>
        <p:spPr bwMode="auto">
          <a:xfrm>
            <a:off x="4191000" y="2132856"/>
            <a:ext cx="4953000" cy="4000500"/>
          </a:xfrm>
          <a:prstGeom prst="rect">
            <a:avLst/>
          </a:prstGeom>
          <a:noFill/>
          <a:ln w="9525">
            <a:noFill/>
            <a:miter lim="800000"/>
            <a:headEnd/>
            <a:tailEnd/>
          </a:ln>
        </p:spPr>
      </p:pic>
      <p:sp>
        <p:nvSpPr>
          <p:cNvPr id="4" name="3 CuadroTexto"/>
          <p:cNvSpPr txBox="1"/>
          <p:nvPr/>
        </p:nvSpPr>
        <p:spPr>
          <a:xfrm>
            <a:off x="0" y="2132856"/>
            <a:ext cx="4139952" cy="3970318"/>
          </a:xfrm>
          <a:prstGeom prst="rect">
            <a:avLst/>
          </a:prstGeom>
          <a:noFill/>
        </p:spPr>
        <p:txBody>
          <a:bodyPr wrap="square" rtlCol="0">
            <a:spAutoFit/>
          </a:bodyPr>
          <a:lstStyle/>
          <a:p>
            <a:pPr algn="ctr"/>
            <a:r>
              <a:rPr lang="es-ES" sz="2800" dirty="0" smtClean="0"/>
              <a:t>Se trata de una pintura que retrata a la sociedad de la época (caso de los nobles). Son especialmente característicos sus cartones (derecha) para la elaboración de tapices de la Real Fábrica de Santa Bárbara.</a:t>
            </a:r>
            <a:endParaRPr lang="es-ES" sz="2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323439"/>
          </a:xfrm>
          <a:prstGeom prst="rect">
            <a:avLst/>
          </a:prstGeom>
          <a:noFill/>
        </p:spPr>
        <p:txBody>
          <a:bodyPr wrap="square" rtlCol="0">
            <a:spAutoFit/>
          </a:bodyPr>
          <a:lstStyle/>
          <a:p>
            <a:pPr algn="ctr"/>
            <a:r>
              <a:rPr lang="es-ES" sz="4000" dirty="0" smtClean="0"/>
              <a:t>Sin embargo, es a partir de 1792 cuando la obra de Goya se vuelve más personal.</a:t>
            </a:r>
            <a:endParaRPr lang="es-ES" sz="4000" dirty="0"/>
          </a:p>
        </p:txBody>
      </p:sp>
      <p:pic>
        <p:nvPicPr>
          <p:cNvPr id="3075" name="Picture 3"/>
          <p:cNvPicPr>
            <a:picLocks noChangeAspect="1" noChangeArrowheads="1"/>
          </p:cNvPicPr>
          <p:nvPr/>
        </p:nvPicPr>
        <p:blipFill>
          <a:blip r:embed="rId2" cstate="print"/>
          <a:srcRect/>
          <a:stretch>
            <a:fillRect/>
          </a:stretch>
        </p:blipFill>
        <p:spPr bwMode="auto">
          <a:xfrm>
            <a:off x="5076056" y="1386615"/>
            <a:ext cx="4067944" cy="5471385"/>
          </a:xfrm>
          <a:prstGeom prst="rect">
            <a:avLst/>
          </a:prstGeom>
          <a:noFill/>
          <a:ln w="9525">
            <a:noFill/>
            <a:miter lim="800000"/>
            <a:headEnd/>
            <a:tailEnd/>
          </a:ln>
        </p:spPr>
      </p:pic>
      <p:sp>
        <p:nvSpPr>
          <p:cNvPr id="5" name="4 CuadroTexto"/>
          <p:cNvSpPr txBox="1"/>
          <p:nvPr/>
        </p:nvSpPr>
        <p:spPr>
          <a:xfrm>
            <a:off x="0" y="2132856"/>
            <a:ext cx="5076056" cy="3970318"/>
          </a:xfrm>
          <a:prstGeom prst="rect">
            <a:avLst/>
          </a:prstGeom>
          <a:noFill/>
        </p:spPr>
        <p:txBody>
          <a:bodyPr wrap="square" rtlCol="0">
            <a:spAutoFit/>
          </a:bodyPr>
          <a:lstStyle/>
          <a:p>
            <a:pPr algn="ctr"/>
            <a:r>
              <a:rPr lang="es-ES" sz="2800" dirty="0" smtClean="0"/>
              <a:t>En ese año Goya sufre una enfermedad entre cuyos efectos se encuentra la sordera que se asocia a una personalidad más introspectiva. En </a:t>
            </a:r>
            <a:r>
              <a:rPr lang="es-ES" sz="2800" i="1" dirty="0" smtClean="0"/>
              <a:t>Corral de Locos </a:t>
            </a:r>
            <a:r>
              <a:rPr lang="es-ES" sz="2800" dirty="0" smtClean="0"/>
              <a:t>(1792) ya se observa una atmósfera inquietante que carga sus obras de un dramatismo que anuncia el Romanticismo.</a:t>
            </a:r>
            <a:endParaRPr lang="es-E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solidFill>
                  <a:srgbClr val="FF0000"/>
                </a:solidFill>
                <a:latin typeface="Arial Black" pitchFamily="34" charset="0"/>
                <a:ea typeface="Calibri" pitchFamily="34" charset="0"/>
                <a:cs typeface="Times New Roman" pitchFamily="18" charset="0"/>
              </a:rPr>
              <a:t>Antecedentes </a:t>
            </a:r>
            <a:endParaRPr lang="es-ES" sz="4800" dirty="0">
              <a:solidFill>
                <a:srgbClr val="FF0000"/>
              </a:solidFill>
            </a:endParaRPr>
          </a:p>
        </p:txBody>
      </p:sp>
      <p:sp>
        <p:nvSpPr>
          <p:cNvPr id="3" name="2 Rectángulo"/>
          <p:cNvSpPr/>
          <p:nvPr/>
        </p:nvSpPr>
        <p:spPr>
          <a:xfrm>
            <a:off x="0" y="980728"/>
            <a:ext cx="9144000" cy="1938992"/>
          </a:xfrm>
          <a:prstGeom prst="rect">
            <a:avLst/>
          </a:prstGeom>
        </p:spPr>
        <p:txBody>
          <a:bodyPr wrap="square">
            <a:spAutoFit/>
          </a:bodyPr>
          <a:lstStyle/>
          <a:p>
            <a:pPr marL="269875" lvl="0" indent="-269875" algn="just">
              <a:buFont typeface="Arial" pitchFamily="34" charset="0"/>
              <a:buChar char="•"/>
            </a:pPr>
            <a:r>
              <a:rPr lang="es-ES" sz="4000" dirty="0" smtClean="0">
                <a:latin typeface="Times New Roman" pitchFamily="18" charset="0"/>
                <a:cs typeface="Times New Roman" pitchFamily="18" charset="0"/>
              </a:rPr>
              <a:t>Contexto. Limitaciones y gastos.</a:t>
            </a:r>
          </a:p>
          <a:p>
            <a:pPr marL="269875" lvl="0" indent="-269875" algn="just">
              <a:buFont typeface="Arial" pitchFamily="34" charset="0"/>
              <a:buChar char="•"/>
            </a:pPr>
            <a:r>
              <a:rPr lang="es-ES" sz="4000" dirty="0" smtClean="0">
                <a:latin typeface="Times New Roman" pitchFamily="18" charset="0"/>
                <a:cs typeface="Times New Roman" pitchFamily="18" charset="0"/>
              </a:rPr>
              <a:t>Reinado de Carlos IV: Revolución francesa, Carlos IV y Godoy.</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cstate="print"/>
          <a:srcRect/>
          <a:stretch>
            <a:fillRect/>
          </a:stretch>
        </p:blipFill>
        <p:spPr bwMode="auto">
          <a:xfrm>
            <a:off x="3324225" y="2132856"/>
            <a:ext cx="5819775" cy="4495800"/>
          </a:xfrm>
          <a:prstGeom prst="rect">
            <a:avLst/>
          </a:prstGeom>
          <a:noFill/>
          <a:ln w="9525">
            <a:noFill/>
            <a:miter lim="800000"/>
            <a:headEnd/>
            <a:tailEnd/>
          </a:ln>
        </p:spPr>
      </p:pic>
      <p:sp>
        <p:nvSpPr>
          <p:cNvPr id="3" name="2 CuadroTexto"/>
          <p:cNvSpPr txBox="1"/>
          <p:nvPr/>
        </p:nvSpPr>
        <p:spPr>
          <a:xfrm>
            <a:off x="0" y="0"/>
            <a:ext cx="9144000" cy="1938992"/>
          </a:xfrm>
          <a:prstGeom prst="rect">
            <a:avLst/>
          </a:prstGeom>
          <a:noFill/>
        </p:spPr>
        <p:txBody>
          <a:bodyPr wrap="square" rtlCol="0">
            <a:spAutoFit/>
          </a:bodyPr>
          <a:lstStyle/>
          <a:p>
            <a:pPr algn="ctr"/>
            <a:r>
              <a:rPr lang="es-ES" sz="4000" dirty="0" smtClean="0"/>
              <a:t>Es dentro de esa segunda fase cuando estalla la guerra de la Independencia, la cual intensificará esa evolución de Goya.</a:t>
            </a:r>
            <a:endParaRPr lang="es-ES" sz="4000" dirty="0"/>
          </a:p>
        </p:txBody>
      </p:sp>
      <p:sp>
        <p:nvSpPr>
          <p:cNvPr id="4" name="3 CuadroTexto"/>
          <p:cNvSpPr txBox="1"/>
          <p:nvPr/>
        </p:nvSpPr>
        <p:spPr>
          <a:xfrm>
            <a:off x="0" y="2276872"/>
            <a:ext cx="3275856" cy="4154984"/>
          </a:xfrm>
          <a:prstGeom prst="rect">
            <a:avLst/>
          </a:prstGeom>
          <a:noFill/>
        </p:spPr>
        <p:txBody>
          <a:bodyPr wrap="square" rtlCol="0">
            <a:spAutoFit/>
          </a:bodyPr>
          <a:lstStyle/>
          <a:p>
            <a:pPr algn="ctr"/>
            <a:r>
              <a:rPr lang="es-ES" sz="2400" dirty="0" smtClean="0"/>
              <a:t>Las dos obras más conocidas son las del </a:t>
            </a:r>
            <a:r>
              <a:rPr lang="es-ES" sz="2400" i="1" dirty="0" smtClean="0"/>
              <a:t>2 de mayo de 1808 </a:t>
            </a:r>
            <a:r>
              <a:rPr lang="es-ES" sz="2400" dirty="0" smtClean="0"/>
              <a:t>(imagen) y </a:t>
            </a:r>
            <a:r>
              <a:rPr lang="es-ES" sz="2400" i="1" dirty="0" smtClean="0"/>
              <a:t>3 de mayo de 1808</a:t>
            </a:r>
            <a:r>
              <a:rPr lang="es-ES" sz="2400" dirty="0" smtClean="0"/>
              <a:t>. </a:t>
            </a:r>
            <a:r>
              <a:rPr lang="es-ES" sz="2400" dirty="0" smtClean="0"/>
              <a:t>De todos modos, son obras de 1814 que parecen más pintadas por demostrar su patriotismo y despejar dudas sobre su relación con los afrancesados.</a:t>
            </a:r>
            <a:endParaRPr lang="es-ES"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cstate="print"/>
          <a:srcRect/>
          <a:stretch>
            <a:fillRect/>
          </a:stretch>
        </p:blipFill>
        <p:spPr bwMode="auto">
          <a:xfrm>
            <a:off x="2267744" y="908720"/>
            <a:ext cx="4464496" cy="3459984"/>
          </a:xfrm>
          <a:prstGeom prst="rect">
            <a:avLst/>
          </a:prstGeom>
          <a:noFill/>
          <a:ln w="9525">
            <a:noFill/>
            <a:miter lim="800000"/>
            <a:headEnd/>
            <a:tailEnd/>
          </a:ln>
        </p:spPr>
      </p:pic>
      <p:sp>
        <p:nvSpPr>
          <p:cNvPr id="3" name="2 CuadroTexto"/>
          <p:cNvSpPr txBox="1"/>
          <p:nvPr/>
        </p:nvSpPr>
        <p:spPr>
          <a:xfrm>
            <a:off x="0" y="0"/>
            <a:ext cx="9144000" cy="707886"/>
          </a:xfrm>
          <a:prstGeom prst="rect">
            <a:avLst/>
          </a:prstGeom>
          <a:noFill/>
        </p:spPr>
        <p:txBody>
          <a:bodyPr wrap="square" rtlCol="0">
            <a:spAutoFit/>
          </a:bodyPr>
          <a:lstStyle/>
          <a:p>
            <a:pPr algn="ctr"/>
            <a:r>
              <a:rPr lang="es-ES" sz="4000" dirty="0" smtClean="0"/>
              <a:t>¿Qué interés tienen estas obras?</a:t>
            </a:r>
            <a:endParaRPr lang="es-ES" sz="4000" dirty="0"/>
          </a:p>
        </p:txBody>
      </p:sp>
      <p:sp>
        <p:nvSpPr>
          <p:cNvPr id="4" name="3 CuadroTexto"/>
          <p:cNvSpPr txBox="1"/>
          <p:nvPr/>
        </p:nvSpPr>
        <p:spPr>
          <a:xfrm>
            <a:off x="0" y="4549676"/>
            <a:ext cx="9144000" cy="2308324"/>
          </a:xfrm>
          <a:prstGeom prst="rect">
            <a:avLst/>
          </a:prstGeom>
          <a:noFill/>
        </p:spPr>
        <p:txBody>
          <a:bodyPr wrap="square" rtlCol="0">
            <a:spAutoFit/>
          </a:bodyPr>
          <a:lstStyle/>
          <a:p>
            <a:pPr algn="ctr"/>
            <a:r>
              <a:rPr lang="es-ES" sz="2400" dirty="0" smtClean="0"/>
              <a:t>Por un lado, nos muestra la visión que tiene Goya de la guerra: </a:t>
            </a:r>
            <a:r>
              <a:rPr lang="es-ES" sz="2400" dirty="0" smtClean="0"/>
              <a:t>e</a:t>
            </a:r>
            <a:r>
              <a:rPr lang="es-ES" sz="2400" dirty="0" smtClean="0"/>
              <a:t>nsalza al pueblo y al individuo y su libertad frente al colectivo y rompe con la visión heroica de quienes se enfrentan, alto típico de los pintores franceses de la época. Por otro lado, se ve muy clara su evolución, ya anterior, hacia una pincelada mucho más suelta que rompe por completo con el Neoclasicismo.</a:t>
            </a:r>
            <a:endParaRPr lang="es-ES" sz="24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cstate="print"/>
          <a:srcRect/>
          <a:stretch>
            <a:fillRect/>
          </a:stretch>
        </p:blipFill>
        <p:spPr bwMode="auto">
          <a:xfrm>
            <a:off x="4457700" y="2564904"/>
            <a:ext cx="4686300" cy="3505200"/>
          </a:xfrm>
          <a:prstGeom prst="rect">
            <a:avLst/>
          </a:prstGeom>
          <a:noFill/>
          <a:ln w="9525">
            <a:noFill/>
            <a:miter lim="800000"/>
            <a:headEnd/>
            <a:tailEnd/>
          </a:ln>
        </p:spPr>
      </p:pic>
      <p:sp>
        <p:nvSpPr>
          <p:cNvPr id="3" name="2 CuadroTexto"/>
          <p:cNvSpPr txBox="1"/>
          <p:nvPr/>
        </p:nvSpPr>
        <p:spPr>
          <a:xfrm>
            <a:off x="0" y="0"/>
            <a:ext cx="9144000" cy="1938992"/>
          </a:xfrm>
          <a:prstGeom prst="rect">
            <a:avLst/>
          </a:prstGeom>
          <a:noFill/>
        </p:spPr>
        <p:txBody>
          <a:bodyPr wrap="square" rtlCol="0">
            <a:spAutoFit/>
          </a:bodyPr>
          <a:lstStyle/>
          <a:p>
            <a:pPr algn="ctr"/>
            <a:r>
              <a:rPr lang="es-ES" sz="4000" dirty="0" smtClean="0"/>
              <a:t>Sin embargo, es en los grabados </a:t>
            </a:r>
            <a:r>
              <a:rPr lang="es-ES" sz="4000" i="1" dirty="0" smtClean="0"/>
              <a:t>Desastres de la guerra</a:t>
            </a:r>
            <a:r>
              <a:rPr lang="es-ES" sz="4000" dirty="0" smtClean="0"/>
              <a:t> (1810-15) donde Goya muestra su verdadera opinión de la guerra.</a:t>
            </a:r>
            <a:endParaRPr lang="es-ES" sz="4000" dirty="0"/>
          </a:p>
        </p:txBody>
      </p:sp>
      <p:sp>
        <p:nvSpPr>
          <p:cNvPr id="4" name="3 CuadroTexto"/>
          <p:cNvSpPr txBox="1"/>
          <p:nvPr/>
        </p:nvSpPr>
        <p:spPr>
          <a:xfrm>
            <a:off x="0" y="3068960"/>
            <a:ext cx="4427984" cy="2308324"/>
          </a:xfrm>
          <a:prstGeom prst="rect">
            <a:avLst/>
          </a:prstGeom>
          <a:noFill/>
        </p:spPr>
        <p:txBody>
          <a:bodyPr wrap="square" rtlCol="0">
            <a:spAutoFit/>
          </a:bodyPr>
          <a:lstStyle/>
          <a:p>
            <a:pPr algn="ctr"/>
            <a:r>
              <a:rPr lang="es-ES" sz="2400" dirty="0" smtClean="0"/>
              <a:t>Goya nos muestra con crudeza y dramatismo los efectos de la guerra. Queda claro su rechazo a las guerras dentro de una mentalidad ilustrada enemiga de los fanatismos.</a:t>
            </a:r>
            <a:endParaRPr lang="es-E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n de carlos III"/>
          <p:cNvPicPr>
            <a:picLocks noChangeAspect="1" noChangeArrowheads="1"/>
          </p:cNvPicPr>
          <p:nvPr/>
        </p:nvPicPr>
        <p:blipFill>
          <a:blip r:embed="rId2" cstate="print"/>
          <a:srcRect/>
          <a:stretch>
            <a:fillRect/>
          </a:stretch>
        </p:blipFill>
        <p:spPr bwMode="auto">
          <a:xfrm>
            <a:off x="0" y="1710811"/>
            <a:ext cx="9144000" cy="5147189"/>
          </a:xfrm>
          <a:prstGeom prst="rect">
            <a:avLst/>
          </a:prstGeom>
          <a:noFill/>
        </p:spPr>
      </p:pic>
      <p:sp>
        <p:nvSpPr>
          <p:cNvPr id="3" name="2 CuadroTexto"/>
          <p:cNvSpPr txBox="1"/>
          <p:nvPr/>
        </p:nvSpPr>
        <p:spPr>
          <a:xfrm>
            <a:off x="0" y="0"/>
            <a:ext cx="9144000" cy="1569660"/>
          </a:xfrm>
          <a:prstGeom prst="rect">
            <a:avLst/>
          </a:prstGeom>
          <a:noFill/>
        </p:spPr>
        <p:txBody>
          <a:bodyPr wrap="square" rtlCol="0">
            <a:spAutoFit/>
          </a:bodyPr>
          <a:lstStyle/>
          <a:p>
            <a:pPr algn="ctr"/>
            <a:r>
              <a:rPr lang="es-ES" sz="3200" dirty="0" smtClean="0"/>
              <a:t>El final del reinado de Carlos III (1759-1788) estuvo marcado por la constatación de las limitaciones en las reformas ilustradas.</a:t>
            </a:r>
            <a:endParaRPr lang="es-E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esultado de imagen de independencia estados unidos"/>
          <p:cNvPicPr>
            <a:picLocks noChangeAspect="1" noChangeArrowheads="1"/>
          </p:cNvPicPr>
          <p:nvPr/>
        </p:nvPicPr>
        <p:blipFill>
          <a:blip r:embed="rId2" cstate="print"/>
          <a:srcRect/>
          <a:stretch>
            <a:fillRect/>
          </a:stretch>
        </p:blipFill>
        <p:spPr bwMode="auto">
          <a:xfrm>
            <a:off x="827584" y="1693106"/>
            <a:ext cx="7632848" cy="5164894"/>
          </a:xfrm>
          <a:prstGeom prst="rect">
            <a:avLst/>
          </a:prstGeom>
          <a:noFill/>
        </p:spPr>
      </p:pic>
      <p:sp>
        <p:nvSpPr>
          <p:cNvPr id="3" name="2 CuadroTexto"/>
          <p:cNvSpPr txBox="1"/>
          <p:nvPr/>
        </p:nvSpPr>
        <p:spPr>
          <a:xfrm>
            <a:off x="0" y="0"/>
            <a:ext cx="9144000" cy="1569660"/>
          </a:xfrm>
          <a:prstGeom prst="rect">
            <a:avLst/>
          </a:prstGeom>
          <a:noFill/>
        </p:spPr>
        <p:txBody>
          <a:bodyPr wrap="square" rtlCol="0">
            <a:spAutoFit/>
          </a:bodyPr>
          <a:lstStyle/>
          <a:p>
            <a:pPr algn="ctr"/>
            <a:r>
              <a:rPr lang="es-ES" sz="3200" dirty="0" smtClean="0"/>
              <a:t>Además, las reformas y los costes de la ayuda prestada a Estados Unidos en su independencia habían dejado esquilmadas. las arcas del país.</a:t>
            </a:r>
            <a:endParaRPr lang="es-E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3509</Words>
  <Application>Microsoft Office PowerPoint</Application>
  <PresentationFormat>Presentación en pantalla (4:3)</PresentationFormat>
  <Paragraphs>231</Paragraphs>
  <Slides>72</Slides>
  <Notes>8</Notes>
  <HiddenSlides>0</HiddenSlides>
  <MMClips>0</MMClips>
  <ScaleCrop>false</ScaleCrop>
  <HeadingPairs>
    <vt:vector size="4" baseType="variant">
      <vt:variant>
        <vt:lpstr>Tema</vt:lpstr>
      </vt:variant>
      <vt:variant>
        <vt:i4>1</vt:i4>
      </vt:variant>
      <vt:variant>
        <vt:lpstr>Títulos de diapositiva</vt:lpstr>
      </vt:variant>
      <vt:variant>
        <vt:i4>72</vt:i4>
      </vt:variant>
    </vt:vector>
  </HeadingPairs>
  <TitlesOfParts>
    <vt:vector size="73"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 Martínez González</dc:creator>
  <cp:lastModifiedBy>San Justo</cp:lastModifiedBy>
  <cp:revision>67</cp:revision>
  <dcterms:created xsi:type="dcterms:W3CDTF">2017-11-01T17:49:51Z</dcterms:created>
  <dcterms:modified xsi:type="dcterms:W3CDTF">2020-07-29T17:30:34Z</dcterms:modified>
</cp:coreProperties>
</file>