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22" r:id="rId2"/>
    <p:sldId id="331" r:id="rId3"/>
    <p:sldId id="323" r:id="rId4"/>
    <p:sldId id="330" r:id="rId5"/>
    <p:sldId id="269" r:id="rId6"/>
    <p:sldId id="304" r:id="rId7"/>
    <p:sldId id="256" r:id="rId8"/>
    <p:sldId id="257" r:id="rId9"/>
    <p:sldId id="309" r:id="rId10"/>
    <p:sldId id="324" r:id="rId11"/>
    <p:sldId id="325" r:id="rId12"/>
    <p:sldId id="326" r:id="rId13"/>
    <p:sldId id="327" r:id="rId14"/>
    <p:sldId id="329" r:id="rId15"/>
    <p:sldId id="310" r:id="rId16"/>
    <p:sldId id="311" r:id="rId17"/>
    <p:sldId id="312" r:id="rId18"/>
    <p:sldId id="313" r:id="rId19"/>
    <p:sldId id="314" r:id="rId20"/>
    <p:sldId id="315" r:id="rId21"/>
    <p:sldId id="316" r:id="rId22"/>
    <p:sldId id="321" r:id="rId23"/>
    <p:sldId id="318" r:id="rId24"/>
    <p:sldId id="319" r:id="rId25"/>
    <p:sldId id="317" r:id="rId26"/>
    <p:sldId id="320" r:id="rId27"/>
    <p:sldId id="305" r:id="rId28"/>
    <p:sldId id="287" r:id="rId29"/>
    <p:sldId id="288" r:id="rId30"/>
    <p:sldId id="290" r:id="rId31"/>
    <p:sldId id="258" r:id="rId32"/>
    <p:sldId id="291" r:id="rId33"/>
    <p:sldId id="292" r:id="rId34"/>
    <p:sldId id="293" r:id="rId35"/>
    <p:sldId id="294" r:id="rId36"/>
    <p:sldId id="259" r:id="rId37"/>
    <p:sldId id="283" r:id="rId38"/>
    <p:sldId id="284" r:id="rId39"/>
    <p:sldId id="285" r:id="rId40"/>
    <p:sldId id="286" r:id="rId41"/>
    <p:sldId id="302" r:id="rId42"/>
    <p:sldId id="303" r:id="rId43"/>
    <p:sldId id="328" r:id="rId44"/>
    <p:sldId id="307" r:id="rId45"/>
    <p:sldId id="264" r:id="rId46"/>
    <p:sldId id="296" r:id="rId47"/>
    <p:sldId id="278" r:id="rId48"/>
    <p:sldId id="297" r:id="rId49"/>
    <p:sldId id="298" r:id="rId50"/>
    <p:sldId id="301" r:id="rId51"/>
    <p:sldId id="299" r:id="rId52"/>
    <p:sldId id="279" r:id="rId53"/>
    <p:sldId id="280" r:id="rId54"/>
    <p:sldId id="281" r:id="rId55"/>
    <p:sldId id="282" r:id="rId56"/>
    <p:sldId id="300" r:id="rId57"/>
    <p:sldId id="265" r:id="rId58"/>
    <p:sldId id="266" r:id="rId5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CB0A0D-783F-4B4D-AE00-DB9967D69859}" type="datetimeFigureOut">
              <a:rPr lang="es-ES_tradnl" smtClean="0"/>
              <a:pPr/>
              <a:t>29/07/2020</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228716-9897-47C1-B65B-EEC51C049A8D}" type="slidenum">
              <a:rPr lang="es-ES_tradnl" smtClean="0"/>
              <a:pPr/>
              <a:t>‹Nº›</a:t>
            </a:fld>
            <a:endParaRPr lang="es-ES_trad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a:ln/>
        </p:spPr>
      </p:sp>
      <p:sp>
        <p:nvSpPr>
          <p:cNvPr id="44035" name="2 Marcador de notas"/>
          <p:cNvSpPr>
            <a:spLocks noGrp="1"/>
          </p:cNvSpPr>
          <p:nvPr>
            <p:ph type="body" idx="1"/>
          </p:nvPr>
        </p:nvSpPr>
        <p:spPr>
          <a:noFill/>
          <a:ln/>
        </p:spPr>
        <p:txBody>
          <a:bodyPr/>
          <a:lstStyle/>
          <a:p>
            <a:pPr eaLnBrk="1" hangingPunct="1">
              <a:spcBef>
                <a:spcPct val="0"/>
              </a:spcBef>
            </a:pPr>
            <a:endParaRPr lang="es-ES" smtClean="0"/>
          </a:p>
        </p:txBody>
      </p:sp>
      <p:sp>
        <p:nvSpPr>
          <p:cNvPr id="44036" name="3 Marcador de número de diapositiva"/>
          <p:cNvSpPr>
            <a:spLocks noGrp="1"/>
          </p:cNvSpPr>
          <p:nvPr>
            <p:ph type="sldNum" sz="quarter" idx="5"/>
          </p:nvPr>
        </p:nvSpPr>
        <p:spPr>
          <a:noFill/>
        </p:spPr>
        <p:txBody>
          <a:bodyPr/>
          <a:lstStyle/>
          <a:p>
            <a:fld id="{FF53F95C-2845-47CC-91D5-7E324E7D9C4B}" type="slidenum">
              <a:rPr lang="es-ES" smtClean="0"/>
              <a:pPr/>
              <a:t>5</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36</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a:ln/>
        </p:spPr>
      </p:sp>
      <p:sp>
        <p:nvSpPr>
          <p:cNvPr id="72707" name="2 Marcador de notas"/>
          <p:cNvSpPr>
            <a:spLocks noGrp="1"/>
          </p:cNvSpPr>
          <p:nvPr>
            <p:ph type="body" idx="1"/>
          </p:nvPr>
        </p:nvSpPr>
        <p:spPr>
          <a:noFill/>
          <a:ln/>
        </p:spPr>
        <p:txBody>
          <a:bodyPr/>
          <a:lstStyle/>
          <a:p>
            <a:pPr eaLnBrk="1" hangingPunct="1"/>
            <a:endParaRPr lang="es-ES" smtClean="0"/>
          </a:p>
        </p:txBody>
      </p:sp>
      <p:sp>
        <p:nvSpPr>
          <p:cNvPr id="72708" name="3 Marcador de número de diapositiva"/>
          <p:cNvSpPr>
            <a:spLocks noGrp="1"/>
          </p:cNvSpPr>
          <p:nvPr>
            <p:ph type="sldNum" sz="quarter" idx="5"/>
          </p:nvPr>
        </p:nvSpPr>
        <p:spPr>
          <a:noFill/>
        </p:spPr>
        <p:txBody>
          <a:bodyPr/>
          <a:lstStyle/>
          <a:p>
            <a:fld id="{11327036-5C7B-4DF5-A49C-3858544BF0DB}" type="slidenum">
              <a:rPr lang="es-ES" smtClean="0"/>
              <a:pPr/>
              <a:t>37</a:t>
            </a:fld>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a:ln/>
        </p:spPr>
      </p:sp>
      <p:sp>
        <p:nvSpPr>
          <p:cNvPr id="73731" name="2 Marcador de notas"/>
          <p:cNvSpPr>
            <a:spLocks noGrp="1"/>
          </p:cNvSpPr>
          <p:nvPr>
            <p:ph type="body" idx="1"/>
          </p:nvPr>
        </p:nvSpPr>
        <p:spPr>
          <a:noFill/>
          <a:ln/>
        </p:spPr>
        <p:txBody>
          <a:bodyPr/>
          <a:lstStyle/>
          <a:p>
            <a:pPr eaLnBrk="1" hangingPunct="1"/>
            <a:endParaRPr lang="es-ES" smtClean="0"/>
          </a:p>
        </p:txBody>
      </p:sp>
      <p:sp>
        <p:nvSpPr>
          <p:cNvPr id="73732" name="3 Marcador de número de diapositiva"/>
          <p:cNvSpPr>
            <a:spLocks noGrp="1"/>
          </p:cNvSpPr>
          <p:nvPr>
            <p:ph type="sldNum" sz="quarter" idx="5"/>
          </p:nvPr>
        </p:nvSpPr>
        <p:spPr>
          <a:noFill/>
        </p:spPr>
        <p:txBody>
          <a:bodyPr/>
          <a:lstStyle/>
          <a:p>
            <a:fld id="{D4CA8692-8716-43C4-B73F-2A332F64663F}" type="slidenum">
              <a:rPr lang="es-ES" smtClean="0"/>
              <a:pPr/>
              <a:t>38</a:t>
            </a:fld>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a:ln/>
        </p:spPr>
      </p:sp>
      <p:sp>
        <p:nvSpPr>
          <p:cNvPr id="74755" name="2 Marcador de notas"/>
          <p:cNvSpPr>
            <a:spLocks noGrp="1"/>
          </p:cNvSpPr>
          <p:nvPr>
            <p:ph type="body" idx="1"/>
          </p:nvPr>
        </p:nvSpPr>
        <p:spPr>
          <a:noFill/>
          <a:ln/>
        </p:spPr>
        <p:txBody>
          <a:bodyPr/>
          <a:lstStyle/>
          <a:p>
            <a:pPr eaLnBrk="1" hangingPunct="1"/>
            <a:endParaRPr lang="es-ES" smtClean="0"/>
          </a:p>
        </p:txBody>
      </p:sp>
      <p:sp>
        <p:nvSpPr>
          <p:cNvPr id="74756" name="3 Marcador de número de diapositiva"/>
          <p:cNvSpPr>
            <a:spLocks noGrp="1"/>
          </p:cNvSpPr>
          <p:nvPr>
            <p:ph type="sldNum" sz="quarter" idx="5"/>
          </p:nvPr>
        </p:nvSpPr>
        <p:spPr>
          <a:noFill/>
        </p:spPr>
        <p:txBody>
          <a:bodyPr/>
          <a:lstStyle/>
          <a:p>
            <a:fld id="{4513E792-46A1-4CBF-848B-7E0B87E49EAE}" type="slidenum">
              <a:rPr lang="es-ES" smtClean="0"/>
              <a:pPr/>
              <a:t>39</a:t>
            </a:fld>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a:ln/>
        </p:spPr>
      </p:sp>
      <p:sp>
        <p:nvSpPr>
          <p:cNvPr id="75779" name="2 Marcador de notas"/>
          <p:cNvSpPr>
            <a:spLocks noGrp="1"/>
          </p:cNvSpPr>
          <p:nvPr>
            <p:ph type="body" idx="1"/>
          </p:nvPr>
        </p:nvSpPr>
        <p:spPr>
          <a:noFill/>
          <a:ln/>
        </p:spPr>
        <p:txBody>
          <a:bodyPr/>
          <a:lstStyle/>
          <a:p>
            <a:pPr eaLnBrk="1" hangingPunct="1"/>
            <a:endParaRPr lang="es-ES" smtClean="0"/>
          </a:p>
        </p:txBody>
      </p:sp>
      <p:sp>
        <p:nvSpPr>
          <p:cNvPr id="75780" name="3 Marcador de número de diapositiva"/>
          <p:cNvSpPr>
            <a:spLocks noGrp="1"/>
          </p:cNvSpPr>
          <p:nvPr>
            <p:ph type="sldNum" sz="quarter" idx="5"/>
          </p:nvPr>
        </p:nvSpPr>
        <p:spPr>
          <a:noFill/>
        </p:spPr>
        <p:txBody>
          <a:bodyPr/>
          <a:lstStyle/>
          <a:p>
            <a:fld id="{BF9BDC6C-08D9-4B26-A091-2BE849EDF823}" type="slidenum">
              <a:rPr lang="es-ES" smtClean="0"/>
              <a:pPr/>
              <a:t>40</a:t>
            </a:fld>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45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a:ln/>
        </p:spPr>
      </p:sp>
      <p:sp>
        <p:nvSpPr>
          <p:cNvPr id="76803" name="2 Marcador de notas"/>
          <p:cNvSpPr>
            <a:spLocks noGrp="1"/>
          </p:cNvSpPr>
          <p:nvPr>
            <p:ph type="body" idx="1"/>
          </p:nvPr>
        </p:nvSpPr>
        <p:spPr>
          <a:noFill/>
          <a:ln/>
        </p:spPr>
        <p:txBody>
          <a:bodyPr/>
          <a:lstStyle/>
          <a:p>
            <a:pPr eaLnBrk="1" hangingPunct="1"/>
            <a:endParaRPr lang="es-ES" smtClean="0"/>
          </a:p>
        </p:txBody>
      </p:sp>
      <p:sp>
        <p:nvSpPr>
          <p:cNvPr id="76804" name="3 Marcador de número de diapositiva"/>
          <p:cNvSpPr>
            <a:spLocks noGrp="1"/>
          </p:cNvSpPr>
          <p:nvPr>
            <p:ph type="sldNum" sz="quarter" idx="5"/>
          </p:nvPr>
        </p:nvSpPr>
        <p:spPr>
          <a:noFill/>
        </p:spPr>
        <p:txBody>
          <a:bodyPr/>
          <a:lstStyle/>
          <a:p>
            <a:fld id="{64C0FFB2-7022-4C46-830F-C1B707E513AA}" type="slidenum">
              <a:rPr lang="es-ES" smtClean="0"/>
              <a:pPr/>
              <a:t>47</a:t>
            </a:fld>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a:ln/>
        </p:spPr>
      </p:sp>
      <p:sp>
        <p:nvSpPr>
          <p:cNvPr id="77827" name="2 Marcador de notas"/>
          <p:cNvSpPr>
            <a:spLocks noGrp="1"/>
          </p:cNvSpPr>
          <p:nvPr>
            <p:ph type="body" idx="1"/>
          </p:nvPr>
        </p:nvSpPr>
        <p:spPr>
          <a:noFill/>
          <a:ln/>
        </p:spPr>
        <p:txBody>
          <a:bodyPr/>
          <a:lstStyle/>
          <a:p>
            <a:pPr eaLnBrk="1" hangingPunct="1"/>
            <a:endParaRPr lang="es-ES" smtClean="0"/>
          </a:p>
        </p:txBody>
      </p:sp>
      <p:sp>
        <p:nvSpPr>
          <p:cNvPr id="77828" name="3 Marcador de número de diapositiva"/>
          <p:cNvSpPr>
            <a:spLocks noGrp="1"/>
          </p:cNvSpPr>
          <p:nvPr>
            <p:ph type="sldNum" sz="quarter" idx="5"/>
          </p:nvPr>
        </p:nvSpPr>
        <p:spPr>
          <a:noFill/>
        </p:spPr>
        <p:txBody>
          <a:bodyPr/>
          <a:lstStyle/>
          <a:p>
            <a:fld id="{AEEB3FAD-23B9-4247-A729-13BF6A7C430A}" type="slidenum">
              <a:rPr lang="es-ES" smtClean="0"/>
              <a:pPr/>
              <a:t>52</a:t>
            </a:fld>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a:ln/>
        </p:spPr>
      </p:sp>
      <p:sp>
        <p:nvSpPr>
          <p:cNvPr id="78851" name="2 Marcador de notas"/>
          <p:cNvSpPr>
            <a:spLocks noGrp="1"/>
          </p:cNvSpPr>
          <p:nvPr>
            <p:ph type="body" idx="1"/>
          </p:nvPr>
        </p:nvSpPr>
        <p:spPr>
          <a:noFill/>
          <a:ln/>
        </p:spPr>
        <p:txBody>
          <a:bodyPr/>
          <a:lstStyle/>
          <a:p>
            <a:pPr eaLnBrk="1" hangingPunct="1"/>
            <a:endParaRPr lang="es-ES" smtClean="0"/>
          </a:p>
        </p:txBody>
      </p:sp>
      <p:sp>
        <p:nvSpPr>
          <p:cNvPr id="78852" name="3 Marcador de número de diapositiva"/>
          <p:cNvSpPr>
            <a:spLocks noGrp="1"/>
          </p:cNvSpPr>
          <p:nvPr>
            <p:ph type="sldNum" sz="quarter" idx="5"/>
          </p:nvPr>
        </p:nvSpPr>
        <p:spPr>
          <a:noFill/>
        </p:spPr>
        <p:txBody>
          <a:bodyPr/>
          <a:lstStyle/>
          <a:p>
            <a:fld id="{71C12E29-494A-424D-ADB3-D8BA11847C76}" type="slidenum">
              <a:rPr lang="es-ES" smtClean="0"/>
              <a:pPr/>
              <a:t>53</a:t>
            </a:fld>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a:ln/>
        </p:spPr>
      </p:sp>
      <p:sp>
        <p:nvSpPr>
          <p:cNvPr id="79875" name="2 Marcador de notas"/>
          <p:cNvSpPr>
            <a:spLocks noGrp="1"/>
          </p:cNvSpPr>
          <p:nvPr>
            <p:ph type="body" idx="1"/>
          </p:nvPr>
        </p:nvSpPr>
        <p:spPr>
          <a:noFill/>
          <a:ln/>
        </p:spPr>
        <p:txBody>
          <a:bodyPr/>
          <a:lstStyle/>
          <a:p>
            <a:pPr eaLnBrk="1" hangingPunct="1"/>
            <a:endParaRPr lang="es-ES" smtClean="0"/>
          </a:p>
        </p:txBody>
      </p:sp>
      <p:sp>
        <p:nvSpPr>
          <p:cNvPr id="79876" name="3 Marcador de número de diapositiva"/>
          <p:cNvSpPr>
            <a:spLocks noGrp="1"/>
          </p:cNvSpPr>
          <p:nvPr>
            <p:ph type="sldNum" sz="quarter" idx="5"/>
          </p:nvPr>
        </p:nvSpPr>
        <p:spPr>
          <a:noFill/>
        </p:spPr>
        <p:txBody>
          <a:bodyPr/>
          <a:lstStyle/>
          <a:p>
            <a:fld id="{C14DA8A8-F825-4796-9DE6-FEFCB9E9E879}" type="slidenum">
              <a:rPr lang="es-ES" smtClean="0"/>
              <a:pPr/>
              <a:t>54</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7</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a:ln/>
        </p:spPr>
      </p:sp>
      <p:sp>
        <p:nvSpPr>
          <p:cNvPr id="80899" name="2 Marcador de notas"/>
          <p:cNvSpPr>
            <a:spLocks noGrp="1"/>
          </p:cNvSpPr>
          <p:nvPr>
            <p:ph type="body" idx="1"/>
          </p:nvPr>
        </p:nvSpPr>
        <p:spPr>
          <a:noFill/>
          <a:ln/>
        </p:spPr>
        <p:txBody>
          <a:bodyPr/>
          <a:lstStyle/>
          <a:p>
            <a:pPr eaLnBrk="1" hangingPunct="1"/>
            <a:endParaRPr lang="es-ES" smtClean="0"/>
          </a:p>
        </p:txBody>
      </p:sp>
      <p:sp>
        <p:nvSpPr>
          <p:cNvPr id="80900" name="3 Marcador de número de diapositiva"/>
          <p:cNvSpPr>
            <a:spLocks noGrp="1"/>
          </p:cNvSpPr>
          <p:nvPr>
            <p:ph type="sldNum" sz="quarter" idx="5"/>
          </p:nvPr>
        </p:nvSpPr>
        <p:spPr>
          <a:noFill/>
        </p:spPr>
        <p:txBody>
          <a:bodyPr/>
          <a:lstStyle/>
          <a:p>
            <a:fld id="{89262E4C-38F0-466B-A341-D73DEA8984B1}" type="slidenum">
              <a:rPr lang="es-ES" smtClean="0"/>
              <a:pPr/>
              <a:t>55</a:t>
            </a:fld>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57</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58</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8</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22</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23</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25</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26</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31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1628800"/>
            <a:ext cx="9144000" cy="156966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Compara los imperios territoriales de Carlos I y el de Felipe II, y explica los diferentes problemas que acarrearon.</a:t>
            </a:r>
          </a:p>
        </p:txBody>
      </p:sp>
      <p:sp>
        <p:nvSpPr>
          <p:cNvPr id="5" name="4 CuadroTexto"/>
          <p:cNvSpPr txBox="1"/>
          <p:nvPr/>
        </p:nvSpPr>
        <p:spPr>
          <a:xfrm>
            <a:off x="0" y="3429000"/>
            <a:ext cx="9144000" cy="1384995"/>
          </a:xfrm>
          <a:prstGeom prst="rect">
            <a:avLst/>
          </a:prstGeom>
          <a:noFill/>
        </p:spPr>
        <p:txBody>
          <a:bodyPr wrap="square" rtlCol="0">
            <a:spAutoFit/>
          </a:bodyPr>
          <a:lstStyle/>
          <a:p>
            <a:pPr algn="ctr"/>
            <a:r>
              <a:rPr lang="es-ES" sz="2800" dirty="0" smtClean="0"/>
              <a:t>Aprovechamos esta presentación para desarrollar el estándar de la EBAU y, de paso, hablar de la problemática interna en época de Felipe II.</a:t>
            </a:r>
            <a:endParaRPr lang="es-ES" sz="2800" dirty="0"/>
          </a:p>
        </p:txBody>
      </p:sp>
      <p:sp>
        <p:nvSpPr>
          <p:cNvPr id="6" name="5 CuadroTexto"/>
          <p:cNvSpPr txBox="1"/>
          <p:nvPr/>
        </p:nvSpPr>
        <p:spPr>
          <a:xfrm>
            <a:off x="0" y="5042118"/>
            <a:ext cx="9144000" cy="1754326"/>
          </a:xfrm>
          <a:prstGeom prst="rect">
            <a:avLst/>
          </a:prstGeom>
          <a:noFill/>
        </p:spPr>
        <p:txBody>
          <a:bodyPr wrap="square" rtlCol="0">
            <a:spAutoFit/>
          </a:bodyPr>
          <a:lstStyle/>
          <a:p>
            <a:pPr algn="ctr"/>
            <a:r>
              <a:rPr lang="es-ES" sz="2700" dirty="0" smtClean="0"/>
              <a:t>La diferencia fundamental entre los apuntes y esta presentación es que aquí te planteo la política exterior de Felipe en éxito y fracasos, pero para comparar es mejor como viene en los apuntes. Al final os cuento lo mismo de dos formas.</a:t>
            </a:r>
            <a:endParaRPr lang="es-ES"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895600" y="1847850"/>
            <a:ext cx="6248400" cy="5010150"/>
          </a:xfrm>
          <a:prstGeom prst="rect">
            <a:avLst/>
          </a:prstGeom>
          <a:noFill/>
          <a:ln w="9525">
            <a:noFill/>
            <a:miter lim="800000"/>
            <a:headEnd/>
            <a:tailEnd/>
          </a:ln>
        </p:spPr>
      </p:pic>
      <p:sp>
        <p:nvSpPr>
          <p:cNvPr id="4" name="3 CuadroTexto"/>
          <p:cNvSpPr txBox="1"/>
          <p:nvPr/>
        </p:nvSpPr>
        <p:spPr>
          <a:xfrm>
            <a:off x="0" y="0"/>
            <a:ext cx="9144000" cy="1846659"/>
          </a:xfrm>
          <a:prstGeom prst="rect">
            <a:avLst/>
          </a:prstGeom>
          <a:noFill/>
        </p:spPr>
        <p:txBody>
          <a:bodyPr wrap="square" rtlCol="0">
            <a:spAutoFit/>
          </a:bodyPr>
          <a:lstStyle/>
          <a:p>
            <a:pPr algn="ctr"/>
            <a:r>
              <a:rPr lang="es-ES" sz="3800" dirty="0" smtClean="0"/>
              <a:t>La otra diferencia fundamental es que Felipe II </a:t>
            </a:r>
            <a:r>
              <a:rPr lang="es-ES" sz="3800" dirty="0" smtClean="0">
                <a:solidFill>
                  <a:srgbClr val="FF0000"/>
                </a:solidFill>
              </a:rPr>
              <a:t>abandona la idea de universalidad cristiana</a:t>
            </a:r>
            <a:r>
              <a:rPr lang="es-ES" sz="3800" dirty="0" smtClean="0"/>
              <a:t>. El catolicismo pasa a la defensiva.</a:t>
            </a:r>
            <a:endParaRPr lang="es-ES" sz="3800" dirty="0"/>
          </a:p>
        </p:txBody>
      </p:sp>
      <p:sp>
        <p:nvSpPr>
          <p:cNvPr id="5" name="4 CuadroTexto"/>
          <p:cNvSpPr txBox="1"/>
          <p:nvPr/>
        </p:nvSpPr>
        <p:spPr>
          <a:xfrm>
            <a:off x="0" y="2636912"/>
            <a:ext cx="2843808" cy="2677656"/>
          </a:xfrm>
          <a:prstGeom prst="rect">
            <a:avLst/>
          </a:prstGeom>
          <a:noFill/>
        </p:spPr>
        <p:txBody>
          <a:bodyPr wrap="square" rtlCol="0">
            <a:spAutoFit/>
          </a:bodyPr>
          <a:lstStyle/>
          <a:p>
            <a:pPr algn="ctr"/>
            <a:r>
              <a:rPr lang="es-ES" sz="2400" dirty="0" smtClean="0"/>
              <a:t>Felipe II tenía claro que la unidad religiosa no era posible, conclusión a la que Carlos había ido llegando al final de su reinado.</a:t>
            </a:r>
            <a:endParaRPr lang="es-E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cstate="print"/>
          <a:srcRect/>
          <a:stretch>
            <a:fillRect/>
          </a:stretch>
        </p:blipFill>
        <p:spPr bwMode="auto">
          <a:xfrm>
            <a:off x="3543840" y="2204864"/>
            <a:ext cx="5600160" cy="3861048"/>
          </a:xfrm>
          <a:prstGeom prst="rect">
            <a:avLst/>
          </a:prstGeom>
          <a:noFill/>
          <a:ln w="9525">
            <a:noFill/>
            <a:miter lim="800000"/>
            <a:headEnd/>
            <a:tailEnd/>
          </a:ln>
        </p:spPr>
      </p:pic>
      <p:sp>
        <p:nvSpPr>
          <p:cNvPr id="3" name="2 CuadroTexto"/>
          <p:cNvSpPr txBox="1"/>
          <p:nvPr/>
        </p:nvSpPr>
        <p:spPr>
          <a:xfrm>
            <a:off x="0" y="0"/>
            <a:ext cx="9144000" cy="1846659"/>
          </a:xfrm>
          <a:prstGeom prst="rect">
            <a:avLst/>
          </a:prstGeom>
          <a:noFill/>
        </p:spPr>
        <p:txBody>
          <a:bodyPr wrap="square" rtlCol="0">
            <a:spAutoFit/>
          </a:bodyPr>
          <a:lstStyle/>
          <a:p>
            <a:pPr algn="ctr"/>
            <a:r>
              <a:rPr lang="es-ES" sz="3800" dirty="0" smtClean="0"/>
              <a:t>La pieza fundamental de la nueva orientación religiosa de Felipe se produce a raíz del </a:t>
            </a:r>
            <a:r>
              <a:rPr lang="es-ES" sz="3800" dirty="0" smtClean="0">
                <a:solidFill>
                  <a:srgbClr val="FF0000"/>
                </a:solidFill>
              </a:rPr>
              <a:t>Concilio de Trento </a:t>
            </a:r>
            <a:r>
              <a:rPr lang="es-ES" sz="3800" dirty="0" smtClean="0"/>
              <a:t>finalizado en 1563.</a:t>
            </a:r>
            <a:endParaRPr lang="es-ES" sz="3800" dirty="0"/>
          </a:p>
        </p:txBody>
      </p:sp>
      <p:sp>
        <p:nvSpPr>
          <p:cNvPr id="4" name="3 CuadroTexto"/>
          <p:cNvSpPr txBox="1"/>
          <p:nvPr/>
        </p:nvSpPr>
        <p:spPr>
          <a:xfrm>
            <a:off x="0" y="2132856"/>
            <a:ext cx="3563888" cy="4154984"/>
          </a:xfrm>
          <a:prstGeom prst="rect">
            <a:avLst/>
          </a:prstGeom>
          <a:noFill/>
        </p:spPr>
        <p:txBody>
          <a:bodyPr wrap="square" rtlCol="0">
            <a:spAutoFit/>
          </a:bodyPr>
          <a:lstStyle/>
          <a:p>
            <a:pPr algn="ctr"/>
            <a:r>
              <a:rPr lang="es-ES" sz="2400" dirty="0" smtClean="0"/>
              <a:t>Es un concilio ecuménico, es decir, de todos los cristianos. Fue convocado por el papa Paulo III como respuesta al protestantismo y sirvió para reafirmar su autoridad y los dogmas católicos. Por ello es entendido como una forma de  intolerancia religiosa.</a:t>
            </a:r>
            <a:endParaRPr lang="es-E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cstate="print"/>
          <a:srcRect/>
          <a:stretch>
            <a:fillRect/>
          </a:stretch>
        </p:blipFill>
        <p:spPr bwMode="auto">
          <a:xfrm>
            <a:off x="1475656" y="0"/>
            <a:ext cx="6552728" cy="4919682"/>
          </a:xfrm>
          <a:prstGeom prst="rect">
            <a:avLst/>
          </a:prstGeom>
          <a:noFill/>
          <a:ln w="9525">
            <a:noFill/>
            <a:miter lim="800000"/>
            <a:headEnd/>
            <a:tailEnd/>
          </a:ln>
        </p:spPr>
      </p:pic>
      <p:sp>
        <p:nvSpPr>
          <p:cNvPr id="3" name="2 CuadroTexto"/>
          <p:cNvSpPr txBox="1"/>
          <p:nvPr/>
        </p:nvSpPr>
        <p:spPr>
          <a:xfrm>
            <a:off x="0" y="4869160"/>
            <a:ext cx="9144000" cy="1815882"/>
          </a:xfrm>
          <a:prstGeom prst="rect">
            <a:avLst/>
          </a:prstGeom>
          <a:noFill/>
        </p:spPr>
        <p:txBody>
          <a:bodyPr wrap="square" rtlCol="0">
            <a:spAutoFit/>
          </a:bodyPr>
          <a:lstStyle/>
          <a:p>
            <a:pPr algn="ctr"/>
            <a:r>
              <a:rPr lang="es-ES" sz="2800" dirty="0" smtClean="0"/>
              <a:t>La lectura de las conclusiones de Trento puede dar la sensación de ser una “Contrarreforma”, tal y como habitual se la considera. Sin embargo, se trata en realidad de una verdadera Reforma católica.</a:t>
            </a:r>
            <a:endParaRPr lang="es-E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cstate="print"/>
          <a:srcRect/>
          <a:stretch>
            <a:fillRect/>
          </a:stretch>
        </p:blipFill>
        <p:spPr bwMode="auto">
          <a:xfrm>
            <a:off x="1547664" y="2060848"/>
            <a:ext cx="5914628" cy="4435971"/>
          </a:xfrm>
          <a:prstGeom prst="rect">
            <a:avLst/>
          </a:prstGeom>
          <a:noFill/>
          <a:ln w="9525">
            <a:noFill/>
            <a:miter lim="800000"/>
            <a:headEnd/>
            <a:tailEnd/>
          </a:ln>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Una prueba del reformismo </a:t>
            </a:r>
            <a:r>
              <a:rPr lang="es-ES" sz="3600" dirty="0" err="1" smtClean="0"/>
              <a:t>trentino</a:t>
            </a:r>
            <a:r>
              <a:rPr lang="es-ES" sz="3600" dirty="0" smtClean="0"/>
              <a:t> fue la </a:t>
            </a:r>
            <a:r>
              <a:rPr lang="es-ES" sz="3600" dirty="0" smtClean="0">
                <a:solidFill>
                  <a:srgbClr val="FF0000"/>
                </a:solidFill>
              </a:rPr>
              <a:t>creación de los seminarios </a:t>
            </a:r>
            <a:r>
              <a:rPr lang="es-ES" sz="3600" dirty="0" smtClean="0"/>
              <a:t>(como el de León, en la imagen) para formar mejor a los sacerdotes.</a:t>
            </a:r>
            <a:endParaRPr lang="es-E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noChangeArrowheads="1"/>
          </p:cNvPicPr>
          <p:nvPr/>
        </p:nvPicPr>
        <p:blipFill>
          <a:blip r:embed="rId2" cstate="print"/>
          <a:srcRect/>
          <a:stretch>
            <a:fillRect/>
          </a:stretch>
        </p:blipFill>
        <p:spPr bwMode="auto">
          <a:xfrm>
            <a:off x="539552" y="773324"/>
            <a:ext cx="8112901" cy="6084676"/>
          </a:xfrm>
          <a:prstGeom prst="rect">
            <a:avLst/>
          </a:prstGeom>
          <a:noFill/>
          <a:ln w="9525">
            <a:noFill/>
            <a:miter lim="800000"/>
            <a:headEnd/>
            <a:tailEnd/>
          </a:ln>
        </p:spPr>
      </p:pic>
      <p:sp>
        <p:nvSpPr>
          <p:cNvPr id="3" name="2 CuadroTexto"/>
          <p:cNvSpPr txBox="1"/>
          <p:nvPr/>
        </p:nvSpPr>
        <p:spPr>
          <a:xfrm>
            <a:off x="0" y="0"/>
            <a:ext cx="9144000" cy="707886"/>
          </a:xfrm>
          <a:prstGeom prst="rect">
            <a:avLst/>
          </a:prstGeom>
          <a:noFill/>
        </p:spPr>
        <p:txBody>
          <a:bodyPr wrap="square" rtlCol="0">
            <a:spAutoFit/>
          </a:bodyPr>
          <a:lstStyle/>
          <a:p>
            <a:pPr algn="ctr"/>
            <a:r>
              <a:rPr lang="es-ES" sz="4000" dirty="0" smtClean="0"/>
              <a:t>¿Qué dos diferencias fundamentales ves?</a:t>
            </a:r>
            <a:endParaRPr lang="es-ES"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1988840"/>
            <a:ext cx="8064896" cy="2308324"/>
          </a:xfrm>
          <a:prstGeom prst="rect">
            <a:avLst/>
          </a:prstGeom>
          <a:noFill/>
        </p:spPr>
        <p:txBody>
          <a:bodyPr wrap="square" rtlCol="0">
            <a:spAutoFit/>
          </a:bodyPr>
          <a:lstStyle/>
          <a:p>
            <a:pPr algn="ctr"/>
            <a:r>
              <a:rPr lang="es-ES" sz="7200" dirty="0" smtClean="0">
                <a:solidFill>
                  <a:srgbClr val="FF0000"/>
                </a:solidFill>
              </a:rPr>
              <a:t>Gobierno y administración</a:t>
            </a:r>
            <a:endParaRPr lang="es-ES_tradnl" sz="72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sistema polisinodial"/>
          <p:cNvPicPr>
            <a:picLocks noChangeAspect="1" noChangeArrowheads="1"/>
          </p:cNvPicPr>
          <p:nvPr/>
        </p:nvPicPr>
        <p:blipFill>
          <a:blip r:embed="rId2" cstate="print"/>
          <a:srcRect/>
          <a:stretch>
            <a:fillRect/>
          </a:stretch>
        </p:blipFill>
        <p:spPr bwMode="auto">
          <a:xfrm>
            <a:off x="4489281" y="1556792"/>
            <a:ext cx="4654718" cy="5301208"/>
          </a:xfrm>
          <a:prstGeom prst="rect">
            <a:avLst/>
          </a:prstGeom>
          <a:noFill/>
        </p:spPr>
      </p:pic>
      <p:sp>
        <p:nvSpPr>
          <p:cNvPr id="3" name="2 CuadroTexto"/>
          <p:cNvSpPr txBox="1"/>
          <p:nvPr/>
        </p:nvSpPr>
        <p:spPr>
          <a:xfrm>
            <a:off x="0" y="2708920"/>
            <a:ext cx="4427984" cy="3046988"/>
          </a:xfrm>
          <a:prstGeom prst="rect">
            <a:avLst/>
          </a:prstGeom>
          <a:noFill/>
        </p:spPr>
        <p:txBody>
          <a:bodyPr wrap="square" rtlCol="0">
            <a:spAutoFit/>
          </a:bodyPr>
          <a:lstStyle/>
          <a:p>
            <a:pPr algn="ctr"/>
            <a:r>
              <a:rPr lang="es-ES" sz="2400" dirty="0" smtClean="0"/>
              <a:t>Felipe completó el sistema con la creación de los Consejos de Italia, Flandes y Portugal. Se dividían en consejos territoriales (para el gobierno en un lugar) y los temáticos (para tratar aspectos de gobierno que afectaban a todos o parte de los territorios).</a:t>
            </a:r>
            <a:endParaRPr lang="es-ES" sz="2400" dirty="0"/>
          </a:p>
        </p:txBody>
      </p:sp>
      <p:sp>
        <p:nvSpPr>
          <p:cNvPr id="4" name="3 CuadroTexto"/>
          <p:cNvSpPr txBox="1"/>
          <p:nvPr/>
        </p:nvSpPr>
        <p:spPr>
          <a:xfrm>
            <a:off x="0" y="0"/>
            <a:ext cx="9144000" cy="1569660"/>
          </a:xfrm>
          <a:prstGeom prst="rect">
            <a:avLst/>
          </a:prstGeom>
          <a:noFill/>
        </p:spPr>
        <p:txBody>
          <a:bodyPr wrap="square" rtlCol="0">
            <a:spAutoFit/>
          </a:bodyPr>
          <a:lstStyle/>
          <a:p>
            <a:pPr algn="ctr"/>
            <a:r>
              <a:rPr lang="es-ES" sz="3200" dirty="0" smtClean="0"/>
              <a:t>Felipe II completó el denominado </a:t>
            </a:r>
            <a:r>
              <a:rPr lang="es-ES" sz="3200" dirty="0" smtClean="0">
                <a:solidFill>
                  <a:srgbClr val="FF0000"/>
                </a:solidFill>
              </a:rPr>
              <a:t>sistema </a:t>
            </a:r>
            <a:r>
              <a:rPr lang="es-ES" sz="3200" dirty="0" err="1" smtClean="0">
                <a:solidFill>
                  <a:srgbClr val="FF0000"/>
                </a:solidFill>
              </a:rPr>
              <a:t>polisinodial</a:t>
            </a:r>
            <a:r>
              <a:rPr lang="es-ES" sz="3200" dirty="0" smtClean="0">
                <a:solidFill>
                  <a:srgbClr val="FF0000"/>
                </a:solidFill>
              </a:rPr>
              <a:t> </a:t>
            </a:r>
            <a:r>
              <a:rPr lang="es-ES" sz="3200" dirty="0" smtClean="0"/>
              <a:t>creado por los Reyes Católicos y Carlos I para un mejor gobierno de sus territorios.</a:t>
            </a:r>
            <a:endParaRPr lang="es-E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rot="-60000">
            <a:off x="2771775" y="0"/>
            <a:ext cx="6372225" cy="6600825"/>
          </a:xfrm>
          <a:prstGeom prst="rect">
            <a:avLst/>
          </a:prstGeom>
          <a:noFill/>
          <a:ln w="9525">
            <a:noFill/>
            <a:miter lim="800000"/>
            <a:headEnd/>
            <a:tailEnd/>
          </a:ln>
          <a:scene3d>
            <a:camera prst="orthographicFront">
              <a:rot lat="0" lon="0" rev="60000"/>
            </a:camera>
            <a:lightRig rig="threePt" dir="t"/>
          </a:scene3d>
        </p:spPr>
      </p:pic>
      <p:sp>
        <p:nvSpPr>
          <p:cNvPr id="3" name="2 CuadroTexto"/>
          <p:cNvSpPr txBox="1"/>
          <p:nvPr/>
        </p:nvSpPr>
        <p:spPr>
          <a:xfrm>
            <a:off x="0" y="692696"/>
            <a:ext cx="2699792" cy="5262979"/>
          </a:xfrm>
          <a:prstGeom prst="rect">
            <a:avLst/>
          </a:prstGeom>
          <a:noFill/>
        </p:spPr>
        <p:txBody>
          <a:bodyPr wrap="square" rtlCol="0">
            <a:spAutoFit/>
          </a:bodyPr>
          <a:lstStyle/>
          <a:p>
            <a:pPr algn="ctr"/>
            <a:r>
              <a:rPr lang="es-ES" sz="2400" dirty="0" smtClean="0"/>
              <a:t>Con Felipe II se mantenían otras instituciones y cargos (Cortes, Audiencias, virreyes, gobernadores, instituciones municipales…). La novedad es la importancia que cobran los </a:t>
            </a:r>
            <a:r>
              <a:rPr lang="es-ES" sz="2400" dirty="0" smtClean="0">
                <a:solidFill>
                  <a:srgbClr val="FF0000"/>
                </a:solidFill>
              </a:rPr>
              <a:t>secretarios</a:t>
            </a:r>
            <a:r>
              <a:rPr lang="es-ES" sz="2400" dirty="0" smtClean="0"/>
              <a:t> y las </a:t>
            </a:r>
            <a:r>
              <a:rPr lang="es-ES" sz="2400" dirty="0" smtClean="0">
                <a:solidFill>
                  <a:srgbClr val="FF0000"/>
                </a:solidFill>
              </a:rPr>
              <a:t>Juntas</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785378"/>
          </a:xfrm>
          <a:prstGeom prst="rect">
            <a:avLst/>
          </a:prstGeom>
          <a:noFill/>
        </p:spPr>
        <p:txBody>
          <a:bodyPr wrap="square" rtlCol="0">
            <a:spAutoFit/>
          </a:bodyPr>
          <a:lstStyle/>
          <a:p>
            <a:pPr algn="ctr"/>
            <a:r>
              <a:rPr lang="es-ES" sz="3500" dirty="0" smtClean="0"/>
              <a:t>Los </a:t>
            </a:r>
            <a:r>
              <a:rPr lang="es-ES" sz="3500" dirty="0" smtClean="0">
                <a:solidFill>
                  <a:srgbClr val="FF0000"/>
                </a:solidFill>
              </a:rPr>
              <a:t>secretarios</a:t>
            </a:r>
            <a:r>
              <a:rPr lang="es-ES" sz="3500" dirty="0" smtClean="0"/>
              <a:t> eran los verdaderos organizadores del trabajo administrativo, mientras que las </a:t>
            </a:r>
            <a:r>
              <a:rPr lang="es-ES" sz="3500" dirty="0" smtClean="0">
                <a:solidFill>
                  <a:srgbClr val="FF0000"/>
                </a:solidFill>
              </a:rPr>
              <a:t>Juntas</a:t>
            </a:r>
            <a:r>
              <a:rPr lang="es-ES" sz="3500" dirty="0" smtClean="0"/>
              <a:t> eran grupos de trabajo pensados para agilizar la toma de decisiones de los consejos y coordinarlos en asuntos que implicaban a varios.</a:t>
            </a:r>
            <a:endParaRPr lang="es-ES" sz="3500" dirty="0"/>
          </a:p>
        </p:txBody>
      </p:sp>
      <p:pic>
        <p:nvPicPr>
          <p:cNvPr id="84994" name="Picture 2" descr="Antonio Perez, Ponz.jpg"/>
          <p:cNvPicPr>
            <a:picLocks noChangeAspect="1" noChangeArrowheads="1"/>
          </p:cNvPicPr>
          <p:nvPr/>
        </p:nvPicPr>
        <p:blipFill>
          <a:blip r:embed="rId2" cstate="print"/>
          <a:srcRect/>
          <a:stretch>
            <a:fillRect/>
          </a:stretch>
        </p:blipFill>
        <p:spPr bwMode="auto">
          <a:xfrm>
            <a:off x="0" y="2780928"/>
            <a:ext cx="3217125" cy="4077072"/>
          </a:xfrm>
          <a:prstGeom prst="rect">
            <a:avLst/>
          </a:prstGeom>
          <a:noFill/>
        </p:spPr>
      </p:pic>
      <p:sp>
        <p:nvSpPr>
          <p:cNvPr id="4" name="3 CuadroTexto"/>
          <p:cNvSpPr txBox="1"/>
          <p:nvPr/>
        </p:nvSpPr>
        <p:spPr>
          <a:xfrm>
            <a:off x="3203848" y="4149080"/>
            <a:ext cx="5940152" cy="1200329"/>
          </a:xfrm>
          <a:prstGeom prst="rect">
            <a:avLst/>
          </a:prstGeom>
          <a:noFill/>
        </p:spPr>
        <p:txBody>
          <a:bodyPr wrap="square" rtlCol="0">
            <a:spAutoFit/>
          </a:bodyPr>
          <a:lstStyle/>
          <a:p>
            <a:pPr algn="ctr"/>
            <a:r>
              <a:rPr lang="es-ES" sz="2400" dirty="0" smtClean="0"/>
              <a:t>Antonio Pérez es el secretario más famoso de la época de Felipe II. Llegó a ser un poderoso personaje en la Corte del monarca.</a:t>
            </a:r>
            <a:endParaRPr lang="es-E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Juan de Lanuza (Diputación Provincial de Zaragoza).jpg"/>
          <p:cNvPicPr>
            <a:picLocks noChangeAspect="1" noChangeArrowheads="1"/>
          </p:cNvPicPr>
          <p:nvPr/>
        </p:nvPicPr>
        <p:blipFill>
          <a:blip r:embed="rId2" cstate="print"/>
          <a:srcRect/>
          <a:stretch>
            <a:fillRect/>
          </a:stretch>
        </p:blipFill>
        <p:spPr bwMode="auto">
          <a:xfrm>
            <a:off x="5401077" y="1"/>
            <a:ext cx="3742923" cy="6858000"/>
          </a:xfrm>
          <a:prstGeom prst="rect">
            <a:avLst/>
          </a:prstGeom>
          <a:noFill/>
        </p:spPr>
      </p:pic>
      <p:sp>
        <p:nvSpPr>
          <p:cNvPr id="3" name="2 CuadroTexto"/>
          <p:cNvSpPr txBox="1"/>
          <p:nvPr/>
        </p:nvSpPr>
        <p:spPr>
          <a:xfrm>
            <a:off x="0" y="764704"/>
            <a:ext cx="5364088" cy="5693866"/>
          </a:xfrm>
          <a:prstGeom prst="rect">
            <a:avLst/>
          </a:prstGeom>
          <a:noFill/>
        </p:spPr>
        <p:txBody>
          <a:bodyPr wrap="square" rtlCol="0">
            <a:spAutoFit/>
          </a:bodyPr>
          <a:lstStyle/>
          <a:p>
            <a:pPr algn="ctr"/>
            <a:r>
              <a:rPr lang="es-ES" sz="2800" dirty="0" smtClean="0"/>
              <a:t>Estos consejos permitían un gobierno conjunto de los territorios del imperio, pero hay que tener en cuenta que </a:t>
            </a:r>
            <a:r>
              <a:rPr lang="es-ES" sz="2800" dirty="0" smtClean="0">
                <a:solidFill>
                  <a:srgbClr val="FF0000"/>
                </a:solidFill>
              </a:rPr>
              <a:t>cada territorio conservaba sus leyes e instituciones </a:t>
            </a:r>
            <a:r>
              <a:rPr lang="es-ES" sz="2800" dirty="0" smtClean="0"/>
              <a:t>propias. Así, por ejemplo, Aragón conservaba la figura del </a:t>
            </a:r>
            <a:r>
              <a:rPr lang="es-ES" sz="2800" dirty="0" smtClean="0">
                <a:solidFill>
                  <a:srgbClr val="FF0000"/>
                </a:solidFill>
              </a:rPr>
              <a:t>Justicia Mayor de Aragón</a:t>
            </a:r>
            <a:r>
              <a:rPr lang="es-ES" sz="2800" dirty="0" smtClean="0"/>
              <a:t> (en la imagen, Juan de </a:t>
            </a:r>
            <a:r>
              <a:rPr lang="es-ES" sz="2800" dirty="0" err="1" smtClean="0"/>
              <a:t>Lanuza</a:t>
            </a:r>
            <a:r>
              <a:rPr lang="es-ES" sz="2800" dirty="0" smtClean="0"/>
              <a:t>, persona que ocupó ese cargo en 1591. Duró en el mismo menos de medios y medio, pues acabó decapitado por oponerse a Felipe II).</a:t>
            </a:r>
            <a:endParaRPr lang="es-E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a:t>
            </a:r>
            <a:r>
              <a:rPr lang="es-ES" sz="4800" dirty="0" smtClean="0">
                <a:solidFill>
                  <a:srgbClr val="FF0000"/>
                </a:solidFill>
                <a:latin typeface="Arial Black" pitchFamily="34" charset="0"/>
              </a:rPr>
              <a:t>tratados</a:t>
            </a:r>
          </a:p>
        </p:txBody>
      </p:sp>
      <p:sp>
        <p:nvSpPr>
          <p:cNvPr id="4" name="3 CuadroTexto"/>
          <p:cNvSpPr txBox="1"/>
          <p:nvPr/>
        </p:nvSpPr>
        <p:spPr>
          <a:xfrm>
            <a:off x="0" y="1628800"/>
            <a:ext cx="9144000" cy="156966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Felipe II.</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Concilio de Trento.</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Batalla de Lepanto.</a:t>
            </a:r>
            <a:endParaRPr lang="es-ES" sz="3200" dirty="0" smtClean="0">
              <a:solidFill>
                <a:schemeClr val="tx2">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08160"/>
          </a:xfrm>
          <a:prstGeom prst="rect">
            <a:avLst/>
          </a:prstGeom>
          <a:noFill/>
        </p:spPr>
        <p:txBody>
          <a:bodyPr wrap="square" rtlCol="0">
            <a:spAutoFit/>
          </a:bodyPr>
          <a:lstStyle/>
          <a:p>
            <a:pPr algn="ctr"/>
            <a:r>
              <a:rPr lang="es-ES" sz="3500" dirty="0" smtClean="0"/>
              <a:t>El significado de todas estas instituciones y cargos están relacionados con un </a:t>
            </a:r>
            <a:r>
              <a:rPr lang="es-ES" sz="3500" dirty="0" smtClean="0">
                <a:solidFill>
                  <a:srgbClr val="FF0000"/>
                </a:solidFill>
              </a:rPr>
              <a:t>reforzamiento de poder real</a:t>
            </a:r>
            <a:r>
              <a:rPr lang="es-ES" sz="3500" dirty="0" smtClean="0"/>
              <a:t> y una creciente </a:t>
            </a:r>
            <a:r>
              <a:rPr lang="es-ES" sz="3500" dirty="0" smtClean="0">
                <a:solidFill>
                  <a:srgbClr val="FF0000"/>
                </a:solidFill>
              </a:rPr>
              <a:t>burocratización</a:t>
            </a:r>
            <a:r>
              <a:rPr lang="es-ES" sz="3500" dirty="0" smtClean="0"/>
              <a:t>.</a:t>
            </a:r>
            <a:endParaRPr lang="es-ES" sz="3500" dirty="0"/>
          </a:p>
        </p:txBody>
      </p:sp>
      <p:sp>
        <p:nvSpPr>
          <p:cNvPr id="4" name="3 CuadroTexto"/>
          <p:cNvSpPr txBox="1"/>
          <p:nvPr/>
        </p:nvSpPr>
        <p:spPr>
          <a:xfrm>
            <a:off x="0" y="3284984"/>
            <a:ext cx="4932040" cy="2308324"/>
          </a:xfrm>
          <a:prstGeom prst="rect">
            <a:avLst/>
          </a:prstGeom>
          <a:noFill/>
        </p:spPr>
        <p:txBody>
          <a:bodyPr wrap="square" rtlCol="0">
            <a:spAutoFit/>
          </a:bodyPr>
          <a:lstStyle/>
          <a:p>
            <a:pPr algn="ctr"/>
            <a:r>
              <a:rPr lang="es-ES" sz="2400" dirty="0" smtClean="0"/>
              <a:t>La monarquía hispánica de los </a:t>
            </a:r>
            <a:r>
              <a:rPr lang="es-ES" sz="2400" dirty="0" err="1" smtClean="0"/>
              <a:t>Austrias</a:t>
            </a:r>
            <a:r>
              <a:rPr lang="es-ES" sz="2400" dirty="0" smtClean="0"/>
              <a:t> </a:t>
            </a:r>
            <a:r>
              <a:rPr lang="es-ES" sz="2400" dirty="0" smtClean="0">
                <a:solidFill>
                  <a:srgbClr val="FF0000"/>
                </a:solidFill>
              </a:rPr>
              <a:t>no llegó en cualquier caso a convertirse en una monarquía absoluta</a:t>
            </a:r>
            <a:r>
              <a:rPr lang="es-ES" sz="2400" dirty="0" smtClean="0"/>
              <a:t> porque siempre estuvo limitada por las leyes de cada uno de los territorios.</a:t>
            </a:r>
            <a:endParaRPr lang="es-ES" sz="2400" dirty="0"/>
          </a:p>
        </p:txBody>
      </p:sp>
      <p:pic>
        <p:nvPicPr>
          <p:cNvPr id="86018" name="Picture 2" descr="Resultado de imagen de monarquía absoluta felipe ii"/>
          <p:cNvPicPr>
            <a:picLocks noChangeAspect="1" noChangeArrowheads="1"/>
          </p:cNvPicPr>
          <p:nvPr/>
        </p:nvPicPr>
        <p:blipFill>
          <a:blip r:embed="rId2" cstate="print"/>
          <a:srcRect/>
          <a:stretch>
            <a:fillRect/>
          </a:stretch>
        </p:blipFill>
        <p:spPr bwMode="auto">
          <a:xfrm>
            <a:off x="5004049" y="1771773"/>
            <a:ext cx="4139952" cy="508622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2420888"/>
            <a:ext cx="8064896" cy="1200329"/>
          </a:xfrm>
          <a:prstGeom prst="rect">
            <a:avLst/>
          </a:prstGeom>
          <a:noFill/>
        </p:spPr>
        <p:txBody>
          <a:bodyPr wrap="square" rtlCol="0">
            <a:spAutoFit/>
          </a:bodyPr>
          <a:lstStyle/>
          <a:p>
            <a:pPr algn="ctr"/>
            <a:r>
              <a:rPr lang="es-ES" sz="7200" dirty="0" smtClean="0">
                <a:solidFill>
                  <a:srgbClr val="FF0000"/>
                </a:solidFill>
              </a:rPr>
              <a:t>Política interior</a:t>
            </a:r>
            <a:endParaRPr lang="es-ES_tradnl" sz="72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2062103"/>
          </a:xfrm>
          <a:prstGeom prst="rect">
            <a:avLst/>
          </a:prstGeom>
          <a:noFill/>
        </p:spPr>
        <p:txBody>
          <a:bodyPr wrap="square" rtlCol="0">
            <a:spAutoFit/>
          </a:bodyPr>
          <a:lstStyle/>
          <a:p>
            <a:pPr algn="ctr"/>
            <a:r>
              <a:rPr lang="es-ES" sz="3200" dirty="0" smtClean="0"/>
              <a:t>Felipe no tuvo que enfrentarse a problemas internos tan graves como los que marcaron el inicio del reinado de su padre. Sin embargo, tampoco faltaron </a:t>
            </a:r>
            <a:r>
              <a:rPr lang="es-ES" sz="3200" dirty="0" smtClean="0">
                <a:solidFill>
                  <a:srgbClr val="FF0000"/>
                </a:solidFill>
              </a:rPr>
              <a:t>problemas internos</a:t>
            </a:r>
            <a:r>
              <a:rPr lang="es-ES" sz="3200" dirty="0" smtClean="0"/>
              <a:t>.</a:t>
            </a:r>
            <a:endParaRPr lang="es-ES" sz="3200" dirty="0"/>
          </a:p>
        </p:txBody>
      </p:sp>
      <p:sp>
        <p:nvSpPr>
          <p:cNvPr id="4" name="3 CuadroTexto"/>
          <p:cNvSpPr txBox="1"/>
          <p:nvPr/>
        </p:nvSpPr>
        <p:spPr>
          <a:xfrm>
            <a:off x="1691680" y="2348880"/>
            <a:ext cx="576064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Revuelta de las Alpujarras.</a:t>
            </a:r>
            <a:endParaRPr lang="es-ES_tradnl" sz="4000" dirty="0" smtClean="0"/>
          </a:p>
        </p:txBody>
      </p:sp>
      <p:sp>
        <p:nvSpPr>
          <p:cNvPr id="5" name="4 CuadroTexto"/>
          <p:cNvSpPr txBox="1"/>
          <p:nvPr/>
        </p:nvSpPr>
        <p:spPr>
          <a:xfrm>
            <a:off x="1691680" y="3429000"/>
            <a:ext cx="576064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Conspiraciones palaciegas.</a:t>
            </a:r>
            <a:endParaRPr lang="es-ES_tradnl" sz="4000" dirty="0" smtClean="0"/>
          </a:p>
        </p:txBody>
      </p:sp>
      <p:sp>
        <p:nvSpPr>
          <p:cNvPr id="6" name="5 CuadroTexto"/>
          <p:cNvSpPr txBox="1"/>
          <p:nvPr/>
        </p:nvSpPr>
        <p:spPr>
          <a:xfrm>
            <a:off x="1691680" y="4509120"/>
            <a:ext cx="576064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Alteraciones de Aragón.</a:t>
            </a:r>
            <a:endParaRPr lang="es-ES_tradnl" sz="40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1043608" y="2500379"/>
            <a:ext cx="7217592" cy="4357621"/>
          </a:xfrm>
          <a:prstGeom prst="rect">
            <a:avLst/>
          </a:prstGeom>
          <a:noFill/>
          <a:ln w="9525">
            <a:noFill/>
            <a:miter lim="800000"/>
            <a:headEnd/>
            <a:tailEnd/>
          </a:ln>
          <a:effectLst/>
        </p:spPr>
      </p:pic>
      <p:sp>
        <p:nvSpPr>
          <p:cNvPr id="3" name="2 CuadroTexto"/>
          <p:cNvSpPr txBox="1"/>
          <p:nvPr/>
        </p:nvSpPr>
        <p:spPr>
          <a:xfrm>
            <a:off x="0" y="0"/>
            <a:ext cx="9144000" cy="2554545"/>
          </a:xfrm>
          <a:prstGeom prst="rect">
            <a:avLst/>
          </a:prstGeom>
          <a:noFill/>
        </p:spPr>
        <p:txBody>
          <a:bodyPr wrap="square" rtlCol="0">
            <a:spAutoFit/>
          </a:bodyPr>
          <a:lstStyle/>
          <a:p>
            <a:pPr algn="ctr"/>
            <a:r>
              <a:rPr lang="es-ES" sz="3200" dirty="0" smtClean="0"/>
              <a:t>Intervino decididamente en la revuelta de las Alpujarras (1567-1571). Los moriscos, </a:t>
            </a:r>
            <a:r>
              <a:rPr lang="es-ES" sz="3200" dirty="0" err="1" smtClean="0"/>
              <a:t>exmusulmanes</a:t>
            </a:r>
            <a:r>
              <a:rPr lang="es-ES" sz="3200" dirty="0" smtClean="0"/>
              <a:t> conversos, intentaban mantener una cultura diferenciada, cuestión mal vista por unas autoridades empeñadas en lograr una  conversión sincera.</a:t>
            </a:r>
            <a:endParaRPr lang="es-ES"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5/51/Los_Monfies_de_las_Alpujarras_Illustration_pag_337.jpg/800px-Los_Monfies_de_las_Alpujarras_Illustration_pag_337.jpg"/>
          <p:cNvPicPr>
            <a:picLocks noChangeAspect="1" noChangeArrowheads="1"/>
          </p:cNvPicPr>
          <p:nvPr/>
        </p:nvPicPr>
        <p:blipFill>
          <a:blip r:embed="rId2" cstate="print"/>
          <a:srcRect/>
          <a:stretch>
            <a:fillRect/>
          </a:stretch>
        </p:blipFill>
        <p:spPr bwMode="auto">
          <a:xfrm>
            <a:off x="4139952" y="-13231"/>
            <a:ext cx="5004048" cy="6871231"/>
          </a:xfrm>
          <a:prstGeom prst="rect">
            <a:avLst/>
          </a:prstGeom>
          <a:noFill/>
        </p:spPr>
      </p:pic>
      <p:sp>
        <p:nvSpPr>
          <p:cNvPr id="3" name="2 CuadroTexto"/>
          <p:cNvSpPr txBox="1"/>
          <p:nvPr/>
        </p:nvSpPr>
        <p:spPr>
          <a:xfrm>
            <a:off x="0" y="0"/>
            <a:ext cx="4139952" cy="6986528"/>
          </a:xfrm>
          <a:prstGeom prst="rect">
            <a:avLst/>
          </a:prstGeom>
          <a:noFill/>
        </p:spPr>
        <p:txBody>
          <a:bodyPr wrap="square" rtlCol="0">
            <a:spAutoFit/>
          </a:bodyPr>
          <a:lstStyle/>
          <a:p>
            <a:pPr algn="ctr"/>
            <a:r>
              <a:rPr lang="es-ES" sz="2800" dirty="0" smtClean="0"/>
              <a:t>La revuelta de las Alpujarras era un tema muy serio. Se corría el peligro de que la rebelión se extendiese a otros territorios y que los turcos apoyaran a los insurgentes. Finalmente, Felipe envía a su hermano Juan de Austria para sofocar el alzamiento. Entre las consecuencias, la </a:t>
            </a:r>
            <a:r>
              <a:rPr lang="es-ES" sz="2800" dirty="0" smtClean="0">
                <a:solidFill>
                  <a:srgbClr val="FF0000"/>
                </a:solidFill>
              </a:rPr>
              <a:t>deportación</a:t>
            </a:r>
            <a:r>
              <a:rPr lang="es-ES" sz="2800" dirty="0" smtClean="0"/>
              <a:t> de decenas de miles de personas que fueron enviados a otras partes de Castilla.</a:t>
            </a:r>
            <a:endParaRPr lang="es-E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5500694" y="2631766"/>
            <a:ext cx="3643306" cy="4226234"/>
          </a:xfrm>
          <a:prstGeom prst="rect">
            <a:avLst/>
          </a:prstGeom>
          <a:noFill/>
          <a:ln w="9525">
            <a:noFill/>
            <a:miter lim="800000"/>
            <a:headEnd/>
            <a:tailEnd/>
          </a:ln>
          <a:effectLst/>
        </p:spPr>
      </p:pic>
      <p:pic>
        <p:nvPicPr>
          <p:cNvPr id="25604" name="Picture 4"/>
          <p:cNvPicPr>
            <a:picLocks noChangeAspect="1" noChangeArrowheads="1"/>
          </p:cNvPicPr>
          <p:nvPr/>
        </p:nvPicPr>
        <p:blipFill>
          <a:blip r:embed="rId4" cstate="print"/>
          <a:srcRect/>
          <a:stretch>
            <a:fillRect/>
          </a:stretch>
        </p:blipFill>
        <p:spPr bwMode="auto">
          <a:xfrm>
            <a:off x="2857488" y="3012064"/>
            <a:ext cx="3071834" cy="3845936"/>
          </a:xfrm>
          <a:prstGeom prst="rect">
            <a:avLst/>
          </a:prstGeom>
          <a:noFill/>
          <a:ln w="9525">
            <a:noFill/>
            <a:miter lim="800000"/>
            <a:headEnd/>
            <a:tailEnd/>
          </a:ln>
          <a:effectLst/>
        </p:spPr>
      </p:pic>
      <p:pic>
        <p:nvPicPr>
          <p:cNvPr id="25605" name="Picture 5"/>
          <p:cNvPicPr>
            <a:picLocks noChangeAspect="1" noChangeArrowheads="1"/>
          </p:cNvPicPr>
          <p:nvPr/>
        </p:nvPicPr>
        <p:blipFill>
          <a:blip r:embed="rId5" cstate="print"/>
          <a:srcRect/>
          <a:stretch>
            <a:fillRect/>
          </a:stretch>
        </p:blipFill>
        <p:spPr bwMode="auto">
          <a:xfrm>
            <a:off x="0" y="3527376"/>
            <a:ext cx="3143239" cy="3330624"/>
          </a:xfrm>
          <a:prstGeom prst="rect">
            <a:avLst/>
          </a:prstGeom>
          <a:noFill/>
          <a:ln w="9525">
            <a:noFill/>
            <a:miter lim="800000"/>
            <a:headEnd/>
            <a:tailEnd/>
          </a:ln>
          <a:effectLst/>
        </p:spPr>
      </p:pic>
      <p:sp>
        <p:nvSpPr>
          <p:cNvPr id="6" name="5 CuadroTexto"/>
          <p:cNvSpPr txBox="1"/>
          <p:nvPr/>
        </p:nvSpPr>
        <p:spPr>
          <a:xfrm>
            <a:off x="0" y="0"/>
            <a:ext cx="9144000" cy="2862322"/>
          </a:xfrm>
          <a:prstGeom prst="rect">
            <a:avLst/>
          </a:prstGeom>
          <a:noFill/>
        </p:spPr>
        <p:txBody>
          <a:bodyPr wrap="square" rtlCol="0">
            <a:spAutoFit/>
          </a:bodyPr>
          <a:lstStyle/>
          <a:p>
            <a:pPr algn="ctr"/>
            <a:r>
              <a:rPr lang="es-ES" sz="3500" dirty="0" smtClean="0"/>
              <a:t>Felipe supo ser duro frente a las </a:t>
            </a:r>
            <a:r>
              <a:rPr lang="es-ES" sz="3500" dirty="0" smtClean="0">
                <a:solidFill>
                  <a:srgbClr val="FF0000"/>
                </a:solidFill>
              </a:rPr>
              <a:t>conspiraciones de palacio</a:t>
            </a:r>
            <a:r>
              <a:rPr lang="es-ES" sz="3500" dirty="0" smtClean="0"/>
              <a:t>. No dudo en encarcelar a su propio hijo (infante Carlos), a hombres de su confianza como Antonio Pérez o a importantes nobles como la princesa de Éboli.</a:t>
            </a:r>
            <a:endParaRPr lang="es-ES" sz="35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954655"/>
          </a:xfrm>
          <a:prstGeom prst="rect">
            <a:avLst/>
          </a:prstGeom>
          <a:noFill/>
        </p:spPr>
        <p:txBody>
          <a:bodyPr wrap="square" rtlCol="0">
            <a:spAutoFit/>
          </a:bodyPr>
          <a:lstStyle/>
          <a:p>
            <a:pPr algn="ctr"/>
            <a:r>
              <a:rPr lang="es-ES" sz="3100" dirty="0" smtClean="0"/>
              <a:t>Si bien el rey respetó las particularidades de los territorios que gobernaba, no dudó en intervenir cuando lo consideró necesario. La protección que el </a:t>
            </a:r>
            <a:r>
              <a:rPr lang="es-ES" sz="3100" dirty="0" smtClean="0">
                <a:solidFill>
                  <a:srgbClr val="FF0000"/>
                </a:solidFill>
              </a:rPr>
              <a:t>Justicia de Aragón</a:t>
            </a:r>
            <a:r>
              <a:rPr lang="es-ES" sz="3100" dirty="0" smtClean="0"/>
              <a:t> dio a Antonio Pérez, traidor que huía de Felipe, provocó la remodelación de las instituciones aragonesas y el </a:t>
            </a:r>
            <a:r>
              <a:rPr lang="es-ES" sz="3100" dirty="0" err="1" smtClean="0"/>
              <a:t>decapitamiento</a:t>
            </a:r>
            <a:r>
              <a:rPr lang="es-ES" sz="3100" dirty="0" smtClean="0"/>
              <a:t> del Justicia.</a:t>
            </a:r>
            <a:endParaRPr lang="es-ES" sz="3100" dirty="0"/>
          </a:p>
        </p:txBody>
      </p:sp>
      <p:pic>
        <p:nvPicPr>
          <p:cNvPr id="26626" name="Picture 2"/>
          <p:cNvPicPr>
            <a:picLocks noChangeAspect="1" noChangeArrowheads="1"/>
          </p:cNvPicPr>
          <p:nvPr/>
        </p:nvPicPr>
        <p:blipFill>
          <a:blip r:embed="rId3" cstate="print"/>
          <a:srcRect/>
          <a:stretch>
            <a:fillRect/>
          </a:stretch>
        </p:blipFill>
        <p:spPr bwMode="auto">
          <a:xfrm>
            <a:off x="5929322" y="2928934"/>
            <a:ext cx="2400011" cy="4314822"/>
          </a:xfrm>
          <a:prstGeom prst="rect">
            <a:avLst/>
          </a:prstGeom>
          <a:noFill/>
          <a:ln w="9525">
            <a:noFill/>
            <a:miter lim="800000"/>
            <a:headEnd/>
            <a:tailEnd/>
          </a:ln>
          <a:effectLst/>
        </p:spPr>
      </p:pic>
      <p:sp>
        <p:nvSpPr>
          <p:cNvPr id="4" name="3 CuadroTexto"/>
          <p:cNvSpPr txBox="1"/>
          <p:nvPr/>
        </p:nvSpPr>
        <p:spPr>
          <a:xfrm>
            <a:off x="0" y="3356992"/>
            <a:ext cx="5940152" cy="3416320"/>
          </a:xfrm>
          <a:prstGeom prst="rect">
            <a:avLst/>
          </a:prstGeom>
          <a:noFill/>
        </p:spPr>
        <p:txBody>
          <a:bodyPr wrap="square" rtlCol="0">
            <a:spAutoFit/>
          </a:bodyPr>
          <a:lstStyle/>
          <a:p>
            <a:pPr algn="ctr"/>
            <a:r>
              <a:rPr lang="es-ES" sz="2400" dirty="0" smtClean="0"/>
              <a:t>La intervención de Juan de </a:t>
            </a:r>
            <a:r>
              <a:rPr lang="es-ES" sz="2400" dirty="0" err="1" smtClean="0"/>
              <a:t>Lanuza</a:t>
            </a:r>
            <a:r>
              <a:rPr lang="es-ES" sz="2400" dirty="0" smtClean="0"/>
              <a:t>, Justicia de Aragón, en la huida de Antonio Pérez provocó que Felipe II enviara sus tropas a Zaragoza y capturaran y decapitaran al Justicia. Antonio Pérez escapó a Francia y después a Inglaterra con numerosos secretos de Estado. Este enfrentamiento, junto a otros anteriores, con el Justicia de Aragón se conoce como las </a:t>
            </a:r>
            <a:r>
              <a:rPr lang="es-ES" sz="2400" dirty="0" smtClean="0">
                <a:solidFill>
                  <a:srgbClr val="FF0000"/>
                </a:solidFill>
              </a:rPr>
              <a:t>Alteraciones de Aragón</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908720"/>
            <a:ext cx="8064896" cy="1200329"/>
          </a:xfrm>
          <a:prstGeom prst="rect">
            <a:avLst/>
          </a:prstGeom>
          <a:noFill/>
        </p:spPr>
        <p:txBody>
          <a:bodyPr wrap="square" rtlCol="0">
            <a:spAutoFit/>
          </a:bodyPr>
          <a:lstStyle/>
          <a:p>
            <a:pPr algn="ctr"/>
            <a:r>
              <a:rPr lang="es-ES" sz="7200" dirty="0" smtClean="0">
                <a:solidFill>
                  <a:srgbClr val="FF0000"/>
                </a:solidFill>
              </a:rPr>
              <a:t>Sus éxitos exteriores</a:t>
            </a:r>
            <a:endParaRPr lang="es-ES_tradnl" sz="7200" dirty="0">
              <a:solidFill>
                <a:srgbClr val="FF0000"/>
              </a:solidFill>
            </a:endParaRPr>
          </a:p>
        </p:txBody>
      </p:sp>
      <p:sp>
        <p:nvSpPr>
          <p:cNvPr id="3" name="2 CuadroTexto"/>
          <p:cNvSpPr txBox="1"/>
          <p:nvPr/>
        </p:nvSpPr>
        <p:spPr>
          <a:xfrm>
            <a:off x="0" y="234888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Francia: San Quintín y </a:t>
            </a:r>
            <a:r>
              <a:rPr lang="es-ES" sz="4000" dirty="0" err="1" smtClean="0"/>
              <a:t>Cateau-Cambrésis</a:t>
            </a:r>
            <a:r>
              <a:rPr lang="es-ES" sz="4000" dirty="0" smtClean="0"/>
              <a:t>.</a:t>
            </a:r>
            <a:endParaRPr lang="es-ES_tradnl" sz="4000" dirty="0" smtClean="0"/>
          </a:p>
        </p:txBody>
      </p:sp>
      <p:sp>
        <p:nvSpPr>
          <p:cNvPr id="4" name="3 CuadroTexto"/>
          <p:cNvSpPr txBox="1"/>
          <p:nvPr/>
        </p:nvSpPr>
        <p:spPr>
          <a:xfrm>
            <a:off x="0" y="342900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Portugal: se convierte en Felipe I.</a:t>
            </a:r>
            <a:endParaRPr lang="es-ES_tradnl" sz="4000" dirty="0" smtClean="0"/>
          </a:p>
        </p:txBody>
      </p:sp>
      <p:sp>
        <p:nvSpPr>
          <p:cNvPr id="5" name="4 CuadroTexto"/>
          <p:cNvSpPr txBox="1"/>
          <p:nvPr/>
        </p:nvSpPr>
        <p:spPr>
          <a:xfrm>
            <a:off x="0" y="450912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Turcos: victoria de Lepanto.</a:t>
            </a:r>
            <a:endParaRPr lang="es-ES_tradnl" sz="4000" dirty="0" smtClean="0"/>
          </a:p>
        </p:txBody>
      </p:sp>
      <p:sp>
        <p:nvSpPr>
          <p:cNvPr id="6" name="5 CuadroTexto"/>
          <p:cNvSpPr txBox="1"/>
          <p:nvPr/>
        </p:nvSpPr>
        <p:spPr>
          <a:xfrm>
            <a:off x="0" y="558924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Colonias: ampliación.</a:t>
            </a:r>
            <a:endParaRPr lang="es-ES_tradnl" sz="4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Su reinado comenzó con dos grandes victorias frente a los franceses en </a:t>
            </a:r>
            <a:r>
              <a:rPr lang="es-ES" sz="3600" dirty="0" smtClean="0">
                <a:solidFill>
                  <a:srgbClr val="FF0000"/>
                </a:solidFill>
              </a:rPr>
              <a:t>S. Quintín </a:t>
            </a:r>
            <a:r>
              <a:rPr lang="es-ES" sz="3600" dirty="0" smtClean="0"/>
              <a:t>(1557) y las </a:t>
            </a:r>
            <a:r>
              <a:rPr lang="es-ES" sz="3600" dirty="0" err="1" smtClean="0">
                <a:solidFill>
                  <a:srgbClr val="FF0000"/>
                </a:solidFill>
              </a:rPr>
              <a:t>Gravelinas</a:t>
            </a:r>
            <a:r>
              <a:rPr lang="es-ES" sz="3600" dirty="0" smtClean="0"/>
              <a:t> (1558) en respuesta la invasión francesa de Italia.</a:t>
            </a:r>
            <a:endParaRPr lang="es-ES" sz="3600" dirty="0"/>
          </a:p>
        </p:txBody>
      </p:sp>
      <p:pic>
        <p:nvPicPr>
          <p:cNvPr id="1026" name="Picture 2" descr="Resultado de imagen de batalla san quintin"/>
          <p:cNvPicPr>
            <a:picLocks noChangeAspect="1" noChangeArrowheads="1"/>
          </p:cNvPicPr>
          <p:nvPr/>
        </p:nvPicPr>
        <p:blipFill>
          <a:blip r:embed="rId2" cstate="print"/>
          <a:srcRect/>
          <a:stretch>
            <a:fillRect/>
          </a:stretch>
        </p:blipFill>
        <p:spPr bwMode="auto">
          <a:xfrm>
            <a:off x="971600" y="2246957"/>
            <a:ext cx="7344816" cy="461104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Enrique II de Francia se veía obligado a firmar la paz con España en una situación desventajosa.</a:t>
            </a:r>
            <a:endParaRPr lang="es-ES" sz="3600" dirty="0"/>
          </a:p>
        </p:txBody>
      </p:sp>
      <p:pic>
        <p:nvPicPr>
          <p:cNvPr id="64514" name="Picture 2" descr="https://upload.wikimedia.org/wikipedia/commons/thumb/d/d5/Cateau-Cambresis.jpg/800px-Cateau-Cambresis.jpg"/>
          <p:cNvPicPr>
            <a:picLocks noChangeAspect="1" noChangeArrowheads="1"/>
          </p:cNvPicPr>
          <p:nvPr/>
        </p:nvPicPr>
        <p:blipFill>
          <a:blip r:embed="rId2" cstate="print"/>
          <a:srcRect/>
          <a:stretch>
            <a:fillRect/>
          </a:stretch>
        </p:blipFill>
        <p:spPr bwMode="auto">
          <a:xfrm>
            <a:off x="4072734" y="1772816"/>
            <a:ext cx="5071266" cy="4240163"/>
          </a:xfrm>
          <a:prstGeom prst="rect">
            <a:avLst/>
          </a:prstGeom>
          <a:noFill/>
        </p:spPr>
      </p:pic>
      <p:sp>
        <p:nvSpPr>
          <p:cNvPr id="4" name="3 CuadroTexto"/>
          <p:cNvSpPr txBox="1"/>
          <p:nvPr/>
        </p:nvSpPr>
        <p:spPr>
          <a:xfrm>
            <a:off x="0" y="1988840"/>
            <a:ext cx="4067944" cy="3539430"/>
          </a:xfrm>
          <a:prstGeom prst="rect">
            <a:avLst/>
          </a:prstGeom>
          <a:noFill/>
        </p:spPr>
        <p:txBody>
          <a:bodyPr wrap="square" rtlCol="0">
            <a:spAutoFit/>
          </a:bodyPr>
          <a:lstStyle/>
          <a:p>
            <a:pPr algn="ctr"/>
            <a:r>
              <a:rPr lang="es-ES" sz="2800" dirty="0" smtClean="0"/>
              <a:t>En 1559 Felipe firmaba la </a:t>
            </a:r>
            <a:r>
              <a:rPr lang="es-ES" sz="2800" dirty="0" smtClean="0">
                <a:solidFill>
                  <a:srgbClr val="FF0000"/>
                </a:solidFill>
              </a:rPr>
              <a:t>paz de </a:t>
            </a:r>
            <a:r>
              <a:rPr lang="es-ES" sz="2800" dirty="0" err="1" smtClean="0">
                <a:solidFill>
                  <a:srgbClr val="FF0000"/>
                </a:solidFill>
              </a:rPr>
              <a:t>Cateau-Cámbresis</a:t>
            </a:r>
            <a:r>
              <a:rPr lang="es-ES" sz="2800" dirty="0" smtClean="0"/>
              <a:t>. Por fin, Francia renunciaba a sus pretensiones en Italia y España se asegura el Reino de Nápoles y los territorios borgoñones en el centro de continente.</a:t>
            </a:r>
            <a:endParaRPr lang="es-E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3785652"/>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719138" indent="-358775" algn="just"/>
            <a:endParaRPr lang="es-ES" sz="2000" dirty="0" smtClean="0">
              <a:solidFill>
                <a:schemeClr val="tx2">
                  <a:lumMod val="75000"/>
                </a:schemeClr>
              </a:solidFill>
              <a:latin typeface="Arial Black" pitchFamily="34" charset="0"/>
            </a:endParaRPr>
          </a:p>
          <a:p>
            <a:pPr marL="360363" indent="-360363" algn="just">
              <a:buFont typeface="Wingdings" pitchFamily="2" charset="2"/>
              <a:buChar char="Ø"/>
            </a:pPr>
            <a:r>
              <a:rPr lang="es-ES" sz="3600" dirty="0" smtClean="0">
                <a:solidFill>
                  <a:schemeClr val="tx2">
                    <a:lumMod val="75000"/>
                  </a:schemeClr>
                </a:solidFill>
                <a:latin typeface="Arial Black" pitchFamily="34" charset="0"/>
              </a:rPr>
              <a:t>Edad Media: </a:t>
            </a:r>
            <a:r>
              <a:rPr lang="es-ES" sz="2000" dirty="0" smtClean="0">
                <a:solidFill>
                  <a:schemeClr val="tx2">
                    <a:lumMod val="75000"/>
                  </a:schemeClr>
                </a:solidFill>
                <a:latin typeface="Arial Black" pitchFamily="34" charset="0"/>
              </a:rPr>
              <a:t>(415 d.C. – 1492 d.C.).</a:t>
            </a:r>
            <a:endParaRPr lang="es-ES" sz="1000" dirty="0" smtClean="0">
              <a:solidFill>
                <a:schemeClr val="tx2">
                  <a:lumMod val="75000"/>
                </a:schemeClr>
              </a:solidFill>
              <a:latin typeface="Arial Black" pitchFamily="34" charset="0"/>
            </a:endParaRPr>
          </a:p>
          <a:p>
            <a:pPr marL="719138" indent="-358775" algn="just">
              <a:buFont typeface="Wingdings" pitchFamily="2" charset="2"/>
              <a:buChar char="v"/>
            </a:pPr>
            <a:r>
              <a:rPr lang="es-ES" sz="3200" dirty="0" smtClean="0">
                <a:solidFill>
                  <a:schemeClr val="tx2">
                    <a:lumMod val="75000"/>
                  </a:schemeClr>
                </a:solidFill>
                <a:latin typeface="Arial Black" pitchFamily="34" charset="0"/>
              </a:rPr>
              <a:t>Reinos cristianos (</a:t>
            </a:r>
            <a:r>
              <a:rPr lang="es-ES" sz="2000" dirty="0" smtClean="0">
                <a:solidFill>
                  <a:schemeClr val="tx2">
                    <a:lumMod val="75000"/>
                  </a:schemeClr>
                </a:solidFill>
                <a:latin typeface="Arial Black" pitchFamily="34" charset="0"/>
              </a:rPr>
              <a:t>722 d.C. – 1492 d.C.).</a:t>
            </a:r>
          </a:p>
          <a:p>
            <a:pPr marL="719138" indent="-358775" algn="just"/>
            <a:endParaRPr lang="es-ES" sz="2000" dirty="0" smtClean="0">
              <a:solidFill>
                <a:schemeClr val="tx2">
                  <a:lumMod val="75000"/>
                </a:schemeClr>
              </a:solidFill>
              <a:latin typeface="Arial Black" pitchFamily="34" charset="0"/>
            </a:endParaRPr>
          </a:p>
          <a:p>
            <a:pPr marL="360363" indent="-360363" algn="just">
              <a:buFont typeface="Wingdings" pitchFamily="2" charset="2"/>
              <a:buChar char="Ø"/>
            </a:pPr>
            <a:r>
              <a:rPr lang="es-ES" sz="3600" dirty="0" smtClean="0">
                <a:solidFill>
                  <a:srgbClr val="FF0000"/>
                </a:solidFill>
                <a:latin typeface="Arial Black" pitchFamily="34" charset="0"/>
              </a:rPr>
              <a:t>Edad Moderna: </a:t>
            </a:r>
            <a:r>
              <a:rPr lang="es-ES" sz="2000" dirty="0" smtClean="0">
                <a:solidFill>
                  <a:schemeClr val="tx2">
                    <a:lumMod val="75000"/>
                  </a:schemeClr>
                </a:solidFill>
                <a:latin typeface="Arial Black" pitchFamily="34" charset="0"/>
              </a:rPr>
              <a:t>(1492 – 1789).</a:t>
            </a:r>
          </a:p>
          <a:p>
            <a:pPr marL="720725" indent="-360363" algn="just">
              <a:buFont typeface="Wingdings" pitchFamily="2" charset="2"/>
              <a:buChar char="v"/>
            </a:pPr>
            <a:r>
              <a:rPr lang="es-ES" sz="3200" dirty="0" smtClean="0">
                <a:solidFill>
                  <a:schemeClr val="tx2">
                    <a:lumMod val="75000"/>
                  </a:schemeClr>
                </a:solidFill>
                <a:latin typeface="Arial Black" pitchFamily="34" charset="0"/>
              </a:rPr>
              <a:t>Reyes Católicos </a:t>
            </a:r>
            <a:r>
              <a:rPr lang="es-ES" sz="2000" dirty="0" smtClean="0">
                <a:solidFill>
                  <a:schemeClr val="tx2">
                    <a:lumMod val="75000"/>
                  </a:schemeClr>
                </a:solidFill>
                <a:latin typeface="Arial Black" pitchFamily="34" charset="0"/>
              </a:rPr>
              <a:t>(1469 – 1516).</a:t>
            </a:r>
          </a:p>
          <a:p>
            <a:pPr marL="720725" indent="-360363" algn="just">
              <a:buFont typeface="Wingdings" pitchFamily="2" charset="2"/>
              <a:buChar char="v"/>
            </a:pPr>
            <a:r>
              <a:rPr lang="es-ES" sz="3200" dirty="0" err="1" smtClean="0">
                <a:solidFill>
                  <a:srgbClr val="FF0000"/>
                </a:solidFill>
                <a:latin typeface="Arial Black" pitchFamily="34" charset="0"/>
              </a:rPr>
              <a:t>Austrias</a:t>
            </a:r>
            <a:r>
              <a:rPr lang="es-ES" sz="2000" dirty="0" smtClean="0">
                <a:solidFill>
                  <a:srgbClr val="FF0000"/>
                </a:solidFill>
                <a:latin typeface="Arial Black" pitchFamily="34" charset="0"/>
              </a:rPr>
              <a:t> (1516-1700).</a:t>
            </a:r>
          </a:p>
          <a:p>
            <a:pPr marL="720725" indent="-360363" algn="just">
              <a:buFont typeface="Wingdings" pitchFamily="2" charset="2"/>
              <a:buChar char="v"/>
            </a:pPr>
            <a:r>
              <a:rPr lang="es-ES" sz="3200" dirty="0" smtClean="0">
                <a:solidFill>
                  <a:schemeClr val="tx2">
                    <a:lumMod val="75000"/>
                  </a:schemeClr>
                </a:solidFill>
                <a:latin typeface="Arial Black" pitchFamily="34" charset="0"/>
              </a:rPr>
              <a:t>Borbones</a:t>
            </a:r>
            <a:r>
              <a:rPr lang="es-ES" sz="2000" dirty="0" smtClean="0">
                <a:solidFill>
                  <a:schemeClr val="tx2">
                    <a:lumMod val="75000"/>
                  </a:schemeClr>
                </a:solidFill>
                <a:latin typeface="Arial Black" pitchFamily="34" charset="0"/>
              </a:rPr>
              <a:t> (1700-1788).</a:t>
            </a:r>
          </a:p>
        </p:txBody>
      </p:sp>
      <p:sp>
        <p:nvSpPr>
          <p:cNvPr id="5" name="4 CuadroTexto"/>
          <p:cNvSpPr txBox="1"/>
          <p:nvPr/>
        </p:nvSpPr>
        <p:spPr>
          <a:xfrm>
            <a:off x="0" y="4797152"/>
            <a:ext cx="9144000" cy="2308324"/>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720725" indent="-360363" algn="just">
              <a:buFont typeface="Wingdings" pitchFamily="2" charset="2"/>
              <a:buChar char="v"/>
            </a:pPr>
            <a:r>
              <a:rPr lang="es-ES" sz="3200" dirty="0" err="1" smtClean="0">
                <a:solidFill>
                  <a:srgbClr val="FF0000"/>
                </a:solidFill>
                <a:latin typeface="Arial Black" pitchFamily="34" charset="0"/>
              </a:rPr>
              <a:t>Austrias</a:t>
            </a:r>
            <a:r>
              <a:rPr lang="es-ES" sz="2000" dirty="0" smtClean="0">
                <a:solidFill>
                  <a:srgbClr val="FF0000"/>
                </a:solidFill>
                <a:latin typeface="Arial Black" pitchFamily="34" charset="0"/>
              </a:rPr>
              <a:t> (1516-1700).</a:t>
            </a:r>
          </a:p>
          <a:p>
            <a:pPr marL="1081088" indent="-360363" algn="just">
              <a:buFont typeface="Arial" pitchFamily="34" charset="0"/>
              <a:buChar char="•"/>
            </a:pPr>
            <a:r>
              <a:rPr lang="es-ES" sz="2800" dirty="0" err="1" smtClean="0">
                <a:solidFill>
                  <a:srgbClr val="FF0000"/>
                </a:solidFill>
                <a:latin typeface="Arial Black" pitchFamily="34" charset="0"/>
              </a:rPr>
              <a:t>Austrias</a:t>
            </a:r>
            <a:r>
              <a:rPr lang="es-ES" sz="2800" dirty="0" smtClean="0">
                <a:solidFill>
                  <a:srgbClr val="FF0000"/>
                </a:solidFill>
                <a:latin typeface="Arial Black" pitchFamily="34" charset="0"/>
              </a:rPr>
              <a:t> Mayores: Carlos I y Felipe II (1516-1598).</a:t>
            </a:r>
          </a:p>
          <a:p>
            <a:pPr marL="1081088" indent="-360363" algn="just">
              <a:buFont typeface="Arial" pitchFamily="34" charset="0"/>
              <a:buChar char="•"/>
            </a:pPr>
            <a:r>
              <a:rPr lang="es-ES" sz="2800" dirty="0" err="1" smtClean="0">
                <a:latin typeface="Arial Black" pitchFamily="34" charset="0"/>
              </a:rPr>
              <a:t>Austrias</a:t>
            </a:r>
            <a:r>
              <a:rPr lang="es-ES" sz="2800" dirty="0" smtClean="0">
                <a:latin typeface="Arial Black" pitchFamily="34" charset="0"/>
              </a:rPr>
              <a:t> Menores: Felipe III, Felipe IV y Carlos II (1598-1700).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846659"/>
          </a:xfrm>
          <a:prstGeom prst="rect">
            <a:avLst/>
          </a:prstGeom>
          <a:noFill/>
        </p:spPr>
        <p:txBody>
          <a:bodyPr wrap="square" rtlCol="0">
            <a:spAutoFit/>
          </a:bodyPr>
          <a:lstStyle/>
          <a:p>
            <a:pPr algn="ctr"/>
            <a:r>
              <a:rPr lang="es-ES" sz="3800" dirty="0" smtClean="0"/>
              <a:t>La victoria de Felipe le permitió </a:t>
            </a:r>
            <a:r>
              <a:rPr lang="es-ES" sz="3800" dirty="0" smtClean="0">
                <a:solidFill>
                  <a:srgbClr val="FF0000"/>
                </a:solidFill>
              </a:rPr>
              <a:t>entrometerse en la política francesa</a:t>
            </a:r>
            <a:r>
              <a:rPr lang="es-ES" sz="3800" dirty="0" smtClean="0"/>
              <a:t> apoyando al bando católico frente a los protestantes.</a:t>
            </a:r>
            <a:endParaRPr lang="es-ES" sz="3800" dirty="0"/>
          </a:p>
        </p:txBody>
      </p:sp>
      <p:pic>
        <p:nvPicPr>
          <p:cNvPr id="65538" name="Picture 2" descr="King Henry IV of France.jpg"/>
          <p:cNvPicPr>
            <a:picLocks noChangeAspect="1" noChangeArrowheads="1"/>
          </p:cNvPicPr>
          <p:nvPr/>
        </p:nvPicPr>
        <p:blipFill>
          <a:blip r:embed="rId2" cstate="print"/>
          <a:srcRect/>
          <a:stretch>
            <a:fillRect/>
          </a:stretch>
        </p:blipFill>
        <p:spPr bwMode="auto">
          <a:xfrm>
            <a:off x="5220072" y="1899092"/>
            <a:ext cx="3923928" cy="4958908"/>
          </a:xfrm>
          <a:prstGeom prst="rect">
            <a:avLst/>
          </a:prstGeom>
          <a:noFill/>
        </p:spPr>
      </p:pic>
      <p:sp>
        <p:nvSpPr>
          <p:cNvPr id="4" name="3 CuadroTexto"/>
          <p:cNvSpPr txBox="1"/>
          <p:nvPr/>
        </p:nvSpPr>
        <p:spPr>
          <a:xfrm>
            <a:off x="0" y="2564904"/>
            <a:ext cx="5148064" cy="3539430"/>
          </a:xfrm>
          <a:prstGeom prst="rect">
            <a:avLst/>
          </a:prstGeom>
          <a:noFill/>
        </p:spPr>
        <p:txBody>
          <a:bodyPr wrap="square" rtlCol="0">
            <a:spAutoFit/>
          </a:bodyPr>
          <a:lstStyle/>
          <a:p>
            <a:pPr algn="ctr"/>
            <a:r>
              <a:rPr lang="es-ES" sz="2800" dirty="0" smtClean="0"/>
              <a:t>Pese a sus intrigas, Felipe II no pudo evitar que el trono francés recayera finalmente en Enrique IV. Tras años de guerra, se firma la </a:t>
            </a:r>
            <a:r>
              <a:rPr lang="es-ES" sz="2800" dirty="0" smtClean="0">
                <a:solidFill>
                  <a:srgbClr val="FF0000"/>
                </a:solidFill>
              </a:rPr>
              <a:t>Paz de </a:t>
            </a:r>
            <a:r>
              <a:rPr lang="es-ES" sz="2800" dirty="0" err="1" smtClean="0">
                <a:solidFill>
                  <a:srgbClr val="FF0000"/>
                </a:solidFill>
              </a:rPr>
              <a:t>Vervins</a:t>
            </a:r>
            <a:r>
              <a:rPr lang="es-ES" sz="2800" dirty="0" smtClean="0">
                <a:solidFill>
                  <a:srgbClr val="FF0000"/>
                </a:solidFill>
              </a:rPr>
              <a:t> </a:t>
            </a:r>
            <a:r>
              <a:rPr lang="es-ES" sz="2800" dirty="0" smtClean="0"/>
              <a:t>(1598) por la cual Felipe se comprometía a no inmiscuirse en los asuntos franceses.</a:t>
            </a:r>
            <a:endParaRPr lang="es-E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0" y="1357298"/>
            <a:ext cx="9144000" cy="5500702"/>
          </a:xfrm>
          <a:prstGeom prst="rect">
            <a:avLst/>
          </a:prstGeom>
          <a:noFill/>
          <a:ln w="9525">
            <a:noFill/>
            <a:miter lim="800000"/>
            <a:headEnd/>
            <a:tailEnd/>
          </a:ln>
          <a:effectLst/>
        </p:spPr>
      </p:pic>
      <p:sp>
        <p:nvSpPr>
          <p:cNvPr id="3" name="2 CuadroTexto"/>
          <p:cNvSpPr txBox="1"/>
          <p:nvPr/>
        </p:nvSpPr>
        <p:spPr>
          <a:xfrm>
            <a:off x="0" y="0"/>
            <a:ext cx="9144000" cy="1384995"/>
          </a:xfrm>
          <a:prstGeom prst="rect">
            <a:avLst/>
          </a:prstGeom>
          <a:noFill/>
        </p:spPr>
        <p:txBody>
          <a:bodyPr wrap="square" rtlCol="0">
            <a:spAutoFit/>
          </a:bodyPr>
          <a:lstStyle/>
          <a:p>
            <a:pPr algn="ctr"/>
            <a:r>
              <a:rPr lang="es-ES" sz="2800" dirty="0" smtClean="0"/>
              <a:t>El mayor éxito de Felipe fue ser nombrado </a:t>
            </a:r>
            <a:r>
              <a:rPr lang="es-ES" sz="2800" dirty="0" smtClean="0">
                <a:solidFill>
                  <a:srgbClr val="FF0000"/>
                </a:solidFill>
              </a:rPr>
              <a:t>rey de Portugal </a:t>
            </a:r>
            <a:r>
              <a:rPr lang="es-ES" sz="2800" dirty="0" smtClean="0"/>
              <a:t>(1581). Entonces, pudo decir con orgullo que en sus reinos no se ponía nunca el Sol.</a:t>
            </a:r>
            <a:endParaRPr lang="es-E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En 1578 moría sin descendencia el rey portugués Sebastián I (1557-78) en un combate en </a:t>
            </a:r>
            <a:r>
              <a:rPr lang="es-ES" sz="3600" dirty="0" err="1" smtClean="0"/>
              <a:t>Alcazarquivir</a:t>
            </a:r>
            <a:r>
              <a:rPr lang="es-ES" sz="3600" dirty="0" smtClean="0"/>
              <a:t>  (norte de Marruecos).</a:t>
            </a:r>
            <a:endParaRPr lang="es-ES" sz="3600" dirty="0"/>
          </a:p>
        </p:txBody>
      </p:sp>
      <p:pic>
        <p:nvPicPr>
          <p:cNvPr id="68610" name="Picture 2" descr="17- Rei D. Henrique - O Casto.jpg"/>
          <p:cNvPicPr>
            <a:picLocks noChangeAspect="1" noChangeArrowheads="1"/>
          </p:cNvPicPr>
          <p:nvPr/>
        </p:nvPicPr>
        <p:blipFill>
          <a:blip r:embed="rId2" cstate="print"/>
          <a:srcRect/>
          <a:stretch>
            <a:fillRect/>
          </a:stretch>
        </p:blipFill>
        <p:spPr bwMode="auto">
          <a:xfrm>
            <a:off x="5076057" y="1835847"/>
            <a:ext cx="4067944" cy="5022153"/>
          </a:xfrm>
          <a:prstGeom prst="rect">
            <a:avLst/>
          </a:prstGeom>
          <a:noFill/>
        </p:spPr>
      </p:pic>
      <p:sp>
        <p:nvSpPr>
          <p:cNvPr id="4" name="3 CuadroTexto"/>
          <p:cNvSpPr txBox="1"/>
          <p:nvPr/>
        </p:nvSpPr>
        <p:spPr>
          <a:xfrm>
            <a:off x="0" y="2204864"/>
            <a:ext cx="5076056" cy="3970318"/>
          </a:xfrm>
          <a:prstGeom prst="rect">
            <a:avLst/>
          </a:prstGeom>
          <a:noFill/>
        </p:spPr>
        <p:txBody>
          <a:bodyPr wrap="square" rtlCol="0">
            <a:spAutoFit/>
          </a:bodyPr>
          <a:lstStyle/>
          <a:p>
            <a:pPr algn="just"/>
            <a:r>
              <a:rPr lang="es-ES" sz="2800" dirty="0" smtClean="0"/>
              <a:t>Le sucedió su tío abuelo Enrique I (1512-80). De edad avanzada, era cardenal y el papa le negó la dispensa para abandonar sus votos y poder tener por tanto hijos. En 1580 moría sin descendencia y se iniciaba así una guerra por el trono portugués.</a:t>
            </a:r>
            <a:endParaRPr lang="es-ES_tradnl"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Isabella of Portugal by Titian.jpg"/>
          <p:cNvPicPr>
            <a:picLocks noChangeAspect="1" noChangeArrowheads="1"/>
          </p:cNvPicPr>
          <p:nvPr/>
        </p:nvPicPr>
        <p:blipFill>
          <a:blip r:embed="rId2" cstate="print"/>
          <a:srcRect/>
          <a:stretch>
            <a:fillRect/>
          </a:stretch>
        </p:blipFill>
        <p:spPr bwMode="auto">
          <a:xfrm>
            <a:off x="4810125" y="1600199"/>
            <a:ext cx="4333875" cy="5257801"/>
          </a:xfrm>
          <a:prstGeom prst="rect">
            <a:avLst/>
          </a:prstGeom>
          <a:noFill/>
        </p:spPr>
      </p:pic>
      <p:sp>
        <p:nvSpPr>
          <p:cNvPr id="3" name="2 CuadroTexto"/>
          <p:cNvSpPr txBox="1"/>
          <p:nvPr/>
        </p:nvSpPr>
        <p:spPr>
          <a:xfrm>
            <a:off x="0" y="0"/>
            <a:ext cx="9144000" cy="1661993"/>
          </a:xfrm>
          <a:prstGeom prst="rect">
            <a:avLst/>
          </a:prstGeom>
          <a:noFill/>
        </p:spPr>
        <p:txBody>
          <a:bodyPr wrap="square" rtlCol="0">
            <a:spAutoFit/>
          </a:bodyPr>
          <a:lstStyle/>
          <a:p>
            <a:pPr algn="ctr"/>
            <a:r>
              <a:rPr lang="es-ES" sz="3400" dirty="0" smtClean="0"/>
              <a:t>Felipe II se postuló como candidato al trono. En su haber, ser hijo de Isabel de Portugal (imagen), hija a su vez de Manuel I de Portugal.</a:t>
            </a:r>
            <a:endParaRPr lang="es-ES" sz="3400" dirty="0"/>
          </a:p>
        </p:txBody>
      </p:sp>
      <p:sp>
        <p:nvSpPr>
          <p:cNvPr id="4" name="3 CuadroTexto"/>
          <p:cNvSpPr txBox="1"/>
          <p:nvPr/>
        </p:nvSpPr>
        <p:spPr>
          <a:xfrm>
            <a:off x="0" y="2060848"/>
            <a:ext cx="4788024" cy="4401205"/>
          </a:xfrm>
          <a:prstGeom prst="rect">
            <a:avLst/>
          </a:prstGeom>
          <a:noFill/>
        </p:spPr>
        <p:txBody>
          <a:bodyPr wrap="square" rtlCol="0">
            <a:spAutoFit/>
          </a:bodyPr>
          <a:lstStyle/>
          <a:p>
            <a:pPr algn="just"/>
            <a:r>
              <a:rPr lang="es-ES" sz="2800" dirty="0" smtClean="0"/>
              <a:t>Isabel era la tercera hija de Manuel I. El primer hijo murió siendo bebé y del segundo era Sebastián. Por tanto, Felipe contaba con el argumento de ser el descendiente legítimo de la hija mayor viva de Manuel. Por otro lado, contaba con el apoyo de la mayor parte de la alta nobleza portuguesa.</a:t>
            </a:r>
            <a:endParaRPr lang="es-ES_tradnl"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138773"/>
          </a:xfrm>
          <a:prstGeom prst="rect">
            <a:avLst/>
          </a:prstGeom>
          <a:noFill/>
        </p:spPr>
        <p:txBody>
          <a:bodyPr wrap="square" rtlCol="0">
            <a:spAutoFit/>
          </a:bodyPr>
          <a:lstStyle/>
          <a:p>
            <a:pPr algn="ctr"/>
            <a:r>
              <a:rPr lang="es-ES" sz="3400" dirty="0" smtClean="0"/>
              <a:t>Había otros pretendientes, con especial importancia del infante Antonio (imagen).</a:t>
            </a:r>
            <a:endParaRPr lang="es-ES" sz="3400" dirty="0"/>
          </a:p>
        </p:txBody>
      </p:sp>
      <p:pic>
        <p:nvPicPr>
          <p:cNvPr id="70658" name="Picture 2" descr="https://upload.wikimedia.org/wikipedia/commons/9/98/Anthony_I_of_Portugal.jpg"/>
          <p:cNvPicPr>
            <a:picLocks noChangeAspect="1" noChangeArrowheads="1"/>
          </p:cNvPicPr>
          <p:nvPr/>
        </p:nvPicPr>
        <p:blipFill>
          <a:blip r:embed="rId2" cstate="print"/>
          <a:srcRect/>
          <a:stretch>
            <a:fillRect/>
          </a:stretch>
        </p:blipFill>
        <p:spPr bwMode="auto">
          <a:xfrm>
            <a:off x="4932041" y="1311171"/>
            <a:ext cx="4211960" cy="5546829"/>
          </a:xfrm>
          <a:prstGeom prst="rect">
            <a:avLst/>
          </a:prstGeom>
          <a:noFill/>
        </p:spPr>
      </p:pic>
      <p:sp>
        <p:nvSpPr>
          <p:cNvPr id="4" name="3 CuadroTexto"/>
          <p:cNvSpPr txBox="1"/>
          <p:nvPr/>
        </p:nvSpPr>
        <p:spPr>
          <a:xfrm>
            <a:off x="0" y="2204864"/>
            <a:ext cx="4860032" cy="3539430"/>
          </a:xfrm>
          <a:prstGeom prst="rect">
            <a:avLst/>
          </a:prstGeom>
          <a:noFill/>
        </p:spPr>
        <p:txBody>
          <a:bodyPr wrap="square" rtlCol="0">
            <a:spAutoFit/>
          </a:bodyPr>
          <a:lstStyle/>
          <a:p>
            <a:pPr algn="just"/>
            <a:r>
              <a:rPr lang="es-ES" sz="2800" dirty="0" smtClean="0"/>
              <a:t>Antonio era hijo de Luis, quinto hijo de Manuel I. Sus bazas consistían en ser el heredero del hijo varón mayor con descendencia, además de contar con el apoyo de un pueblo que veía con recelo la llegada de un rey castellano.</a:t>
            </a:r>
            <a:endParaRPr lang="es-ES_tradnl"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615827"/>
          </a:xfrm>
          <a:prstGeom prst="rect">
            <a:avLst/>
          </a:prstGeom>
          <a:noFill/>
        </p:spPr>
        <p:txBody>
          <a:bodyPr wrap="square" rtlCol="0">
            <a:spAutoFit/>
          </a:bodyPr>
          <a:lstStyle/>
          <a:p>
            <a:pPr algn="ctr"/>
            <a:r>
              <a:rPr lang="es-ES" sz="3300" dirty="0" smtClean="0"/>
              <a:t>Felipe enviaba al duque de Alba, el cual vence en la batalla de Alcántara (1580). Felipe se encontró con el camino libre para ser nombrado rey.</a:t>
            </a:r>
            <a:endParaRPr lang="es-ES" sz="3300" dirty="0"/>
          </a:p>
        </p:txBody>
      </p:sp>
      <p:sp>
        <p:nvSpPr>
          <p:cNvPr id="4" name="3 CuadroTexto"/>
          <p:cNvSpPr txBox="1"/>
          <p:nvPr/>
        </p:nvSpPr>
        <p:spPr>
          <a:xfrm>
            <a:off x="0" y="2492896"/>
            <a:ext cx="3419872" cy="2246769"/>
          </a:xfrm>
          <a:prstGeom prst="rect">
            <a:avLst/>
          </a:prstGeom>
          <a:noFill/>
        </p:spPr>
        <p:txBody>
          <a:bodyPr wrap="square" rtlCol="0">
            <a:spAutoFit/>
          </a:bodyPr>
          <a:lstStyle/>
          <a:p>
            <a:pPr algn="just"/>
            <a:r>
              <a:rPr lang="es-ES" sz="2800" dirty="0" smtClean="0"/>
              <a:t>En las Cortes de Tomar de 1581 Felipe era reconocido como rey de Portugal bajo el nombre de Felipe I.</a:t>
            </a:r>
            <a:endParaRPr lang="es-ES_tradnl" sz="2800" dirty="0"/>
          </a:p>
        </p:txBody>
      </p:sp>
      <p:pic>
        <p:nvPicPr>
          <p:cNvPr id="71684" name="Picture 4" descr="Resultado de imagen de cortes de tomar"/>
          <p:cNvPicPr>
            <a:picLocks noChangeAspect="1" noChangeArrowheads="1"/>
          </p:cNvPicPr>
          <p:nvPr/>
        </p:nvPicPr>
        <p:blipFill>
          <a:blip r:embed="rId2" cstate="print"/>
          <a:srcRect/>
          <a:stretch>
            <a:fillRect/>
          </a:stretch>
        </p:blipFill>
        <p:spPr bwMode="auto">
          <a:xfrm>
            <a:off x="3563888" y="1844824"/>
            <a:ext cx="5580112" cy="475701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3786183" y="0"/>
            <a:ext cx="5357818" cy="6858000"/>
          </a:xfrm>
          <a:prstGeom prst="rect">
            <a:avLst/>
          </a:prstGeom>
          <a:noFill/>
          <a:ln w="9525">
            <a:noFill/>
            <a:miter lim="800000"/>
            <a:headEnd/>
            <a:tailEnd/>
          </a:ln>
          <a:effectLst/>
        </p:spPr>
      </p:pic>
      <p:sp>
        <p:nvSpPr>
          <p:cNvPr id="3" name="2 CuadroTexto"/>
          <p:cNvSpPr txBox="1"/>
          <p:nvPr/>
        </p:nvSpPr>
        <p:spPr>
          <a:xfrm>
            <a:off x="0" y="404664"/>
            <a:ext cx="3786182" cy="6186309"/>
          </a:xfrm>
          <a:prstGeom prst="rect">
            <a:avLst/>
          </a:prstGeom>
          <a:noFill/>
        </p:spPr>
        <p:txBody>
          <a:bodyPr wrap="square" rtlCol="0">
            <a:spAutoFit/>
          </a:bodyPr>
          <a:lstStyle/>
          <a:p>
            <a:pPr algn="ctr"/>
            <a:r>
              <a:rPr lang="es-ES" sz="3600" dirty="0" smtClean="0"/>
              <a:t>Su otro gran éxito fue la victoria contra los turcos en la </a:t>
            </a:r>
            <a:r>
              <a:rPr lang="es-ES" sz="3600" dirty="0" smtClean="0">
                <a:solidFill>
                  <a:srgbClr val="FF0000"/>
                </a:solidFill>
              </a:rPr>
              <a:t>batalla de Lepanto </a:t>
            </a:r>
            <a:r>
              <a:rPr lang="es-ES" sz="3600" dirty="0" smtClean="0"/>
              <a:t>(1571). Fue la respuesta cristiana a la pérdida de Chipre, hasta entonces en manos venecianas, un año antes.</a:t>
            </a:r>
            <a:endParaRPr lang="es-ES"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2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9699" name="Text Box 5" descr="Papel carta"/>
          <p:cNvSpPr txBox="1">
            <a:spLocks noChangeArrowheads="1"/>
          </p:cNvSpPr>
          <p:nvPr/>
        </p:nvSpPr>
        <p:spPr bwMode="auto">
          <a:xfrm>
            <a:off x="5220072" y="5380038"/>
            <a:ext cx="3923928" cy="1477328"/>
          </a:xfrm>
          <a:prstGeom prst="rect">
            <a:avLst/>
          </a:prstGeom>
          <a:blipFill dpi="0" rotWithShape="1">
            <a:blip r:embed="rId4" cstate="print"/>
            <a:srcRect/>
            <a:tile tx="0" ty="0" sx="100000" sy="100000" flip="none" algn="tl"/>
          </a:blipFill>
          <a:ln w="9525">
            <a:noFill/>
            <a:miter lim="800000"/>
            <a:headEnd/>
            <a:tailEnd/>
          </a:ln>
        </p:spPr>
        <p:txBody>
          <a:bodyPr wrap="square">
            <a:spAutoFit/>
          </a:bodyPr>
          <a:lstStyle/>
          <a:p>
            <a:pPr algn="ctr">
              <a:spcBef>
                <a:spcPct val="50000"/>
              </a:spcBef>
            </a:pPr>
            <a:r>
              <a:rPr lang="es-ES" sz="3000" dirty="0" smtClean="0"/>
              <a:t>La batalla se llama así por producirse cerca de esta localidad griega.</a:t>
            </a:r>
            <a:endParaRPr lang="es-ES" sz="3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22"/>
          <p:cNvPicPr>
            <a:picLocks noChangeAspect="1" noChangeArrowheads="1"/>
          </p:cNvPicPr>
          <p:nvPr/>
        </p:nvPicPr>
        <p:blipFill>
          <a:blip r:embed="rId3" cstate="print"/>
          <a:srcRect/>
          <a:stretch>
            <a:fillRect/>
          </a:stretch>
        </p:blipFill>
        <p:spPr bwMode="auto">
          <a:xfrm>
            <a:off x="3714750" y="0"/>
            <a:ext cx="5429250" cy="6858000"/>
          </a:xfrm>
          <a:prstGeom prst="rect">
            <a:avLst/>
          </a:prstGeom>
          <a:noFill/>
          <a:ln w="9525">
            <a:noFill/>
            <a:miter lim="800000"/>
            <a:headEnd/>
            <a:tailEnd/>
          </a:ln>
        </p:spPr>
      </p:pic>
      <p:sp>
        <p:nvSpPr>
          <p:cNvPr id="30723" name="Text Box 5"/>
          <p:cNvSpPr txBox="1">
            <a:spLocks noChangeArrowheads="1"/>
          </p:cNvSpPr>
          <p:nvPr/>
        </p:nvSpPr>
        <p:spPr bwMode="auto">
          <a:xfrm>
            <a:off x="0" y="908050"/>
            <a:ext cx="3708400" cy="4524315"/>
          </a:xfrm>
          <a:prstGeom prst="rect">
            <a:avLst/>
          </a:prstGeom>
          <a:noFill/>
          <a:ln w="9525">
            <a:noFill/>
            <a:miter lim="800000"/>
            <a:headEnd/>
            <a:tailEnd/>
          </a:ln>
        </p:spPr>
        <p:txBody>
          <a:bodyPr>
            <a:spAutoFit/>
          </a:bodyPr>
          <a:lstStyle/>
          <a:p>
            <a:pPr algn="ctr">
              <a:spcBef>
                <a:spcPct val="50000"/>
              </a:spcBef>
            </a:pPr>
            <a:r>
              <a:rPr lang="es-ES" sz="3600" dirty="0"/>
              <a:t>Pese a la inferioridad numérica, los navíos coaligados de España, Venecia y el </a:t>
            </a:r>
            <a:r>
              <a:rPr lang="es-ES" sz="3600" dirty="0" smtClean="0"/>
              <a:t>papado </a:t>
            </a:r>
            <a:r>
              <a:rPr lang="es-ES" sz="3600" dirty="0"/>
              <a:t>vencieron al infiel.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23"/>
          <p:cNvPicPr>
            <a:picLocks noChangeAspect="1" noChangeArrowheads="1"/>
          </p:cNvPicPr>
          <p:nvPr/>
        </p:nvPicPr>
        <p:blipFill>
          <a:blip r:embed="rId3" cstate="print"/>
          <a:srcRect/>
          <a:stretch>
            <a:fillRect/>
          </a:stretch>
        </p:blipFill>
        <p:spPr bwMode="auto">
          <a:xfrm>
            <a:off x="5222875" y="0"/>
            <a:ext cx="3921125" cy="6858000"/>
          </a:xfrm>
          <a:prstGeom prst="rect">
            <a:avLst/>
          </a:prstGeom>
          <a:noFill/>
          <a:ln w="9525">
            <a:noFill/>
            <a:miter lim="800000"/>
            <a:headEnd/>
            <a:tailEnd/>
          </a:ln>
        </p:spPr>
      </p:pic>
      <p:sp>
        <p:nvSpPr>
          <p:cNvPr id="31747" name="Text Box 5"/>
          <p:cNvSpPr txBox="1">
            <a:spLocks noChangeArrowheads="1"/>
          </p:cNvSpPr>
          <p:nvPr/>
        </p:nvSpPr>
        <p:spPr bwMode="auto">
          <a:xfrm>
            <a:off x="0" y="1700213"/>
            <a:ext cx="5219700" cy="2530475"/>
          </a:xfrm>
          <a:prstGeom prst="rect">
            <a:avLst/>
          </a:prstGeom>
          <a:noFill/>
          <a:ln w="9525">
            <a:noFill/>
            <a:miter lim="800000"/>
            <a:headEnd/>
            <a:tailEnd/>
          </a:ln>
        </p:spPr>
        <p:txBody>
          <a:bodyPr>
            <a:spAutoFit/>
          </a:bodyPr>
          <a:lstStyle/>
          <a:p>
            <a:pPr algn="ctr">
              <a:spcBef>
                <a:spcPct val="50000"/>
              </a:spcBef>
            </a:pPr>
            <a:r>
              <a:rPr lang="es-ES" sz="4000" dirty="0"/>
              <a:t>El hermanastro de Felipe II, </a:t>
            </a:r>
            <a:r>
              <a:rPr lang="es-ES" sz="4000" dirty="0" smtClean="0"/>
              <a:t>Juan </a:t>
            </a:r>
            <a:r>
              <a:rPr lang="es-ES" sz="4000" dirty="0"/>
              <a:t>de Austria, fue el artífice de la victoria.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815366"/>
            <a:ext cx="9144000" cy="488061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24"/>
          <p:cNvPicPr>
            <a:picLocks noChangeAspect="1" noChangeArrowheads="1"/>
          </p:cNvPicPr>
          <p:nvPr/>
        </p:nvPicPr>
        <p:blipFill>
          <a:blip r:embed="rId3" cstate="print"/>
          <a:srcRect/>
          <a:stretch>
            <a:fillRect/>
          </a:stretch>
        </p:blipFill>
        <p:spPr bwMode="auto">
          <a:xfrm>
            <a:off x="539750" y="0"/>
            <a:ext cx="8099425" cy="6816725"/>
          </a:xfrm>
          <a:prstGeom prst="rect">
            <a:avLst/>
          </a:prstGeom>
          <a:noFill/>
          <a:ln w="9525">
            <a:noFill/>
            <a:miter lim="800000"/>
            <a:headEnd/>
            <a:tailEnd/>
          </a:ln>
        </p:spPr>
      </p:pic>
      <p:sp>
        <p:nvSpPr>
          <p:cNvPr id="32771" name="Text Box 5"/>
          <p:cNvSpPr txBox="1">
            <a:spLocks noChangeArrowheads="1"/>
          </p:cNvSpPr>
          <p:nvPr/>
        </p:nvSpPr>
        <p:spPr bwMode="auto">
          <a:xfrm>
            <a:off x="0" y="4672786"/>
            <a:ext cx="9144000" cy="2185214"/>
          </a:xfrm>
          <a:prstGeom prst="rect">
            <a:avLst/>
          </a:prstGeom>
          <a:solidFill>
            <a:srgbClr val="CCFFCC"/>
          </a:solidFill>
          <a:ln w="9525">
            <a:noFill/>
            <a:miter lim="800000"/>
            <a:headEnd/>
            <a:tailEnd/>
          </a:ln>
        </p:spPr>
        <p:txBody>
          <a:bodyPr>
            <a:spAutoFit/>
          </a:bodyPr>
          <a:lstStyle/>
          <a:p>
            <a:pPr algn="ctr">
              <a:spcBef>
                <a:spcPct val="50000"/>
              </a:spcBef>
            </a:pPr>
            <a:r>
              <a:rPr lang="es-ES" sz="3400" dirty="0"/>
              <a:t>España, Venecia y el Papado lograron despejar el Mediterráneo para el interés de sus propios navíos</a:t>
            </a:r>
            <a:r>
              <a:rPr lang="es-ES" sz="3400" dirty="0" smtClean="0"/>
              <a:t>. Sin embargo, solo lograron aliviar el problema de la piratería turca y </a:t>
            </a:r>
            <a:r>
              <a:rPr lang="es-ES" sz="3400" dirty="0" smtClean="0">
                <a:solidFill>
                  <a:srgbClr val="FF0000"/>
                </a:solidFill>
              </a:rPr>
              <a:t>pronto resurgen los problemas</a:t>
            </a:r>
            <a:r>
              <a:rPr lang="es-ES" sz="3400" dirty="0" smtClean="0"/>
              <a:t>.</a:t>
            </a:r>
            <a:endParaRPr lang="es-ES" sz="3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0"/>
            <a:ext cx="9144000" cy="1138773"/>
          </a:xfrm>
          <a:prstGeom prst="rect">
            <a:avLst/>
          </a:prstGeom>
          <a:solidFill>
            <a:srgbClr val="CCFFCC"/>
          </a:solidFill>
          <a:ln w="9525">
            <a:noFill/>
            <a:miter lim="800000"/>
            <a:headEnd/>
            <a:tailEnd/>
          </a:ln>
        </p:spPr>
        <p:txBody>
          <a:bodyPr>
            <a:spAutoFit/>
          </a:bodyPr>
          <a:lstStyle/>
          <a:p>
            <a:pPr algn="ctr">
              <a:spcBef>
                <a:spcPct val="50000"/>
              </a:spcBef>
            </a:pPr>
            <a:r>
              <a:rPr lang="es-ES" sz="3400" dirty="0" smtClean="0"/>
              <a:t>En las </a:t>
            </a:r>
            <a:r>
              <a:rPr lang="es-ES" sz="3400" dirty="0" smtClean="0">
                <a:solidFill>
                  <a:srgbClr val="FF0000"/>
                </a:solidFill>
              </a:rPr>
              <a:t>colonias ultramarinas</a:t>
            </a:r>
            <a:r>
              <a:rPr lang="es-ES" sz="3400" dirty="0" smtClean="0"/>
              <a:t>, los españoles completaron las conquistas de la época de Carlos.</a:t>
            </a:r>
            <a:endParaRPr lang="es-ES" sz="3400" dirty="0"/>
          </a:p>
        </p:txBody>
      </p:sp>
      <p:pic>
        <p:nvPicPr>
          <p:cNvPr id="1026" name="Picture 2" descr="Resultado de imagen de san agustin florida"/>
          <p:cNvPicPr>
            <a:picLocks noChangeAspect="1" noChangeArrowheads="1"/>
          </p:cNvPicPr>
          <p:nvPr/>
        </p:nvPicPr>
        <p:blipFill>
          <a:blip r:embed="rId2" cstate="print"/>
          <a:srcRect/>
          <a:stretch>
            <a:fillRect/>
          </a:stretch>
        </p:blipFill>
        <p:spPr bwMode="auto">
          <a:xfrm>
            <a:off x="2952750" y="1772816"/>
            <a:ext cx="6191250" cy="3714751"/>
          </a:xfrm>
          <a:prstGeom prst="rect">
            <a:avLst/>
          </a:prstGeom>
          <a:noFill/>
        </p:spPr>
      </p:pic>
      <p:sp>
        <p:nvSpPr>
          <p:cNvPr id="4" name="Text Box 5"/>
          <p:cNvSpPr txBox="1">
            <a:spLocks noChangeArrowheads="1"/>
          </p:cNvSpPr>
          <p:nvPr/>
        </p:nvSpPr>
        <p:spPr bwMode="auto">
          <a:xfrm>
            <a:off x="0" y="1700808"/>
            <a:ext cx="2987824" cy="4832092"/>
          </a:xfrm>
          <a:prstGeom prst="rect">
            <a:avLst/>
          </a:prstGeom>
          <a:noFill/>
          <a:ln w="9525">
            <a:noFill/>
            <a:miter lim="800000"/>
            <a:headEnd/>
            <a:tailEnd/>
          </a:ln>
        </p:spPr>
        <p:txBody>
          <a:bodyPr wrap="square">
            <a:spAutoFit/>
          </a:bodyPr>
          <a:lstStyle/>
          <a:p>
            <a:pPr algn="ctr">
              <a:spcBef>
                <a:spcPct val="50000"/>
              </a:spcBef>
            </a:pPr>
            <a:r>
              <a:rPr lang="es-ES" sz="2800" dirty="0" smtClean="0"/>
              <a:t>Por ejemplo, en 1565 Pedro Menéndez de Avilés fundó S. Agustín en el norte de Florida. Se trata del primer asentamiento definitivo en los actuales Estados Unidos.</a:t>
            </a:r>
            <a:endParaRPr lang="es-ES" sz="2800" dirty="0"/>
          </a:p>
        </p:txBody>
      </p:sp>
      <p:sp>
        <p:nvSpPr>
          <p:cNvPr id="5" name="4 CuadroTexto"/>
          <p:cNvSpPr txBox="1"/>
          <p:nvPr/>
        </p:nvSpPr>
        <p:spPr>
          <a:xfrm>
            <a:off x="2987824" y="5661248"/>
            <a:ext cx="6156176" cy="830997"/>
          </a:xfrm>
          <a:prstGeom prst="rect">
            <a:avLst/>
          </a:prstGeom>
          <a:noFill/>
        </p:spPr>
        <p:txBody>
          <a:bodyPr wrap="square" rtlCol="0">
            <a:spAutoFit/>
          </a:bodyPr>
          <a:lstStyle/>
          <a:p>
            <a:pPr algn="ctr"/>
            <a:r>
              <a:rPr lang="es-ES" sz="2400" dirty="0" smtClean="0"/>
              <a:t>El fuerte de S. Marcos, en la localidad de S. Agustín. Esta fortaleza data de 1672.</a:t>
            </a:r>
            <a:endParaRPr lang="es-ES_tradnl"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0"/>
            <a:ext cx="9144000" cy="1138773"/>
          </a:xfrm>
          <a:prstGeom prst="rect">
            <a:avLst/>
          </a:prstGeom>
          <a:solidFill>
            <a:srgbClr val="CCFFCC"/>
          </a:solidFill>
          <a:ln w="9525">
            <a:noFill/>
            <a:miter lim="800000"/>
            <a:headEnd/>
            <a:tailEnd/>
          </a:ln>
        </p:spPr>
        <p:txBody>
          <a:bodyPr>
            <a:spAutoFit/>
          </a:bodyPr>
          <a:lstStyle/>
          <a:p>
            <a:pPr algn="ctr">
              <a:spcBef>
                <a:spcPct val="50000"/>
              </a:spcBef>
            </a:pPr>
            <a:r>
              <a:rPr lang="es-ES" sz="3400" dirty="0" smtClean="0"/>
              <a:t>La conquista más importante de esta época fue la ocupación de las islas Filipinas en Asia.</a:t>
            </a:r>
            <a:endParaRPr lang="es-ES" sz="3400" dirty="0"/>
          </a:p>
        </p:txBody>
      </p:sp>
      <p:pic>
        <p:nvPicPr>
          <p:cNvPr id="78850" name="Picture 2" descr="Resultado de imagen de filipinas asia"/>
          <p:cNvPicPr>
            <a:picLocks noChangeAspect="1" noChangeArrowheads="1"/>
          </p:cNvPicPr>
          <p:nvPr/>
        </p:nvPicPr>
        <p:blipFill>
          <a:blip r:embed="rId2" cstate="print"/>
          <a:srcRect/>
          <a:stretch>
            <a:fillRect/>
          </a:stretch>
        </p:blipFill>
        <p:spPr bwMode="auto">
          <a:xfrm>
            <a:off x="4400550" y="1772816"/>
            <a:ext cx="4743450" cy="3743325"/>
          </a:xfrm>
          <a:prstGeom prst="rect">
            <a:avLst/>
          </a:prstGeom>
          <a:noFill/>
        </p:spPr>
      </p:pic>
      <p:sp>
        <p:nvSpPr>
          <p:cNvPr id="4" name="Text Box 5"/>
          <p:cNvSpPr txBox="1">
            <a:spLocks noChangeArrowheads="1"/>
          </p:cNvSpPr>
          <p:nvPr/>
        </p:nvSpPr>
        <p:spPr bwMode="auto">
          <a:xfrm>
            <a:off x="0" y="1700808"/>
            <a:ext cx="4355976" cy="4401205"/>
          </a:xfrm>
          <a:prstGeom prst="rect">
            <a:avLst/>
          </a:prstGeom>
          <a:noFill/>
          <a:ln w="9525">
            <a:noFill/>
            <a:miter lim="800000"/>
            <a:headEnd/>
            <a:tailEnd/>
          </a:ln>
        </p:spPr>
        <p:txBody>
          <a:bodyPr wrap="square">
            <a:spAutoFit/>
          </a:bodyPr>
          <a:lstStyle/>
          <a:p>
            <a:pPr algn="ctr">
              <a:spcBef>
                <a:spcPct val="50000"/>
              </a:spcBef>
            </a:pPr>
            <a:r>
              <a:rPr lang="es-ES" sz="2800" dirty="0" smtClean="0"/>
              <a:t>En los años 40 del siglo XVI estas islas fueron bautizadas por los exploradores españolas como islas Filipinas en honor al entonces príncipe Felipe. Fueron ocupadas por Miguel López de </a:t>
            </a:r>
            <a:r>
              <a:rPr lang="es-ES" sz="2800" dirty="0" err="1" smtClean="0"/>
              <a:t>Legazpi</a:t>
            </a:r>
            <a:r>
              <a:rPr lang="es-ES" sz="2800" dirty="0" smtClean="0"/>
              <a:t> a partir de 1565 e incorporadas al Virreinato de Nueva España.</a:t>
            </a:r>
            <a:endParaRPr lang="es-ES" sz="2800" dirty="0"/>
          </a:p>
        </p:txBody>
      </p:sp>
      <p:sp>
        <p:nvSpPr>
          <p:cNvPr id="5" name="4 CuadroTexto"/>
          <p:cNvSpPr txBox="1"/>
          <p:nvPr/>
        </p:nvSpPr>
        <p:spPr>
          <a:xfrm>
            <a:off x="4355976" y="5661248"/>
            <a:ext cx="4788024" cy="1107996"/>
          </a:xfrm>
          <a:prstGeom prst="rect">
            <a:avLst/>
          </a:prstGeom>
          <a:noFill/>
        </p:spPr>
        <p:txBody>
          <a:bodyPr wrap="square" rtlCol="0">
            <a:spAutoFit/>
          </a:bodyPr>
          <a:lstStyle/>
          <a:p>
            <a:pPr algn="ctr"/>
            <a:r>
              <a:rPr lang="es-ES" sz="2200" dirty="0" smtClean="0"/>
              <a:t>La importancia de las Filipinas radica en la cercanía a las islas </a:t>
            </a:r>
            <a:r>
              <a:rPr lang="es-ES" sz="2200" dirty="0" err="1" smtClean="0"/>
              <a:t>Molucas</a:t>
            </a:r>
            <a:r>
              <a:rPr lang="es-ES" sz="2200" dirty="0" smtClean="0"/>
              <a:t>, de las cuales procedían las preciadas especias.</a:t>
            </a:r>
            <a:endParaRPr lang="es-ES_tradnl" sz="2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08720"/>
            <a:ext cx="9144000" cy="1200329"/>
          </a:xfrm>
          <a:prstGeom prst="rect">
            <a:avLst/>
          </a:prstGeom>
          <a:noFill/>
        </p:spPr>
        <p:txBody>
          <a:bodyPr wrap="square" rtlCol="0">
            <a:spAutoFit/>
          </a:bodyPr>
          <a:lstStyle/>
          <a:p>
            <a:pPr algn="ctr"/>
            <a:r>
              <a:rPr lang="es-ES" sz="7200" dirty="0" smtClean="0">
                <a:solidFill>
                  <a:srgbClr val="FF0000"/>
                </a:solidFill>
              </a:rPr>
              <a:t>Los fracasos de Felipe</a:t>
            </a:r>
            <a:endParaRPr lang="es-ES_tradnl" sz="7200" dirty="0">
              <a:solidFill>
                <a:srgbClr val="FF0000"/>
              </a:solidFill>
            </a:endParaRPr>
          </a:p>
        </p:txBody>
      </p:sp>
      <p:sp>
        <p:nvSpPr>
          <p:cNvPr id="3" name="2 CuadroTexto"/>
          <p:cNvSpPr txBox="1"/>
          <p:nvPr/>
        </p:nvSpPr>
        <p:spPr>
          <a:xfrm>
            <a:off x="0" y="234888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Países Bajos: guerra de los 80 Años.</a:t>
            </a:r>
            <a:endParaRPr lang="es-ES_tradnl" sz="4000" dirty="0" smtClean="0"/>
          </a:p>
        </p:txBody>
      </p:sp>
      <p:sp>
        <p:nvSpPr>
          <p:cNvPr id="4" name="3 CuadroTexto"/>
          <p:cNvSpPr txBox="1"/>
          <p:nvPr/>
        </p:nvSpPr>
        <p:spPr>
          <a:xfrm>
            <a:off x="0" y="342900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Inglaterra: Armada Invencible.</a:t>
            </a:r>
            <a:endParaRPr lang="es-ES_tradnl" sz="4000" dirty="0" smtClean="0"/>
          </a:p>
        </p:txBody>
      </p:sp>
      <p:sp>
        <p:nvSpPr>
          <p:cNvPr id="5" name="4 CuadroTexto"/>
          <p:cNvSpPr txBox="1"/>
          <p:nvPr/>
        </p:nvSpPr>
        <p:spPr>
          <a:xfrm>
            <a:off x="0" y="450912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Finanzas: bancarrotas.</a:t>
            </a:r>
            <a:endParaRPr lang="es-ES_tradnl" sz="4000"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3286116" y="-1890"/>
            <a:ext cx="5857884" cy="6859890"/>
          </a:xfrm>
          <a:prstGeom prst="rect">
            <a:avLst/>
          </a:prstGeom>
          <a:noFill/>
          <a:ln w="9525">
            <a:noFill/>
            <a:miter lim="800000"/>
            <a:headEnd/>
            <a:tailEnd/>
          </a:ln>
          <a:effectLst/>
        </p:spPr>
      </p:pic>
      <p:sp>
        <p:nvSpPr>
          <p:cNvPr id="3" name="2 CuadroTexto"/>
          <p:cNvSpPr txBox="1"/>
          <p:nvPr/>
        </p:nvSpPr>
        <p:spPr>
          <a:xfrm>
            <a:off x="0" y="764704"/>
            <a:ext cx="3286116" cy="5262979"/>
          </a:xfrm>
          <a:prstGeom prst="rect">
            <a:avLst/>
          </a:prstGeom>
          <a:noFill/>
        </p:spPr>
        <p:txBody>
          <a:bodyPr wrap="square" rtlCol="0">
            <a:spAutoFit/>
          </a:bodyPr>
          <a:lstStyle/>
          <a:p>
            <a:pPr algn="ctr"/>
            <a:r>
              <a:rPr lang="es-ES" sz="2800" dirty="0" smtClean="0"/>
              <a:t>Los principales </a:t>
            </a:r>
            <a:r>
              <a:rPr lang="es-ES" sz="2800" dirty="0" smtClean="0">
                <a:solidFill>
                  <a:srgbClr val="FF0000"/>
                </a:solidFill>
              </a:rPr>
              <a:t>fracasos</a:t>
            </a:r>
            <a:r>
              <a:rPr lang="es-ES" sz="2800" dirty="0" smtClean="0"/>
              <a:t> de Felipe estuvieron relacionados con </a:t>
            </a:r>
            <a:r>
              <a:rPr lang="es-ES" sz="2800" dirty="0" smtClean="0">
                <a:solidFill>
                  <a:srgbClr val="FF0000"/>
                </a:solidFill>
              </a:rPr>
              <a:t>Francia, Inglaterra y los turcos</a:t>
            </a:r>
            <a:r>
              <a:rPr lang="es-ES" sz="2800" dirty="0" smtClean="0"/>
              <a:t>. Sin embargo, será el </a:t>
            </a:r>
            <a:r>
              <a:rPr lang="es-ES" sz="2800" dirty="0" smtClean="0">
                <a:solidFill>
                  <a:srgbClr val="FF0000"/>
                </a:solidFill>
              </a:rPr>
              <a:t>conflicto de los Países Bajos </a:t>
            </a:r>
            <a:r>
              <a:rPr lang="es-ES" sz="2800" dirty="0" smtClean="0"/>
              <a:t>la cuestión que Felipe será incapaz de resolver.</a:t>
            </a:r>
            <a:endParaRPr lang="es-E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s://upload.wikimedia.org/wikipedia/commons/thumb/6/62/Spanish_Netherlands.svg/750px-Spanish_Netherlands.svg.png"/>
          <p:cNvPicPr>
            <a:picLocks noChangeAspect="1" noChangeArrowheads="1"/>
          </p:cNvPicPr>
          <p:nvPr/>
        </p:nvPicPr>
        <p:blipFill>
          <a:blip r:embed="rId2" cstate="print"/>
          <a:srcRect/>
          <a:stretch>
            <a:fillRect/>
          </a:stretch>
        </p:blipFill>
        <p:spPr bwMode="auto">
          <a:xfrm>
            <a:off x="5067300" y="1556792"/>
            <a:ext cx="4076700" cy="4895850"/>
          </a:xfrm>
          <a:prstGeom prst="rect">
            <a:avLst/>
          </a:prstGeom>
          <a:noFill/>
        </p:spPr>
      </p:pic>
      <p:sp>
        <p:nvSpPr>
          <p:cNvPr id="3" name="2 CuadroTexto"/>
          <p:cNvSpPr txBox="1"/>
          <p:nvPr/>
        </p:nvSpPr>
        <p:spPr>
          <a:xfrm>
            <a:off x="0" y="0"/>
            <a:ext cx="9144000" cy="1107996"/>
          </a:xfrm>
          <a:prstGeom prst="rect">
            <a:avLst/>
          </a:prstGeom>
          <a:noFill/>
        </p:spPr>
        <p:txBody>
          <a:bodyPr wrap="square" rtlCol="0">
            <a:spAutoFit/>
          </a:bodyPr>
          <a:lstStyle/>
          <a:p>
            <a:pPr algn="ctr"/>
            <a:r>
              <a:rPr lang="es-ES" sz="3300" dirty="0" smtClean="0"/>
              <a:t>Los </a:t>
            </a:r>
            <a:r>
              <a:rPr lang="es-ES" sz="3300" dirty="0" smtClean="0">
                <a:solidFill>
                  <a:srgbClr val="FF0000"/>
                </a:solidFill>
              </a:rPr>
              <a:t>Países Bajos </a:t>
            </a:r>
            <a:r>
              <a:rPr lang="es-ES" sz="3300" dirty="0" smtClean="0"/>
              <a:t>contaban con una potente economía mercantil y una pujante burguesía.</a:t>
            </a:r>
            <a:endParaRPr lang="es-ES" sz="3300" dirty="0"/>
          </a:p>
        </p:txBody>
      </p:sp>
      <p:sp>
        <p:nvSpPr>
          <p:cNvPr id="4" name="3 CuadroTexto"/>
          <p:cNvSpPr txBox="1"/>
          <p:nvPr/>
        </p:nvSpPr>
        <p:spPr>
          <a:xfrm>
            <a:off x="0" y="1700808"/>
            <a:ext cx="4932040" cy="4893647"/>
          </a:xfrm>
          <a:prstGeom prst="rect">
            <a:avLst/>
          </a:prstGeom>
          <a:noFill/>
        </p:spPr>
        <p:txBody>
          <a:bodyPr wrap="square" rtlCol="0">
            <a:spAutoFit/>
          </a:bodyPr>
          <a:lstStyle/>
          <a:p>
            <a:pPr algn="ctr"/>
            <a:r>
              <a:rPr lang="es-ES" sz="2400" dirty="0" smtClean="0"/>
              <a:t>Felipe veía en los Países Bajos una oportunidad para invadir Inglaterra. Sin embargo, en los Países Bajos lo veían estos planes como un peso para su economía. Además, en 1563 se había cerrado el Concilio de Trento con un Felipe que aparecía como el defensor del catolicismo, mientras el calvinismo se expandía por el norte de los Países Bajos. La mecha para una rebelión se encendió cuando en 1566 se produjo una repentina subida de los precios de productos básicos.</a:t>
            </a:r>
            <a:endParaRPr lang="es-E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25"/>
          <p:cNvPicPr>
            <a:picLocks noChangeAspect="1" noChangeArrowheads="1"/>
          </p:cNvPicPr>
          <p:nvPr/>
        </p:nvPicPr>
        <p:blipFill>
          <a:blip r:embed="rId3" cstate="print"/>
          <a:srcRect/>
          <a:stretch>
            <a:fillRect/>
          </a:stretch>
        </p:blipFill>
        <p:spPr bwMode="auto">
          <a:xfrm>
            <a:off x="2863850" y="0"/>
            <a:ext cx="6280150" cy="6858000"/>
          </a:xfrm>
          <a:prstGeom prst="rect">
            <a:avLst/>
          </a:prstGeom>
          <a:noFill/>
          <a:ln w="9525">
            <a:noFill/>
            <a:miter lim="800000"/>
            <a:headEnd/>
            <a:tailEnd/>
          </a:ln>
        </p:spPr>
      </p:pic>
      <p:sp>
        <p:nvSpPr>
          <p:cNvPr id="33795" name="Text Box 5"/>
          <p:cNvSpPr txBox="1">
            <a:spLocks noChangeArrowheads="1"/>
          </p:cNvSpPr>
          <p:nvPr/>
        </p:nvSpPr>
        <p:spPr bwMode="auto">
          <a:xfrm>
            <a:off x="0" y="548680"/>
            <a:ext cx="2916238" cy="5509200"/>
          </a:xfrm>
          <a:prstGeom prst="rect">
            <a:avLst/>
          </a:prstGeom>
          <a:noFill/>
          <a:ln w="9525">
            <a:noFill/>
            <a:miter lim="800000"/>
            <a:headEnd/>
            <a:tailEnd/>
          </a:ln>
        </p:spPr>
        <p:txBody>
          <a:bodyPr>
            <a:spAutoFit/>
          </a:bodyPr>
          <a:lstStyle/>
          <a:p>
            <a:pPr algn="ctr">
              <a:spcBef>
                <a:spcPct val="50000"/>
              </a:spcBef>
            </a:pPr>
            <a:r>
              <a:rPr lang="es-ES" sz="3200" dirty="0" smtClean="0"/>
              <a:t>En 1566 estallan revueltas. El </a:t>
            </a:r>
            <a:r>
              <a:rPr lang="es-ES" sz="3200" dirty="0"/>
              <a:t>temible </a:t>
            </a:r>
            <a:r>
              <a:rPr lang="es-ES" sz="3200" dirty="0" smtClean="0">
                <a:solidFill>
                  <a:srgbClr val="FF0000"/>
                </a:solidFill>
              </a:rPr>
              <a:t>duque </a:t>
            </a:r>
            <a:r>
              <a:rPr lang="es-ES" sz="3200" dirty="0">
                <a:solidFill>
                  <a:srgbClr val="FF0000"/>
                </a:solidFill>
              </a:rPr>
              <a:t>de Alba </a:t>
            </a:r>
            <a:r>
              <a:rPr lang="es-ES" sz="3200" dirty="0"/>
              <a:t>fue la respuesta de Felipe II a las demandas de los Países Bajos</a:t>
            </a:r>
            <a:r>
              <a:rPr lang="es-ES" sz="3200" dirty="0" smtClean="0"/>
              <a:t>. Lo envió como gobernador a estos territorios.</a:t>
            </a:r>
            <a:endParaRPr lang="es-ES" sz="3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1.bp.blogspot.com/_P-5VHN1Ric0/TDhm3z4zDHI/AAAAAAAAL1I/JZ33pZI-17c/s1600/picota+en+brujas.jpg"/>
          <p:cNvPicPr>
            <a:picLocks noChangeAspect="1" noChangeArrowheads="1"/>
          </p:cNvPicPr>
          <p:nvPr/>
        </p:nvPicPr>
        <p:blipFill>
          <a:blip r:embed="rId2" cstate="print"/>
          <a:srcRect/>
          <a:stretch>
            <a:fillRect/>
          </a:stretch>
        </p:blipFill>
        <p:spPr bwMode="auto">
          <a:xfrm>
            <a:off x="3121672" y="2060848"/>
            <a:ext cx="6022328" cy="3858055"/>
          </a:xfrm>
          <a:prstGeom prst="rect">
            <a:avLst/>
          </a:prstGeom>
          <a:noFill/>
        </p:spPr>
      </p:pic>
      <p:sp>
        <p:nvSpPr>
          <p:cNvPr id="3" name="2 CuadroTexto"/>
          <p:cNvSpPr txBox="1"/>
          <p:nvPr/>
        </p:nvSpPr>
        <p:spPr>
          <a:xfrm>
            <a:off x="0" y="0"/>
            <a:ext cx="9144000" cy="1569660"/>
          </a:xfrm>
          <a:prstGeom prst="rect">
            <a:avLst/>
          </a:prstGeom>
          <a:noFill/>
        </p:spPr>
        <p:txBody>
          <a:bodyPr wrap="square" rtlCol="0">
            <a:spAutoFit/>
          </a:bodyPr>
          <a:lstStyle/>
          <a:p>
            <a:pPr algn="ctr"/>
            <a:r>
              <a:rPr lang="es-ES" sz="3200" dirty="0" smtClean="0"/>
              <a:t>Una de las primeras medidas del duque fue instaurar el “</a:t>
            </a:r>
            <a:r>
              <a:rPr lang="es-ES" sz="3200" dirty="0" smtClean="0">
                <a:solidFill>
                  <a:srgbClr val="FF0000"/>
                </a:solidFill>
              </a:rPr>
              <a:t>Tribunal de Tumultos</a:t>
            </a:r>
            <a:r>
              <a:rPr lang="es-ES" sz="3200" dirty="0" smtClean="0"/>
              <a:t>”, despectivamente conocido como “Tribunal de la Sangre”.</a:t>
            </a:r>
            <a:endParaRPr lang="es-ES" sz="3200" dirty="0"/>
          </a:p>
        </p:txBody>
      </p:sp>
      <p:sp>
        <p:nvSpPr>
          <p:cNvPr id="4" name="3 CuadroTexto"/>
          <p:cNvSpPr txBox="1"/>
          <p:nvPr/>
        </p:nvSpPr>
        <p:spPr>
          <a:xfrm>
            <a:off x="0" y="1772816"/>
            <a:ext cx="3131840" cy="4524315"/>
          </a:xfrm>
          <a:prstGeom prst="rect">
            <a:avLst/>
          </a:prstGeom>
          <a:noFill/>
        </p:spPr>
        <p:txBody>
          <a:bodyPr wrap="square" rtlCol="0">
            <a:spAutoFit/>
          </a:bodyPr>
          <a:lstStyle/>
          <a:p>
            <a:pPr algn="ctr"/>
            <a:r>
              <a:rPr lang="es-ES" sz="2400" dirty="0" smtClean="0"/>
              <a:t>El duque llamó a los nobles holandeses para anunciarles las medidas del rey. En vez de eso, apresó a los condes de Egmont y </a:t>
            </a:r>
            <a:r>
              <a:rPr lang="es-ES" sz="2400" dirty="0" err="1" smtClean="0"/>
              <a:t>Horn</a:t>
            </a:r>
            <a:r>
              <a:rPr lang="es-ES" sz="2400" dirty="0" smtClean="0"/>
              <a:t>. Leales a Felipe, pero defensores de la tolerancia religiosa, fueron declarados culpables y decapitados en 1568.</a:t>
            </a:r>
            <a:endParaRPr lang="es-E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William I, Prince of Orange by Adriaen Thomasz. Key Rijksmuseum Amsterdam SK-A-3148.jpg"/>
          <p:cNvPicPr>
            <a:picLocks noChangeAspect="1" noChangeArrowheads="1"/>
          </p:cNvPicPr>
          <p:nvPr/>
        </p:nvPicPr>
        <p:blipFill>
          <a:blip r:embed="rId2" cstate="print"/>
          <a:srcRect/>
          <a:stretch>
            <a:fillRect/>
          </a:stretch>
        </p:blipFill>
        <p:spPr bwMode="auto">
          <a:xfrm>
            <a:off x="5930325" y="2420888"/>
            <a:ext cx="3213675" cy="4437112"/>
          </a:xfrm>
          <a:prstGeom prst="rect">
            <a:avLst/>
          </a:prstGeom>
          <a:noFill/>
        </p:spPr>
      </p:pic>
      <p:sp>
        <p:nvSpPr>
          <p:cNvPr id="3" name="2 CuadroTexto"/>
          <p:cNvSpPr txBox="1"/>
          <p:nvPr/>
        </p:nvSpPr>
        <p:spPr>
          <a:xfrm>
            <a:off x="0" y="0"/>
            <a:ext cx="9144000" cy="2308324"/>
          </a:xfrm>
          <a:prstGeom prst="rect">
            <a:avLst/>
          </a:prstGeom>
          <a:noFill/>
        </p:spPr>
        <p:txBody>
          <a:bodyPr wrap="square" rtlCol="0">
            <a:spAutoFit/>
          </a:bodyPr>
          <a:lstStyle/>
          <a:p>
            <a:pPr algn="ctr"/>
            <a:r>
              <a:rPr lang="es-ES" sz="3600" dirty="0" smtClean="0"/>
              <a:t>Otro noble, </a:t>
            </a:r>
            <a:r>
              <a:rPr lang="es-ES" sz="3600" dirty="0" smtClean="0">
                <a:solidFill>
                  <a:srgbClr val="FF0000"/>
                </a:solidFill>
              </a:rPr>
              <a:t>Guillermo de Orange</a:t>
            </a:r>
            <a:r>
              <a:rPr lang="es-ES" sz="3600" dirty="0" smtClean="0"/>
              <a:t>, no acudió a la reunión y huyó a Alemania. Desde allí organizaría la resistencia a los españoles iniciándose la llamada “</a:t>
            </a:r>
            <a:r>
              <a:rPr lang="es-ES" sz="3600" dirty="0" smtClean="0">
                <a:solidFill>
                  <a:srgbClr val="FF0000"/>
                </a:solidFill>
              </a:rPr>
              <a:t>guerra de los 80 Años</a:t>
            </a:r>
            <a:r>
              <a:rPr lang="es-ES" sz="3600" dirty="0" smtClean="0"/>
              <a:t>”.</a:t>
            </a:r>
            <a:endParaRPr lang="es-ES" sz="3600" dirty="0"/>
          </a:p>
        </p:txBody>
      </p:sp>
      <p:sp>
        <p:nvSpPr>
          <p:cNvPr id="4" name="3 CuadroTexto"/>
          <p:cNvSpPr txBox="1"/>
          <p:nvPr/>
        </p:nvSpPr>
        <p:spPr>
          <a:xfrm>
            <a:off x="0" y="2852936"/>
            <a:ext cx="5940152" cy="3539430"/>
          </a:xfrm>
          <a:prstGeom prst="rect">
            <a:avLst/>
          </a:prstGeom>
          <a:noFill/>
        </p:spPr>
        <p:txBody>
          <a:bodyPr wrap="square" rtlCol="0">
            <a:spAutoFit/>
          </a:bodyPr>
          <a:lstStyle/>
          <a:p>
            <a:pPr algn="ctr"/>
            <a:r>
              <a:rPr lang="es-ES" sz="2800" dirty="0" smtClean="0"/>
              <a:t>La ausencia de Guillermo fue sancionada con la pérdida de sus tierras. Pronto de alió con los protestantes y realizó incursiones militares contra los españoles. Para colmo, al duque de Alba no se le ocurrió otra idea que aumentar los impuestos para poder pagar al ejército.</a:t>
            </a:r>
            <a:endParaRPr lang="es-E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cstate="print"/>
          <a:srcRect/>
          <a:stretch>
            <a:fillRect/>
          </a:stretch>
        </p:blipFill>
        <p:spPr bwMode="auto">
          <a:xfrm>
            <a:off x="6215063" y="3140075"/>
            <a:ext cx="2928937" cy="3717925"/>
          </a:xfrm>
          <a:prstGeom prst="rect">
            <a:avLst/>
          </a:prstGeom>
          <a:noFill/>
          <a:ln w="9525">
            <a:noFill/>
            <a:miter lim="800000"/>
            <a:headEnd/>
            <a:tailEnd/>
          </a:ln>
        </p:spPr>
      </p:pic>
      <p:pic>
        <p:nvPicPr>
          <p:cNvPr id="3075" name="Picture 5"/>
          <p:cNvPicPr>
            <a:picLocks noChangeAspect="1" noChangeArrowheads="1"/>
          </p:cNvPicPr>
          <p:nvPr/>
        </p:nvPicPr>
        <p:blipFill>
          <a:blip r:embed="rId4" cstate="print"/>
          <a:srcRect/>
          <a:stretch>
            <a:fillRect/>
          </a:stretch>
        </p:blipFill>
        <p:spPr bwMode="auto">
          <a:xfrm>
            <a:off x="3571875" y="2873375"/>
            <a:ext cx="2800350" cy="3984625"/>
          </a:xfrm>
          <a:prstGeom prst="rect">
            <a:avLst/>
          </a:prstGeom>
          <a:noFill/>
          <a:ln w="9525">
            <a:noFill/>
            <a:miter lim="800000"/>
            <a:headEnd/>
            <a:tailEnd/>
          </a:ln>
        </p:spPr>
      </p:pic>
      <p:pic>
        <p:nvPicPr>
          <p:cNvPr id="3076" name="Picture 6"/>
          <p:cNvPicPr>
            <a:picLocks noChangeAspect="1" noChangeArrowheads="1"/>
          </p:cNvPicPr>
          <p:nvPr/>
        </p:nvPicPr>
        <p:blipFill>
          <a:blip r:embed="rId5" cstate="print"/>
          <a:srcRect/>
          <a:stretch>
            <a:fillRect/>
          </a:stretch>
        </p:blipFill>
        <p:spPr bwMode="auto">
          <a:xfrm>
            <a:off x="0" y="0"/>
            <a:ext cx="3181350" cy="3810000"/>
          </a:xfrm>
          <a:prstGeom prst="rect">
            <a:avLst/>
          </a:prstGeom>
          <a:noFill/>
          <a:ln w="9525">
            <a:noFill/>
            <a:miter lim="800000"/>
            <a:headEnd/>
            <a:tailEnd/>
          </a:ln>
        </p:spPr>
      </p:pic>
      <p:pic>
        <p:nvPicPr>
          <p:cNvPr id="3077" name="Picture 7"/>
          <p:cNvPicPr>
            <a:picLocks noChangeAspect="1" noChangeArrowheads="1"/>
          </p:cNvPicPr>
          <p:nvPr/>
        </p:nvPicPr>
        <p:blipFill>
          <a:blip r:embed="rId6" cstate="print"/>
          <a:srcRect/>
          <a:stretch>
            <a:fillRect/>
          </a:stretch>
        </p:blipFill>
        <p:spPr bwMode="auto">
          <a:xfrm>
            <a:off x="3143250" y="0"/>
            <a:ext cx="3227388" cy="3495675"/>
          </a:xfrm>
          <a:prstGeom prst="rect">
            <a:avLst/>
          </a:prstGeom>
          <a:noFill/>
          <a:ln w="9525">
            <a:noFill/>
            <a:miter lim="800000"/>
            <a:headEnd/>
            <a:tailEnd/>
          </a:ln>
        </p:spPr>
      </p:pic>
      <p:pic>
        <p:nvPicPr>
          <p:cNvPr id="3078" name="Picture 8" descr="C:\Users\Enrique\AppData\Local\Temp\Fernando 3.jpg"/>
          <p:cNvPicPr>
            <a:picLocks noChangeAspect="1" noChangeArrowheads="1"/>
          </p:cNvPicPr>
          <p:nvPr/>
        </p:nvPicPr>
        <p:blipFill>
          <a:blip r:embed="rId7" cstate="print"/>
          <a:srcRect/>
          <a:stretch>
            <a:fillRect/>
          </a:stretch>
        </p:blipFill>
        <p:spPr bwMode="auto">
          <a:xfrm>
            <a:off x="5334000" y="0"/>
            <a:ext cx="3810000" cy="3181350"/>
          </a:xfrm>
          <a:prstGeom prst="rect">
            <a:avLst/>
          </a:prstGeom>
          <a:noFill/>
          <a:ln w="9525">
            <a:noFill/>
            <a:miter lim="800000"/>
            <a:headEnd/>
            <a:tailEnd/>
          </a:ln>
        </p:spPr>
      </p:pic>
      <p:pic>
        <p:nvPicPr>
          <p:cNvPr id="3079" name="Picture 4"/>
          <p:cNvPicPr>
            <a:picLocks noChangeAspect="1" noChangeArrowheads="1"/>
          </p:cNvPicPr>
          <p:nvPr/>
        </p:nvPicPr>
        <p:blipFill>
          <a:blip r:embed="rId8" cstate="print"/>
          <a:srcRect/>
          <a:stretch>
            <a:fillRect/>
          </a:stretch>
        </p:blipFill>
        <p:spPr bwMode="auto">
          <a:xfrm>
            <a:off x="0" y="3429000"/>
            <a:ext cx="3970338" cy="3429000"/>
          </a:xfrm>
          <a:prstGeom prst="rect">
            <a:avLst/>
          </a:prstGeom>
          <a:noFill/>
          <a:ln w="9525">
            <a:noFill/>
            <a:miter lim="800000"/>
            <a:headEnd/>
            <a:tailEnd/>
          </a:ln>
        </p:spPr>
      </p:pic>
      <p:sp>
        <p:nvSpPr>
          <p:cNvPr id="11" name="10 CuadroTexto"/>
          <p:cNvSpPr txBox="1"/>
          <p:nvPr/>
        </p:nvSpPr>
        <p:spPr>
          <a:xfrm>
            <a:off x="1071538" y="2285992"/>
            <a:ext cx="7429552" cy="1754326"/>
          </a:xfrm>
          <a:prstGeom prst="rect">
            <a:avLst/>
          </a:prstGeom>
          <a:solidFill>
            <a:srgbClr val="FF99FF"/>
          </a:solidFill>
          <a:scene3d>
            <a:camera prst="orthographicFront"/>
            <a:lightRig rig="threePt" dir="t"/>
          </a:scene3d>
          <a:sp3d contourW="127000">
            <a:bevelT prst="relaxedInset"/>
          </a:sp3d>
        </p:spPr>
        <p:txBody>
          <a:bodyPr>
            <a:spAutoFit/>
          </a:bodyPr>
          <a:lstStyle/>
          <a:p>
            <a:pPr algn="ctr">
              <a:defRPr/>
            </a:pPr>
            <a:r>
              <a:rPr lang="es-ES" sz="5400" dirty="0" smtClean="0"/>
              <a:t>El imperio de Felipe II (1556-1598)</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descr="File:Map Union of Arras and Utrecht 1579-es.svg"/>
          <p:cNvPicPr>
            <a:picLocks noChangeAspect="1" noChangeArrowheads="1"/>
          </p:cNvPicPr>
          <p:nvPr/>
        </p:nvPicPr>
        <p:blipFill>
          <a:blip r:embed="rId2" cstate="print"/>
          <a:srcRect/>
          <a:stretch>
            <a:fillRect/>
          </a:stretch>
        </p:blipFill>
        <p:spPr bwMode="auto">
          <a:xfrm>
            <a:off x="4162425" y="764704"/>
            <a:ext cx="4981575" cy="5715000"/>
          </a:xfrm>
          <a:prstGeom prst="rect">
            <a:avLst/>
          </a:prstGeom>
          <a:noFill/>
        </p:spPr>
      </p:pic>
      <p:sp>
        <p:nvSpPr>
          <p:cNvPr id="4" name="3 CuadroTexto"/>
          <p:cNvSpPr txBox="1"/>
          <p:nvPr/>
        </p:nvSpPr>
        <p:spPr>
          <a:xfrm>
            <a:off x="0" y="404664"/>
            <a:ext cx="4139952" cy="6186309"/>
          </a:xfrm>
          <a:prstGeom prst="rect">
            <a:avLst/>
          </a:prstGeom>
          <a:noFill/>
        </p:spPr>
        <p:txBody>
          <a:bodyPr wrap="square" rtlCol="0">
            <a:spAutoFit/>
          </a:bodyPr>
          <a:lstStyle/>
          <a:p>
            <a:pPr algn="ctr"/>
            <a:r>
              <a:rPr lang="es-ES" sz="3600" dirty="0" smtClean="0"/>
              <a:t>En 1579 los Países Bajos quedaban </a:t>
            </a:r>
            <a:r>
              <a:rPr lang="es-ES" sz="3600" dirty="0" smtClean="0">
                <a:solidFill>
                  <a:srgbClr val="FF0000"/>
                </a:solidFill>
              </a:rPr>
              <a:t>partidos en dos</a:t>
            </a:r>
            <a:r>
              <a:rPr lang="es-ES" sz="3600" dirty="0" smtClean="0"/>
              <a:t>, con un bando católico (Unión de Arras) al sur leal a los españoles y otro bando protestante (Unión de Utrecht) contrario al dominio español.</a:t>
            </a:r>
            <a:endParaRPr lang="es-ES" sz="3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Resultado de imagen de &quot;que viene el duque de alba&quot;"/>
          <p:cNvPicPr>
            <a:picLocks noChangeAspect="1" noChangeArrowheads="1"/>
          </p:cNvPicPr>
          <p:nvPr/>
        </p:nvPicPr>
        <p:blipFill>
          <a:blip r:embed="rId2" cstate="print"/>
          <a:srcRect/>
          <a:stretch>
            <a:fillRect/>
          </a:stretch>
        </p:blipFill>
        <p:spPr bwMode="auto">
          <a:xfrm>
            <a:off x="-1" y="3451634"/>
            <a:ext cx="9144001" cy="3406367"/>
          </a:xfrm>
          <a:prstGeom prst="rect">
            <a:avLst/>
          </a:prstGeom>
          <a:noFill/>
        </p:spPr>
      </p:pic>
      <p:sp>
        <p:nvSpPr>
          <p:cNvPr id="3" name="2 CuadroTexto"/>
          <p:cNvSpPr txBox="1"/>
          <p:nvPr/>
        </p:nvSpPr>
        <p:spPr>
          <a:xfrm>
            <a:off x="0" y="0"/>
            <a:ext cx="9144000" cy="3170099"/>
          </a:xfrm>
          <a:prstGeom prst="rect">
            <a:avLst/>
          </a:prstGeom>
          <a:noFill/>
        </p:spPr>
        <p:txBody>
          <a:bodyPr wrap="square" rtlCol="0">
            <a:spAutoFit/>
          </a:bodyPr>
          <a:lstStyle/>
          <a:p>
            <a:pPr algn="ctr"/>
            <a:r>
              <a:rPr lang="es-ES" sz="4000" dirty="0" smtClean="0"/>
              <a:t>Los tribunales de sangre juzgaron y condenaron a miles de personas durante 10 años. Todavía hoy en día en Holanda se le dice a los niños que se duerman o vendrá el duque de Alba a por ellos.</a:t>
            </a:r>
            <a:endParaRPr lang="es-ES" sz="4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2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4819" name="Text Box 5" descr="Papel carta"/>
          <p:cNvSpPr txBox="1">
            <a:spLocks noChangeArrowheads="1"/>
          </p:cNvSpPr>
          <p:nvPr/>
        </p:nvSpPr>
        <p:spPr bwMode="auto">
          <a:xfrm>
            <a:off x="0" y="0"/>
            <a:ext cx="9144000" cy="1311275"/>
          </a:xfrm>
          <a:prstGeom prst="rect">
            <a:avLst/>
          </a:prstGeom>
          <a:blipFill dpi="0" rotWithShape="1">
            <a:blip r:embed="rId4" cstate="print"/>
            <a:srcRect/>
            <a:tile tx="0" ty="0" sx="100000" sy="100000" flip="none" algn="tl"/>
          </a:blipFill>
          <a:ln w="9525">
            <a:noFill/>
            <a:miter lim="800000"/>
            <a:headEnd/>
            <a:tailEnd/>
          </a:ln>
        </p:spPr>
        <p:txBody>
          <a:bodyPr>
            <a:spAutoFit/>
          </a:bodyPr>
          <a:lstStyle/>
          <a:p>
            <a:pPr algn="ctr">
              <a:spcBef>
                <a:spcPct val="50000"/>
              </a:spcBef>
            </a:pPr>
            <a:r>
              <a:rPr lang="es-ES" sz="4000" dirty="0"/>
              <a:t>Felipe II sufrió su derrota más severa cuando intentaba </a:t>
            </a:r>
            <a:r>
              <a:rPr lang="es-ES" sz="4000" dirty="0">
                <a:solidFill>
                  <a:srgbClr val="FF0000"/>
                </a:solidFill>
              </a:rPr>
              <a:t>invadir Inglaterra</a:t>
            </a:r>
            <a:r>
              <a:rPr lang="es-ES" sz="4000" dirty="0"/>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26a"/>
          <p:cNvPicPr>
            <a:picLocks noChangeAspect="1" noChangeArrowheads="1"/>
          </p:cNvPicPr>
          <p:nvPr/>
        </p:nvPicPr>
        <p:blipFill>
          <a:blip r:embed="rId3" cstate="print"/>
          <a:srcRect/>
          <a:stretch>
            <a:fillRect/>
          </a:stretch>
        </p:blipFill>
        <p:spPr bwMode="auto">
          <a:xfrm>
            <a:off x="0" y="19050"/>
            <a:ext cx="9144000" cy="6859588"/>
          </a:xfrm>
          <a:prstGeom prst="rect">
            <a:avLst/>
          </a:prstGeom>
          <a:noFill/>
          <a:ln w="9525">
            <a:noFill/>
            <a:miter lim="800000"/>
            <a:headEnd/>
            <a:tailEnd/>
          </a:ln>
        </p:spPr>
      </p:pic>
      <p:sp>
        <p:nvSpPr>
          <p:cNvPr id="35843" name="Text Box 5" descr="Papel carta"/>
          <p:cNvSpPr txBox="1">
            <a:spLocks noChangeArrowheads="1"/>
          </p:cNvSpPr>
          <p:nvPr/>
        </p:nvSpPr>
        <p:spPr bwMode="auto">
          <a:xfrm>
            <a:off x="0" y="5780782"/>
            <a:ext cx="9144000" cy="1077218"/>
          </a:xfrm>
          <a:prstGeom prst="rect">
            <a:avLst/>
          </a:prstGeom>
          <a:blipFill dpi="0" rotWithShape="1">
            <a:blip r:embed="rId4" cstate="print"/>
            <a:srcRect/>
            <a:tile tx="0" ty="0" sx="100000" sy="100000" flip="none" algn="tl"/>
          </a:blipFill>
          <a:ln w="9525">
            <a:noFill/>
            <a:miter lim="800000"/>
            <a:headEnd/>
            <a:tailEnd/>
          </a:ln>
        </p:spPr>
        <p:txBody>
          <a:bodyPr>
            <a:spAutoFit/>
          </a:bodyPr>
          <a:lstStyle/>
          <a:p>
            <a:pPr algn="ctr">
              <a:spcBef>
                <a:spcPct val="50000"/>
              </a:spcBef>
            </a:pPr>
            <a:r>
              <a:rPr lang="es-ES" sz="3200" dirty="0"/>
              <a:t>La “Armada Invencible</a:t>
            </a:r>
            <a:r>
              <a:rPr lang="es-ES" sz="3200" dirty="0" smtClean="0"/>
              <a:t>” (así llamada sarcásticamente por los ingleses) </a:t>
            </a:r>
            <a:r>
              <a:rPr lang="es-ES" sz="3200" dirty="0"/>
              <a:t>se disponía en 1588 a invadir la isla…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27"/>
          <p:cNvPicPr>
            <a:picLocks noChangeAspect="1" noChangeArrowheads="1"/>
          </p:cNvPicPr>
          <p:nvPr/>
        </p:nvPicPr>
        <p:blipFill>
          <a:blip r:embed="rId3" cstate="print"/>
          <a:srcRect/>
          <a:stretch>
            <a:fillRect/>
          </a:stretch>
        </p:blipFill>
        <p:spPr bwMode="auto">
          <a:xfrm>
            <a:off x="0" y="0"/>
            <a:ext cx="9144000" cy="6848475"/>
          </a:xfrm>
          <a:prstGeom prst="rect">
            <a:avLst/>
          </a:prstGeom>
          <a:noFill/>
          <a:ln w="9525">
            <a:noFill/>
            <a:miter lim="800000"/>
            <a:headEnd/>
            <a:tailEnd/>
          </a:ln>
        </p:spPr>
      </p:pic>
      <p:sp>
        <p:nvSpPr>
          <p:cNvPr id="36867" name="Text Box 5" descr="Mármol blanco"/>
          <p:cNvSpPr txBox="1">
            <a:spLocks noChangeArrowheads="1"/>
          </p:cNvSpPr>
          <p:nvPr/>
        </p:nvSpPr>
        <p:spPr bwMode="auto">
          <a:xfrm>
            <a:off x="0" y="6156325"/>
            <a:ext cx="9144000" cy="701675"/>
          </a:xfrm>
          <a:prstGeom prst="rect">
            <a:avLst/>
          </a:prstGeom>
          <a:blipFill dpi="0" rotWithShape="1">
            <a:blip r:embed="rId4" cstate="print"/>
            <a:srcRect/>
            <a:tile tx="0" ty="0" sx="100000" sy="100000" flip="none" algn="tl"/>
          </a:blipFill>
          <a:ln w="9525">
            <a:noFill/>
            <a:miter lim="800000"/>
            <a:headEnd/>
            <a:tailEnd/>
          </a:ln>
        </p:spPr>
        <p:txBody>
          <a:bodyPr>
            <a:spAutoFit/>
          </a:bodyPr>
          <a:lstStyle/>
          <a:p>
            <a:pPr algn="ctr">
              <a:spcBef>
                <a:spcPct val="50000"/>
              </a:spcBef>
            </a:pPr>
            <a:r>
              <a:rPr lang="es-ES" sz="4000"/>
              <a:t>…pero resultó no ser tan invencible.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28"/>
          <p:cNvPicPr>
            <a:picLocks noChangeAspect="1" noChangeArrowheads="1"/>
          </p:cNvPicPr>
          <p:nvPr/>
        </p:nvPicPr>
        <p:blipFill>
          <a:blip r:embed="rId3" cstate="print"/>
          <a:srcRect/>
          <a:stretch>
            <a:fillRect/>
          </a:stretch>
        </p:blipFill>
        <p:spPr bwMode="auto">
          <a:xfrm>
            <a:off x="5781675" y="0"/>
            <a:ext cx="3362325" cy="6858000"/>
          </a:xfrm>
          <a:prstGeom prst="rect">
            <a:avLst/>
          </a:prstGeom>
          <a:noFill/>
          <a:ln w="9525">
            <a:noFill/>
            <a:miter lim="800000"/>
            <a:headEnd/>
            <a:tailEnd/>
          </a:ln>
        </p:spPr>
      </p:pic>
      <p:sp>
        <p:nvSpPr>
          <p:cNvPr id="37891" name="Text Box 5"/>
          <p:cNvSpPr txBox="1">
            <a:spLocks noChangeArrowheads="1"/>
          </p:cNvSpPr>
          <p:nvPr/>
        </p:nvSpPr>
        <p:spPr bwMode="auto">
          <a:xfrm>
            <a:off x="0" y="117693"/>
            <a:ext cx="5724128" cy="6740307"/>
          </a:xfrm>
          <a:prstGeom prst="rect">
            <a:avLst/>
          </a:prstGeom>
          <a:noFill/>
          <a:ln w="9525">
            <a:noFill/>
            <a:miter lim="800000"/>
            <a:headEnd/>
            <a:tailEnd/>
          </a:ln>
        </p:spPr>
        <p:txBody>
          <a:bodyPr wrap="square">
            <a:spAutoFit/>
          </a:bodyPr>
          <a:lstStyle/>
          <a:p>
            <a:pPr algn="ctr">
              <a:spcBef>
                <a:spcPct val="50000"/>
              </a:spcBef>
            </a:pPr>
            <a:r>
              <a:rPr lang="es-ES" sz="3600" dirty="0"/>
              <a:t>Ruta seguida por la Armada Invencible en 1588. La flota española pretendía recoger a los tercios de los Países Bajos capitaneados por Alejandro de </a:t>
            </a:r>
            <a:r>
              <a:rPr lang="es-ES" sz="3600" dirty="0" err="1"/>
              <a:t>Farnesio</a:t>
            </a:r>
            <a:r>
              <a:rPr lang="es-ES" sz="3600" dirty="0"/>
              <a:t> y desembarcar en Inglaterra</a:t>
            </a:r>
            <a:r>
              <a:rPr lang="es-ES" sz="3600" dirty="0" smtClean="0"/>
              <a:t>. Sin embargo, no contaban con un tiempo tan malo y se encontraron con una importante flota en frente y un almirante sin experiencia naval.</a:t>
            </a:r>
            <a:endParaRPr lang="es-ES" sz="3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John Hawkins.JPG"/>
          <p:cNvPicPr>
            <a:picLocks noChangeAspect="1" noChangeArrowheads="1"/>
          </p:cNvPicPr>
          <p:nvPr/>
        </p:nvPicPr>
        <p:blipFill>
          <a:blip r:embed="rId2" cstate="print"/>
          <a:srcRect/>
          <a:stretch>
            <a:fillRect/>
          </a:stretch>
        </p:blipFill>
        <p:spPr bwMode="auto">
          <a:xfrm>
            <a:off x="0" y="1988840"/>
            <a:ext cx="3203848" cy="3917433"/>
          </a:xfrm>
          <a:prstGeom prst="rect">
            <a:avLst/>
          </a:prstGeom>
          <a:noFill/>
        </p:spPr>
      </p:pic>
      <p:pic>
        <p:nvPicPr>
          <p:cNvPr id="75780" name="Picture 4" descr="1590 or later Marcus Gheeraerts, Sir Francis Drake Buckland Abbey, Devon.jpg"/>
          <p:cNvPicPr>
            <a:picLocks noChangeAspect="1" noChangeArrowheads="1"/>
          </p:cNvPicPr>
          <p:nvPr/>
        </p:nvPicPr>
        <p:blipFill>
          <a:blip r:embed="rId3" cstate="print"/>
          <a:srcRect/>
          <a:stretch>
            <a:fillRect/>
          </a:stretch>
        </p:blipFill>
        <p:spPr bwMode="auto">
          <a:xfrm>
            <a:off x="6228184" y="1988840"/>
            <a:ext cx="2915816" cy="3976112"/>
          </a:xfrm>
          <a:prstGeom prst="rect">
            <a:avLst/>
          </a:prstGeom>
          <a:noFill/>
        </p:spPr>
      </p:pic>
      <p:sp>
        <p:nvSpPr>
          <p:cNvPr id="4" name="Text Box 5" descr="Papel carta"/>
          <p:cNvSpPr txBox="1">
            <a:spLocks noChangeArrowheads="1"/>
          </p:cNvSpPr>
          <p:nvPr/>
        </p:nvSpPr>
        <p:spPr bwMode="auto">
          <a:xfrm>
            <a:off x="0" y="0"/>
            <a:ext cx="9144000" cy="1938992"/>
          </a:xfrm>
          <a:prstGeom prst="rect">
            <a:avLst/>
          </a:prstGeom>
          <a:blipFill dpi="0" rotWithShape="1">
            <a:blip r:embed="rId4" cstate="print"/>
            <a:srcRect/>
            <a:tile tx="0" ty="0" sx="100000" sy="100000" flip="none" algn="tl"/>
          </a:blipFill>
          <a:ln w="9525">
            <a:noFill/>
            <a:miter lim="800000"/>
            <a:headEnd/>
            <a:tailEnd/>
          </a:ln>
        </p:spPr>
        <p:txBody>
          <a:bodyPr>
            <a:spAutoFit/>
          </a:bodyPr>
          <a:lstStyle/>
          <a:p>
            <a:pPr algn="ctr">
              <a:spcBef>
                <a:spcPct val="50000"/>
              </a:spcBef>
            </a:pPr>
            <a:r>
              <a:rPr lang="es-ES" sz="4000" dirty="0" smtClean="0"/>
              <a:t>Esta invasión hay que entenderla dentro de la guerra anglo-española que duraría desde 1585 a 1604.</a:t>
            </a:r>
            <a:endParaRPr lang="es-ES" sz="4000" dirty="0"/>
          </a:p>
        </p:txBody>
      </p:sp>
      <p:sp>
        <p:nvSpPr>
          <p:cNvPr id="5" name="4 CuadroTexto"/>
          <p:cNvSpPr txBox="1"/>
          <p:nvPr/>
        </p:nvSpPr>
        <p:spPr>
          <a:xfrm>
            <a:off x="3203848" y="2060848"/>
            <a:ext cx="3024336" cy="4524315"/>
          </a:xfrm>
          <a:prstGeom prst="rect">
            <a:avLst/>
          </a:prstGeom>
          <a:noFill/>
        </p:spPr>
        <p:txBody>
          <a:bodyPr wrap="square" rtlCol="0">
            <a:spAutoFit/>
          </a:bodyPr>
          <a:lstStyle/>
          <a:p>
            <a:pPr algn="ctr"/>
            <a:r>
              <a:rPr lang="es-ES" sz="2400" dirty="0" smtClean="0"/>
              <a:t>El trasfondo de dicha guerra el dominio naval del Atlántico, especialmente una vez que Felipe se había convertido en rey de Portugal. Isabel I de Inglaterra no había dudado desde los años 60 en conceder patentes de corso a marinos ingleses.</a:t>
            </a:r>
            <a:endParaRPr lang="es-ES" sz="2400" dirty="0"/>
          </a:p>
        </p:txBody>
      </p:sp>
      <p:sp>
        <p:nvSpPr>
          <p:cNvPr id="6" name="5 CuadroTexto"/>
          <p:cNvSpPr txBox="1"/>
          <p:nvPr/>
        </p:nvSpPr>
        <p:spPr>
          <a:xfrm>
            <a:off x="0" y="6021288"/>
            <a:ext cx="3131840" cy="646331"/>
          </a:xfrm>
          <a:prstGeom prst="rect">
            <a:avLst/>
          </a:prstGeom>
          <a:noFill/>
        </p:spPr>
        <p:txBody>
          <a:bodyPr wrap="square" rtlCol="0">
            <a:spAutoFit/>
          </a:bodyPr>
          <a:lstStyle/>
          <a:p>
            <a:pPr algn="ctr"/>
            <a:r>
              <a:rPr lang="es-ES" dirty="0" smtClean="0"/>
              <a:t>John Hawkins y Francis </a:t>
            </a:r>
            <a:r>
              <a:rPr lang="es-ES" dirty="0" err="1" smtClean="0"/>
              <a:t>Drake</a:t>
            </a:r>
            <a:r>
              <a:rPr lang="es-ES" dirty="0" smtClean="0"/>
              <a:t>, corsarios al servicio de Isabel I.</a:t>
            </a:r>
            <a:endParaRPr lang="es-ES_tradnl" dirty="0"/>
          </a:p>
        </p:txBody>
      </p:sp>
      <p:sp>
        <p:nvSpPr>
          <p:cNvPr id="7" name="6 CuadroTexto"/>
          <p:cNvSpPr txBox="1"/>
          <p:nvPr/>
        </p:nvSpPr>
        <p:spPr>
          <a:xfrm>
            <a:off x="6228184" y="6021288"/>
            <a:ext cx="2915816" cy="646331"/>
          </a:xfrm>
          <a:prstGeom prst="rect">
            <a:avLst/>
          </a:prstGeom>
          <a:noFill/>
        </p:spPr>
        <p:txBody>
          <a:bodyPr wrap="square" rtlCol="0">
            <a:spAutoFit/>
          </a:bodyPr>
          <a:lstStyle/>
          <a:p>
            <a:pPr algn="ctr"/>
            <a:r>
              <a:rPr lang="es-ES" dirty="0" smtClean="0"/>
              <a:t>Parecidos a los piratas, estos personajes servían a un rey.</a:t>
            </a:r>
            <a:endParaRPr lang="es-ES_tradnl"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4105240" y="500042"/>
            <a:ext cx="5038760" cy="4929222"/>
          </a:xfrm>
          <a:prstGeom prst="rect">
            <a:avLst/>
          </a:prstGeom>
          <a:noFill/>
          <a:ln w="9525">
            <a:noFill/>
            <a:miter lim="800000"/>
            <a:headEnd/>
            <a:tailEnd/>
          </a:ln>
          <a:effectLst/>
        </p:spPr>
      </p:pic>
      <p:sp>
        <p:nvSpPr>
          <p:cNvPr id="3" name="2 CuadroTexto"/>
          <p:cNvSpPr txBox="1"/>
          <p:nvPr/>
        </p:nvSpPr>
        <p:spPr>
          <a:xfrm>
            <a:off x="0" y="142852"/>
            <a:ext cx="4071934" cy="6370975"/>
          </a:xfrm>
          <a:prstGeom prst="rect">
            <a:avLst/>
          </a:prstGeom>
          <a:noFill/>
        </p:spPr>
        <p:txBody>
          <a:bodyPr wrap="square" rtlCol="0">
            <a:spAutoFit/>
          </a:bodyPr>
          <a:lstStyle/>
          <a:p>
            <a:pPr algn="ctr"/>
            <a:r>
              <a:rPr lang="es-ES" sz="2400" dirty="0" smtClean="0"/>
              <a:t>El otro gran fracaso de Felipe II estuvo relacionado con las </a:t>
            </a:r>
            <a:r>
              <a:rPr lang="es-ES" sz="2400" dirty="0" smtClean="0">
                <a:solidFill>
                  <a:srgbClr val="FF0000"/>
                </a:solidFill>
              </a:rPr>
              <a:t>finanzas</a:t>
            </a:r>
            <a:r>
              <a:rPr lang="es-ES" sz="2400" dirty="0" smtClean="0"/>
              <a:t>. La plata americana llegaba en grandes cantidades pero toda era desviada a las campañas militares y el pago a la creciente multitud de funcionarios. Por este motivo, la economía castellana y aragonesa no pudo aprovechar estas grandes cantidades de capital para desarrollarse. Desde el final del reinado de Carlos I se sucedieron varias </a:t>
            </a:r>
            <a:r>
              <a:rPr lang="es-ES" sz="2400" dirty="0" smtClean="0">
                <a:solidFill>
                  <a:srgbClr val="FF0000"/>
                </a:solidFill>
              </a:rPr>
              <a:t>bancarrotas</a:t>
            </a:r>
            <a:r>
              <a:rPr lang="es-ES" sz="2400" dirty="0" smtClean="0"/>
              <a:t>, situaciones peligrosas puesto que los pagos al Ejército se retrasaban.</a:t>
            </a:r>
            <a:endParaRPr lang="es-ES" sz="2400" dirty="0"/>
          </a:p>
        </p:txBody>
      </p:sp>
      <p:sp>
        <p:nvSpPr>
          <p:cNvPr id="4" name="3 CuadroTexto"/>
          <p:cNvSpPr txBox="1"/>
          <p:nvPr/>
        </p:nvSpPr>
        <p:spPr>
          <a:xfrm>
            <a:off x="4283968" y="5445224"/>
            <a:ext cx="4643470" cy="1200329"/>
          </a:xfrm>
          <a:prstGeom prst="rect">
            <a:avLst/>
          </a:prstGeom>
          <a:noFill/>
        </p:spPr>
        <p:txBody>
          <a:bodyPr wrap="square" rtlCol="0">
            <a:spAutoFit/>
          </a:bodyPr>
          <a:lstStyle/>
          <a:p>
            <a:pPr algn="ctr"/>
            <a:r>
              <a:rPr lang="es-ES" dirty="0" smtClean="0"/>
              <a:t>La Flota de Indias estaba compuesta por grandes galeones que traían la plata desde los puertos americanos hasta Sevilla. Fue la respuesta a los ataques de los corsarios.</a:t>
            </a:r>
            <a:endParaRPr lang="es-E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a:stretch>
            <a:fillRect/>
          </a:stretch>
        </p:blipFill>
        <p:spPr bwMode="auto">
          <a:xfrm>
            <a:off x="0" y="925284"/>
            <a:ext cx="9144000" cy="5932715"/>
          </a:xfrm>
          <a:prstGeom prst="rect">
            <a:avLst/>
          </a:prstGeom>
          <a:noFill/>
          <a:ln w="9525">
            <a:noFill/>
            <a:miter lim="800000"/>
            <a:headEnd/>
            <a:tailEnd/>
          </a:ln>
          <a:effectLst/>
        </p:spPr>
      </p:pic>
      <p:sp>
        <p:nvSpPr>
          <p:cNvPr id="3" name="2 CuadroTexto"/>
          <p:cNvSpPr txBox="1"/>
          <p:nvPr/>
        </p:nvSpPr>
        <p:spPr>
          <a:xfrm>
            <a:off x="0" y="0"/>
            <a:ext cx="9144000" cy="1077218"/>
          </a:xfrm>
          <a:prstGeom prst="rect">
            <a:avLst/>
          </a:prstGeom>
          <a:noFill/>
        </p:spPr>
        <p:txBody>
          <a:bodyPr wrap="square" rtlCol="0">
            <a:spAutoFit/>
          </a:bodyPr>
          <a:lstStyle/>
          <a:p>
            <a:pPr algn="ctr"/>
            <a:r>
              <a:rPr lang="es-ES" sz="3200" dirty="0" smtClean="0"/>
              <a:t>Principales acontecimientos de la política exterior de Felipe II.</a:t>
            </a:r>
            <a:endParaRPr lang="es-E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1988840"/>
            <a:ext cx="8064896" cy="2308324"/>
          </a:xfrm>
          <a:prstGeom prst="rect">
            <a:avLst/>
          </a:prstGeom>
          <a:noFill/>
        </p:spPr>
        <p:txBody>
          <a:bodyPr wrap="square" rtlCol="0">
            <a:spAutoFit/>
          </a:bodyPr>
          <a:lstStyle/>
          <a:p>
            <a:pPr algn="ctr"/>
            <a:r>
              <a:rPr lang="es-ES" sz="7200" dirty="0" smtClean="0">
                <a:solidFill>
                  <a:srgbClr val="FF0000"/>
                </a:solidFill>
              </a:rPr>
              <a:t>La monarquía hispánica de Felipe II</a:t>
            </a:r>
            <a:endParaRPr lang="es-ES_tradnl" sz="72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5611712" y="1628800"/>
            <a:ext cx="3532288" cy="4286256"/>
          </a:xfrm>
          <a:prstGeom prst="rect">
            <a:avLst/>
          </a:prstGeom>
          <a:noFill/>
          <a:ln w="9525">
            <a:noFill/>
            <a:miter lim="800000"/>
            <a:headEnd/>
            <a:tailEnd/>
          </a:ln>
          <a:effectLst/>
        </p:spPr>
      </p:pic>
      <p:sp>
        <p:nvSpPr>
          <p:cNvPr id="4" name="3 CuadroTexto"/>
          <p:cNvSpPr txBox="1"/>
          <p:nvPr/>
        </p:nvSpPr>
        <p:spPr>
          <a:xfrm>
            <a:off x="0" y="0"/>
            <a:ext cx="9144000" cy="1200329"/>
          </a:xfrm>
          <a:prstGeom prst="rect">
            <a:avLst/>
          </a:prstGeom>
          <a:noFill/>
        </p:spPr>
        <p:txBody>
          <a:bodyPr wrap="square" rtlCol="0">
            <a:spAutoFit/>
          </a:bodyPr>
          <a:lstStyle/>
          <a:p>
            <a:pPr algn="ctr"/>
            <a:r>
              <a:rPr lang="es-ES" sz="3600" dirty="0" smtClean="0"/>
              <a:t>Con 28 años Felipe recibía la mayor parte de títulos y territorios de su padre.</a:t>
            </a:r>
            <a:endParaRPr lang="es-ES" sz="3600" dirty="0"/>
          </a:p>
        </p:txBody>
      </p:sp>
      <p:sp>
        <p:nvSpPr>
          <p:cNvPr id="6" name="5 CuadroTexto"/>
          <p:cNvSpPr txBox="1"/>
          <p:nvPr/>
        </p:nvSpPr>
        <p:spPr>
          <a:xfrm>
            <a:off x="5580112" y="6093296"/>
            <a:ext cx="3563888" cy="369332"/>
          </a:xfrm>
          <a:prstGeom prst="rect">
            <a:avLst/>
          </a:prstGeom>
          <a:noFill/>
        </p:spPr>
        <p:txBody>
          <a:bodyPr wrap="square" rtlCol="0">
            <a:spAutoFit/>
          </a:bodyPr>
          <a:lstStyle/>
          <a:p>
            <a:pPr algn="ctr"/>
            <a:r>
              <a:rPr lang="es-ES" dirty="0" smtClean="0"/>
              <a:t>Felipe II de joven</a:t>
            </a:r>
            <a:endParaRPr lang="es-ES" dirty="0"/>
          </a:p>
        </p:txBody>
      </p:sp>
      <p:sp>
        <p:nvSpPr>
          <p:cNvPr id="7" name="6 CuadroTexto"/>
          <p:cNvSpPr txBox="1"/>
          <p:nvPr/>
        </p:nvSpPr>
        <p:spPr>
          <a:xfrm>
            <a:off x="0" y="1772816"/>
            <a:ext cx="5572132" cy="4154984"/>
          </a:xfrm>
          <a:prstGeom prst="rect">
            <a:avLst/>
          </a:prstGeom>
          <a:noFill/>
        </p:spPr>
        <p:txBody>
          <a:bodyPr wrap="square" rtlCol="0">
            <a:spAutoFit/>
          </a:bodyPr>
          <a:lstStyle/>
          <a:p>
            <a:pPr algn="ctr"/>
            <a:r>
              <a:rPr lang="es-ES" sz="2400" dirty="0" smtClean="0"/>
              <a:t>Llamado “el Prudente”, </a:t>
            </a:r>
            <a:r>
              <a:rPr lang="es-ES" sz="2400" dirty="0" smtClean="0">
                <a:solidFill>
                  <a:srgbClr val="FF0000"/>
                </a:solidFill>
              </a:rPr>
              <a:t>su personalidad ha sido vista desde ópticas muy diferentes</a:t>
            </a:r>
            <a:r>
              <a:rPr lang="es-ES" sz="2400" dirty="0" smtClean="0"/>
              <a:t>. Los forjadores de la leyenda negra lo consideraban un fanático, lejos de la imagen de persona concienzuda y trabajadora que se tenía de él en otras partes. Lo cierto es que mostraba una personalidad obsesiva, insegura y tímida. En cuanto a su educación, fue muy diferente a la de su padre al nacer y ser educado en España.</a:t>
            </a:r>
            <a:endParaRPr lang="es-E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3" cstate="print"/>
          <a:srcRect/>
          <a:stretch>
            <a:fillRect/>
          </a:stretch>
        </p:blipFill>
        <p:spPr bwMode="auto">
          <a:xfrm>
            <a:off x="5643570" y="1472723"/>
            <a:ext cx="3500430" cy="5385277"/>
          </a:xfrm>
          <a:prstGeom prst="rect">
            <a:avLst/>
          </a:prstGeom>
          <a:noFill/>
          <a:ln w="9525">
            <a:noFill/>
            <a:miter lim="800000"/>
            <a:headEnd/>
            <a:tailEnd/>
          </a:ln>
          <a:effectLst/>
        </p:spPr>
      </p:pic>
      <p:pic>
        <p:nvPicPr>
          <p:cNvPr id="22532" name="Picture 4"/>
          <p:cNvPicPr>
            <a:picLocks noChangeAspect="1" noChangeArrowheads="1"/>
          </p:cNvPicPr>
          <p:nvPr/>
        </p:nvPicPr>
        <p:blipFill>
          <a:blip r:embed="rId4" cstate="print"/>
          <a:srcRect/>
          <a:stretch>
            <a:fillRect/>
          </a:stretch>
        </p:blipFill>
        <p:spPr bwMode="auto">
          <a:xfrm>
            <a:off x="0" y="1500174"/>
            <a:ext cx="3327398" cy="5357826"/>
          </a:xfrm>
          <a:prstGeom prst="rect">
            <a:avLst/>
          </a:prstGeom>
          <a:noFill/>
          <a:ln w="9525">
            <a:noFill/>
            <a:miter lim="800000"/>
            <a:headEnd/>
            <a:tailEnd/>
          </a:ln>
          <a:effectLst/>
        </p:spPr>
      </p:pic>
      <p:sp>
        <p:nvSpPr>
          <p:cNvPr id="5" name="4 CuadroTexto"/>
          <p:cNvSpPr txBox="1"/>
          <p:nvPr/>
        </p:nvSpPr>
        <p:spPr>
          <a:xfrm>
            <a:off x="0" y="0"/>
            <a:ext cx="9144000" cy="1477328"/>
          </a:xfrm>
          <a:prstGeom prst="rect">
            <a:avLst/>
          </a:prstGeom>
          <a:noFill/>
        </p:spPr>
        <p:txBody>
          <a:bodyPr wrap="square" rtlCol="0">
            <a:spAutoFit/>
          </a:bodyPr>
          <a:lstStyle/>
          <a:p>
            <a:pPr algn="ctr"/>
            <a:r>
              <a:rPr lang="es-ES" sz="3000" dirty="0" smtClean="0"/>
              <a:t>Felipe heredó los </a:t>
            </a:r>
            <a:r>
              <a:rPr lang="es-ES" sz="3000" dirty="0" smtClean="0">
                <a:solidFill>
                  <a:srgbClr val="FF0000"/>
                </a:solidFill>
              </a:rPr>
              <a:t>territorios, preocupaciones y estrategias de Carlos</a:t>
            </a:r>
            <a:r>
              <a:rPr lang="es-ES" sz="3000" dirty="0" smtClean="0"/>
              <a:t>. No obstante, el Sacro Imperio pasó a manos de Fernando (izquierda), hermano de Carlos.</a:t>
            </a:r>
            <a:endParaRPr lang="es-ES" sz="3000" dirty="0"/>
          </a:p>
        </p:txBody>
      </p:sp>
      <p:sp>
        <p:nvSpPr>
          <p:cNvPr id="6" name="5 CuadroTexto"/>
          <p:cNvSpPr txBox="1"/>
          <p:nvPr/>
        </p:nvSpPr>
        <p:spPr>
          <a:xfrm>
            <a:off x="3347864" y="1556792"/>
            <a:ext cx="2304256" cy="5262979"/>
          </a:xfrm>
          <a:prstGeom prst="rect">
            <a:avLst/>
          </a:prstGeom>
          <a:noFill/>
        </p:spPr>
        <p:txBody>
          <a:bodyPr wrap="square" rtlCol="0">
            <a:spAutoFit/>
          </a:bodyPr>
          <a:lstStyle/>
          <a:p>
            <a:pPr algn="ctr"/>
            <a:r>
              <a:rPr lang="es-ES" sz="2400" dirty="0" smtClean="0"/>
              <a:t>Felipe (derecha) mantuvo la ambición de crear una </a:t>
            </a:r>
            <a:r>
              <a:rPr lang="es-ES" sz="2400" dirty="0" smtClean="0">
                <a:solidFill>
                  <a:srgbClr val="FF0000"/>
                </a:solidFill>
              </a:rPr>
              <a:t>monarquía católica</a:t>
            </a:r>
            <a:r>
              <a:rPr lang="es-ES" sz="2400" dirty="0" smtClean="0"/>
              <a:t>. Sin embargo, al no recibir el título imperial su gobierno se centraría en mayor medida en los </a:t>
            </a:r>
            <a:r>
              <a:rPr lang="es-ES" sz="2400" dirty="0" smtClean="0">
                <a:solidFill>
                  <a:srgbClr val="FF0000"/>
                </a:solidFill>
              </a:rPr>
              <a:t>territorios peninsulares</a:t>
            </a:r>
            <a:r>
              <a:rPr lang="es-ES" sz="2400" dirty="0" smtClean="0"/>
              <a:t>.</a:t>
            </a:r>
            <a:endParaRPr lang="es-E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0" y="2564904"/>
            <a:ext cx="9144000" cy="3342759"/>
          </a:xfrm>
          <a:prstGeom prst="rect">
            <a:avLst/>
          </a:prstGeom>
          <a:noFill/>
          <a:ln w="9525">
            <a:noFill/>
            <a:miter lim="800000"/>
            <a:headEnd/>
            <a:tailEnd/>
          </a:ln>
          <a:effectLst/>
        </p:spPr>
      </p:pic>
      <p:sp>
        <p:nvSpPr>
          <p:cNvPr id="3" name="2 CuadroTexto"/>
          <p:cNvSpPr txBox="1"/>
          <p:nvPr/>
        </p:nvSpPr>
        <p:spPr>
          <a:xfrm>
            <a:off x="0" y="0"/>
            <a:ext cx="9144000" cy="2431435"/>
          </a:xfrm>
          <a:prstGeom prst="rect">
            <a:avLst/>
          </a:prstGeom>
          <a:noFill/>
        </p:spPr>
        <p:txBody>
          <a:bodyPr wrap="square" rtlCol="0">
            <a:spAutoFit/>
          </a:bodyPr>
          <a:lstStyle/>
          <a:p>
            <a:pPr algn="ctr"/>
            <a:r>
              <a:rPr lang="es-ES" sz="3800" dirty="0" smtClean="0"/>
              <a:t>Esta orientación hispánica se traduce en el traslado de la </a:t>
            </a:r>
            <a:r>
              <a:rPr lang="es-ES" sz="3800" dirty="0" smtClean="0">
                <a:solidFill>
                  <a:srgbClr val="FF0000"/>
                </a:solidFill>
              </a:rPr>
              <a:t>corte a Madrid </a:t>
            </a:r>
            <a:r>
              <a:rPr lang="es-ES" sz="3800" dirty="0" smtClean="0"/>
              <a:t>(1561). Mandó construir al norte el </a:t>
            </a:r>
            <a:r>
              <a:rPr lang="es-ES" sz="3800" dirty="0" smtClean="0">
                <a:solidFill>
                  <a:srgbClr val="FF0000"/>
                </a:solidFill>
              </a:rPr>
              <a:t>monasterio de El Escorial </a:t>
            </a:r>
            <a:r>
              <a:rPr lang="es-ES" sz="3800" dirty="0" smtClean="0"/>
              <a:t>como centro de su poder.</a:t>
            </a:r>
            <a:endParaRPr lang="es-ES" sz="3800" dirty="0"/>
          </a:p>
        </p:txBody>
      </p:sp>
      <p:sp>
        <p:nvSpPr>
          <p:cNvPr id="4" name="3 CuadroTexto"/>
          <p:cNvSpPr txBox="1"/>
          <p:nvPr/>
        </p:nvSpPr>
        <p:spPr>
          <a:xfrm>
            <a:off x="0" y="6027003"/>
            <a:ext cx="9144000" cy="830997"/>
          </a:xfrm>
          <a:prstGeom prst="rect">
            <a:avLst/>
          </a:prstGeom>
          <a:noFill/>
        </p:spPr>
        <p:txBody>
          <a:bodyPr wrap="square" rtlCol="0">
            <a:spAutoFit/>
          </a:bodyPr>
          <a:lstStyle/>
          <a:p>
            <a:pPr algn="ctr"/>
            <a:r>
              <a:rPr lang="es-ES" sz="2400" dirty="0" smtClean="0"/>
              <a:t>El Real Monasterio de El Escorial fue mandado construir por Felipe II para conmemorar la victoria en la batalla de S. Quintín.</a:t>
            </a:r>
            <a:endParaRPr lang="es-ES_tradnl" sz="2400" dirty="0"/>
          </a:p>
        </p:txBody>
      </p:sp>
    </p:spTree>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TotalTime>
  <Words>2734</Words>
  <Application>Microsoft Office PowerPoint</Application>
  <PresentationFormat>Presentación en pantalla (4:3)</PresentationFormat>
  <Paragraphs>132</Paragraphs>
  <Slides>58</Slides>
  <Notes>22</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 Martínez González</dc:creator>
  <cp:lastModifiedBy>San Justo</cp:lastModifiedBy>
  <cp:revision>59</cp:revision>
  <dcterms:created xsi:type="dcterms:W3CDTF">2017-08-18T16:54:50Z</dcterms:created>
  <dcterms:modified xsi:type="dcterms:W3CDTF">2020-07-29T10:08:38Z</dcterms:modified>
</cp:coreProperties>
</file>