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16" r:id="rId2"/>
    <p:sldId id="517" r:id="rId3"/>
    <p:sldId id="518" r:id="rId4"/>
    <p:sldId id="426" r:id="rId5"/>
    <p:sldId id="256" r:id="rId6"/>
    <p:sldId id="257" r:id="rId7"/>
    <p:sldId id="446" r:id="rId8"/>
    <p:sldId id="467" r:id="rId9"/>
    <p:sldId id="519" r:id="rId10"/>
    <p:sldId id="398" r:id="rId11"/>
    <p:sldId id="445" r:id="rId12"/>
    <p:sldId id="468" r:id="rId13"/>
    <p:sldId id="469" r:id="rId14"/>
    <p:sldId id="470" r:id="rId15"/>
    <p:sldId id="471" r:id="rId16"/>
    <p:sldId id="472" r:id="rId17"/>
    <p:sldId id="511" r:id="rId18"/>
    <p:sldId id="473" r:id="rId19"/>
    <p:sldId id="474" r:id="rId20"/>
    <p:sldId id="475" r:id="rId21"/>
    <p:sldId id="427" r:id="rId22"/>
    <p:sldId id="505" r:id="rId23"/>
    <p:sldId id="506" r:id="rId24"/>
    <p:sldId id="507" r:id="rId25"/>
    <p:sldId id="508" r:id="rId26"/>
    <p:sldId id="481" r:id="rId27"/>
    <p:sldId id="512" r:id="rId28"/>
    <p:sldId id="513" r:id="rId29"/>
    <p:sldId id="482" r:id="rId30"/>
    <p:sldId id="514" r:id="rId31"/>
    <p:sldId id="483" r:id="rId32"/>
    <p:sldId id="515" r:id="rId33"/>
    <p:sldId id="484" r:id="rId34"/>
    <p:sldId id="485" r:id="rId35"/>
    <p:sldId id="486" r:id="rId36"/>
    <p:sldId id="487" r:id="rId37"/>
    <p:sldId id="488" r:id="rId38"/>
    <p:sldId id="489" r:id="rId39"/>
    <p:sldId id="520" r:id="rId40"/>
    <p:sldId id="466" r:id="rId41"/>
    <p:sldId id="509" r:id="rId42"/>
    <p:sldId id="490" r:id="rId43"/>
    <p:sldId id="491" r:id="rId44"/>
    <p:sldId id="492" r:id="rId45"/>
    <p:sldId id="493" r:id="rId46"/>
    <p:sldId id="494" r:id="rId47"/>
    <p:sldId id="495" r:id="rId48"/>
    <p:sldId id="496" r:id="rId49"/>
    <p:sldId id="497" r:id="rId50"/>
    <p:sldId id="498" r:id="rId51"/>
    <p:sldId id="499" r:id="rId52"/>
    <p:sldId id="510" r:id="rId53"/>
    <p:sldId id="347" r:id="rId54"/>
    <p:sldId id="500"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3A2"/>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28/08/2020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28/08/2020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28/08/2020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304698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spc="-10" dirty="0" smtClean="0">
                <a:solidFill>
                  <a:schemeClr val="tx2">
                    <a:lumMod val="75000"/>
                  </a:schemeClr>
                </a:solidFill>
                <a:latin typeface="Arial Black" pitchFamily="34" charset="0"/>
              </a:rPr>
              <a:t>Especifica las causas de la crisis final del franquismo desde 1973.</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Especifica los diferentes grupos de oposición política al régimen franquista y comenta su evolución en el tiempo.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La oposición al régimen</a:t>
            </a:r>
            <a:r>
              <a:rPr lang="es-ES" sz="4800" dirty="0" smtClean="0">
                <a:latin typeface="Arial Black" pitchFamily="34" charset="0"/>
              </a:rPr>
              <a:t> </a:t>
            </a:r>
            <a:r>
              <a:rPr lang="es-ES" sz="4800" b="1" dirty="0" smtClean="0">
                <a:latin typeface="Arial Black" pitchFamily="34" charset="0"/>
              </a:rPr>
              <a:t>hasta 1950</a:t>
            </a:r>
            <a:endParaRPr lang="es-ES" sz="4800" dirty="0">
              <a:latin typeface="Arial Black" pitchFamily="34" charset="0"/>
            </a:endParaRPr>
          </a:p>
        </p:txBody>
      </p:sp>
      <p:sp>
        <p:nvSpPr>
          <p:cNvPr id="3" name="2 Rectángulo"/>
          <p:cNvSpPr/>
          <p:nvPr/>
        </p:nvSpPr>
        <p:spPr>
          <a:xfrm>
            <a:off x="0" y="1916832"/>
            <a:ext cx="9144000" cy="3785652"/>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Peticiones de democratización.</a:t>
            </a:r>
          </a:p>
          <a:p>
            <a:pPr marL="268288" lvl="0" indent="-268288" algn="just">
              <a:buFont typeface="Arial" pitchFamily="34" charset="0"/>
              <a:buChar char="•"/>
            </a:pPr>
            <a:r>
              <a:rPr lang="es-ES" sz="4000" dirty="0" smtClean="0">
                <a:latin typeface="Times New Roman" pitchFamily="18" charset="0"/>
                <a:cs typeface="Times New Roman" pitchFamily="18" charset="0"/>
              </a:rPr>
              <a:t>Oposición interna: los maquis.</a:t>
            </a:r>
          </a:p>
          <a:p>
            <a:pPr marL="268288" lvl="0" indent="-268288" algn="just">
              <a:buFont typeface="Arial" pitchFamily="34" charset="0"/>
              <a:buChar char="•"/>
            </a:pPr>
            <a:r>
              <a:rPr lang="es-ES" sz="4000" dirty="0" smtClean="0">
                <a:latin typeface="Times New Roman" pitchFamily="18" charset="0"/>
                <a:cs typeface="Times New Roman" pitchFamily="18" charset="0"/>
              </a:rPr>
              <a:t>Republicanos en el exilio. Intentos de unión y fracaso.</a:t>
            </a:r>
          </a:p>
          <a:p>
            <a:pPr marL="268288" indent="-268288" algn="just">
              <a:buFont typeface="Arial" pitchFamily="34" charset="0"/>
              <a:buChar char="•"/>
            </a:pPr>
            <a:r>
              <a:rPr lang="es-ES" sz="4000" dirty="0" smtClean="0">
                <a:latin typeface="Times New Roman" pitchFamily="18" charset="0"/>
                <a:cs typeface="Times New Roman" pitchFamily="18" charset="0"/>
              </a:rPr>
              <a:t>Oposición monárquica: Manifiesto de Lausana y acercamiento a Franco.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En el interior, </a:t>
            </a:r>
            <a:r>
              <a:rPr lang="es-ES" sz="3600" dirty="0" smtClean="0">
                <a:solidFill>
                  <a:srgbClr val="FF0000"/>
                </a:solidFill>
                <a:latin typeface="Times New Roman" pitchFamily="18" charset="0"/>
                <a:cs typeface="Times New Roman" pitchFamily="18" charset="0"/>
              </a:rPr>
              <a:t>comunistas</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anarquistas</a:t>
            </a:r>
            <a:r>
              <a:rPr lang="es-ES" sz="3600" dirty="0" smtClean="0">
                <a:latin typeface="Times New Roman" pitchFamily="18" charset="0"/>
                <a:cs typeface="Times New Roman" pitchFamily="18" charset="0"/>
              </a:rPr>
              <a:t> y </a:t>
            </a:r>
            <a:r>
              <a:rPr lang="es-ES" sz="3600" dirty="0" smtClean="0">
                <a:solidFill>
                  <a:srgbClr val="FF0000"/>
                </a:solidFill>
                <a:latin typeface="Times New Roman" pitchFamily="18" charset="0"/>
                <a:cs typeface="Times New Roman" pitchFamily="18" charset="0"/>
              </a:rPr>
              <a:t>socialistas</a:t>
            </a:r>
            <a:r>
              <a:rPr lang="es-ES" sz="3600" dirty="0" smtClean="0">
                <a:latin typeface="Times New Roman" pitchFamily="18" charset="0"/>
                <a:cs typeface="Times New Roman" pitchFamily="18" charset="0"/>
              </a:rPr>
              <a:t> intentaron conformar </a:t>
            </a:r>
            <a:r>
              <a:rPr lang="es-ES" sz="3600" dirty="0" smtClean="0">
                <a:solidFill>
                  <a:srgbClr val="FF0000"/>
                </a:solidFill>
                <a:latin typeface="Times New Roman" pitchFamily="18" charset="0"/>
                <a:cs typeface="Times New Roman" pitchFamily="18" charset="0"/>
              </a:rPr>
              <a:t>organizaciones clandestinas</a:t>
            </a:r>
            <a:r>
              <a:rPr lang="es-ES" sz="3600" dirty="0" smtClean="0">
                <a:latin typeface="Times New Roman" pitchFamily="18" charset="0"/>
                <a:cs typeface="Times New Roman" pitchFamily="18" charset="0"/>
              </a:rPr>
              <a:t> que fueron duramente </a:t>
            </a:r>
            <a:r>
              <a:rPr lang="es-ES" sz="3600" dirty="0" smtClean="0">
                <a:solidFill>
                  <a:srgbClr val="FF0000"/>
                </a:solidFill>
                <a:latin typeface="Times New Roman" pitchFamily="18" charset="0"/>
                <a:cs typeface="Times New Roman" pitchFamily="18" charset="0"/>
              </a:rPr>
              <a:t>reprimidas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38914" name="Picture 2" descr="Resultado de imagen de antonio gonzalez tagua"/>
          <p:cNvPicPr>
            <a:picLocks noChangeAspect="1" noChangeArrowheads="1"/>
          </p:cNvPicPr>
          <p:nvPr/>
        </p:nvPicPr>
        <p:blipFill>
          <a:blip r:embed="rId2" cstate="print"/>
          <a:srcRect/>
          <a:stretch>
            <a:fillRect/>
          </a:stretch>
        </p:blipFill>
        <p:spPr bwMode="auto">
          <a:xfrm>
            <a:off x="5004048" y="1925635"/>
            <a:ext cx="4139952" cy="4932365"/>
          </a:xfrm>
          <a:prstGeom prst="rect">
            <a:avLst/>
          </a:prstGeom>
          <a:noFill/>
        </p:spPr>
      </p:pic>
      <p:sp>
        <p:nvSpPr>
          <p:cNvPr id="4" name="3 CuadroTexto"/>
          <p:cNvSpPr txBox="1"/>
          <p:nvPr/>
        </p:nvSpPr>
        <p:spPr>
          <a:xfrm>
            <a:off x="0" y="2276872"/>
            <a:ext cx="5004048" cy="4154984"/>
          </a:xfrm>
          <a:prstGeom prst="rect">
            <a:avLst/>
          </a:prstGeom>
          <a:noFill/>
        </p:spPr>
        <p:txBody>
          <a:bodyPr wrap="square" rtlCol="0">
            <a:spAutoFit/>
          </a:bodyPr>
          <a:lstStyle/>
          <a:p>
            <a:pPr algn="ctr"/>
            <a:r>
              <a:rPr lang="es-ES" sz="2400" dirty="0" smtClean="0"/>
              <a:t>Por ejemplo, anarquistas como Antonio González Taguas (derecha) intentaron reconstruir organizaciones dedicadas a coordinar las fugas de preso y su huida, las guerrillas y publicaciones clandestinas. Muchos de ellos acabaron muertos o encarcelados, </a:t>
            </a:r>
            <a:r>
              <a:rPr lang="es-ES" sz="2400" dirty="0" smtClean="0"/>
              <a:t>caso de Antonio </a:t>
            </a:r>
            <a:r>
              <a:rPr lang="es-ES" sz="2400" dirty="0" smtClean="0"/>
              <a:t>González que fue abatido por la guardia civil en 1950 cuando trataba de huir hacia Marruecos.</a:t>
            </a:r>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upload.wikimedia.org/wikipedia/commons/b/b2/Mapa_maquis3.PNG"/>
          <p:cNvPicPr>
            <a:picLocks noChangeAspect="1" noChangeArrowheads="1"/>
          </p:cNvPicPr>
          <p:nvPr/>
        </p:nvPicPr>
        <p:blipFill>
          <a:blip r:embed="rId2" cstate="print"/>
          <a:srcRect/>
          <a:stretch>
            <a:fillRect/>
          </a:stretch>
        </p:blipFill>
        <p:spPr bwMode="auto">
          <a:xfrm>
            <a:off x="3097386" y="2564904"/>
            <a:ext cx="6046614" cy="4293096"/>
          </a:xfrm>
          <a:prstGeom prst="rect">
            <a:avLst/>
          </a:prstGeom>
          <a:noFill/>
        </p:spPr>
      </p:pic>
      <p:sp>
        <p:nvSpPr>
          <p:cNvPr id="2" name="1 Rectángulo"/>
          <p:cNvSpPr/>
          <p:nvPr/>
        </p:nvSpPr>
        <p:spPr>
          <a:xfrm>
            <a:off x="0" y="0"/>
            <a:ext cx="9144000" cy="2554545"/>
          </a:xfrm>
          <a:prstGeom prst="rect">
            <a:avLst/>
          </a:prstGeom>
        </p:spPr>
        <p:txBody>
          <a:bodyPr wrap="square">
            <a:spAutoFit/>
          </a:bodyPr>
          <a:lstStyle/>
          <a:p>
            <a:pPr algn="ctr"/>
            <a:r>
              <a:rPr lang="es-ES" sz="3200" dirty="0" smtClean="0">
                <a:latin typeface="Times New Roman" pitchFamily="18" charset="0"/>
                <a:cs typeface="Times New Roman" pitchFamily="18" charset="0"/>
              </a:rPr>
              <a:t>De entre todas estas iniciativas destacó la actividad de los </a:t>
            </a:r>
            <a:r>
              <a:rPr lang="es-ES" sz="3200" dirty="0" smtClean="0">
                <a:solidFill>
                  <a:srgbClr val="FF0000"/>
                </a:solidFill>
                <a:latin typeface="Times New Roman" pitchFamily="18" charset="0"/>
                <a:cs typeface="Times New Roman" pitchFamily="18" charset="0"/>
              </a:rPr>
              <a:t>maquis</a:t>
            </a:r>
            <a:r>
              <a:rPr lang="es-ES" sz="3200" dirty="0" smtClean="0">
                <a:latin typeface="Times New Roman" pitchFamily="18" charset="0"/>
                <a:cs typeface="Times New Roman" pitchFamily="18" charset="0"/>
              </a:rPr>
              <a:t>, unas guerrillas comunistas que operaron en zonas boscosas hasta principios de los 50, y que finalmente desistieron ante las divisiones internas y el hostigamiento de la guardia civil.</a:t>
            </a:r>
            <a:endParaRPr lang="es-ES" sz="3200" dirty="0">
              <a:latin typeface="Times New Roman" pitchFamily="18" charset="0"/>
              <a:cs typeface="Times New Roman" pitchFamily="18" charset="0"/>
            </a:endParaRPr>
          </a:p>
        </p:txBody>
      </p:sp>
      <p:sp>
        <p:nvSpPr>
          <p:cNvPr id="4" name="3 CuadroTexto"/>
          <p:cNvSpPr txBox="1"/>
          <p:nvPr/>
        </p:nvSpPr>
        <p:spPr>
          <a:xfrm>
            <a:off x="0" y="2703016"/>
            <a:ext cx="4716016" cy="4154984"/>
          </a:xfrm>
          <a:prstGeom prst="rect">
            <a:avLst/>
          </a:prstGeom>
          <a:noFill/>
        </p:spPr>
        <p:txBody>
          <a:bodyPr wrap="square" rtlCol="0">
            <a:spAutoFit/>
          </a:bodyPr>
          <a:lstStyle/>
          <a:p>
            <a:pPr algn="ctr"/>
            <a:r>
              <a:rPr lang="es-ES" sz="2400" dirty="0" smtClean="0"/>
              <a:t>Los maquis eran en realidad guerrilleros de ideologías revolucionarias diversas (también anarquistas y socialistas). El término maqui hace referencia a una formación de matorrales puesto que eran ante todo guerrillas rurales aunque no las faltaban urbanas. Se suele considerar que el último maqui fue abatido en 1965 (José Castro </a:t>
            </a:r>
            <a:r>
              <a:rPr lang="es-ES" sz="2400" dirty="0" err="1" smtClean="0"/>
              <a:t>Veiga</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republicanos exiliados </a:t>
            </a:r>
            <a:r>
              <a:rPr lang="es-ES" sz="3600" dirty="0" smtClean="0">
                <a:latin typeface="Times New Roman" pitchFamily="18" charset="0"/>
                <a:cs typeface="Times New Roman" pitchFamily="18" charset="0"/>
              </a:rPr>
              <a:t>intentaron articular la oposición al franquismo manteniendo </a:t>
            </a:r>
            <a:r>
              <a:rPr lang="es-ES" sz="3600" dirty="0" smtClean="0">
                <a:solidFill>
                  <a:srgbClr val="FF0000"/>
                </a:solidFill>
                <a:latin typeface="Times New Roman" pitchFamily="18" charset="0"/>
                <a:cs typeface="Times New Roman" pitchFamily="18" charset="0"/>
              </a:rPr>
              <a:t>conexiones dentro del país </a:t>
            </a:r>
            <a:r>
              <a:rPr lang="es-ES" sz="3600" dirty="0" smtClean="0">
                <a:latin typeface="Times New Roman" pitchFamily="18" charset="0"/>
                <a:cs typeface="Times New Roman" pitchFamily="18" charset="0"/>
              </a:rPr>
              <a:t>que se manifestaban en forma de </a:t>
            </a:r>
            <a:r>
              <a:rPr lang="es-ES" sz="3600" dirty="0" smtClean="0">
                <a:solidFill>
                  <a:srgbClr val="FF0000"/>
                </a:solidFill>
                <a:latin typeface="Times New Roman" pitchFamily="18" charset="0"/>
                <a:cs typeface="Times New Roman" pitchFamily="18" charset="0"/>
              </a:rPr>
              <a:t>huelgas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
        <p:nvSpPr>
          <p:cNvPr id="4" name="3 CuadroTexto"/>
          <p:cNvSpPr txBox="1"/>
          <p:nvPr/>
        </p:nvSpPr>
        <p:spPr>
          <a:xfrm>
            <a:off x="0" y="3212976"/>
            <a:ext cx="4139952" cy="2308324"/>
          </a:xfrm>
          <a:prstGeom prst="rect">
            <a:avLst/>
          </a:prstGeom>
          <a:noFill/>
        </p:spPr>
        <p:txBody>
          <a:bodyPr wrap="square" rtlCol="0">
            <a:spAutoFit/>
          </a:bodyPr>
          <a:lstStyle/>
          <a:p>
            <a:pPr algn="ctr"/>
            <a:r>
              <a:rPr lang="es-ES" sz="2400" dirty="0" smtClean="0"/>
              <a:t>Entre 1946 y 1947 se produjeron huelgas de cierta importancia con especial protagonismo de Cataluña (Manresa en 1946) o el País Vasco (Vizcaya en 1947).</a:t>
            </a:r>
            <a:endParaRPr lang="es-ES" sz="2400" dirty="0"/>
          </a:p>
        </p:txBody>
      </p:sp>
      <p:pic>
        <p:nvPicPr>
          <p:cNvPr id="36866" name="Picture 2" descr="Resultado de imagen de huelga manresa 1946"/>
          <p:cNvPicPr>
            <a:picLocks noChangeAspect="1" noChangeArrowheads="1"/>
          </p:cNvPicPr>
          <p:nvPr/>
        </p:nvPicPr>
        <p:blipFill>
          <a:blip r:embed="rId2" cstate="print"/>
          <a:srcRect/>
          <a:stretch>
            <a:fillRect/>
          </a:stretch>
        </p:blipFill>
        <p:spPr bwMode="auto">
          <a:xfrm>
            <a:off x="4400550" y="2636912"/>
            <a:ext cx="4743450" cy="33623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algn="ctr"/>
            <a:r>
              <a:rPr lang="es-ES" sz="4000" dirty="0" smtClean="0">
                <a:latin typeface="Times New Roman" pitchFamily="18" charset="0"/>
                <a:cs typeface="Times New Roman" pitchFamily="18" charset="0"/>
              </a:rPr>
              <a:t>En el </a:t>
            </a:r>
            <a:r>
              <a:rPr lang="es-ES" sz="4000" dirty="0" smtClean="0">
                <a:solidFill>
                  <a:srgbClr val="FF0000"/>
                </a:solidFill>
                <a:latin typeface="Times New Roman" pitchFamily="18" charset="0"/>
                <a:cs typeface="Times New Roman" pitchFamily="18" charset="0"/>
              </a:rPr>
              <a:t>exterior</a:t>
            </a:r>
            <a:r>
              <a:rPr lang="es-ES" sz="4000" dirty="0" smtClean="0">
                <a:latin typeface="Times New Roman" pitchFamily="18" charset="0"/>
                <a:cs typeface="Times New Roman" pitchFamily="18" charset="0"/>
              </a:rPr>
              <a:t>, intentaron </a:t>
            </a:r>
            <a:r>
              <a:rPr lang="es-ES" sz="4000" dirty="0" smtClean="0">
                <a:solidFill>
                  <a:srgbClr val="FF0000"/>
                </a:solidFill>
                <a:latin typeface="Times New Roman" pitchFamily="18" charset="0"/>
                <a:cs typeface="Times New Roman" pitchFamily="18" charset="0"/>
              </a:rPr>
              <a:t>unificar las diferentes tendencias políticas</a:t>
            </a:r>
            <a:r>
              <a:rPr lang="es-ES" sz="4000" dirty="0" smtClean="0">
                <a:latin typeface="Times New Roman" pitchFamily="18" charset="0"/>
                <a:cs typeface="Times New Roman" pitchFamily="18" charset="0"/>
              </a:rPr>
              <a:t> (republicanos, comunistas, socialistas y anarquistas) con organizaciones diversas.</a:t>
            </a:r>
            <a:endParaRPr lang="es-ES" sz="4000" dirty="0">
              <a:latin typeface="Times New Roman" pitchFamily="18" charset="0"/>
              <a:cs typeface="Times New Roman" pitchFamily="18" charset="0"/>
            </a:endParaRPr>
          </a:p>
        </p:txBody>
      </p:sp>
      <p:sp>
        <p:nvSpPr>
          <p:cNvPr id="4" name="3 CuadroTexto"/>
          <p:cNvSpPr txBox="1"/>
          <p:nvPr/>
        </p:nvSpPr>
        <p:spPr>
          <a:xfrm>
            <a:off x="5004048" y="2996952"/>
            <a:ext cx="4139952" cy="3416320"/>
          </a:xfrm>
          <a:prstGeom prst="rect">
            <a:avLst/>
          </a:prstGeom>
          <a:noFill/>
        </p:spPr>
        <p:txBody>
          <a:bodyPr wrap="square" rtlCol="0">
            <a:spAutoFit/>
          </a:bodyPr>
          <a:lstStyle/>
          <a:p>
            <a:pPr algn="ctr"/>
            <a:r>
              <a:rPr lang="es-ES" sz="2400" dirty="0" smtClean="0"/>
              <a:t>Diego Martínez Barrio (izquierda) lograría unificar a parte de los republicanos de izquierda con la creación en 1941 de Acción Republicana Española. En 1943 formaba la Junta Española de Liberación que aglutinaba también a los socialistas</a:t>
            </a:r>
            <a:endParaRPr lang="es-ES" sz="2400" dirty="0"/>
          </a:p>
        </p:txBody>
      </p:sp>
      <p:pic>
        <p:nvPicPr>
          <p:cNvPr id="35842" name="Picture 2" descr="Resultado de imagen de diego martinez barrio exilio"/>
          <p:cNvPicPr>
            <a:picLocks noChangeAspect="1" noChangeArrowheads="1"/>
          </p:cNvPicPr>
          <p:nvPr/>
        </p:nvPicPr>
        <p:blipFill>
          <a:blip r:embed="rId2" cstate="print"/>
          <a:srcRect/>
          <a:stretch>
            <a:fillRect/>
          </a:stretch>
        </p:blipFill>
        <p:spPr bwMode="auto">
          <a:xfrm>
            <a:off x="0" y="3068960"/>
            <a:ext cx="4962525" cy="29241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Estos grupos presionaron para lograr la condena del franquismo en la ONU. Llegaron incluso a nombrar un </a:t>
            </a:r>
            <a:r>
              <a:rPr lang="es-ES" sz="3600" dirty="0" smtClean="0">
                <a:solidFill>
                  <a:srgbClr val="FF0000"/>
                </a:solidFill>
                <a:latin typeface="Times New Roman" pitchFamily="18" charset="0"/>
                <a:cs typeface="Times New Roman" pitchFamily="18" charset="0"/>
              </a:rPr>
              <a:t>gobierno en el exilio </a:t>
            </a:r>
            <a:r>
              <a:rPr lang="es-ES" sz="3600" dirty="0" smtClean="0">
                <a:latin typeface="Times New Roman" pitchFamily="18" charset="0"/>
                <a:cs typeface="Times New Roman" pitchFamily="18" charset="0"/>
              </a:rPr>
              <a:t>con Martínez Barrios como presidente de la república y </a:t>
            </a:r>
            <a:r>
              <a:rPr lang="es-ES" sz="3600" dirty="0" err="1" smtClean="0">
                <a:latin typeface="Times New Roman" pitchFamily="18" charset="0"/>
                <a:cs typeface="Times New Roman" pitchFamily="18" charset="0"/>
              </a:rPr>
              <a:t>Giral</a:t>
            </a:r>
            <a:r>
              <a:rPr lang="es-ES" sz="3600" dirty="0" smtClean="0">
                <a:latin typeface="Times New Roman" pitchFamily="18" charset="0"/>
                <a:cs typeface="Times New Roman" pitchFamily="18" charset="0"/>
              </a:rPr>
              <a:t> como presidente del gobierno.</a:t>
            </a:r>
            <a:endParaRPr lang="es-ES" sz="3600" dirty="0">
              <a:latin typeface="Times New Roman" pitchFamily="18" charset="0"/>
              <a:cs typeface="Times New Roman" pitchFamily="18" charset="0"/>
            </a:endParaRPr>
          </a:p>
        </p:txBody>
      </p:sp>
      <p:sp>
        <p:nvSpPr>
          <p:cNvPr id="4" name="3 CuadroTexto"/>
          <p:cNvSpPr txBox="1"/>
          <p:nvPr/>
        </p:nvSpPr>
        <p:spPr>
          <a:xfrm>
            <a:off x="0" y="3429000"/>
            <a:ext cx="6300192" cy="1938992"/>
          </a:xfrm>
          <a:prstGeom prst="rect">
            <a:avLst/>
          </a:prstGeom>
          <a:noFill/>
        </p:spPr>
        <p:txBody>
          <a:bodyPr wrap="square" rtlCol="0">
            <a:spAutoFit/>
          </a:bodyPr>
          <a:lstStyle/>
          <a:p>
            <a:pPr algn="ctr"/>
            <a:r>
              <a:rPr lang="es-ES" sz="2400" dirty="0" smtClean="0"/>
              <a:t>Se trataba de aglutinar a políticos </a:t>
            </a:r>
            <a:r>
              <a:rPr lang="es-ES" sz="2400" dirty="0" smtClean="0">
                <a:solidFill>
                  <a:srgbClr val="FF0000"/>
                </a:solidFill>
              </a:rPr>
              <a:t>republicanos y socialistas</a:t>
            </a:r>
            <a:r>
              <a:rPr lang="es-ES" sz="2400" dirty="0" smtClean="0"/>
              <a:t> de peso. Tanto Martínez Barrios como </a:t>
            </a:r>
            <a:r>
              <a:rPr lang="es-ES" sz="2400" dirty="0" err="1" smtClean="0"/>
              <a:t>Giral</a:t>
            </a:r>
            <a:r>
              <a:rPr lang="es-ES" sz="2400" dirty="0" smtClean="0"/>
              <a:t> (derecha) habían sido ya presidentes durante la república. En 1947 la presidencia republicana recaería en Rodolfo </a:t>
            </a:r>
            <a:r>
              <a:rPr lang="es-ES" sz="2400" dirty="0" err="1" smtClean="0"/>
              <a:t>Llopis</a:t>
            </a:r>
            <a:r>
              <a:rPr lang="es-ES" sz="2400" dirty="0" smtClean="0"/>
              <a:t> del PSOE. </a:t>
            </a:r>
            <a:endParaRPr lang="es-ES" sz="2400" dirty="0"/>
          </a:p>
        </p:txBody>
      </p:sp>
      <p:pic>
        <p:nvPicPr>
          <p:cNvPr id="34820" name="Picture 4" descr="José Giral 1936.jpg"/>
          <p:cNvPicPr>
            <a:picLocks noChangeAspect="1" noChangeArrowheads="1"/>
          </p:cNvPicPr>
          <p:nvPr/>
        </p:nvPicPr>
        <p:blipFill>
          <a:blip r:embed="rId2" cstate="print"/>
          <a:srcRect/>
          <a:stretch>
            <a:fillRect/>
          </a:stretch>
        </p:blipFill>
        <p:spPr bwMode="auto">
          <a:xfrm>
            <a:off x="6372200" y="2873536"/>
            <a:ext cx="2771800" cy="39844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569660"/>
          </a:xfrm>
          <a:prstGeom prst="rect">
            <a:avLst/>
          </a:prstGeom>
        </p:spPr>
        <p:txBody>
          <a:bodyPr wrap="square">
            <a:spAutoFit/>
          </a:bodyPr>
          <a:lstStyle/>
          <a:p>
            <a:pPr algn="ctr"/>
            <a:r>
              <a:rPr lang="es-ES" sz="3200" dirty="0" smtClean="0">
                <a:latin typeface="Times New Roman" pitchFamily="18" charset="0"/>
                <a:cs typeface="Times New Roman" pitchFamily="18" charset="0"/>
              </a:rPr>
              <a:t>Sin embargo, la </a:t>
            </a:r>
            <a:r>
              <a:rPr lang="es-ES" sz="3200" dirty="0" smtClean="0">
                <a:solidFill>
                  <a:srgbClr val="FF0000"/>
                </a:solidFill>
                <a:latin typeface="Times New Roman" pitchFamily="18" charset="0"/>
                <a:cs typeface="Times New Roman" pitchFamily="18" charset="0"/>
              </a:rPr>
              <a:t>división interna </a:t>
            </a:r>
            <a:r>
              <a:rPr lang="es-ES" sz="3200" dirty="0" smtClean="0">
                <a:latin typeface="Times New Roman" pitchFamily="18" charset="0"/>
                <a:cs typeface="Times New Roman" pitchFamily="18" charset="0"/>
              </a:rPr>
              <a:t>y el </a:t>
            </a:r>
            <a:r>
              <a:rPr lang="es-ES" sz="3200" dirty="0" smtClean="0">
                <a:solidFill>
                  <a:srgbClr val="FF0000"/>
                </a:solidFill>
                <a:latin typeface="Times New Roman" pitchFamily="18" charset="0"/>
                <a:cs typeface="Times New Roman" pitchFamily="18" charset="0"/>
              </a:rPr>
              <a:t>fracaso en atraer a los monárquicos</a:t>
            </a:r>
            <a:r>
              <a:rPr lang="es-ES" sz="3200" dirty="0" smtClean="0">
                <a:latin typeface="Times New Roman" pitchFamily="18" charset="0"/>
                <a:cs typeface="Times New Roman" pitchFamily="18" charset="0"/>
              </a:rPr>
              <a:t> marcó su declive, más al ser </a:t>
            </a:r>
            <a:r>
              <a:rPr lang="es-ES" sz="3200" dirty="0" smtClean="0">
                <a:solidFill>
                  <a:srgbClr val="FF0000"/>
                </a:solidFill>
                <a:latin typeface="Times New Roman" pitchFamily="18" charset="0"/>
                <a:cs typeface="Times New Roman" pitchFamily="18" charset="0"/>
              </a:rPr>
              <a:t>incapaces de obtener </a:t>
            </a:r>
            <a:r>
              <a:rPr lang="es-ES" sz="3200" dirty="0" smtClean="0">
                <a:solidFill>
                  <a:srgbClr val="FF0000"/>
                </a:solidFill>
                <a:latin typeface="Times New Roman" pitchFamily="18" charset="0"/>
                <a:cs typeface="Times New Roman" pitchFamily="18" charset="0"/>
              </a:rPr>
              <a:t>el reconocimiento internacional</a:t>
            </a:r>
            <a:r>
              <a:rPr lang="es-ES" sz="3200" dirty="0" smtClean="0">
                <a:latin typeface="Times New Roman" pitchFamily="18" charset="0"/>
                <a:cs typeface="Times New Roman" pitchFamily="18" charset="0"/>
              </a:rPr>
              <a:t>.</a:t>
            </a:r>
            <a:endParaRPr lang="es-ES" sz="3200" dirty="0">
              <a:latin typeface="Times New Roman" pitchFamily="18" charset="0"/>
              <a:cs typeface="Times New Roman" pitchFamily="18" charset="0"/>
            </a:endParaRPr>
          </a:p>
        </p:txBody>
      </p:sp>
      <p:sp>
        <p:nvSpPr>
          <p:cNvPr id="4" name="3 CuadroTexto"/>
          <p:cNvSpPr txBox="1"/>
          <p:nvPr/>
        </p:nvSpPr>
        <p:spPr>
          <a:xfrm>
            <a:off x="0" y="1700808"/>
            <a:ext cx="4572000" cy="5262979"/>
          </a:xfrm>
          <a:prstGeom prst="rect">
            <a:avLst/>
          </a:prstGeom>
          <a:noFill/>
        </p:spPr>
        <p:txBody>
          <a:bodyPr wrap="square" rtlCol="0">
            <a:spAutoFit/>
          </a:bodyPr>
          <a:lstStyle/>
          <a:p>
            <a:pPr algn="ctr"/>
            <a:r>
              <a:rPr lang="es-ES" sz="2400" dirty="0" smtClean="0"/>
              <a:t>El PSOE estaba dividido entre </a:t>
            </a:r>
            <a:r>
              <a:rPr lang="es-ES" sz="2400" dirty="0" err="1" smtClean="0"/>
              <a:t>negristas</a:t>
            </a:r>
            <a:r>
              <a:rPr lang="es-ES" sz="2400" dirty="0" smtClean="0"/>
              <a:t> (seguidores de </a:t>
            </a:r>
            <a:r>
              <a:rPr lang="es-ES" sz="2400" dirty="0" err="1" smtClean="0"/>
              <a:t>Negrín</a:t>
            </a:r>
            <a:r>
              <a:rPr lang="es-ES" sz="2400" dirty="0" smtClean="0"/>
              <a:t>) y </a:t>
            </a:r>
            <a:r>
              <a:rPr lang="es-ES" sz="2400" dirty="0" err="1" smtClean="0"/>
              <a:t>Prietistas</a:t>
            </a:r>
            <a:r>
              <a:rPr lang="es-ES" sz="2400" dirty="0" smtClean="0"/>
              <a:t> (de Indalecio Prieto), por otro lado estaban anarquistas y comunistas y no tuvieron relación alguna con los monárquicos. El Gobierno de </a:t>
            </a:r>
            <a:r>
              <a:rPr lang="es-ES" sz="2400" dirty="0" err="1" smtClean="0"/>
              <a:t>Giral</a:t>
            </a:r>
            <a:r>
              <a:rPr lang="es-ES" sz="2400" dirty="0" smtClean="0"/>
              <a:t> caería en 1947 tras </a:t>
            </a:r>
            <a:r>
              <a:rPr lang="es-ES" sz="2400" dirty="0" smtClean="0">
                <a:solidFill>
                  <a:srgbClr val="FF0000"/>
                </a:solidFill>
              </a:rPr>
              <a:t>fracasar en su intento de que la ONU interviniese en España</a:t>
            </a:r>
            <a:r>
              <a:rPr lang="es-ES" sz="2400" dirty="0" smtClean="0"/>
              <a:t>. Estados Unidos y Gran Bretaña no veían a España como una amenaza y la Asamblea General de la ONU condenó al régimen pero no reconoció el Gobierno republicano.</a:t>
            </a:r>
            <a:endParaRPr lang="es-ES" sz="2400" dirty="0"/>
          </a:p>
        </p:txBody>
      </p:sp>
      <p:pic>
        <p:nvPicPr>
          <p:cNvPr id="33794" name="Picture 2" descr="Resultado de imagen de consejo seguridad onu 1946"/>
          <p:cNvPicPr>
            <a:picLocks noChangeAspect="1" noChangeArrowheads="1"/>
          </p:cNvPicPr>
          <p:nvPr/>
        </p:nvPicPr>
        <p:blipFill>
          <a:blip r:embed="rId2" cstate="print"/>
          <a:srcRect/>
          <a:stretch>
            <a:fillRect/>
          </a:stretch>
        </p:blipFill>
        <p:spPr bwMode="auto">
          <a:xfrm>
            <a:off x="4676775" y="2132856"/>
            <a:ext cx="4467225" cy="3514726"/>
          </a:xfrm>
          <a:prstGeom prst="rect">
            <a:avLst/>
          </a:prstGeom>
          <a:noFill/>
        </p:spPr>
      </p:pic>
      <p:sp>
        <p:nvSpPr>
          <p:cNvPr id="5" name="4 CuadroTexto"/>
          <p:cNvSpPr txBox="1"/>
          <p:nvPr/>
        </p:nvSpPr>
        <p:spPr>
          <a:xfrm>
            <a:off x="4644008" y="5733256"/>
            <a:ext cx="4499992" cy="461665"/>
          </a:xfrm>
          <a:prstGeom prst="rect">
            <a:avLst/>
          </a:prstGeom>
          <a:noFill/>
        </p:spPr>
        <p:txBody>
          <a:bodyPr wrap="square" rtlCol="0">
            <a:spAutoFit/>
          </a:bodyPr>
          <a:lstStyle/>
          <a:p>
            <a:pPr algn="ctr"/>
            <a:r>
              <a:rPr lang="es-ES" sz="2400" dirty="0" err="1" smtClean="0"/>
              <a:t>Giral</a:t>
            </a:r>
            <a:r>
              <a:rPr lang="es-ES" sz="2400" dirty="0" smtClean="0"/>
              <a:t> en la ONU en 1946.</a:t>
            </a:r>
            <a:endParaRPr lang="es-E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Resultado de imagen de manifestación plaza oriente 1946"/>
          <p:cNvPicPr>
            <a:picLocks noChangeAspect="1" noChangeArrowheads="1"/>
          </p:cNvPicPr>
          <p:nvPr/>
        </p:nvPicPr>
        <p:blipFill>
          <a:blip r:embed="rId2" cstate="print"/>
          <a:srcRect/>
          <a:stretch>
            <a:fillRect/>
          </a:stretch>
        </p:blipFill>
        <p:spPr bwMode="auto">
          <a:xfrm>
            <a:off x="0" y="-1"/>
            <a:ext cx="9144000" cy="5135673"/>
          </a:xfrm>
          <a:prstGeom prst="rect">
            <a:avLst/>
          </a:prstGeom>
          <a:noFill/>
        </p:spPr>
      </p:pic>
      <p:sp>
        <p:nvSpPr>
          <p:cNvPr id="3" name="2 CuadroTexto"/>
          <p:cNvSpPr txBox="1"/>
          <p:nvPr/>
        </p:nvSpPr>
        <p:spPr>
          <a:xfrm>
            <a:off x="0" y="5157192"/>
            <a:ext cx="9144000" cy="1569660"/>
          </a:xfrm>
          <a:prstGeom prst="rect">
            <a:avLst/>
          </a:prstGeom>
          <a:noFill/>
        </p:spPr>
        <p:txBody>
          <a:bodyPr wrap="square" rtlCol="0">
            <a:spAutoFit/>
          </a:bodyPr>
          <a:lstStyle/>
          <a:p>
            <a:pPr algn="ctr"/>
            <a:r>
              <a:rPr lang="es-ES" sz="2400" dirty="0" smtClean="0"/>
              <a:t>Y mientras esto sucedía en la ONU, Franco se daba un </a:t>
            </a:r>
            <a:r>
              <a:rPr lang="es-ES" sz="2400" dirty="0" smtClean="0">
                <a:solidFill>
                  <a:srgbClr val="FF0000"/>
                </a:solidFill>
              </a:rPr>
              <a:t>baño de masas en la Plaza de Oriente</a:t>
            </a:r>
            <a:r>
              <a:rPr lang="es-ES" sz="2400" dirty="0" smtClean="0"/>
              <a:t> a finales de 1946. Pretendía demostrar el apoyo popular a su régimen. Los aliados no parecían dispuestos a devolver el fantasma de la guerra a Europa ante una amenaza menor.</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algn="ctr"/>
            <a:r>
              <a:rPr lang="es-ES" sz="3200" dirty="0" smtClean="0"/>
              <a:t>Algunos </a:t>
            </a:r>
            <a:r>
              <a:rPr lang="es-ES" sz="3200" dirty="0" smtClean="0">
                <a:solidFill>
                  <a:srgbClr val="FF0000"/>
                </a:solidFill>
              </a:rPr>
              <a:t>monárquicos</a:t>
            </a:r>
            <a:r>
              <a:rPr lang="es-ES" sz="3200" dirty="0" smtClean="0"/>
              <a:t> también se opusieron al régimen aunque de forma ambigua. El </a:t>
            </a:r>
            <a:r>
              <a:rPr lang="es-ES" sz="3200" dirty="0" smtClean="0">
                <a:solidFill>
                  <a:srgbClr val="FF0000"/>
                </a:solidFill>
              </a:rPr>
              <a:t>Manifiesto de Lausana</a:t>
            </a:r>
            <a:r>
              <a:rPr lang="es-ES" sz="3200" dirty="0" smtClean="0"/>
              <a:t> escrito en 1945 por D. Juan de Borbón, primogénito de Alfonso XIII, criticando el anacronismo que suponía el franquismo.</a:t>
            </a:r>
            <a:endParaRPr lang="es-ES" sz="3200" dirty="0">
              <a:latin typeface="Times New Roman" pitchFamily="18" charset="0"/>
              <a:cs typeface="Times New Roman" pitchFamily="18" charset="0"/>
            </a:endParaRPr>
          </a:p>
        </p:txBody>
      </p:sp>
      <p:pic>
        <p:nvPicPr>
          <p:cNvPr id="32770" name="Picture 2" descr="Resultado de imagen de don juan de borbón 1945"/>
          <p:cNvPicPr>
            <a:picLocks noChangeAspect="1" noChangeArrowheads="1"/>
          </p:cNvPicPr>
          <p:nvPr/>
        </p:nvPicPr>
        <p:blipFill>
          <a:blip r:embed="rId2" cstate="print"/>
          <a:srcRect/>
          <a:stretch>
            <a:fillRect/>
          </a:stretch>
        </p:blipFill>
        <p:spPr bwMode="auto">
          <a:xfrm>
            <a:off x="5193420" y="3162865"/>
            <a:ext cx="3950580" cy="3002440"/>
          </a:xfrm>
          <a:prstGeom prst="rect">
            <a:avLst/>
          </a:prstGeom>
          <a:noFill/>
        </p:spPr>
      </p:pic>
      <p:sp>
        <p:nvSpPr>
          <p:cNvPr id="4" name="3 CuadroTexto"/>
          <p:cNvSpPr txBox="1"/>
          <p:nvPr/>
        </p:nvSpPr>
        <p:spPr>
          <a:xfrm>
            <a:off x="0" y="2703016"/>
            <a:ext cx="5148064" cy="3901068"/>
          </a:xfrm>
          <a:prstGeom prst="rect">
            <a:avLst/>
          </a:prstGeom>
          <a:noFill/>
        </p:spPr>
        <p:txBody>
          <a:bodyPr wrap="square" rtlCol="0">
            <a:spAutoFit/>
          </a:bodyPr>
          <a:lstStyle/>
          <a:p>
            <a:pPr algn="ctr"/>
            <a:r>
              <a:rPr lang="es-ES" sz="2250" dirty="0" smtClean="0"/>
              <a:t>Alfonso XIII murió en el exilio en 1941 y los derechos dinásticos pasaron a Juan de Borbón (derecha). Como es obvio, tampoco aceptaba el franquismo ya que Franco se mantenía en la jefatura del Estado. Su manifiesto criticaba la existencia de un régimen totalitario y poco después pedía la dimisión de sus afines. Sin embargo, apenas tuvo eco puesto que la gran mayoría de los militares monárquicos respaldaron a Franco.</a:t>
            </a:r>
            <a:endParaRPr lang="es-ES" sz="225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348880"/>
            <a:ext cx="3923928" cy="3416320"/>
          </a:xfrm>
          <a:prstGeom prst="rect">
            <a:avLst/>
          </a:prstGeom>
          <a:noFill/>
        </p:spPr>
        <p:txBody>
          <a:bodyPr wrap="square" rtlCol="0">
            <a:spAutoFit/>
          </a:bodyPr>
          <a:lstStyle/>
          <a:p>
            <a:pPr algn="ctr"/>
            <a:r>
              <a:rPr lang="es-ES" sz="2400" dirty="0" smtClean="0"/>
              <a:t>El régimen franquista lo aprobaba tras someterlo al referéndum de la población española. Ni que decir tiene que el resultado no podía ser otro que el dictado por Franco con un 93% de votos a favor y una participación próxima al 90%.</a:t>
            </a:r>
            <a:endParaRPr lang="es-ES" sz="2400" dirty="0"/>
          </a:p>
        </p:txBody>
      </p:sp>
      <p:sp>
        <p:nvSpPr>
          <p:cNvPr id="6" name="5 Rectángulo"/>
          <p:cNvSpPr/>
          <p:nvPr/>
        </p:nvSpPr>
        <p:spPr>
          <a:xfrm>
            <a:off x="0" y="0"/>
            <a:ext cx="9144000" cy="1754326"/>
          </a:xfrm>
          <a:prstGeom prst="rect">
            <a:avLst/>
          </a:prstGeom>
        </p:spPr>
        <p:txBody>
          <a:bodyPr wrap="square">
            <a:spAutoFit/>
          </a:bodyPr>
          <a:lstStyle/>
          <a:p>
            <a:pPr algn="ctr"/>
            <a:r>
              <a:rPr lang="es-ES" sz="3600" dirty="0" smtClean="0"/>
              <a:t>Fue el principal enfrentamiento con un régimen que en </a:t>
            </a:r>
            <a:r>
              <a:rPr lang="es-ES" sz="3600" dirty="0" smtClean="0">
                <a:solidFill>
                  <a:srgbClr val="FF0000"/>
                </a:solidFill>
              </a:rPr>
              <a:t>1947</a:t>
            </a:r>
            <a:r>
              <a:rPr lang="es-ES" sz="3600" dirty="0" smtClean="0"/>
              <a:t> </a:t>
            </a:r>
            <a:r>
              <a:rPr lang="es-ES" sz="3600" dirty="0" smtClean="0">
                <a:solidFill>
                  <a:srgbClr val="FF0000"/>
                </a:solidFill>
              </a:rPr>
              <a:t>reafirmaba</a:t>
            </a:r>
            <a:r>
              <a:rPr lang="es-ES" sz="3600" dirty="0" smtClean="0"/>
              <a:t> la consideración de </a:t>
            </a:r>
            <a:r>
              <a:rPr lang="es-ES" sz="3600" dirty="0" smtClean="0">
                <a:solidFill>
                  <a:srgbClr val="FF0000"/>
                </a:solidFill>
              </a:rPr>
              <a:t>España como un reino</a:t>
            </a:r>
            <a:r>
              <a:rPr lang="es-ES" sz="3600" dirty="0" smtClean="0"/>
              <a:t>.</a:t>
            </a:r>
            <a:endParaRPr lang="es-ES" sz="3600" dirty="0">
              <a:latin typeface="Times New Roman" pitchFamily="18" charset="0"/>
              <a:cs typeface="Times New Roman" pitchFamily="18" charset="0"/>
            </a:endParaRPr>
          </a:p>
        </p:txBody>
      </p:sp>
      <p:pic>
        <p:nvPicPr>
          <p:cNvPr id="31746" name="Picture 2" descr="http://www.blogoteca.com/upload/bit/arti/3097-87616-a-lei%20de%20sucesion.jpg"/>
          <p:cNvPicPr>
            <a:picLocks noChangeAspect="1" noChangeArrowheads="1"/>
          </p:cNvPicPr>
          <p:nvPr/>
        </p:nvPicPr>
        <p:blipFill>
          <a:blip r:embed="rId2" cstate="print"/>
          <a:srcRect/>
          <a:stretch>
            <a:fillRect/>
          </a:stretch>
        </p:blipFill>
        <p:spPr bwMode="auto">
          <a:xfrm>
            <a:off x="3925199" y="2060848"/>
            <a:ext cx="5218801" cy="43864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10772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Carrero Blanco.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Maquis.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En 1948 D. Juan y Franco se reunían en el </a:t>
            </a:r>
            <a:r>
              <a:rPr lang="es-ES" sz="3600" dirty="0" smtClean="0">
                <a:solidFill>
                  <a:srgbClr val="FF0000"/>
                </a:solidFill>
                <a:latin typeface="Times New Roman" pitchFamily="18" charset="0"/>
                <a:cs typeface="Times New Roman" pitchFamily="18" charset="0"/>
              </a:rPr>
              <a:t>yate Azor</a:t>
            </a:r>
            <a:r>
              <a:rPr lang="es-ES" sz="3600" dirty="0" smtClean="0">
                <a:latin typeface="Times New Roman" pitchFamily="18" charset="0"/>
                <a:cs typeface="Times New Roman" pitchFamily="18" charset="0"/>
              </a:rPr>
              <a:t> y acordaban que </a:t>
            </a:r>
            <a:r>
              <a:rPr lang="es-ES" sz="3600" dirty="0" smtClean="0">
                <a:solidFill>
                  <a:srgbClr val="FF0000"/>
                </a:solidFill>
                <a:latin typeface="Times New Roman" pitchFamily="18" charset="0"/>
                <a:cs typeface="Times New Roman" pitchFamily="18" charset="0"/>
              </a:rPr>
              <a:t>Juan Carlos</a:t>
            </a:r>
            <a:r>
              <a:rPr lang="es-ES" sz="3600" dirty="0" smtClean="0">
                <a:latin typeface="Times New Roman" pitchFamily="18" charset="0"/>
                <a:cs typeface="Times New Roman" pitchFamily="18" charset="0"/>
              </a:rPr>
              <a:t>, primogénito de D. Juan, serían </a:t>
            </a:r>
            <a:r>
              <a:rPr lang="es-ES" sz="3600" dirty="0" smtClean="0">
                <a:solidFill>
                  <a:srgbClr val="FF0000"/>
                </a:solidFill>
                <a:latin typeface="Times New Roman" pitchFamily="18" charset="0"/>
                <a:cs typeface="Times New Roman" pitchFamily="18" charset="0"/>
              </a:rPr>
              <a:t>educado en España</a:t>
            </a:r>
            <a:r>
              <a:rPr lang="es-ES" sz="3600" dirty="0" smtClean="0">
                <a:latin typeface="Times New Roman" pitchFamily="18" charset="0"/>
                <a:cs typeface="Times New Roman" pitchFamily="18" charset="0"/>
              </a:rPr>
              <a:t>.</a:t>
            </a:r>
            <a:endParaRPr lang="es-ES" sz="3300" dirty="0">
              <a:latin typeface="Times New Roman" pitchFamily="18" charset="0"/>
              <a:cs typeface="Times New Roman" pitchFamily="18" charset="0"/>
            </a:endParaRPr>
          </a:p>
        </p:txBody>
      </p:sp>
      <p:sp>
        <p:nvSpPr>
          <p:cNvPr id="4" name="3 CuadroTexto"/>
          <p:cNvSpPr txBox="1"/>
          <p:nvPr/>
        </p:nvSpPr>
        <p:spPr>
          <a:xfrm>
            <a:off x="0" y="5733256"/>
            <a:ext cx="9144000" cy="830997"/>
          </a:xfrm>
          <a:prstGeom prst="rect">
            <a:avLst/>
          </a:prstGeom>
          <a:noFill/>
        </p:spPr>
        <p:txBody>
          <a:bodyPr wrap="square" rtlCol="0">
            <a:spAutoFit/>
          </a:bodyPr>
          <a:lstStyle/>
          <a:p>
            <a:pPr algn="ctr"/>
            <a:r>
              <a:rPr lang="es-ES" sz="2400" dirty="0" smtClean="0"/>
              <a:t>En 1948 Juan Carlos pisó España por vez primera y desde 1950 se quedaría de forma definitiva recibiendo la formación para su futuro.</a:t>
            </a:r>
            <a:endParaRPr lang="es-ES" sz="2400" dirty="0"/>
          </a:p>
        </p:txBody>
      </p:sp>
      <p:pic>
        <p:nvPicPr>
          <p:cNvPr id="30722" name="Picture 2" descr="Don Juan de Borbón y Francisco Franco, en su reunión en el yate Azor el 25 de agosto de 1948"/>
          <p:cNvPicPr>
            <a:picLocks noChangeAspect="1" noChangeArrowheads="1"/>
          </p:cNvPicPr>
          <p:nvPr/>
        </p:nvPicPr>
        <p:blipFill>
          <a:blip r:embed="rId2" cstate="print"/>
          <a:srcRect/>
          <a:stretch>
            <a:fillRect/>
          </a:stretch>
        </p:blipFill>
        <p:spPr bwMode="auto">
          <a:xfrm>
            <a:off x="1403648" y="1844824"/>
            <a:ext cx="6548698" cy="367240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La oposición al régimen desde 1950</a:t>
            </a:r>
            <a:endParaRPr lang="es-ES" sz="4800" dirty="0">
              <a:latin typeface="Arial Black" pitchFamily="34" charset="0"/>
            </a:endParaRPr>
          </a:p>
        </p:txBody>
      </p:sp>
      <p:sp>
        <p:nvSpPr>
          <p:cNvPr id="3" name="2 Rectángulo"/>
          <p:cNvSpPr/>
          <p:nvPr/>
        </p:nvSpPr>
        <p:spPr>
          <a:xfrm>
            <a:off x="0" y="1841242"/>
            <a:ext cx="9144000" cy="5016758"/>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Las huelgas y la aparición de CCOO, enfrentamientos estudiantiles y oposición al SEU.</a:t>
            </a:r>
          </a:p>
          <a:p>
            <a:pPr marL="268288" lvl="0" indent="-268288" algn="just">
              <a:buFont typeface="Arial" pitchFamily="34" charset="0"/>
              <a:buChar char="•"/>
            </a:pPr>
            <a:r>
              <a:rPr lang="es-ES" sz="4000" dirty="0" smtClean="0">
                <a:latin typeface="Times New Roman" pitchFamily="18" charset="0"/>
                <a:cs typeface="Times New Roman" pitchFamily="18" charset="0"/>
              </a:rPr>
              <a:t>Iniciativas nacionalistas, contubernio de Múnich y la Iglesia.</a:t>
            </a:r>
          </a:p>
          <a:p>
            <a:pPr marL="268288" lvl="0" indent="-268288" algn="just">
              <a:buFont typeface="Arial" pitchFamily="34" charset="0"/>
              <a:buChar char="•"/>
            </a:pPr>
            <a:r>
              <a:rPr lang="es-ES" sz="4000" dirty="0" smtClean="0">
                <a:latin typeface="Times New Roman" pitchFamily="18" charset="0"/>
                <a:cs typeface="Times New Roman" pitchFamily="18" charset="0"/>
              </a:rPr>
              <a:t>La oposición de izquierdas: PCE, el PSOE y </a:t>
            </a:r>
            <a:r>
              <a:rPr lang="es-ES" sz="4000" dirty="0" err="1" smtClean="0">
                <a:latin typeface="Times New Roman" pitchFamily="18" charset="0"/>
                <a:cs typeface="Times New Roman" pitchFamily="18" charset="0"/>
              </a:rPr>
              <a:t>Suresnes</a:t>
            </a:r>
            <a:r>
              <a:rPr lang="es-ES" sz="4000" dirty="0" smtClean="0">
                <a:latin typeface="Times New Roman" pitchFamily="18" charset="0"/>
                <a:cs typeface="Times New Roman" pitchFamily="18" charset="0"/>
              </a:rPr>
              <a:t> y otros.</a:t>
            </a:r>
          </a:p>
          <a:p>
            <a:pPr marL="268288" indent="-268288" algn="just">
              <a:buFont typeface="Arial" pitchFamily="34" charset="0"/>
              <a:buChar char="•"/>
            </a:pPr>
            <a:r>
              <a:rPr lang="es-ES" sz="4000" dirty="0" smtClean="0">
                <a:latin typeface="Times New Roman" pitchFamily="18" charset="0"/>
                <a:cs typeface="Times New Roman" pitchFamily="18" charset="0"/>
              </a:rPr>
              <a:t>Otros y petición de democratización.</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algn="ctr"/>
            <a:r>
              <a:rPr lang="es-ES" sz="3600" dirty="0" smtClean="0">
                <a:latin typeface="Times New Roman" pitchFamily="18" charset="0"/>
                <a:cs typeface="Times New Roman" pitchFamily="18" charset="0"/>
              </a:rPr>
              <a:t>A principios de los años 50 el </a:t>
            </a:r>
            <a:r>
              <a:rPr lang="es-ES" sz="3600" dirty="0" smtClean="0">
                <a:solidFill>
                  <a:srgbClr val="FF0000"/>
                </a:solidFill>
                <a:latin typeface="Times New Roman" pitchFamily="18" charset="0"/>
                <a:cs typeface="Times New Roman" pitchFamily="18" charset="0"/>
              </a:rPr>
              <a:t>franquismo</a:t>
            </a:r>
            <a:r>
              <a:rPr lang="es-ES" sz="3600" dirty="0" smtClean="0">
                <a:latin typeface="Times New Roman" pitchFamily="18" charset="0"/>
                <a:cs typeface="Times New Roman" pitchFamily="18" charset="0"/>
              </a:rPr>
              <a:t> estaba </a:t>
            </a:r>
            <a:r>
              <a:rPr lang="es-ES" sz="3600" dirty="0" smtClean="0">
                <a:solidFill>
                  <a:srgbClr val="FF0000"/>
                </a:solidFill>
                <a:latin typeface="Times New Roman" pitchFamily="18" charset="0"/>
                <a:cs typeface="Times New Roman" pitchFamily="18" charset="0"/>
              </a:rPr>
              <a:t>consolidado</a:t>
            </a:r>
            <a:r>
              <a:rPr lang="es-ES" sz="3600" dirty="0" smtClean="0">
                <a:latin typeface="Times New Roman" pitchFamily="18" charset="0"/>
                <a:cs typeface="Times New Roman" pitchFamily="18" charset="0"/>
              </a:rPr>
              <a:t> y la </a:t>
            </a:r>
            <a:r>
              <a:rPr lang="es-ES" sz="3600" dirty="0" smtClean="0">
                <a:solidFill>
                  <a:srgbClr val="FF0000"/>
                </a:solidFill>
                <a:latin typeface="Times New Roman" pitchFamily="18" charset="0"/>
                <a:cs typeface="Times New Roman" pitchFamily="18" charset="0"/>
              </a:rPr>
              <a:t>oposición dividida</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
        <p:nvSpPr>
          <p:cNvPr id="4" name="3 CuadroTexto"/>
          <p:cNvSpPr txBox="1"/>
          <p:nvPr/>
        </p:nvSpPr>
        <p:spPr>
          <a:xfrm>
            <a:off x="0" y="4549676"/>
            <a:ext cx="9144000" cy="2308324"/>
          </a:xfrm>
          <a:prstGeom prst="rect">
            <a:avLst/>
          </a:prstGeom>
          <a:noFill/>
        </p:spPr>
        <p:txBody>
          <a:bodyPr wrap="square" rtlCol="0">
            <a:spAutoFit/>
          </a:bodyPr>
          <a:lstStyle/>
          <a:p>
            <a:pPr algn="ctr"/>
            <a:r>
              <a:rPr lang="es-ES" sz="2400" dirty="0" smtClean="0"/>
              <a:t>Ya hemos visto que los exiliados habían sido incapaces de unirse y que la oposición en el interior se veía muy castigada por la represión. Sin embargo, es en el exterior donde Franco recibe un espaldarazo que le consolida en el poder: apertura de las fronteras con Francia, préstamos desde Estados Unidos, el Pacto de Madrid (en la imagen Franco con Eisenhower), el Concordato con el Vaticano…</a:t>
            </a:r>
            <a:endParaRPr lang="es-ES" sz="2400" dirty="0"/>
          </a:p>
        </p:txBody>
      </p:sp>
      <p:pic>
        <p:nvPicPr>
          <p:cNvPr id="28674" name="Picture 2" descr="Resultado de imagen de pacto de madrid"/>
          <p:cNvPicPr>
            <a:picLocks noChangeAspect="1" noChangeArrowheads="1"/>
          </p:cNvPicPr>
          <p:nvPr/>
        </p:nvPicPr>
        <p:blipFill>
          <a:blip r:embed="rId2" cstate="print"/>
          <a:srcRect/>
          <a:stretch>
            <a:fillRect/>
          </a:stretch>
        </p:blipFill>
        <p:spPr bwMode="auto">
          <a:xfrm>
            <a:off x="1043608" y="1196752"/>
            <a:ext cx="7088468" cy="33123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Desde entonces los </a:t>
            </a:r>
            <a:r>
              <a:rPr lang="es-ES" sz="3600" dirty="0" smtClean="0">
                <a:solidFill>
                  <a:srgbClr val="FF0000"/>
                </a:solidFill>
                <a:latin typeface="Times New Roman" pitchFamily="18" charset="0"/>
                <a:cs typeface="Times New Roman" pitchFamily="18" charset="0"/>
              </a:rPr>
              <a:t>opositores se </a:t>
            </a:r>
            <a:r>
              <a:rPr lang="es-ES" sz="3600" dirty="0" smtClean="0">
                <a:solidFill>
                  <a:srgbClr val="FF0000"/>
                </a:solidFill>
                <a:latin typeface="Times New Roman" pitchFamily="18" charset="0"/>
                <a:cs typeface="Times New Roman" pitchFamily="18" charset="0"/>
              </a:rPr>
              <a:t>van </a:t>
            </a:r>
            <a:r>
              <a:rPr lang="es-ES" sz="3600" dirty="0" smtClean="0">
                <a:solidFill>
                  <a:srgbClr val="FF0000"/>
                </a:solidFill>
                <a:latin typeface="Times New Roman" pitchFamily="18" charset="0"/>
                <a:cs typeface="Times New Roman" pitchFamily="18" charset="0"/>
              </a:rPr>
              <a:t>a organizar de varias formas</a:t>
            </a:r>
            <a:r>
              <a:rPr lang="es-ES" sz="3600" dirty="0" smtClean="0">
                <a:latin typeface="Times New Roman" pitchFamily="18" charset="0"/>
                <a:cs typeface="Times New Roman" pitchFamily="18" charset="0"/>
              </a:rPr>
              <a:t> dentro y fuera del país. La mayoría de estos movimientos piden una </a:t>
            </a:r>
            <a:r>
              <a:rPr lang="es-ES" sz="3600" dirty="0" smtClean="0">
                <a:solidFill>
                  <a:srgbClr val="FF0000"/>
                </a:solidFill>
                <a:latin typeface="Times New Roman" pitchFamily="18" charset="0"/>
                <a:cs typeface="Times New Roman" pitchFamily="18" charset="0"/>
              </a:rPr>
              <a:t>democratización</a:t>
            </a:r>
            <a:r>
              <a:rPr lang="es-ES" sz="3600" dirty="0" smtClean="0">
                <a:latin typeface="Times New Roman" pitchFamily="18" charset="0"/>
                <a:cs typeface="Times New Roman" pitchFamily="18" charset="0"/>
              </a:rPr>
              <a:t> del país.</a:t>
            </a:r>
            <a:endParaRPr lang="es-ES" sz="3600" dirty="0">
              <a:latin typeface="Times New Roman" pitchFamily="18" charset="0"/>
              <a:cs typeface="Times New Roman" pitchFamily="18" charset="0"/>
            </a:endParaRPr>
          </a:p>
        </p:txBody>
      </p:sp>
      <p:pic>
        <p:nvPicPr>
          <p:cNvPr id="27650" name="Picture 2" descr="Resultado de imagen de rodolfo llopis 1944"/>
          <p:cNvPicPr>
            <a:picLocks noChangeAspect="1" noChangeArrowheads="1"/>
          </p:cNvPicPr>
          <p:nvPr/>
        </p:nvPicPr>
        <p:blipFill>
          <a:blip r:embed="rId2" cstate="print"/>
          <a:srcRect/>
          <a:stretch>
            <a:fillRect/>
          </a:stretch>
        </p:blipFill>
        <p:spPr bwMode="auto">
          <a:xfrm>
            <a:off x="4029075" y="2708920"/>
            <a:ext cx="5114925" cy="3486151"/>
          </a:xfrm>
          <a:prstGeom prst="rect">
            <a:avLst/>
          </a:prstGeom>
          <a:noFill/>
        </p:spPr>
      </p:pic>
      <p:sp>
        <p:nvSpPr>
          <p:cNvPr id="4" name="3 CuadroTexto"/>
          <p:cNvSpPr txBox="1"/>
          <p:nvPr/>
        </p:nvSpPr>
        <p:spPr>
          <a:xfrm>
            <a:off x="0" y="3356992"/>
            <a:ext cx="4067944" cy="2308324"/>
          </a:xfrm>
          <a:prstGeom prst="rect">
            <a:avLst/>
          </a:prstGeom>
          <a:noFill/>
        </p:spPr>
        <p:txBody>
          <a:bodyPr wrap="square" rtlCol="0">
            <a:spAutoFit/>
          </a:bodyPr>
          <a:lstStyle/>
          <a:p>
            <a:pPr algn="ctr"/>
            <a:r>
              <a:rPr lang="es-ES" sz="2400" dirty="0" smtClean="0"/>
              <a:t>El PSOE, por ejemplo, elige como su secretario general a Rodolfo </a:t>
            </a:r>
            <a:r>
              <a:rPr lang="es-ES" sz="2400" dirty="0" err="1" smtClean="0"/>
              <a:t>Llopis</a:t>
            </a:r>
            <a:r>
              <a:rPr lang="es-ES" sz="2400" dirty="0" smtClean="0"/>
              <a:t> en 1944 y se mantendrá en el poder hasta 1972 manteniendo la tesis de actuar desde el exterior.</a:t>
            </a:r>
            <a:endParaRPr lang="es-E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138773"/>
          </a:xfrm>
          <a:prstGeom prst="rect">
            <a:avLst/>
          </a:prstGeom>
        </p:spPr>
        <p:txBody>
          <a:bodyPr wrap="square">
            <a:spAutoFit/>
          </a:bodyPr>
          <a:lstStyle/>
          <a:p>
            <a:pPr algn="ctr"/>
            <a:r>
              <a:rPr lang="es-ES" sz="3400" dirty="0" smtClean="0">
                <a:latin typeface="Times New Roman" pitchFamily="18" charset="0"/>
                <a:cs typeface="Times New Roman" pitchFamily="18" charset="0"/>
              </a:rPr>
              <a:t>Las </a:t>
            </a:r>
            <a:r>
              <a:rPr lang="es-ES" sz="3400" dirty="0" smtClean="0">
                <a:solidFill>
                  <a:srgbClr val="FF0000"/>
                </a:solidFill>
                <a:latin typeface="Times New Roman" pitchFamily="18" charset="0"/>
                <a:cs typeface="Times New Roman" pitchFamily="18" charset="0"/>
              </a:rPr>
              <a:t>huelgas</a:t>
            </a:r>
            <a:r>
              <a:rPr lang="es-ES" sz="3400" dirty="0" smtClean="0">
                <a:latin typeface="Times New Roman" pitchFamily="18" charset="0"/>
                <a:cs typeface="Times New Roman" pitchFamily="18" charset="0"/>
              </a:rPr>
              <a:t> no habían desaparecido y en </a:t>
            </a:r>
            <a:r>
              <a:rPr lang="es-ES" sz="3400" dirty="0" smtClean="0">
                <a:solidFill>
                  <a:srgbClr val="FF0000"/>
                </a:solidFill>
                <a:latin typeface="Times New Roman" pitchFamily="18" charset="0"/>
                <a:cs typeface="Times New Roman" pitchFamily="18" charset="0"/>
              </a:rPr>
              <a:t>1951</a:t>
            </a:r>
            <a:r>
              <a:rPr lang="es-ES" sz="3400" dirty="0" smtClean="0">
                <a:latin typeface="Times New Roman" pitchFamily="18" charset="0"/>
                <a:cs typeface="Times New Roman" pitchFamily="18" charset="0"/>
              </a:rPr>
              <a:t> se produce una </a:t>
            </a:r>
            <a:r>
              <a:rPr lang="es-ES" sz="3400" dirty="0" smtClean="0">
                <a:solidFill>
                  <a:srgbClr val="FF0000"/>
                </a:solidFill>
                <a:latin typeface="Times New Roman" pitchFamily="18" charset="0"/>
                <a:cs typeface="Times New Roman" pitchFamily="18" charset="0"/>
              </a:rPr>
              <a:t>huelga general contra los tranvías</a:t>
            </a:r>
            <a:r>
              <a:rPr lang="es-ES" sz="34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sp>
        <p:nvSpPr>
          <p:cNvPr id="4" name="3 CuadroTexto"/>
          <p:cNvSpPr txBox="1"/>
          <p:nvPr/>
        </p:nvSpPr>
        <p:spPr>
          <a:xfrm>
            <a:off x="0" y="5680755"/>
            <a:ext cx="9144000" cy="1177245"/>
          </a:xfrm>
          <a:prstGeom prst="rect">
            <a:avLst/>
          </a:prstGeom>
          <a:noFill/>
        </p:spPr>
        <p:txBody>
          <a:bodyPr wrap="square" rtlCol="0">
            <a:spAutoFit/>
          </a:bodyPr>
          <a:lstStyle/>
          <a:p>
            <a:pPr algn="ctr"/>
            <a:r>
              <a:rPr lang="es-ES" sz="2350" dirty="0" smtClean="0"/>
              <a:t>Fue una huelga dirigida contra los precios de los tranvías, más elevados que en Madrid. La población se negó a utilizar el transportes público. Es considerado uno de los primeros movimientos masivos contra el régimen.</a:t>
            </a:r>
            <a:endParaRPr lang="es-ES" sz="2350" dirty="0"/>
          </a:p>
        </p:txBody>
      </p:sp>
      <p:pic>
        <p:nvPicPr>
          <p:cNvPr id="26626" name="Picture 2" descr="huelga, vaga, catalunya, barcelona"/>
          <p:cNvPicPr>
            <a:picLocks noChangeAspect="1" noChangeArrowheads="1"/>
          </p:cNvPicPr>
          <p:nvPr/>
        </p:nvPicPr>
        <p:blipFill>
          <a:blip r:embed="rId2" cstate="print"/>
          <a:srcRect/>
          <a:stretch>
            <a:fillRect/>
          </a:stretch>
        </p:blipFill>
        <p:spPr bwMode="auto">
          <a:xfrm>
            <a:off x="1331640" y="1268760"/>
            <a:ext cx="6481238" cy="39862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638910"/>
          </a:xfrm>
          <a:prstGeom prst="rect">
            <a:avLst/>
          </a:prstGeom>
        </p:spPr>
        <p:txBody>
          <a:bodyPr wrap="square">
            <a:spAutoFit/>
          </a:bodyPr>
          <a:lstStyle/>
          <a:p>
            <a:pPr algn="ctr"/>
            <a:r>
              <a:rPr lang="es-ES" sz="3350" dirty="0" smtClean="0">
                <a:latin typeface="Times New Roman" pitchFamily="18" charset="0"/>
                <a:cs typeface="Times New Roman" pitchFamily="18" charset="0"/>
              </a:rPr>
              <a:t>Estas manifestaciones </a:t>
            </a:r>
            <a:r>
              <a:rPr lang="es-ES" sz="3350" dirty="0" smtClean="0">
                <a:solidFill>
                  <a:srgbClr val="FF0000"/>
                </a:solidFill>
                <a:latin typeface="Times New Roman" pitchFamily="18" charset="0"/>
                <a:cs typeface="Times New Roman" pitchFamily="18" charset="0"/>
              </a:rPr>
              <a:t>aumentan desde mediados de los años 50</a:t>
            </a:r>
            <a:r>
              <a:rPr lang="es-ES" sz="3350" dirty="0" smtClean="0">
                <a:latin typeface="Times New Roman" pitchFamily="18" charset="0"/>
                <a:cs typeface="Times New Roman" pitchFamily="18" charset="0"/>
              </a:rPr>
              <a:t>, pero será con el </a:t>
            </a:r>
            <a:r>
              <a:rPr lang="es-ES" sz="3350" dirty="0" smtClean="0">
                <a:solidFill>
                  <a:srgbClr val="FF0000"/>
                </a:solidFill>
                <a:latin typeface="Times New Roman" pitchFamily="18" charset="0"/>
                <a:cs typeface="Times New Roman" pitchFamily="18" charset="0"/>
              </a:rPr>
              <a:t>Plan de Estabilización </a:t>
            </a:r>
            <a:r>
              <a:rPr lang="es-ES" sz="3350" dirty="0" smtClean="0">
                <a:latin typeface="Times New Roman" pitchFamily="18" charset="0"/>
                <a:cs typeface="Times New Roman" pitchFamily="18" charset="0"/>
              </a:rPr>
              <a:t>cuando los obreros se organicen realmente.</a:t>
            </a:r>
            <a:endParaRPr lang="es-ES" sz="3350" dirty="0">
              <a:latin typeface="Times New Roman" pitchFamily="18" charset="0"/>
              <a:cs typeface="Times New Roman" pitchFamily="18" charset="0"/>
            </a:endParaRPr>
          </a:p>
        </p:txBody>
      </p:sp>
      <p:sp>
        <p:nvSpPr>
          <p:cNvPr id="4" name="3 CuadroTexto"/>
          <p:cNvSpPr txBox="1"/>
          <p:nvPr/>
        </p:nvSpPr>
        <p:spPr>
          <a:xfrm>
            <a:off x="0" y="2420888"/>
            <a:ext cx="4716016" cy="3347070"/>
          </a:xfrm>
          <a:prstGeom prst="rect">
            <a:avLst/>
          </a:prstGeom>
          <a:noFill/>
        </p:spPr>
        <p:txBody>
          <a:bodyPr wrap="square" rtlCol="0">
            <a:spAutoFit/>
          </a:bodyPr>
          <a:lstStyle/>
          <a:p>
            <a:pPr algn="ctr"/>
            <a:r>
              <a:rPr lang="es-ES" sz="2350" dirty="0" smtClean="0"/>
              <a:t>Esta ley de 1959 fue clave para el crecimiento de la economía española pero a corto plazo supuso reducción salarial, descensos de la producción el consumo y la inversión y un incremento del paro. Entre sus efectos se encuentra el activar la emigración al extranjero y el aumento de la conflictividad social.</a:t>
            </a:r>
            <a:endParaRPr lang="es-ES" sz="2350" dirty="0"/>
          </a:p>
        </p:txBody>
      </p:sp>
      <p:pic>
        <p:nvPicPr>
          <p:cNvPr id="25602" name="Picture 2" descr="https://antxonblog.files.wordpress.com/2012/07/sin-tc3adtulo11.jpg"/>
          <p:cNvPicPr>
            <a:picLocks noChangeAspect="1" noChangeArrowheads="1"/>
          </p:cNvPicPr>
          <p:nvPr/>
        </p:nvPicPr>
        <p:blipFill>
          <a:blip r:embed="rId2" cstate="print"/>
          <a:srcRect/>
          <a:stretch>
            <a:fillRect/>
          </a:stretch>
        </p:blipFill>
        <p:spPr bwMode="auto">
          <a:xfrm>
            <a:off x="4614582" y="2564904"/>
            <a:ext cx="4529418" cy="316323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A principios de los 60 nace </a:t>
            </a:r>
            <a:r>
              <a:rPr lang="es-ES" sz="3600" dirty="0" smtClean="0">
                <a:solidFill>
                  <a:srgbClr val="FF0000"/>
                </a:solidFill>
                <a:latin typeface="Times New Roman" pitchFamily="18" charset="0"/>
                <a:cs typeface="Times New Roman" pitchFamily="18" charset="0"/>
              </a:rPr>
              <a:t>CCOO</a:t>
            </a:r>
            <a:r>
              <a:rPr lang="es-ES" sz="3600" dirty="0" smtClean="0">
                <a:latin typeface="Times New Roman" pitchFamily="18" charset="0"/>
                <a:cs typeface="Times New Roman" pitchFamily="18" charset="0"/>
              </a:rPr>
              <a:t>  (Comisiones Obreras) con el objetivo de terminar con el sindicato único. En los 70 CCOO, junto con </a:t>
            </a:r>
            <a:r>
              <a:rPr lang="es-ES" sz="3600" dirty="0" smtClean="0">
                <a:solidFill>
                  <a:srgbClr val="FF0000"/>
                </a:solidFill>
                <a:latin typeface="Times New Roman" pitchFamily="18" charset="0"/>
                <a:cs typeface="Times New Roman" pitchFamily="18" charset="0"/>
              </a:rPr>
              <a:t>USO</a:t>
            </a:r>
            <a:r>
              <a:rPr lang="es-ES" sz="3600" dirty="0" smtClean="0">
                <a:latin typeface="Times New Roman" pitchFamily="18" charset="0"/>
                <a:cs typeface="Times New Roman" pitchFamily="18" charset="0"/>
              </a:rPr>
              <a:t> (Unión Sindical Obrera) y </a:t>
            </a:r>
            <a:r>
              <a:rPr lang="es-ES" sz="3600" dirty="0" smtClean="0">
                <a:solidFill>
                  <a:srgbClr val="FF0000"/>
                </a:solidFill>
                <a:latin typeface="Times New Roman" pitchFamily="18" charset="0"/>
                <a:cs typeface="Times New Roman" pitchFamily="18" charset="0"/>
              </a:rPr>
              <a:t>UGT</a:t>
            </a:r>
            <a:r>
              <a:rPr lang="es-ES" sz="3600" dirty="0" smtClean="0">
                <a:latin typeface="Times New Roman" pitchFamily="18" charset="0"/>
                <a:cs typeface="Times New Roman" pitchFamily="18" charset="0"/>
              </a:rPr>
              <a:t>, ejercen cada vez mayor influencia en la sociedad.</a:t>
            </a:r>
            <a:endParaRPr lang="es-ES" sz="3600" dirty="0">
              <a:latin typeface="Times New Roman" pitchFamily="18" charset="0"/>
              <a:cs typeface="Times New Roman" pitchFamily="18" charset="0"/>
            </a:endParaRPr>
          </a:p>
        </p:txBody>
      </p:sp>
      <p:sp>
        <p:nvSpPr>
          <p:cNvPr id="4" name="3 CuadroTexto"/>
          <p:cNvSpPr txBox="1"/>
          <p:nvPr/>
        </p:nvSpPr>
        <p:spPr>
          <a:xfrm>
            <a:off x="0" y="3573016"/>
            <a:ext cx="6156176" cy="2308324"/>
          </a:xfrm>
          <a:prstGeom prst="rect">
            <a:avLst/>
          </a:prstGeom>
          <a:noFill/>
        </p:spPr>
        <p:txBody>
          <a:bodyPr wrap="square" rtlCol="0">
            <a:spAutoFit/>
          </a:bodyPr>
          <a:lstStyle/>
          <a:p>
            <a:pPr algn="ctr"/>
            <a:r>
              <a:rPr lang="es-ES" sz="2400" dirty="0" smtClean="0"/>
              <a:t>El franquismo, por influencia del fascismo, instituyó el sindicato único, la conocida como Organización Sindical Española (OSE) o Sindicato Vertical. Estaba controlado por la Falange y era obligatorio estar afiliado al mismo (tanto trabajadores como empresarios).</a:t>
            </a:r>
            <a:endParaRPr lang="es-ES" sz="2400" dirty="0"/>
          </a:p>
        </p:txBody>
      </p:sp>
      <p:pic>
        <p:nvPicPr>
          <p:cNvPr id="24578" name="Picture 2" descr="Resultado de imagen de organizacion sindical española"/>
          <p:cNvPicPr>
            <a:picLocks noChangeAspect="1" noChangeArrowheads="1"/>
          </p:cNvPicPr>
          <p:nvPr/>
        </p:nvPicPr>
        <p:blipFill>
          <a:blip r:embed="rId2" cstate="print"/>
          <a:srcRect/>
          <a:stretch>
            <a:fillRect/>
          </a:stretch>
        </p:blipFill>
        <p:spPr bwMode="auto">
          <a:xfrm>
            <a:off x="6156177" y="2877829"/>
            <a:ext cx="2987824" cy="398017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www.nuevatribuna.es/media/nuevatribuna/images/2014/02/24/2014022415461967466.jpg"/>
          <p:cNvPicPr>
            <a:picLocks noChangeAspect="1" noChangeArrowheads="1"/>
          </p:cNvPicPr>
          <p:nvPr/>
        </p:nvPicPr>
        <p:blipFill>
          <a:blip r:embed="rId2" cstate="print"/>
          <a:srcRect/>
          <a:stretch>
            <a:fillRect/>
          </a:stretch>
        </p:blipFill>
        <p:spPr bwMode="auto">
          <a:xfrm>
            <a:off x="1403648" y="0"/>
            <a:ext cx="6264696" cy="4489700"/>
          </a:xfrm>
          <a:prstGeom prst="rect">
            <a:avLst/>
          </a:prstGeom>
          <a:noFill/>
        </p:spPr>
      </p:pic>
      <p:sp>
        <p:nvSpPr>
          <p:cNvPr id="3" name="2 CuadroTexto"/>
          <p:cNvSpPr txBox="1"/>
          <p:nvPr/>
        </p:nvSpPr>
        <p:spPr>
          <a:xfrm>
            <a:off x="0" y="4595842"/>
            <a:ext cx="9144000" cy="2262158"/>
          </a:xfrm>
          <a:prstGeom prst="rect">
            <a:avLst/>
          </a:prstGeom>
          <a:noFill/>
        </p:spPr>
        <p:txBody>
          <a:bodyPr wrap="square" rtlCol="0">
            <a:spAutoFit/>
          </a:bodyPr>
          <a:lstStyle/>
          <a:p>
            <a:pPr algn="ctr"/>
            <a:r>
              <a:rPr lang="es-ES" sz="2350" dirty="0" smtClean="0"/>
              <a:t>Las </a:t>
            </a:r>
            <a:r>
              <a:rPr lang="es-ES" sz="2350" dirty="0" smtClean="0">
                <a:solidFill>
                  <a:srgbClr val="FF0000"/>
                </a:solidFill>
              </a:rPr>
              <a:t>Comisiones Obreras </a:t>
            </a:r>
            <a:r>
              <a:rPr lang="es-ES" sz="2350" dirty="0" smtClean="0"/>
              <a:t>nacieron en diferentes lugares de España, especialmente las zonas mineras e industriales, con el fin de </a:t>
            </a:r>
            <a:r>
              <a:rPr lang="es-ES" sz="2350" dirty="0" smtClean="0">
                <a:solidFill>
                  <a:srgbClr val="FF0000"/>
                </a:solidFill>
              </a:rPr>
              <a:t>infiltrarse dentro del Sindicato Vertical</a:t>
            </a:r>
            <a:r>
              <a:rPr lang="es-ES" sz="2350" dirty="0" smtClean="0"/>
              <a:t>. Se trataba de asambleas de obreros, en su mayoría por </a:t>
            </a:r>
            <a:r>
              <a:rPr lang="es-ES" sz="2350" dirty="0" smtClean="0">
                <a:solidFill>
                  <a:srgbClr val="FF0000"/>
                </a:solidFill>
              </a:rPr>
              <a:t>iniciativa del PCE</a:t>
            </a:r>
            <a:r>
              <a:rPr lang="es-ES" sz="2350" dirty="0" smtClean="0"/>
              <a:t>, que elegían a sus representantes en un momento en el que el régimen había suavizado los requisitos para acceder al mismo.</a:t>
            </a:r>
            <a:endParaRPr lang="es-ES" sz="235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Resultado de imagen de mina de la camocha 1957"/>
          <p:cNvPicPr>
            <a:picLocks noChangeAspect="1" noChangeArrowheads="1"/>
          </p:cNvPicPr>
          <p:nvPr/>
        </p:nvPicPr>
        <p:blipFill>
          <a:blip r:embed="rId2" cstate="print"/>
          <a:srcRect/>
          <a:stretch>
            <a:fillRect/>
          </a:stretch>
        </p:blipFill>
        <p:spPr bwMode="auto">
          <a:xfrm>
            <a:off x="3819525" y="0"/>
            <a:ext cx="5324475" cy="3514726"/>
          </a:xfrm>
          <a:prstGeom prst="rect">
            <a:avLst/>
          </a:prstGeom>
          <a:noFill/>
        </p:spPr>
      </p:pic>
      <p:sp>
        <p:nvSpPr>
          <p:cNvPr id="3" name="2 CuadroTexto"/>
          <p:cNvSpPr txBox="1"/>
          <p:nvPr/>
        </p:nvSpPr>
        <p:spPr>
          <a:xfrm>
            <a:off x="0" y="0"/>
            <a:ext cx="3779912" cy="1938992"/>
          </a:xfrm>
          <a:prstGeom prst="rect">
            <a:avLst/>
          </a:prstGeom>
          <a:noFill/>
        </p:spPr>
        <p:txBody>
          <a:bodyPr wrap="square" rtlCol="0">
            <a:spAutoFit/>
          </a:bodyPr>
          <a:lstStyle/>
          <a:p>
            <a:pPr algn="ctr"/>
            <a:r>
              <a:rPr lang="es-ES" sz="2400" dirty="0" smtClean="0"/>
              <a:t>Aunque no está claro, suele considerarse que CCOO apareció en la mina de la Camocha (Asturias) en 1957 (arriba).</a:t>
            </a:r>
            <a:endParaRPr lang="es-ES" sz="2400" dirty="0"/>
          </a:p>
        </p:txBody>
      </p:sp>
      <p:pic>
        <p:nvPicPr>
          <p:cNvPr id="61444" name="Picture 4" descr="Archivo:La Fraternidad - huelga contra el Plan Larkin en 1961.jpg"/>
          <p:cNvPicPr>
            <a:picLocks noChangeAspect="1" noChangeArrowheads="1"/>
          </p:cNvPicPr>
          <p:nvPr/>
        </p:nvPicPr>
        <p:blipFill>
          <a:blip r:embed="rId3" cstate="print"/>
          <a:srcRect/>
          <a:stretch>
            <a:fillRect/>
          </a:stretch>
        </p:blipFill>
        <p:spPr bwMode="auto">
          <a:xfrm>
            <a:off x="3819272" y="3356992"/>
            <a:ext cx="5324727" cy="3501008"/>
          </a:xfrm>
          <a:prstGeom prst="rect">
            <a:avLst/>
          </a:prstGeom>
          <a:noFill/>
        </p:spPr>
      </p:pic>
      <p:sp>
        <p:nvSpPr>
          <p:cNvPr id="5" name="4 CuadroTexto"/>
          <p:cNvSpPr txBox="1"/>
          <p:nvPr/>
        </p:nvSpPr>
        <p:spPr>
          <a:xfrm>
            <a:off x="0" y="2564904"/>
            <a:ext cx="3779912" cy="3785652"/>
          </a:xfrm>
          <a:prstGeom prst="rect">
            <a:avLst/>
          </a:prstGeom>
          <a:noFill/>
        </p:spPr>
        <p:txBody>
          <a:bodyPr wrap="square" rtlCol="0">
            <a:spAutoFit/>
          </a:bodyPr>
          <a:lstStyle/>
          <a:p>
            <a:pPr algn="ctr"/>
            <a:r>
              <a:rPr lang="es-ES" sz="2400" dirty="0" smtClean="0"/>
              <a:t>Junto a CCOO aparecen otras iniciativas sindicalistas. En 1961 se funda </a:t>
            </a:r>
            <a:r>
              <a:rPr lang="es-ES" sz="2400" dirty="0" smtClean="0">
                <a:solidFill>
                  <a:srgbClr val="FF0000"/>
                </a:solidFill>
              </a:rPr>
              <a:t>USO</a:t>
            </a:r>
            <a:r>
              <a:rPr lang="es-ES" sz="2400" dirty="0" smtClean="0"/>
              <a:t> (Unión Sindical Obrera, foto de abajo) con una visión apolítica, y poco a poco </a:t>
            </a:r>
            <a:r>
              <a:rPr lang="es-ES" sz="2400" dirty="0" smtClean="0">
                <a:solidFill>
                  <a:srgbClr val="FF0000"/>
                </a:solidFill>
              </a:rPr>
              <a:t>UGT</a:t>
            </a:r>
            <a:r>
              <a:rPr lang="es-ES" sz="2400" dirty="0" smtClean="0"/>
              <a:t> cobra protagonismo para convertirse en una fuerza importante al final del franquismo.</a:t>
            </a:r>
            <a:endParaRPr lang="es-E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En las </a:t>
            </a:r>
            <a:r>
              <a:rPr lang="es-ES" sz="3600" dirty="0" smtClean="0">
                <a:solidFill>
                  <a:srgbClr val="FF0000"/>
                </a:solidFill>
                <a:latin typeface="Times New Roman" pitchFamily="18" charset="0"/>
                <a:cs typeface="Times New Roman" pitchFamily="18" charset="0"/>
              </a:rPr>
              <a:t>universidades</a:t>
            </a:r>
            <a:r>
              <a:rPr lang="es-ES" sz="3600" dirty="0" smtClean="0">
                <a:latin typeface="Times New Roman" pitchFamily="18" charset="0"/>
                <a:cs typeface="Times New Roman" pitchFamily="18" charset="0"/>
              </a:rPr>
              <a:t> los </a:t>
            </a:r>
            <a:r>
              <a:rPr lang="es-ES" sz="3600" dirty="0" smtClean="0">
                <a:solidFill>
                  <a:srgbClr val="FF0000"/>
                </a:solidFill>
                <a:latin typeface="Times New Roman" pitchFamily="18" charset="0"/>
                <a:cs typeface="Times New Roman" pitchFamily="18" charset="0"/>
              </a:rPr>
              <a:t>enfrentamientos estudiantiles contra el sindicato falangista </a:t>
            </a:r>
            <a:r>
              <a:rPr lang="es-ES" sz="3600" dirty="0" smtClean="0">
                <a:latin typeface="Times New Roman" pitchFamily="18" charset="0"/>
                <a:cs typeface="Times New Roman" pitchFamily="18" charset="0"/>
              </a:rPr>
              <a:t>(SEU) son frecuentes desde </a:t>
            </a:r>
            <a:r>
              <a:rPr lang="es-ES" sz="3600" dirty="0" smtClean="0">
                <a:solidFill>
                  <a:srgbClr val="FF0000"/>
                </a:solidFill>
                <a:latin typeface="Times New Roman" pitchFamily="18" charset="0"/>
                <a:cs typeface="Times New Roman" pitchFamily="18" charset="0"/>
              </a:rPr>
              <a:t>1956</a:t>
            </a:r>
            <a:r>
              <a:rPr lang="es-ES" sz="3600" dirty="0" smtClean="0">
                <a:latin typeface="Times New Roman" pitchFamily="18" charset="0"/>
                <a:cs typeface="Times New Roman" pitchFamily="18" charset="0"/>
              </a:rPr>
              <a:t> y toman las </a:t>
            </a:r>
            <a:r>
              <a:rPr lang="es-ES" sz="3600" dirty="0" smtClean="0">
                <a:solidFill>
                  <a:srgbClr val="FF0000"/>
                </a:solidFill>
                <a:latin typeface="Times New Roman" pitchFamily="18" charset="0"/>
                <a:cs typeface="Times New Roman" pitchFamily="18" charset="0"/>
              </a:rPr>
              <a:t>calles en los años 60 y 70</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
        <p:nvSpPr>
          <p:cNvPr id="4" name="3 CuadroTexto"/>
          <p:cNvSpPr txBox="1"/>
          <p:nvPr/>
        </p:nvSpPr>
        <p:spPr>
          <a:xfrm>
            <a:off x="0" y="2996952"/>
            <a:ext cx="4283968" cy="2677656"/>
          </a:xfrm>
          <a:prstGeom prst="rect">
            <a:avLst/>
          </a:prstGeom>
          <a:noFill/>
        </p:spPr>
        <p:txBody>
          <a:bodyPr wrap="square" rtlCol="0">
            <a:spAutoFit/>
          </a:bodyPr>
          <a:lstStyle/>
          <a:p>
            <a:pPr algn="ctr"/>
            <a:r>
              <a:rPr lang="es-ES" sz="2400" dirty="0" smtClean="0"/>
              <a:t>El SEU (Sindicato Español Universitario) era el equivalente al OSE en la Universidad. En un principio controlaba el ámbito universitario, tradicional foco de movimientos reformistas y revolucionarios.</a:t>
            </a:r>
            <a:endParaRPr lang="es-ES" sz="2400" dirty="0"/>
          </a:p>
        </p:txBody>
      </p:sp>
      <p:pic>
        <p:nvPicPr>
          <p:cNvPr id="23554" name="Picture 2" descr="Resultado de imagen de carnet sindicato español universitario"/>
          <p:cNvPicPr>
            <a:picLocks noChangeAspect="1" noChangeArrowheads="1"/>
          </p:cNvPicPr>
          <p:nvPr/>
        </p:nvPicPr>
        <p:blipFill>
          <a:blip r:embed="rId2" cstate="print"/>
          <a:srcRect/>
          <a:stretch>
            <a:fillRect/>
          </a:stretch>
        </p:blipFill>
        <p:spPr bwMode="auto">
          <a:xfrm>
            <a:off x="4333875" y="2564904"/>
            <a:ext cx="4810125" cy="35147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4627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endParaRPr lang="es-ES" sz="2000" dirty="0" smtClean="0">
              <a:solidFill>
                <a:srgbClr val="002060"/>
              </a:solidFill>
              <a:latin typeface="Arial Black" pitchFamily="34" charset="0"/>
            </a:endParaRPr>
          </a:p>
          <a:p>
            <a:pPr marL="725488" indent="-363538" algn="just">
              <a:buFont typeface="Wingdings" pitchFamily="2" charset="2"/>
              <a:buChar char="v"/>
            </a:pPr>
            <a:r>
              <a:rPr lang="es-ES" sz="3200" dirty="0" smtClean="0">
                <a:solidFill>
                  <a:srgbClr val="002060"/>
                </a:solidFill>
                <a:latin typeface="Arial Black" pitchFamily="34" charset="0"/>
              </a:rPr>
              <a:t>Restauración Borbónica</a:t>
            </a:r>
            <a:r>
              <a:rPr lang="es-ES" sz="2000" dirty="0" smtClean="0">
                <a:solidFill>
                  <a:srgbClr val="002060"/>
                </a:solidFill>
                <a:latin typeface="Arial Black" pitchFamily="34" charset="0"/>
              </a:rPr>
              <a:t> (1875-1931).</a:t>
            </a:r>
          </a:p>
          <a:p>
            <a:pPr marL="725488" indent="-363538" algn="just">
              <a:buFont typeface="Wingdings" pitchFamily="2" charset="2"/>
              <a:buChar char="v"/>
            </a:pPr>
            <a:r>
              <a:rPr lang="es-ES" sz="3200" dirty="0" smtClean="0">
                <a:solidFill>
                  <a:srgbClr val="002060"/>
                </a:solidFill>
                <a:latin typeface="Arial Black" pitchFamily="34" charset="0"/>
              </a:rPr>
              <a:t>Segunda República </a:t>
            </a:r>
            <a:r>
              <a:rPr lang="es-ES" sz="2000" dirty="0" smtClean="0">
                <a:solidFill>
                  <a:srgbClr val="002060"/>
                </a:solidFill>
                <a:latin typeface="Arial Black" pitchFamily="34" charset="0"/>
              </a:rPr>
              <a:t>(1931-1939).</a:t>
            </a:r>
          </a:p>
          <a:p>
            <a:pPr marL="725488" indent="-363538" algn="just">
              <a:buFont typeface="Wingdings" pitchFamily="2" charset="2"/>
              <a:buChar char="v"/>
            </a:pPr>
            <a:r>
              <a:rPr lang="es-ES" sz="3200" dirty="0" smtClean="0">
                <a:solidFill>
                  <a:srgbClr val="002060"/>
                </a:solidFill>
                <a:latin typeface="Arial Black" pitchFamily="34" charset="0"/>
              </a:rPr>
              <a:t>Guerra Civil </a:t>
            </a:r>
            <a:r>
              <a:rPr lang="es-ES" sz="2000" dirty="0" smtClean="0">
                <a:solidFill>
                  <a:srgbClr val="002060"/>
                </a:solidFill>
                <a:latin typeface="Arial Black" pitchFamily="34" charset="0"/>
              </a:rPr>
              <a:t>(1936-1939).</a:t>
            </a:r>
          </a:p>
          <a:p>
            <a:pPr marL="725488" indent="-363538" algn="just">
              <a:buFont typeface="Wingdings" pitchFamily="2" charset="2"/>
              <a:buChar char="v"/>
            </a:pPr>
            <a:r>
              <a:rPr lang="es-ES" sz="3200" dirty="0" smtClean="0">
                <a:solidFill>
                  <a:srgbClr val="FF0000"/>
                </a:solidFill>
                <a:latin typeface="Arial Black" pitchFamily="34" charset="0"/>
              </a:rPr>
              <a:t>Franquismo </a:t>
            </a:r>
            <a:r>
              <a:rPr lang="es-ES" sz="2000" dirty="0" smtClean="0">
                <a:solidFill>
                  <a:srgbClr val="FF0000"/>
                </a:solidFill>
                <a:latin typeface="Arial Black" pitchFamily="34" charset="0"/>
              </a:rPr>
              <a:t>(1939-1975).</a:t>
            </a:r>
          </a:p>
          <a:p>
            <a:pPr marL="725488" indent="-363538" algn="just">
              <a:buFont typeface="Wingdings" pitchFamily="2" charset="2"/>
              <a:buChar char="v"/>
            </a:pPr>
            <a:r>
              <a:rPr lang="es-ES" sz="3200" dirty="0" smtClean="0">
                <a:solidFill>
                  <a:srgbClr val="002060"/>
                </a:solidFill>
                <a:latin typeface="Arial Black" pitchFamily="34" charset="0"/>
              </a:rPr>
              <a:t>Transición y democracia </a:t>
            </a:r>
            <a:r>
              <a:rPr lang="es-ES" sz="2000" dirty="0" smtClean="0">
                <a:solidFill>
                  <a:srgbClr val="002060"/>
                </a:solidFill>
                <a:latin typeface="Arial Black" pitchFamily="34" charset="0"/>
              </a:rPr>
              <a:t>(1975-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Resultado de imagen de sucesos 1956 manifestación"/>
          <p:cNvPicPr>
            <a:picLocks noChangeAspect="1" noChangeArrowheads="1"/>
          </p:cNvPicPr>
          <p:nvPr/>
        </p:nvPicPr>
        <p:blipFill>
          <a:blip r:embed="rId2" cstate="print"/>
          <a:srcRect/>
          <a:stretch>
            <a:fillRect/>
          </a:stretch>
        </p:blipFill>
        <p:spPr bwMode="auto">
          <a:xfrm>
            <a:off x="1475656" y="0"/>
            <a:ext cx="6192688" cy="4673011"/>
          </a:xfrm>
          <a:prstGeom prst="rect">
            <a:avLst/>
          </a:prstGeom>
          <a:noFill/>
        </p:spPr>
      </p:pic>
      <p:sp>
        <p:nvSpPr>
          <p:cNvPr id="3" name="2 CuadroTexto"/>
          <p:cNvSpPr txBox="1"/>
          <p:nvPr/>
        </p:nvSpPr>
        <p:spPr>
          <a:xfrm>
            <a:off x="0" y="4653136"/>
            <a:ext cx="9144000" cy="1938992"/>
          </a:xfrm>
          <a:prstGeom prst="rect">
            <a:avLst/>
          </a:prstGeom>
          <a:noFill/>
        </p:spPr>
        <p:txBody>
          <a:bodyPr wrap="square" rtlCol="0">
            <a:spAutoFit/>
          </a:bodyPr>
          <a:lstStyle/>
          <a:p>
            <a:pPr algn="ctr"/>
            <a:r>
              <a:rPr lang="es-ES" sz="2400" dirty="0" smtClean="0"/>
              <a:t>Los “</a:t>
            </a:r>
            <a:r>
              <a:rPr lang="es-ES" sz="2400" dirty="0" smtClean="0">
                <a:solidFill>
                  <a:srgbClr val="FF0000"/>
                </a:solidFill>
              </a:rPr>
              <a:t>Sucesos de 1956</a:t>
            </a:r>
            <a:r>
              <a:rPr lang="es-ES" sz="2400" dirty="0" smtClean="0"/>
              <a:t>” supusieron la pérdida del control de la Universidad por parte del régimen. El enfrentamiento había empezado por el control del SEU al fracasar varios de sus cabecillas las elecciones en febrero de 1956. Se siguieron manifestaciones, enfrentamientos con la Falange y con los militares. En 1965 el SEU desaparecía.</a:t>
            </a:r>
            <a:endParaRPr lang="es-E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El </a:t>
            </a:r>
            <a:r>
              <a:rPr lang="es-ES" sz="3600" dirty="0" smtClean="0">
                <a:solidFill>
                  <a:srgbClr val="FF0000"/>
                </a:solidFill>
                <a:latin typeface="Times New Roman" pitchFamily="18" charset="0"/>
                <a:cs typeface="Times New Roman" pitchFamily="18" charset="0"/>
              </a:rPr>
              <a:t>nacionalismo</a:t>
            </a:r>
            <a:r>
              <a:rPr lang="es-ES" sz="3600" dirty="0" smtClean="0">
                <a:latin typeface="Times New Roman" pitchFamily="18" charset="0"/>
                <a:cs typeface="Times New Roman" pitchFamily="18" charset="0"/>
              </a:rPr>
              <a:t> resurge dentro del país con la creación de organizaciones pacíficas como la </a:t>
            </a:r>
            <a:r>
              <a:rPr lang="es-ES" sz="3600" dirty="0" smtClean="0">
                <a:solidFill>
                  <a:srgbClr val="FF0000"/>
                </a:solidFill>
                <a:latin typeface="Times New Roman" pitchFamily="18" charset="0"/>
                <a:cs typeface="Times New Roman" pitchFamily="18" charset="0"/>
              </a:rPr>
              <a:t>Asamblea de Cataluña </a:t>
            </a:r>
            <a:r>
              <a:rPr lang="es-ES" sz="3600" dirty="0" smtClean="0">
                <a:latin typeface="Times New Roman" pitchFamily="18" charset="0"/>
                <a:cs typeface="Times New Roman" pitchFamily="18" charset="0"/>
              </a:rPr>
              <a:t>(1971) y en forma de </a:t>
            </a:r>
            <a:r>
              <a:rPr lang="es-ES" sz="3600" dirty="0" smtClean="0">
                <a:solidFill>
                  <a:srgbClr val="FF0000"/>
                </a:solidFill>
                <a:latin typeface="Times New Roman" pitchFamily="18" charset="0"/>
                <a:cs typeface="Times New Roman" pitchFamily="18" charset="0"/>
              </a:rPr>
              <a:t>terrorismo</a:t>
            </a:r>
            <a:r>
              <a:rPr lang="es-ES" sz="3600" dirty="0" smtClean="0">
                <a:latin typeface="Times New Roman" pitchFamily="18" charset="0"/>
                <a:cs typeface="Times New Roman" pitchFamily="18" charset="0"/>
              </a:rPr>
              <a:t> con el nacimiento de </a:t>
            </a:r>
            <a:r>
              <a:rPr lang="es-ES" sz="3600" dirty="0" smtClean="0">
                <a:solidFill>
                  <a:srgbClr val="FF0000"/>
                </a:solidFill>
                <a:latin typeface="Times New Roman" pitchFamily="18" charset="0"/>
                <a:cs typeface="Times New Roman" pitchFamily="18" charset="0"/>
              </a:rPr>
              <a:t>ETA</a:t>
            </a:r>
            <a:r>
              <a:rPr lang="es-ES" sz="3600" dirty="0" smtClean="0">
                <a:latin typeface="Times New Roman" pitchFamily="18" charset="0"/>
                <a:cs typeface="Times New Roman" pitchFamily="18" charset="0"/>
              </a:rPr>
              <a:t> en 1959, que ya en 1968 provoca su primera víctima mortal y en 1973 asesina a Carrero Blanco.</a:t>
            </a:r>
            <a:endParaRPr lang="es-ES" sz="3600" dirty="0">
              <a:latin typeface="Times New Roman" pitchFamily="18" charset="0"/>
              <a:cs typeface="Times New Roman" pitchFamily="18" charset="0"/>
            </a:endParaRPr>
          </a:p>
        </p:txBody>
      </p:sp>
      <p:sp>
        <p:nvSpPr>
          <p:cNvPr id="4" name="3 CuadroTexto"/>
          <p:cNvSpPr txBox="1"/>
          <p:nvPr/>
        </p:nvSpPr>
        <p:spPr>
          <a:xfrm>
            <a:off x="0" y="3861048"/>
            <a:ext cx="4716016" cy="1569660"/>
          </a:xfrm>
          <a:prstGeom prst="rect">
            <a:avLst/>
          </a:prstGeom>
          <a:noFill/>
        </p:spPr>
        <p:txBody>
          <a:bodyPr wrap="square" rtlCol="0">
            <a:spAutoFit/>
          </a:bodyPr>
          <a:lstStyle/>
          <a:p>
            <a:pPr algn="ctr"/>
            <a:r>
              <a:rPr lang="es-ES" sz="2400" i="1" dirty="0" err="1" smtClean="0"/>
              <a:t>Llibertat</a:t>
            </a:r>
            <a:r>
              <a:rPr lang="es-ES" sz="2400" i="1" dirty="0" smtClean="0"/>
              <a:t>, Amnistía, </a:t>
            </a:r>
            <a:r>
              <a:rPr lang="es-ES" sz="2400" i="1" dirty="0" err="1" smtClean="0"/>
              <a:t>estatut</a:t>
            </a:r>
            <a:r>
              <a:rPr lang="es-ES" sz="2400" i="1" dirty="0" smtClean="0"/>
              <a:t> </a:t>
            </a:r>
            <a:r>
              <a:rPr lang="es-ES" sz="2400" i="1" dirty="0" err="1" smtClean="0"/>
              <a:t>d'autonomia</a:t>
            </a:r>
            <a:r>
              <a:rPr lang="es-ES" sz="2400" dirty="0" smtClean="0"/>
              <a:t> era el lema de la Asamblea. Consiguieron llevar a las calles los gritos contra el régimen.</a:t>
            </a:r>
            <a:endParaRPr lang="es-ES" sz="2200" dirty="0"/>
          </a:p>
        </p:txBody>
      </p:sp>
      <p:pic>
        <p:nvPicPr>
          <p:cNvPr id="22530" name="Picture 2" descr="Resultado de imagen de asamblea de catalunya 1971"/>
          <p:cNvPicPr>
            <a:picLocks noChangeAspect="1" noChangeArrowheads="1"/>
          </p:cNvPicPr>
          <p:nvPr/>
        </p:nvPicPr>
        <p:blipFill>
          <a:blip r:embed="rId2" cstate="print"/>
          <a:srcRect/>
          <a:stretch>
            <a:fillRect/>
          </a:stretch>
        </p:blipFill>
        <p:spPr bwMode="auto">
          <a:xfrm>
            <a:off x="4457700" y="3343274"/>
            <a:ext cx="4686300" cy="35147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esultado de imagen de eta disolución"/>
          <p:cNvPicPr>
            <a:picLocks noChangeAspect="1" noChangeArrowheads="1"/>
          </p:cNvPicPr>
          <p:nvPr/>
        </p:nvPicPr>
        <p:blipFill>
          <a:blip r:embed="rId2" cstate="print"/>
          <a:srcRect/>
          <a:stretch>
            <a:fillRect/>
          </a:stretch>
        </p:blipFill>
        <p:spPr bwMode="auto">
          <a:xfrm>
            <a:off x="1475656" y="0"/>
            <a:ext cx="6257925" cy="3514726"/>
          </a:xfrm>
          <a:prstGeom prst="rect">
            <a:avLst/>
          </a:prstGeom>
          <a:noFill/>
        </p:spPr>
      </p:pic>
      <p:sp>
        <p:nvSpPr>
          <p:cNvPr id="3" name="2 CuadroTexto"/>
          <p:cNvSpPr txBox="1"/>
          <p:nvPr/>
        </p:nvSpPr>
        <p:spPr>
          <a:xfrm>
            <a:off x="0" y="3789040"/>
            <a:ext cx="9144000" cy="2677656"/>
          </a:xfrm>
          <a:prstGeom prst="rect">
            <a:avLst/>
          </a:prstGeom>
          <a:noFill/>
        </p:spPr>
        <p:txBody>
          <a:bodyPr wrap="square" rtlCol="0">
            <a:spAutoFit/>
          </a:bodyPr>
          <a:lstStyle/>
          <a:p>
            <a:pPr algn="ctr"/>
            <a:r>
              <a:rPr lang="es-ES" sz="2400" dirty="0" smtClean="0">
                <a:solidFill>
                  <a:srgbClr val="FF0000"/>
                </a:solidFill>
              </a:rPr>
              <a:t>ETA</a:t>
            </a:r>
            <a:r>
              <a:rPr lang="es-ES" sz="2400" dirty="0" smtClean="0"/>
              <a:t> (Euskadi </a:t>
            </a:r>
            <a:r>
              <a:rPr lang="es-ES" sz="2400" dirty="0" err="1" smtClean="0"/>
              <a:t>ta</a:t>
            </a:r>
            <a:r>
              <a:rPr lang="es-ES" sz="2400" dirty="0" smtClean="0"/>
              <a:t> </a:t>
            </a:r>
            <a:r>
              <a:rPr lang="es-ES" sz="2400" dirty="0" err="1" smtClean="0"/>
              <a:t>Askatasuna</a:t>
            </a:r>
            <a:r>
              <a:rPr lang="es-ES" sz="2400" dirty="0" smtClean="0"/>
              <a:t>, País Vasco y Libertad) se creó en 1959 como una escisión de las juventudes del PNV, entonces más interesado en la acción desde el exterior. Defendían la acción directa, lo cual les llevó a cometer actos violentos desde 1961 y finalmente a los asesinatos desde finales de los 60. También durante los 60 se separan ideológicamente del conservadurismo del PNV para abrazar el socialismo. Tras unas 850 muertes, ETA anunció su disolución definitiva el 3 de mayo de 2018.</a:t>
            </a:r>
            <a:endParaRPr lang="es-E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algn="ctr"/>
            <a:r>
              <a:rPr lang="es-ES" sz="3200" dirty="0" smtClean="0">
                <a:latin typeface="Times New Roman" pitchFamily="18" charset="0"/>
                <a:cs typeface="Times New Roman" pitchFamily="18" charset="0"/>
              </a:rPr>
              <a:t>En el </a:t>
            </a:r>
            <a:r>
              <a:rPr lang="es-ES" sz="3200" dirty="0" smtClean="0">
                <a:solidFill>
                  <a:srgbClr val="FF0000"/>
                </a:solidFill>
                <a:latin typeface="Times New Roman" pitchFamily="18" charset="0"/>
                <a:cs typeface="Times New Roman" pitchFamily="18" charset="0"/>
              </a:rPr>
              <a:t>exterior</a:t>
            </a:r>
            <a:r>
              <a:rPr lang="es-ES" sz="3200" dirty="0" smtClean="0">
                <a:latin typeface="Times New Roman" pitchFamily="18" charset="0"/>
                <a:cs typeface="Times New Roman" pitchFamily="18" charset="0"/>
              </a:rPr>
              <a:t>, la oposición se reúne en el “</a:t>
            </a:r>
            <a:r>
              <a:rPr lang="es-ES" sz="3200" dirty="0" smtClean="0">
                <a:solidFill>
                  <a:srgbClr val="FF0000"/>
                </a:solidFill>
                <a:latin typeface="Times New Roman" pitchFamily="18" charset="0"/>
                <a:cs typeface="Times New Roman" pitchFamily="18" charset="0"/>
              </a:rPr>
              <a:t>contubernio de Múnich</a:t>
            </a:r>
            <a:r>
              <a:rPr lang="es-ES" sz="3200" dirty="0" smtClean="0">
                <a:latin typeface="Times New Roman" pitchFamily="18" charset="0"/>
                <a:cs typeface="Times New Roman" pitchFamily="18" charset="0"/>
              </a:rPr>
              <a:t>” en 1962. Se reunieron democristianos, monárquicos, socialdemócratas, republicanos, nacionalistas e incluso observadores comunistas. La oposición empezaba a mostrarse unida.</a:t>
            </a:r>
            <a:endParaRPr lang="es-ES" sz="3200" dirty="0">
              <a:latin typeface="Times New Roman" pitchFamily="18" charset="0"/>
              <a:cs typeface="Times New Roman" pitchFamily="18" charset="0"/>
            </a:endParaRPr>
          </a:p>
        </p:txBody>
      </p:sp>
      <p:sp>
        <p:nvSpPr>
          <p:cNvPr id="10" name="9 CuadroTexto"/>
          <p:cNvSpPr txBox="1"/>
          <p:nvPr/>
        </p:nvSpPr>
        <p:spPr>
          <a:xfrm>
            <a:off x="0" y="3429000"/>
            <a:ext cx="3779912" cy="1938992"/>
          </a:xfrm>
          <a:prstGeom prst="rect">
            <a:avLst/>
          </a:prstGeom>
          <a:noFill/>
        </p:spPr>
        <p:txBody>
          <a:bodyPr wrap="square" rtlCol="0">
            <a:spAutoFit/>
          </a:bodyPr>
          <a:lstStyle/>
          <a:p>
            <a:pPr algn="ctr"/>
            <a:r>
              <a:rPr lang="es-ES" sz="2400" dirty="0" smtClean="0"/>
              <a:t>Es obvio que el nombre se lo dieron desde le régimen franquista porque consideraban traidores a sus miembros.</a:t>
            </a:r>
            <a:endParaRPr lang="es-ES" sz="2400" dirty="0"/>
          </a:p>
        </p:txBody>
      </p:sp>
      <p:pic>
        <p:nvPicPr>
          <p:cNvPr id="21506" name="Picture 2" descr="Resultado de imagen de contubernio munich"/>
          <p:cNvPicPr>
            <a:picLocks noChangeAspect="1" noChangeArrowheads="1"/>
          </p:cNvPicPr>
          <p:nvPr/>
        </p:nvPicPr>
        <p:blipFill>
          <a:blip r:embed="rId2" cstate="print"/>
          <a:srcRect/>
          <a:stretch>
            <a:fillRect/>
          </a:stretch>
        </p:blipFill>
        <p:spPr bwMode="auto">
          <a:xfrm>
            <a:off x="4042741" y="2708920"/>
            <a:ext cx="5101259" cy="380275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La </a:t>
            </a:r>
            <a:r>
              <a:rPr lang="es-ES" sz="3600" dirty="0" smtClean="0">
                <a:solidFill>
                  <a:srgbClr val="FF0000"/>
                </a:solidFill>
                <a:latin typeface="Times New Roman" pitchFamily="18" charset="0"/>
                <a:cs typeface="Times New Roman" pitchFamily="18" charset="0"/>
              </a:rPr>
              <a:t>Iglesia</a:t>
            </a:r>
            <a:r>
              <a:rPr lang="es-ES" sz="3600" dirty="0" smtClean="0">
                <a:latin typeface="Times New Roman" pitchFamily="18" charset="0"/>
                <a:cs typeface="Times New Roman" pitchFamily="18" charset="0"/>
              </a:rPr>
              <a:t> también muestra un cambio de actitud respecto al régimen tras el </a:t>
            </a:r>
            <a:r>
              <a:rPr lang="es-ES" sz="3600" dirty="0" smtClean="0">
                <a:solidFill>
                  <a:srgbClr val="FF0000"/>
                </a:solidFill>
                <a:latin typeface="Times New Roman" pitchFamily="18" charset="0"/>
                <a:cs typeface="Times New Roman" pitchFamily="18" charset="0"/>
              </a:rPr>
              <a:t>Concilio del Vaticano II</a:t>
            </a:r>
            <a:r>
              <a:rPr lang="es-ES" sz="3600" dirty="0" smtClean="0">
                <a:latin typeface="Times New Roman" pitchFamily="18" charset="0"/>
                <a:cs typeface="Times New Roman" pitchFamily="18" charset="0"/>
              </a:rPr>
              <a:t> (1962-1965). Este cambio lo personifica el </a:t>
            </a:r>
            <a:r>
              <a:rPr lang="es-ES" sz="3600" dirty="0" smtClean="0">
                <a:solidFill>
                  <a:srgbClr val="FF0000"/>
                </a:solidFill>
                <a:latin typeface="Times New Roman" pitchFamily="18" charset="0"/>
                <a:cs typeface="Times New Roman" pitchFamily="18" charset="0"/>
              </a:rPr>
              <a:t>cardenal </a:t>
            </a:r>
            <a:r>
              <a:rPr lang="es-ES" sz="3600" dirty="0" err="1" smtClean="0">
                <a:solidFill>
                  <a:srgbClr val="FF0000"/>
                </a:solidFill>
                <a:latin typeface="Times New Roman" pitchFamily="18" charset="0"/>
                <a:cs typeface="Times New Roman" pitchFamily="18" charset="0"/>
              </a:rPr>
              <a:t>Tarancón</a:t>
            </a:r>
            <a:r>
              <a:rPr lang="es-ES" sz="3600" dirty="0" smtClean="0">
                <a:solidFill>
                  <a:srgbClr val="FF0000"/>
                </a:solidFill>
                <a:latin typeface="Times New Roman" pitchFamily="18" charset="0"/>
                <a:cs typeface="Times New Roman" pitchFamily="18" charset="0"/>
              </a:rPr>
              <a:t> </a:t>
            </a:r>
            <a:r>
              <a:rPr lang="es-ES" sz="3600" dirty="0" smtClean="0">
                <a:latin typeface="Times New Roman" pitchFamily="18" charset="0"/>
                <a:cs typeface="Times New Roman" pitchFamily="18" charset="0"/>
              </a:rPr>
              <a:t>desde 1971.</a:t>
            </a:r>
            <a:endParaRPr lang="es-ES" sz="3600" dirty="0">
              <a:latin typeface="Times New Roman" pitchFamily="18" charset="0"/>
              <a:cs typeface="Times New Roman" pitchFamily="18" charset="0"/>
            </a:endParaRPr>
          </a:p>
        </p:txBody>
      </p:sp>
      <p:sp>
        <p:nvSpPr>
          <p:cNvPr id="8" name="7 CuadroTexto"/>
          <p:cNvSpPr txBox="1"/>
          <p:nvPr/>
        </p:nvSpPr>
        <p:spPr>
          <a:xfrm>
            <a:off x="0" y="5288340"/>
            <a:ext cx="9144000" cy="1569660"/>
          </a:xfrm>
          <a:prstGeom prst="rect">
            <a:avLst/>
          </a:prstGeom>
          <a:noFill/>
        </p:spPr>
        <p:txBody>
          <a:bodyPr wrap="square" rtlCol="0">
            <a:spAutoFit/>
          </a:bodyPr>
          <a:lstStyle/>
          <a:p>
            <a:pPr algn="ctr"/>
            <a:r>
              <a:rPr lang="es-ES" sz="2400" dirty="0" smtClean="0"/>
              <a:t>Este concilio fue la última gran reunión de los católicos. En él se proclamaba una Iglesia abierta a otras religiones y favorable a la paz y los Derechos Humanos. Los nuevos sacerdotes crecerán con ideas que entraban en contradicción con las dictaduras.</a:t>
            </a:r>
            <a:endParaRPr lang="es-ES" sz="2400" dirty="0"/>
          </a:p>
        </p:txBody>
      </p:sp>
      <p:pic>
        <p:nvPicPr>
          <p:cNvPr id="20482" name="Picture 2" descr="Resultado de imagen de concilio vaticano ii"/>
          <p:cNvPicPr>
            <a:picLocks noChangeAspect="1" noChangeArrowheads="1"/>
          </p:cNvPicPr>
          <p:nvPr/>
        </p:nvPicPr>
        <p:blipFill>
          <a:blip r:embed="rId2" cstate="print"/>
          <a:srcRect/>
          <a:stretch>
            <a:fillRect/>
          </a:stretch>
        </p:blipFill>
        <p:spPr bwMode="auto">
          <a:xfrm>
            <a:off x="1475656" y="2204864"/>
            <a:ext cx="6408711" cy="30993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La </a:t>
            </a:r>
            <a:r>
              <a:rPr lang="es-ES" sz="3600" dirty="0" smtClean="0">
                <a:solidFill>
                  <a:srgbClr val="FF0000"/>
                </a:solidFill>
                <a:latin typeface="Times New Roman" pitchFamily="18" charset="0"/>
                <a:cs typeface="Times New Roman" pitchFamily="18" charset="0"/>
              </a:rPr>
              <a:t>oposición de izquierdas </a:t>
            </a:r>
            <a:r>
              <a:rPr lang="es-ES" sz="3600" dirty="0" smtClean="0">
                <a:latin typeface="Times New Roman" pitchFamily="18" charset="0"/>
                <a:cs typeface="Times New Roman" pitchFamily="18" charset="0"/>
              </a:rPr>
              <a:t>se articulará en torno al </a:t>
            </a:r>
            <a:r>
              <a:rPr lang="es-ES" sz="3600" dirty="0" smtClean="0">
                <a:solidFill>
                  <a:srgbClr val="FF0000"/>
                </a:solidFill>
                <a:latin typeface="Times New Roman" pitchFamily="18" charset="0"/>
                <a:cs typeface="Times New Roman" pitchFamily="18" charset="0"/>
              </a:rPr>
              <a:t>PCE</a:t>
            </a:r>
            <a:r>
              <a:rPr lang="es-ES" sz="3600" dirty="0" smtClean="0">
                <a:latin typeface="Times New Roman" pitchFamily="18" charset="0"/>
                <a:cs typeface="Times New Roman" pitchFamily="18" charset="0"/>
              </a:rPr>
              <a:t> y el </a:t>
            </a:r>
            <a:r>
              <a:rPr lang="es-ES" sz="3600" dirty="0" smtClean="0">
                <a:solidFill>
                  <a:srgbClr val="FF0000"/>
                </a:solidFill>
                <a:latin typeface="Times New Roman" pitchFamily="18" charset="0"/>
                <a:cs typeface="Times New Roman" pitchFamily="18" charset="0"/>
              </a:rPr>
              <a:t>PSOE</a:t>
            </a:r>
            <a:r>
              <a:rPr lang="es-ES" sz="3600" dirty="0" smtClean="0">
                <a:latin typeface="Times New Roman" pitchFamily="18" charset="0"/>
                <a:cs typeface="Times New Roman" pitchFamily="18" charset="0"/>
              </a:rPr>
              <a:t>. El PCE, con Carrillo al frente, se suma al </a:t>
            </a:r>
            <a:r>
              <a:rPr lang="es-ES" sz="3600" dirty="0" smtClean="0">
                <a:solidFill>
                  <a:srgbClr val="FF0000"/>
                </a:solidFill>
                <a:latin typeface="Times New Roman" pitchFamily="18" charset="0"/>
                <a:cs typeface="Times New Roman" pitchFamily="18" charset="0"/>
              </a:rPr>
              <a:t>eurocomunismo</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
        <p:nvSpPr>
          <p:cNvPr id="4" name="3 CuadroTexto"/>
          <p:cNvSpPr txBox="1"/>
          <p:nvPr/>
        </p:nvSpPr>
        <p:spPr>
          <a:xfrm>
            <a:off x="0" y="5589240"/>
            <a:ext cx="9144000" cy="1200329"/>
          </a:xfrm>
          <a:prstGeom prst="rect">
            <a:avLst/>
          </a:prstGeom>
          <a:noFill/>
        </p:spPr>
        <p:txBody>
          <a:bodyPr wrap="square" rtlCol="0">
            <a:spAutoFit/>
          </a:bodyPr>
          <a:lstStyle/>
          <a:p>
            <a:pPr algn="ctr"/>
            <a:r>
              <a:rPr lang="es-ES" sz="2400" dirty="0" smtClean="0"/>
              <a:t>El Partido Comunista Italiano había denunciado la ocupación soviética de Praga en 1968. Poco a poco se desarrollaban visiones comunistas más allá de las directrices soviéticas.</a:t>
            </a:r>
            <a:endParaRPr lang="es-ES" sz="2400" dirty="0"/>
          </a:p>
        </p:txBody>
      </p:sp>
      <p:pic>
        <p:nvPicPr>
          <p:cNvPr id="19458" name="Picture 2" descr="Resultado de imagen de eurocomunismo"/>
          <p:cNvPicPr>
            <a:picLocks noChangeAspect="1" noChangeArrowheads="1"/>
          </p:cNvPicPr>
          <p:nvPr/>
        </p:nvPicPr>
        <p:blipFill>
          <a:blip r:embed="rId2" cstate="print"/>
          <a:srcRect/>
          <a:stretch>
            <a:fillRect/>
          </a:stretch>
        </p:blipFill>
        <p:spPr bwMode="auto">
          <a:xfrm>
            <a:off x="2555776" y="1916832"/>
            <a:ext cx="6588224" cy="3452231"/>
          </a:xfrm>
          <a:prstGeom prst="rect">
            <a:avLst/>
          </a:prstGeom>
          <a:noFill/>
        </p:spPr>
      </p:pic>
      <p:sp>
        <p:nvSpPr>
          <p:cNvPr id="5" name="4 CuadroTexto"/>
          <p:cNvSpPr txBox="1"/>
          <p:nvPr/>
        </p:nvSpPr>
        <p:spPr>
          <a:xfrm>
            <a:off x="0" y="2132856"/>
            <a:ext cx="2555776" cy="3139321"/>
          </a:xfrm>
          <a:prstGeom prst="rect">
            <a:avLst/>
          </a:prstGeom>
          <a:noFill/>
        </p:spPr>
        <p:txBody>
          <a:bodyPr wrap="square" rtlCol="0">
            <a:spAutoFit/>
          </a:bodyPr>
          <a:lstStyle/>
          <a:p>
            <a:pPr algn="ctr"/>
            <a:r>
              <a:rPr lang="es-ES" sz="2200" dirty="0" smtClean="0"/>
              <a:t>Santiago Carrillo (centro) era el secretario general del PCE desde 1960. A su izquierda está Enrico </a:t>
            </a:r>
            <a:r>
              <a:rPr lang="es-ES" sz="2200" dirty="0" err="1" smtClean="0"/>
              <a:t>Berlinguer</a:t>
            </a:r>
            <a:r>
              <a:rPr lang="es-ES" sz="2200" dirty="0" smtClean="0"/>
              <a:t>, secretario general del Partido Comunista Italiano.</a:t>
            </a:r>
            <a:endParaRPr lang="es-ES"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Mientras, el </a:t>
            </a:r>
            <a:r>
              <a:rPr lang="es-ES" sz="3600" dirty="0" smtClean="0">
                <a:solidFill>
                  <a:srgbClr val="FF0000"/>
                </a:solidFill>
                <a:latin typeface="Times New Roman" pitchFamily="18" charset="0"/>
                <a:cs typeface="Times New Roman" pitchFamily="18" charset="0"/>
              </a:rPr>
              <a:t>PSOE</a:t>
            </a:r>
            <a:r>
              <a:rPr lang="es-ES" sz="3600" dirty="0" smtClean="0">
                <a:latin typeface="Times New Roman" pitchFamily="18" charset="0"/>
                <a:cs typeface="Times New Roman" pitchFamily="18" charset="0"/>
              </a:rPr>
              <a:t> adoptaba una </a:t>
            </a:r>
            <a:r>
              <a:rPr lang="es-ES" sz="3600" dirty="0" smtClean="0">
                <a:solidFill>
                  <a:srgbClr val="FF0000"/>
                </a:solidFill>
                <a:latin typeface="Times New Roman" pitchFamily="18" charset="0"/>
                <a:cs typeface="Times New Roman" pitchFamily="18" charset="0"/>
              </a:rPr>
              <a:t>estrategia de intervención desde el interior de España </a:t>
            </a:r>
            <a:r>
              <a:rPr lang="es-ES" sz="3600" dirty="0" smtClean="0">
                <a:latin typeface="Times New Roman" pitchFamily="18" charset="0"/>
                <a:cs typeface="Times New Roman" pitchFamily="18" charset="0"/>
              </a:rPr>
              <a:t>en el </a:t>
            </a:r>
            <a:r>
              <a:rPr lang="es-ES" sz="3600" dirty="0" smtClean="0">
                <a:solidFill>
                  <a:srgbClr val="FF0000"/>
                </a:solidFill>
                <a:latin typeface="Times New Roman" pitchFamily="18" charset="0"/>
                <a:cs typeface="Times New Roman" pitchFamily="18" charset="0"/>
              </a:rPr>
              <a:t>Congreso de </a:t>
            </a:r>
            <a:r>
              <a:rPr lang="es-ES" sz="3600" dirty="0" err="1" smtClean="0">
                <a:solidFill>
                  <a:srgbClr val="FF0000"/>
                </a:solidFill>
                <a:latin typeface="Times New Roman" pitchFamily="18" charset="0"/>
                <a:cs typeface="Times New Roman" pitchFamily="18" charset="0"/>
              </a:rPr>
              <a:t>Suresnes</a:t>
            </a:r>
            <a:r>
              <a:rPr lang="es-ES" sz="3600" dirty="0" smtClean="0">
                <a:solidFill>
                  <a:srgbClr val="FF0000"/>
                </a:solidFill>
                <a:latin typeface="Times New Roman" pitchFamily="18" charset="0"/>
                <a:cs typeface="Times New Roman" pitchFamily="18" charset="0"/>
              </a:rPr>
              <a:t> </a:t>
            </a:r>
            <a:r>
              <a:rPr lang="es-ES" sz="3600" dirty="0" smtClean="0">
                <a:latin typeface="Times New Roman" pitchFamily="18" charset="0"/>
                <a:cs typeface="Times New Roman" pitchFamily="18" charset="0"/>
              </a:rPr>
              <a:t>en 1974 encabezado por nuevos líderes (Felipe González, Alfonso Guerra, Múgica…).</a:t>
            </a:r>
            <a:endParaRPr lang="es-ES" sz="3600" dirty="0">
              <a:latin typeface="Times New Roman" pitchFamily="18" charset="0"/>
              <a:cs typeface="Times New Roman" pitchFamily="18" charset="0"/>
            </a:endParaRPr>
          </a:p>
        </p:txBody>
      </p:sp>
      <p:sp>
        <p:nvSpPr>
          <p:cNvPr id="4" name="3 CuadroTexto"/>
          <p:cNvSpPr txBox="1"/>
          <p:nvPr/>
        </p:nvSpPr>
        <p:spPr>
          <a:xfrm>
            <a:off x="0" y="2852936"/>
            <a:ext cx="4067944" cy="3785652"/>
          </a:xfrm>
          <a:prstGeom prst="rect">
            <a:avLst/>
          </a:prstGeom>
          <a:noFill/>
        </p:spPr>
        <p:txBody>
          <a:bodyPr wrap="square" rtlCol="0">
            <a:spAutoFit/>
          </a:bodyPr>
          <a:lstStyle/>
          <a:p>
            <a:pPr algn="ctr"/>
            <a:r>
              <a:rPr lang="es-ES" sz="2400" dirty="0" smtClean="0"/>
              <a:t>En realidad, </a:t>
            </a:r>
            <a:r>
              <a:rPr lang="es-ES" sz="2400" dirty="0" smtClean="0"/>
              <a:t>en </a:t>
            </a:r>
            <a:r>
              <a:rPr lang="es-ES" sz="2400" dirty="0" smtClean="0"/>
              <a:t>1974 el PSOE </a:t>
            </a:r>
            <a:r>
              <a:rPr lang="es-ES" sz="2400" dirty="0" smtClean="0"/>
              <a:t>ya se </a:t>
            </a:r>
            <a:r>
              <a:rPr lang="es-ES" sz="2400" dirty="0" smtClean="0"/>
              <a:t>había decantado completamente por el socialismo democrático pero no puede considerarse aún socialdemócrata puesto que mantenía las tesis marxistas que no abandonará hasta 1979 cuando Felipe González logre imponerse en este sentido.</a:t>
            </a:r>
            <a:endParaRPr lang="es-ES" sz="2400" dirty="0"/>
          </a:p>
        </p:txBody>
      </p:sp>
      <p:pic>
        <p:nvPicPr>
          <p:cNvPr id="18434" name="Picture 2" descr="Resultado de imagen de congreso de suresnes"/>
          <p:cNvPicPr>
            <a:picLocks noChangeAspect="1" noChangeArrowheads="1"/>
          </p:cNvPicPr>
          <p:nvPr/>
        </p:nvPicPr>
        <p:blipFill>
          <a:blip r:embed="rId2" cstate="print"/>
          <a:srcRect/>
          <a:stretch>
            <a:fillRect/>
          </a:stretch>
        </p:blipFill>
        <p:spPr bwMode="auto">
          <a:xfrm>
            <a:off x="4057650" y="3140968"/>
            <a:ext cx="5086350" cy="336232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615827"/>
          </a:xfrm>
          <a:prstGeom prst="rect">
            <a:avLst/>
          </a:prstGeom>
        </p:spPr>
        <p:txBody>
          <a:bodyPr wrap="square">
            <a:spAutoFit/>
          </a:bodyPr>
          <a:lstStyle/>
          <a:p>
            <a:pPr algn="ctr"/>
            <a:r>
              <a:rPr lang="es-ES" sz="3300" dirty="0" smtClean="0">
                <a:latin typeface="Times New Roman" pitchFamily="18" charset="0"/>
                <a:cs typeface="Times New Roman" pitchFamily="18" charset="0"/>
              </a:rPr>
              <a:t>Ambas formaciones buscaron la creación de </a:t>
            </a:r>
            <a:r>
              <a:rPr lang="es-ES" sz="3300" dirty="0" smtClean="0">
                <a:solidFill>
                  <a:srgbClr val="FF0000"/>
                </a:solidFill>
                <a:latin typeface="Times New Roman" pitchFamily="18" charset="0"/>
                <a:cs typeface="Times New Roman" pitchFamily="18" charset="0"/>
              </a:rPr>
              <a:t>coaliciones</a:t>
            </a:r>
            <a:r>
              <a:rPr lang="es-ES" sz="3300" dirty="0" smtClean="0">
                <a:latin typeface="Times New Roman" pitchFamily="18" charset="0"/>
                <a:cs typeface="Times New Roman" pitchFamily="18" charset="0"/>
              </a:rPr>
              <a:t> (</a:t>
            </a:r>
            <a:r>
              <a:rPr lang="es-ES" sz="3300" dirty="0" smtClean="0">
                <a:solidFill>
                  <a:srgbClr val="FF0000"/>
                </a:solidFill>
                <a:latin typeface="Times New Roman" pitchFamily="18" charset="0"/>
                <a:cs typeface="Times New Roman" pitchFamily="18" charset="0"/>
              </a:rPr>
              <a:t>Junta Democrática </a:t>
            </a:r>
            <a:r>
              <a:rPr lang="es-ES" sz="3300" dirty="0" smtClean="0">
                <a:latin typeface="Times New Roman" pitchFamily="18" charset="0"/>
                <a:cs typeface="Times New Roman" pitchFamily="18" charset="0"/>
              </a:rPr>
              <a:t>el PCE y </a:t>
            </a:r>
            <a:r>
              <a:rPr lang="es-ES" sz="3300" dirty="0" smtClean="0">
                <a:solidFill>
                  <a:srgbClr val="FF0000"/>
                </a:solidFill>
                <a:latin typeface="Times New Roman" pitchFamily="18" charset="0"/>
                <a:cs typeface="Times New Roman" pitchFamily="18" charset="0"/>
              </a:rPr>
              <a:t>Plataforma de Convergencia </a:t>
            </a:r>
            <a:r>
              <a:rPr lang="es-ES" sz="3300" dirty="0" smtClean="0">
                <a:solidFill>
                  <a:srgbClr val="FF0000"/>
                </a:solidFill>
                <a:latin typeface="Times New Roman" pitchFamily="18" charset="0"/>
                <a:cs typeface="Times New Roman" pitchFamily="18" charset="0"/>
              </a:rPr>
              <a:t>Democrática</a:t>
            </a:r>
            <a:r>
              <a:rPr lang="es-ES" sz="3300" dirty="0" smtClean="0">
                <a:latin typeface="Times New Roman" pitchFamily="18" charset="0"/>
                <a:cs typeface="Times New Roman" pitchFamily="18" charset="0"/>
              </a:rPr>
              <a:t> el PSOE).</a:t>
            </a:r>
            <a:endParaRPr lang="es-ES" sz="3300" dirty="0">
              <a:latin typeface="Times New Roman" pitchFamily="18" charset="0"/>
              <a:cs typeface="Times New Roman" pitchFamily="18" charset="0"/>
            </a:endParaRPr>
          </a:p>
        </p:txBody>
      </p:sp>
      <p:sp>
        <p:nvSpPr>
          <p:cNvPr id="4" name="3 CuadroTexto"/>
          <p:cNvSpPr txBox="1"/>
          <p:nvPr/>
        </p:nvSpPr>
        <p:spPr>
          <a:xfrm>
            <a:off x="0" y="5657671"/>
            <a:ext cx="9144000" cy="1200329"/>
          </a:xfrm>
          <a:prstGeom prst="rect">
            <a:avLst/>
          </a:prstGeom>
          <a:noFill/>
        </p:spPr>
        <p:txBody>
          <a:bodyPr wrap="square" rtlCol="0">
            <a:spAutoFit/>
          </a:bodyPr>
          <a:lstStyle/>
          <a:p>
            <a:pPr algn="ctr"/>
            <a:r>
              <a:rPr lang="es-ES" sz="2400" dirty="0" smtClean="0"/>
              <a:t>En definitiva, la oposición creaba organizaciones con la intención de aglutinar fuerzas. A esta Junta pronto se suman el Partido Socialista Popular de Tierno Galván o CCOO.</a:t>
            </a:r>
            <a:endParaRPr lang="es-ES" sz="2400" dirty="0"/>
          </a:p>
        </p:txBody>
      </p:sp>
      <p:pic>
        <p:nvPicPr>
          <p:cNvPr id="17410" name="Picture 2" descr="Resultado de imagen de junta democratica"/>
          <p:cNvPicPr>
            <a:picLocks noChangeAspect="1" noChangeArrowheads="1"/>
          </p:cNvPicPr>
          <p:nvPr/>
        </p:nvPicPr>
        <p:blipFill>
          <a:blip r:embed="rId2" cstate="print"/>
          <a:srcRect/>
          <a:stretch>
            <a:fillRect/>
          </a:stretch>
        </p:blipFill>
        <p:spPr bwMode="auto">
          <a:xfrm>
            <a:off x="1083643" y="1916832"/>
            <a:ext cx="7089591" cy="367240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No faltaron </a:t>
            </a:r>
            <a:r>
              <a:rPr lang="es-ES" sz="3600" dirty="0" smtClean="0">
                <a:solidFill>
                  <a:srgbClr val="FF0000"/>
                </a:solidFill>
                <a:latin typeface="Times New Roman" pitchFamily="18" charset="0"/>
                <a:cs typeface="Times New Roman" pitchFamily="18" charset="0"/>
              </a:rPr>
              <a:t>otras alternativas </a:t>
            </a:r>
            <a:r>
              <a:rPr lang="es-ES" sz="3600" dirty="0" smtClean="0">
                <a:latin typeface="Times New Roman" pitchFamily="18" charset="0"/>
                <a:cs typeface="Times New Roman" pitchFamily="18" charset="0"/>
              </a:rPr>
              <a:t>(falangistas, PNV, el terrorismo del GRAPO o del FRAP, críticas militares desde la Unión Militar Democrática…).</a:t>
            </a:r>
            <a:endParaRPr lang="es-ES" sz="3400" dirty="0">
              <a:latin typeface="Times New Roman" pitchFamily="18" charset="0"/>
              <a:cs typeface="Times New Roman" pitchFamily="18" charset="0"/>
            </a:endParaRPr>
          </a:p>
        </p:txBody>
      </p:sp>
      <p:sp>
        <p:nvSpPr>
          <p:cNvPr id="4" name="3 CuadroTexto"/>
          <p:cNvSpPr txBox="1"/>
          <p:nvPr/>
        </p:nvSpPr>
        <p:spPr>
          <a:xfrm>
            <a:off x="0" y="2780928"/>
            <a:ext cx="6228184" cy="3785652"/>
          </a:xfrm>
          <a:prstGeom prst="rect">
            <a:avLst/>
          </a:prstGeom>
          <a:noFill/>
        </p:spPr>
        <p:txBody>
          <a:bodyPr wrap="square" rtlCol="0">
            <a:spAutoFit/>
          </a:bodyPr>
          <a:lstStyle/>
          <a:p>
            <a:pPr algn="ctr"/>
            <a:r>
              <a:rPr lang="es-ES" sz="2400" dirty="0" smtClean="0"/>
              <a:t>De entre todas estas iniciativas la más peligrosa para el régimen era la de la Unión Militar Democrática. Se trataba de una organización clandestina con un reducido grupo de oficiales y no había ninguno de alta graduación, pero su peligro radicaba en que podía socavar un pilar fundamental del régimen. Creada en 1974, en 1976, con la llegada de la democracia, se </a:t>
            </a:r>
            <a:r>
              <a:rPr lang="es-ES" sz="2400" dirty="0" err="1" smtClean="0"/>
              <a:t>autodisolvió</a:t>
            </a:r>
            <a:r>
              <a:rPr lang="es-ES" sz="2400" dirty="0" smtClean="0"/>
              <a:t>, no sin antes haber actuado el régimen contra ella.</a:t>
            </a:r>
            <a:endParaRPr lang="es-ES" sz="2400" dirty="0"/>
          </a:p>
        </p:txBody>
      </p:sp>
      <p:pic>
        <p:nvPicPr>
          <p:cNvPr id="16386" name="Picture 2" descr="Resultado de imagen de union militar democrática"/>
          <p:cNvPicPr>
            <a:picLocks noChangeAspect="1" noChangeArrowheads="1"/>
          </p:cNvPicPr>
          <p:nvPr/>
        </p:nvPicPr>
        <p:blipFill>
          <a:blip r:embed="rId2" cstate="print"/>
          <a:srcRect/>
          <a:stretch>
            <a:fillRect/>
          </a:stretch>
        </p:blipFill>
        <p:spPr bwMode="auto">
          <a:xfrm>
            <a:off x="6228184" y="2221588"/>
            <a:ext cx="2915816" cy="463641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343657"/>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La </a:t>
            </a:r>
            <a:r>
              <a:rPr lang="es-ES" sz="4800" dirty="0" smtClean="0">
                <a:solidFill>
                  <a:srgbClr val="FF0000"/>
                </a:solidFill>
                <a:latin typeface="Arial Black" pitchFamily="34" charset="0"/>
              </a:rPr>
              <a:t>crisis del franquismo desde 1973 a la muerte de Franco.</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4034" name="Picture 2" descr="Resultado de imagen de cronología franquismo"/>
          <p:cNvPicPr>
            <a:picLocks noChangeAspect="1" noChangeArrowheads="1"/>
          </p:cNvPicPr>
          <p:nvPr/>
        </p:nvPicPr>
        <p:blipFill>
          <a:blip r:embed="rId2" cstate="print"/>
          <a:srcRect/>
          <a:stretch>
            <a:fillRect/>
          </a:stretch>
        </p:blipFill>
        <p:spPr bwMode="auto">
          <a:xfrm>
            <a:off x="1763688" y="0"/>
            <a:ext cx="5753100" cy="3514726"/>
          </a:xfrm>
          <a:prstGeom prst="rect">
            <a:avLst/>
          </a:prstGeom>
          <a:noFill/>
        </p:spPr>
      </p:pic>
      <p:pic>
        <p:nvPicPr>
          <p:cNvPr id="44036" name="Picture 4" descr="Imagen relacionada"/>
          <p:cNvPicPr>
            <a:picLocks noChangeAspect="1" noChangeArrowheads="1"/>
          </p:cNvPicPr>
          <p:nvPr/>
        </p:nvPicPr>
        <p:blipFill>
          <a:blip r:embed="rId3" cstate="print"/>
          <a:srcRect/>
          <a:stretch>
            <a:fillRect/>
          </a:stretch>
        </p:blipFill>
        <p:spPr bwMode="auto">
          <a:xfrm>
            <a:off x="1547664" y="3501008"/>
            <a:ext cx="6195422" cy="335699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446550"/>
          </a:xfrm>
          <a:prstGeom prst="rect">
            <a:avLst/>
          </a:prstGeom>
        </p:spPr>
        <p:txBody>
          <a:bodyPr wrap="square">
            <a:spAutoFit/>
          </a:bodyPr>
          <a:lstStyle/>
          <a:p>
            <a:pPr algn="ctr"/>
            <a:r>
              <a:rPr lang="es-ES" sz="4400" b="1" dirty="0" smtClean="0">
                <a:latin typeface="Arial Black" pitchFamily="34" charset="0"/>
              </a:rPr>
              <a:t>Elementos de cambio en la etapa final del franquismo</a:t>
            </a:r>
            <a:endParaRPr lang="es-ES" sz="4400" dirty="0">
              <a:latin typeface="Arial Black" pitchFamily="34" charset="0"/>
            </a:endParaRPr>
          </a:p>
        </p:txBody>
      </p:sp>
      <p:sp>
        <p:nvSpPr>
          <p:cNvPr id="3" name="2 Rectángulo"/>
          <p:cNvSpPr/>
          <p:nvPr/>
        </p:nvSpPr>
        <p:spPr>
          <a:xfrm>
            <a:off x="0" y="1556792"/>
            <a:ext cx="9144000" cy="5016758"/>
          </a:xfrm>
          <a:prstGeom prst="rect">
            <a:avLst/>
          </a:prstGeom>
        </p:spPr>
        <p:txBody>
          <a:bodyPr wrap="square">
            <a:spAutoFit/>
          </a:bodyPr>
          <a:lstStyle/>
          <a:p>
            <a:pPr marL="268288" lvl="0" indent="-268288">
              <a:buFont typeface="Arial" pitchFamily="34" charset="0"/>
              <a:buChar char="•"/>
            </a:pPr>
            <a:r>
              <a:rPr lang="es-ES" sz="4000" dirty="0" smtClean="0">
                <a:latin typeface="Times New Roman" pitchFamily="18" charset="0"/>
                <a:cs typeface="Times New Roman" pitchFamily="18" charset="0"/>
              </a:rPr>
              <a:t>La crisis de 1969: las diferentes posturas políticas.</a:t>
            </a:r>
          </a:p>
          <a:p>
            <a:pPr marL="268288" lvl="0" indent="-268288">
              <a:buFont typeface="Arial" pitchFamily="34" charset="0"/>
              <a:buChar char="•"/>
            </a:pPr>
            <a:r>
              <a:rPr lang="es-ES" sz="4000" dirty="0" smtClean="0">
                <a:latin typeface="Times New Roman" pitchFamily="18" charset="0"/>
                <a:cs typeface="Times New Roman" pitchFamily="18" charset="0"/>
              </a:rPr>
              <a:t>El gobierno monocolor y ascenso de Carrero Blanco.</a:t>
            </a:r>
          </a:p>
          <a:p>
            <a:pPr marL="268288" lvl="0" indent="-268288">
              <a:buFont typeface="Arial" pitchFamily="34" charset="0"/>
              <a:buChar char="•"/>
            </a:pPr>
            <a:r>
              <a:rPr lang="es-ES" sz="4000" dirty="0" smtClean="0">
                <a:latin typeface="Times New Roman" pitchFamily="18" charset="0"/>
                <a:cs typeface="Times New Roman" pitchFamily="18" charset="0"/>
              </a:rPr>
              <a:t>La crisis de 1973 y muerte de Carrero Blanco.</a:t>
            </a:r>
          </a:p>
          <a:p>
            <a:pPr marL="268288" lvl="0" indent="-268288">
              <a:buFont typeface="Arial" pitchFamily="34" charset="0"/>
              <a:buChar char="•"/>
            </a:pPr>
            <a:r>
              <a:rPr lang="es-ES" sz="4000" dirty="0" smtClean="0">
                <a:latin typeface="Times New Roman" pitchFamily="18" charset="0"/>
                <a:cs typeface="Times New Roman" pitchFamily="18" charset="0"/>
              </a:rPr>
              <a:t>Arias Navarro, la muerte de Franco y el fin de las dictaduras europeas.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t>En octubre de </a:t>
            </a:r>
            <a:r>
              <a:rPr lang="es-ES" sz="3600" dirty="0" smtClean="0">
                <a:solidFill>
                  <a:srgbClr val="FF0000"/>
                </a:solidFill>
              </a:rPr>
              <a:t>1969</a:t>
            </a:r>
            <a:r>
              <a:rPr lang="es-ES" sz="3600" dirty="0" smtClean="0"/>
              <a:t> se desata una crisis de gobierno. Detrás de dicha crisis se encontraba la lucha entre políticos con </a:t>
            </a:r>
            <a:r>
              <a:rPr lang="es-ES" sz="3600" dirty="0" smtClean="0">
                <a:solidFill>
                  <a:srgbClr val="FF0000"/>
                </a:solidFill>
              </a:rPr>
              <a:t>diferentes visiones</a:t>
            </a:r>
            <a:r>
              <a:rPr lang="es-ES" sz="3600" dirty="0" smtClean="0"/>
              <a:t>.</a:t>
            </a:r>
            <a:endParaRPr lang="es-ES" sz="3300" dirty="0">
              <a:latin typeface="Times New Roman" pitchFamily="18" charset="0"/>
              <a:cs typeface="Times New Roman" pitchFamily="18" charset="0"/>
            </a:endParaRPr>
          </a:p>
        </p:txBody>
      </p:sp>
      <p:sp>
        <p:nvSpPr>
          <p:cNvPr id="5" name="4 CuadroTexto"/>
          <p:cNvSpPr txBox="1"/>
          <p:nvPr/>
        </p:nvSpPr>
        <p:spPr>
          <a:xfrm>
            <a:off x="2123728" y="2636912"/>
            <a:ext cx="5436096"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Aperturistas.</a:t>
            </a:r>
            <a:endParaRPr lang="es-ES" sz="2800" dirty="0">
              <a:solidFill>
                <a:schemeClr val="accent2">
                  <a:lumMod val="75000"/>
                </a:schemeClr>
              </a:solidFill>
            </a:endParaRPr>
          </a:p>
        </p:txBody>
      </p:sp>
      <p:sp>
        <p:nvSpPr>
          <p:cNvPr id="6" name="5 CuadroTexto"/>
          <p:cNvSpPr txBox="1"/>
          <p:nvPr/>
        </p:nvSpPr>
        <p:spPr>
          <a:xfrm>
            <a:off x="2123728" y="3429000"/>
            <a:ext cx="5436096"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Conservadores.</a:t>
            </a:r>
            <a:endParaRPr lang="es-ES" sz="2800" dirty="0">
              <a:solidFill>
                <a:schemeClr val="accent2">
                  <a:lumMod val="75000"/>
                </a:schemeClr>
              </a:solidFill>
            </a:endParaRPr>
          </a:p>
        </p:txBody>
      </p:sp>
      <p:sp>
        <p:nvSpPr>
          <p:cNvPr id="7" name="6 CuadroTexto"/>
          <p:cNvSpPr txBox="1"/>
          <p:nvPr/>
        </p:nvSpPr>
        <p:spPr>
          <a:xfrm>
            <a:off x="2123728" y="4221088"/>
            <a:ext cx="5436096"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Inmovilistas.</a:t>
            </a:r>
            <a:endParaRPr lang="es-ES" sz="2800" dirty="0">
              <a:solidFill>
                <a:schemeClr val="accent2">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aperturistas</a:t>
            </a:r>
            <a:r>
              <a:rPr lang="es-ES" sz="3600" dirty="0" smtClean="0">
                <a:latin typeface="Times New Roman" pitchFamily="18" charset="0"/>
                <a:cs typeface="Times New Roman" pitchFamily="18" charset="0"/>
              </a:rPr>
              <a:t>, con Fraga, López Rodó y </a:t>
            </a:r>
            <a:r>
              <a:rPr lang="es-ES" sz="3600" dirty="0" err="1" smtClean="0">
                <a:latin typeface="Times New Roman" pitchFamily="18" charset="0"/>
                <a:cs typeface="Times New Roman" pitchFamily="18" charset="0"/>
              </a:rPr>
              <a:t>Castiella</a:t>
            </a:r>
            <a:r>
              <a:rPr lang="es-ES" sz="3600" dirty="0" smtClean="0">
                <a:latin typeface="Times New Roman" pitchFamily="18" charset="0"/>
                <a:cs typeface="Times New Roman" pitchFamily="18" charset="0"/>
              </a:rPr>
              <a:t> al frente, pedían reformas para adaptarse a la realidad social.</a:t>
            </a:r>
            <a:endParaRPr lang="es-ES" sz="3600" dirty="0">
              <a:latin typeface="Times New Roman" pitchFamily="18" charset="0"/>
              <a:cs typeface="Times New Roman" pitchFamily="18" charset="0"/>
            </a:endParaRPr>
          </a:p>
        </p:txBody>
      </p:sp>
      <p:pic>
        <p:nvPicPr>
          <p:cNvPr id="13314" name="Picture 2" descr="Resultado de imagen de fraga"/>
          <p:cNvPicPr>
            <a:picLocks noChangeAspect="1" noChangeArrowheads="1"/>
          </p:cNvPicPr>
          <p:nvPr/>
        </p:nvPicPr>
        <p:blipFill>
          <a:blip r:embed="rId2" cstate="print"/>
          <a:srcRect/>
          <a:stretch>
            <a:fillRect/>
          </a:stretch>
        </p:blipFill>
        <p:spPr bwMode="auto">
          <a:xfrm>
            <a:off x="0" y="1737937"/>
            <a:ext cx="3779912" cy="5120063"/>
          </a:xfrm>
          <a:prstGeom prst="rect">
            <a:avLst/>
          </a:prstGeom>
          <a:noFill/>
        </p:spPr>
      </p:pic>
      <p:sp>
        <p:nvSpPr>
          <p:cNvPr id="4" name="3 CuadroTexto"/>
          <p:cNvSpPr txBox="1"/>
          <p:nvPr/>
        </p:nvSpPr>
        <p:spPr>
          <a:xfrm>
            <a:off x="3779912" y="2780928"/>
            <a:ext cx="5364088" cy="2677656"/>
          </a:xfrm>
          <a:prstGeom prst="rect">
            <a:avLst/>
          </a:prstGeom>
          <a:noFill/>
        </p:spPr>
        <p:txBody>
          <a:bodyPr wrap="square" rtlCol="0">
            <a:spAutoFit/>
          </a:bodyPr>
          <a:lstStyle/>
          <a:p>
            <a:pPr algn="ctr"/>
            <a:r>
              <a:rPr lang="es-ES" sz="2400" dirty="0" smtClean="0"/>
              <a:t>Manuel Fraga tendrá especial relevancia durante la democracia. Fue ministro de Información y Turismo de 1962 a 1969, los años del fuerte crecimiento del sector. Defendía la apertura de España a Europa. De hecho, este señor llegó a hablar siete idiomas.</a:t>
            </a:r>
            <a:endParaRPr lang="es-E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inmovilistas</a:t>
            </a:r>
            <a:r>
              <a:rPr lang="es-ES" sz="3600" dirty="0" smtClean="0">
                <a:latin typeface="Times New Roman" pitchFamily="18" charset="0"/>
                <a:cs typeface="Times New Roman" pitchFamily="18" charset="0"/>
              </a:rPr>
              <a:t> como Girón de Velasco querían seguir como hasta entonces.</a:t>
            </a:r>
            <a:endParaRPr lang="es-ES" sz="3600" dirty="0">
              <a:latin typeface="Times New Roman" pitchFamily="18" charset="0"/>
              <a:cs typeface="Times New Roman" pitchFamily="18" charset="0"/>
            </a:endParaRPr>
          </a:p>
        </p:txBody>
      </p:sp>
      <p:sp>
        <p:nvSpPr>
          <p:cNvPr id="4" name="3 CuadroTexto"/>
          <p:cNvSpPr txBox="1"/>
          <p:nvPr/>
        </p:nvSpPr>
        <p:spPr>
          <a:xfrm>
            <a:off x="0" y="2636912"/>
            <a:ext cx="4932040" cy="2677656"/>
          </a:xfrm>
          <a:prstGeom prst="rect">
            <a:avLst/>
          </a:prstGeom>
          <a:noFill/>
        </p:spPr>
        <p:txBody>
          <a:bodyPr wrap="square" rtlCol="0">
            <a:spAutoFit/>
          </a:bodyPr>
          <a:lstStyle/>
          <a:p>
            <a:pPr algn="ctr"/>
            <a:r>
              <a:rPr lang="es-ES" sz="2400" dirty="0" smtClean="0"/>
              <a:t>Este histórico falangista había sido ministro y formaba parte del grupo del denominado “</a:t>
            </a:r>
            <a:r>
              <a:rPr lang="es-ES" sz="2400" dirty="0" smtClean="0">
                <a:solidFill>
                  <a:srgbClr val="FF0000"/>
                </a:solidFill>
              </a:rPr>
              <a:t>búnker</a:t>
            </a:r>
            <a:r>
              <a:rPr lang="es-ES" sz="2400" dirty="0" smtClean="0"/>
              <a:t>”, es decir, de los que pretendían que la dictadura resistiese. Con la llegada de la democracia pasa a formar parte de los movimientos de extrema derecha.</a:t>
            </a:r>
            <a:endParaRPr lang="es-ES" sz="2400" dirty="0"/>
          </a:p>
        </p:txBody>
      </p:sp>
      <p:pic>
        <p:nvPicPr>
          <p:cNvPr id="12290" name="Picture 2" descr="Resultado de imagen de giron velasco"/>
          <p:cNvPicPr>
            <a:picLocks noChangeAspect="1" noChangeArrowheads="1"/>
          </p:cNvPicPr>
          <p:nvPr/>
        </p:nvPicPr>
        <p:blipFill>
          <a:blip r:embed="rId2" cstate="print"/>
          <a:srcRect/>
          <a:stretch>
            <a:fillRect/>
          </a:stretch>
        </p:blipFill>
        <p:spPr bwMode="auto">
          <a:xfrm>
            <a:off x="4932040" y="1310156"/>
            <a:ext cx="4211960" cy="554784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conservadores</a:t>
            </a:r>
            <a:r>
              <a:rPr lang="es-ES" sz="3600" dirty="0" smtClean="0">
                <a:latin typeface="Times New Roman" pitchFamily="18" charset="0"/>
                <a:cs typeface="Times New Roman" pitchFamily="18" charset="0"/>
              </a:rPr>
              <a:t> como Carrero Blanco intentaban llevar a cabo solo las reformas imprescindibles.</a:t>
            </a:r>
            <a:endParaRPr lang="es-ES" sz="3600" dirty="0">
              <a:latin typeface="Times New Roman" pitchFamily="18" charset="0"/>
              <a:cs typeface="Times New Roman" pitchFamily="18" charset="0"/>
            </a:endParaRPr>
          </a:p>
        </p:txBody>
      </p:sp>
      <p:sp>
        <p:nvSpPr>
          <p:cNvPr id="4" name="3 CuadroTexto"/>
          <p:cNvSpPr txBox="1"/>
          <p:nvPr/>
        </p:nvSpPr>
        <p:spPr>
          <a:xfrm>
            <a:off x="4644008" y="2636912"/>
            <a:ext cx="4499992" cy="2308324"/>
          </a:xfrm>
          <a:prstGeom prst="rect">
            <a:avLst/>
          </a:prstGeom>
          <a:noFill/>
        </p:spPr>
        <p:txBody>
          <a:bodyPr wrap="square" rtlCol="0">
            <a:spAutoFit/>
          </a:bodyPr>
          <a:lstStyle/>
          <a:p>
            <a:pPr algn="ctr"/>
            <a:r>
              <a:rPr lang="es-ES" sz="2400" dirty="0" smtClean="0"/>
              <a:t>Carrero Blanco era un militar como Franco y de hecho era el colaborador más próximo del dictador. Estaba llamado a ser su sucesor y desde 1969 se convierte en el hombre fuerte del Gobierno.</a:t>
            </a:r>
            <a:endParaRPr lang="es-ES" sz="2400" dirty="0"/>
          </a:p>
        </p:txBody>
      </p:sp>
      <p:pic>
        <p:nvPicPr>
          <p:cNvPr id="11266" name="Picture 2" descr="Resultado de imagen de carrero blanco"/>
          <p:cNvPicPr>
            <a:picLocks noChangeAspect="1" noChangeArrowheads="1"/>
          </p:cNvPicPr>
          <p:nvPr/>
        </p:nvPicPr>
        <p:blipFill>
          <a:blip r:embed="rId2" cstate="print"/>
          <a:srcRect/>
          <a:stretch>
            <a:fillRect/>
          </a:stretch>
        </p:blipFill>
        <p:spPr bwMode="auto">
          <a:xfrm>
            <a:off x="0" y="2060848"/>
            <a:ext cx="4610100" cy="336232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No obstante, la situación estalló cuando se produjo el </a:t>
            </a:r>
            <a:r>
              <a:rPr lang="es-ES" sz="3600" dirty="0" smtClean="0">
                <a:solidFill>
                  <a:srgbClr val="FF0000"/>
                </a:solidFill>
                <a:latin typeface="Times New Roman" pitchFamily="18" charset="0"/>
                <a:cs typeface="Times New Roman" pitchFamily="18" charset="0"/>
              </a:rPr>
              <a:t>caso MATESA</a:t>
            </a:r>
            <a:r>
              <a:rPr lang="es-ES" sz="3600" dirty="0" smtClean="0">
                <a:latin typeface="Times New Roman" pitchFamily="18" charset="0"/>
                <a:cs typeface="Times New Roman" pitchFamily="18" charset="0"/>
              </a:rPr>
              <a:t>, un asunto de corrupción relacionado con esta empresa textil que destapa las miserias dentro del régimen y salpicaba a varios </a:t>
            </a:r>
            <a:r>
              <a:rPr lang="es-ES" sz="3600" dirty="0" err="1" smtClean="0">
                <a:latin typeface="Times New Roman" pitchFamily="18" charset="0"/>
                <a:cs typeface="Times New Roman" pitchFamily="18" charset="0"/>
              </a:rPr>
              <a:t>exministros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
        <p:nvSpPr>
          <p:cNvPr id="4" name="3 CuadroTexto"/>
          <p:cNvSpPr txBox="1"/>
          <p:nvPr/>
        </p:nvSpPr>
        <p:spPr>
          <a:xfrm>
            <a:off x="0" y="3429000"/>
            <a:ext cx="4860032" cy="2308324"/>
          </a:xfrm>
          <a:prstGeom prst="rect">
            <a:avLst/>
          </a:prstGeom>
          <a:noFill/>
        </p:spPr>
        <p:txBody>
          <a:bodyPr wrap="square" rtlCol="0">
            <a:spAutoFit/>
          </a:bodyPr>
          <a:lstStyle/>
          <a:p>
            <a:pPr algn="ctr"/>
            <a:r>
              <a:rPr lang="es-ES" sz="2400" dirty="0" smtClean="0"/>
              <a:t>MATESA (Maquinaria Textil del Norte S.A.) era una empresa que había recibido créditos por su supuesta actividad exportadora de maquinaria textil patentada. Sin embargo, todo era un montaje.</a:t>
            </a:r>
            <a:endParaRPr lang="es-ES" sz="2400" dirty="0"/>
          </a:p>
        </p:txBody>
      </p:sp>
      <p:sp>
        <p:nvSpPr>
          <p:cNvPr id="10242" name="AutoShape 2" descr="Resultado de imagen de caso matesa"/>
          <p:cNvSpPr>
            <a:spLocks noChangeAspect="1" noChangeArrowheads="1"/>
          </p:cNvSpPr>
          <p:nvPr/>
        </p:nvSpPr>
        <p:spPr bwMode="auto">
          <a:xfrm>
            <a:off x="155575" y="-1608138"/>
            <a:ext cx="4829175" cy="33623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5" name="AutoShape 5" descr="Resultado de imagen de caso matesa"/>
          <p:cNvSpPr>
            <a:spLocks noChangeAspect="1" noChangeArrowheads="1"/>
          </p:cNvSpPr>
          <p:nvPr/>
        </p:nvSpPr>
        <p:spPr bwMode="auto">
          <a:xfrm>
            <a:off x="155575" y="-1608138"/>
            <a:ext cx="3619500" cy="33623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46" name="Picture 6"/>
          <p:cNvPicPr>
            <a:picLocks noChangeAspect="1" noChangeArrowheads="1"/>
          </p:cNvPicPr>
          <p:nvPr/>
        </p:nvPicPr>
        <p:blipFill>
          <a:blip r:embed="rId2" cstate="print"/>
          <a:srcRect/>
          <a:stretch>
            <a:fillRect/>
          </a:stretch>
        </p:blipFill>
        <p:spPr bwMode="auto">
          <a:xfrm>
            <a:off x="4860033" y="2886596"/>
            <a:ext cx="4283968" cy="397140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938992"/>
          </a:xfrm>
          <a:prstGeom prst="rect">
            <a:avLst/>
          </a:prstGeom>
        </p:spPr>
        <p:txBody>
          <a:bodyPr wrap="square">
            <a:spAutoFit/>
          </a:bodyPr>
          <a:lstStyle/>
          <a:p>
            <a:pPr algn="ctr"/>
            <a:r>
              <a:rPr lang="es-ES" sz="4000" dirty="0" smtClean="0">
                <a:latin typeface="Times New Roman" pitchFamily="18" charset="0"/>
                <a:cs typeface="Times New Roman" pitchFamily="18" charset="0"/>
              </a:rPr>
              <a:t>La novedad es que la prensa trató profusamente el tema amparada en la Ley de Prensa de Fraga de 1966.</a:t>
            </a:r>
            <a:endParaRPr lang="es-ES" sz="4000" dirty="0">
              <a:latin typeface="Times New Roman" pitchFamily="18" charset="0"/>
              <a:cs typeface="Times New Roman" pitchFamily="18" charset="0"/>
            </a:endParaRPr>
          </a:p>
        </p:txBody>
      </p:sp>
      <p:sp>
        <p:nvSpPr>
          <p:cNvPr id="4" name="3 CuadroTexto"/>
          <p:cNvSpPr txBox="1"/>
          <p:nvPr/>
        </p:nvSpPr>
        <p:spPr>
          <a:xfrm>
            <a:off x="0" y="2204864"/>
            <a:ext cx="4572000" cy="4524315"/>
          </a:xfrm>
          <a:prstGeom prst="rect">
            <a:avLst/>
          </a:prstGeom>
          <a:noFill/>
        </p:spPr>
        <p:txBody>
          <a:bodyPr wrap="square" rtlCol="0">
            <a:spAutoFit/>
          </a:bodyPr>
          <a:lstStyle/>
          <a:p>
            <a:pPr algn="ctr"/>
            <a:r>
              <a:rPr lang="es-ES" sz="2400" dirty="0" smtClean="0"/>
              <a:t>Se apuntó como responsables a los ministros de Hacienda y de Comercio, así como al gobernador del Banco de España (Mariano Rubio, uno de los tecnócratas que promovieron el Plan de Estabilización). Un régimen que presumía de honradez no podía permitirse este tipo de escándalos y se indultó a los tres responsables políticos pero ya no volverían a ocupar cargos  ministeriales.</a:t>
            </a:r>
            <a:endParaRPr lang="es-ES" sz="2400" dirty="0"/>
          </a:p>
        </p:txBody>
      </p:sp>
      <p:pic>
        <p:nvPicPr>
          <p:cNvPr id="5" name="Picture 3"/>
          <p:cNvPicPr>
            <a:picLocks noChangeAspect="1" noChangeArrowheads="1"/>
          </p:cNvPicPr>
          <p:nvPr/>
        </p:nvPicPr>
        <p:blipFill>
          <a:blip r:embed="rId2" cstate="print"/>
          <a:srcRect/>
          <a:stretch>
            <a:fillRect/>
          </a:stretch>
        </p:blipFill>
        <p:spPr bwMode="auto">
          <a:xfrm>
            <a:off x="4613685" y="2996952"/>
            <a:ext cx="4530315" cy="314932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246769"/>
          </a:xfrm>
          <a:prstGeom prst="rect">
            <a:avLst/>
          </a:prstGeom>
        </p:spPr>
        <p:txBody>
          <a:bodyPr wrap="square">
            <a:spAutoFit/>
          </a:bodyPr>
          <a:lstStyle/>
          <a:p>
            <a:pPr algn="ctr"/>
            <a:r>
              <a:rPr lang="es-ES" sz="3500" dirty="0" smtClean="0">
                <a:latin typeface="Times New Roman" pitchFamily="18" charset="0"/>
                <a:cs typeface="Times New Roman" pitchFamily="18" charset="0"/>
              </a:rPr>
              <a:t>Ante esta situación, Franco nombró el </a:t>
            </a:r>
            <a:r>
              <a:rPr lang="es-ES" sz="3500" dirty="0" smtClean="0">
                <a:solidFill>
                  <a:srgbClr val="FF0000"/>
                </a:solidFill>
                <a:latin typeface="Times New Roman" pitchFamily="18" charset="0"/>
                <a:cs typeface="Times New Roman" pitchFamily="18" charset="0"/>
              </a:rPr>
              <a:t>gobierno monocolor </a:t>
            </a:r>
            <a:r>
              <a:rPr lang="es-ES" sz="3500" dirty="0" smtClean="0">
                <a:latin typeface="Times New Roman" pitchFamily="18" charset="0"/>
                <a:cs typeface="Times New Roman" pitchFamily="18" charset="0"/>
              </a:rPr>
              <a:t>en el que el </a:t>
            </a:r>
            <a:r>
              <a:rPr lang="es-ES" sz="3500" dirty="0" smtClean="0">
                <a:solidFill>
                  <a:srgbClr val="FF0000"/>
                </a:solidFill>
                <a:latin typeface="Times New Roman" pitchFamily="18" charset="0"/>
                <a:cs typeface="Times New Roman" pitchFamily="18" charset="0"/>
              </a:rPr>
              <a:t>hombre fuerte era Carrero Blanco</a:t>
            </a:r>
            <a:r>
              <a:rPr lang="es-ES" sz="3500" dirty="0" smtClean="0">
                <a:latin typeface="Times New Roman" pitchFamily="18" charset="0"/>
                <a:cs typeface="Times New Roman" pitchFamily="18" charset="0"/>
              </a:rPr>
              <a:t>. De hecho, en 1973 Carrero Blanco sucedía a Franco en la jefatura del Gobierno.</a:t>
            </a:r>
            <a:endParaRPr lang="es-ES" sz="3500" dirty="0">
              <a:latin typeface="Times New Roman" pitchFamily="18" charset="0"/>
              <a:cs typeface="Times New Roman" pitchFamily="18" charset="0"/>
            </a:endParaRPr>
          </a:p>
        </p:txBody>
      </p:sp>
      <p:sp>
        <p:nvSpPr>
          <p:cNvPr id="4" name="3 CuadroTexto"/>
          <p:cNvSpPr txBox="1"/>
          <p:nvPr/>
        </p:nvSpPr>
        <p:spPr>
          <a:xfrm>
            <a:off x="0" y="2852936"/>
            <a:ext cx="3347864" cy="3046988"/>
          </a:xfrm>
          <a:prstGeom prst="rect">
            <a:avLst/>
          </a:prstGeom>
          <a:noFill/>
        </p:spPr>
        <p:txBody>
          <a:bodyPr wrap="square" rtlCol="0">
            <a:spAutoFit/>
          </a:bodyPr>
          <a:lstStyle/>
          <a:p>
            <a:pPr algn="ctr"/>
            <a:r>
              <a:rPr lang="es-ES" sz="2400" dirty="0" smtClean="0"/>
              <a:t>El Gobierno de 1969 se llama monocolor por su carácter menos diverso que los anteriores. Destacan los ministros afines a Carrero Blanco y los tecnócratas de López Rodó.</a:t>
            </a:r>
            <a:endParaRPr lang="es-ES" sz="2400" dirty="0"/>
          </a:p>
        </p:txBody>
      </p:sp>
      <p:pic>
        <p:nvPicPr>
          <p:cNvPr id="8194" name="Picture 2" descr="Resultado de imagen de gobierno 1969"/>
          <p:cNvPicPr>
            <a:picLocks noChangeAspect="1" noChangeArrowheads="1"/>
          </p:cNvPicPr>
          <p:nvPr/>
        </p:nvPicPr>
        <p:blipFill>
          <a:blip r:embed="rId2" cstate="print"/>
          <a:srcRect/>
          <a:stretch>
            <a:fillRect/>
          </a:stretch>
        </p:blipFill>
        <p:spPr bwMode="auto">
          <a:xfrm>
            <a:off x="3335693" y="2276872"/>
            <a:ext cx="5808307" cy="436510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n de &quot;proceso de burgos&quot;"/>
          <p:cNvPicPr>
            <a:picLocks noChangeAspect="1" noChangeArrowheads="1"/>
          </p:cNvPicPr>
          <p:nvPr/>
        </p:nvPicPr>
        <p:blipFill>
          <a:blip r:embed="rId2" cstate="print"/>
          <a:srcRect/>
          <a:stretch>
            <a:fillRect/>
          </a:stretch>
        </p:blipFill>
        <p:spPr bwMode="auto">
          <a:xfrm>
            <a:off x="4716016" y="2708920"/>
            <a:ext cx="4743450" cy="3514726"/>
          </a:xfrm>
          <a:prstGeom prst="rect">
            <a:avLst/>
          </a:prstGeom>
          <a:noFill/>
        </p:spPr>
      </p:pic>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Esta solución conservadora mostró pronto sus </a:t>
            </a:r>
            <a:r>
              <a:rPr lang="es-ES" sz="3600" dirty="0" smtClean="0">
                <a:solidFill>
                  <a:srgbClr val="FF0000"/>
                </a:solidFill>
                <a:latin typeface="Times New Roman" pitchFamily="18" charset="0"/>
                <a:cs typeface="Times New Roman" pitchFamily="18" charset="0"/>
              </a:rPr>
              <a:t>limitaciones</a:t>
            </a:r>
            <a:r>
              <a:rPr lang="es-ES" sz="3600" dirty="0" smtClean="0">
                <a:latin typeface="Times New Roman" pitchFamily="18" charset="0"/>
                <a:cs typeface="Times New Roman" pitchFamily="18" charset="0"/>
              </a:rPr>
              <a:t> con el uso de la </a:t>
            </a:r>
            <a:r>
              <a:rPr lang="es-ES" sz="3600" dirty="0" smtClean="0">
                <a:solidFill>
                  <a:srgbClr val="FF0000"/>
                </a:solidFill>
                <a:latin typeface="Times New Roman" pitchFamily="18" charset="0"/>
                <a:cs typeface="Times New Roman" pitchFamily="18" charset="0"/>
              </a:rPr>
              <a:t>represión</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procesos de Burgos</a:t>
            </a:r>
            <a:r>
              <a:rPr lang="es-ES" sz="3600" dirty="0" smtClean="0">
                <a:latin typeface="Times New Roman" pitchFamily="18" charset="0"/>
                <a:cs typeface="Times New Roman" pitchFamily="18" charset="0"/>
              </a:rPr>
              <a:t> contra los etarras, el </a:t>
            </a:r>
            <a:r>
              <a:rPr lang="es-ES" sz="3600" dirty="0" smtClean="0">
                <a:solidFill>
                  <a:srgbClr val="FF0000"/>
                </a:solidFill>
                <a:latin typeface="Times New Roman" pitchFamily="18" charset="0"/>
                <a:cs typeface="Times New Roman" pitchFamily="18" charset="0"/>
              </a:rPr>
              <a:t>proceso 1001 </a:t>
            </a:r>
            <a:r>
              <a:rPr lang="es-ES" sz="3600" dirty="0" smtClean="0">
                <a:latin typeface="Times New Roman" pitchFamily="18" charset="0"/>
                <a:cs typeface="Times New Roman" pitchFamily="18" charset="0"/>
              </a:rPr>
              <a:t>contra CCOO, huelgas, manifestaciones…)</a:t>
            </a:r>
            <a:endParaRPr lang="es-ES" sz="3600" dirty="0">
              <a:latin typeface="Times New Roman" pitchFamily="18" charset="0"/>
              <a:cs typeface="Times New Roman" pitchFamily="18" charset="0"/>
            </a:endParaRPr>
          </a:p>
        </p:txBody>
      </p:sp>
      <p:sp>
        <p:nvSpPr>
          <p:cNvPr id="4" name="3 CuadroTexto"/>
          <p:cNvSpPr txBox="1"/>
          <p:nvPr/>
        </p:nvSpPr>
        <p:spPr>
          <a:xfrm>
            <a:off x="0" y="2996952"/>
            <a:ext cx="5076056" cy="2677656"/>
          </a:xfrm>
          <a:prstGeom prst="rect">
            <a:avLst/>
          </a:prstGeom>
          <a:noFill/>
        </p:spPr>
        <p:txBody>
          <a:bodyPr wrap="square" rtlCol="0">
            <a:spAutoFit/>
          </a:bodyPr>
          <a:lstStyle/>
          <a:p>
            <a:pPr algn="ctr"/>
            <a:r>
              <a:rPr lang="es-ES" sz="2400" dirty="0" smtClean="0"/>
              <a:t>El proceso de Burgos fue un juicio celebrado en esta ciudad en 1970. Se condenó a muerte a seis etarras por los asesinatos cometidos. Sin embargo, la presión internacional consiguió que fueran conmutadas por penas de cárcel.</a:t>
            </a:r>
            <a:endParaRPr lang="es-E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algn="ctr"/>
            <a:r>
              <a:rPr lang="es-ES" sz="3600" dirty="0" smtClean="0">
                <a:latin typeface="Times New Roman" pitchFamily="18" charset="0"/>
                <a:cs typeface="Times New Roman" pitchFamily="18" charset="0"/>
              </a:rPr>
              <a:t>A la par intentó </a:t>
            </a:r>
            <a:r>
              <a:rPr lang="es-ES" sz="3600" dirty="0" smtClean="0">
                <a:solidFill>
                  <a:srgbClr val="FF0000"/>
                </a:solidFill>
                <a:latin typeface="Times New Roman" pitchFamily="18" charset="0"/>
                <a:cs typeface="Times New Roman" pitchFamily="18" charset="0"/>
              </a:rPr>
              <a:t>tímidas reformas </a:t>
            </a:r>
            <a:r>
              <a:rPr lang="es-ES" sz="3600" dirty="0" smtClean="0">
                <a:latin typeface="Times New Roman" pitchFamily="18" charset="0"/>
                <a:cs typeface="Times New Roman" pitchFamily="18" charset="0"/>
              </a:rPr>
              <a:t>(Ley General de Educación de 1970, Ley Sindical de 1971…).</a:t>
            </a:r>
            <a:endParaRPr lang="es-ES" sz="3600" dirty="0">
              <a:latin typeface="Times New Roman" pitchFamily="18" charset="0"/>
              <a:cs typeface="Times New Roman" pitchFamily="18" charset="0"/>
            </a:endParaRPr>
          </a:p>
        </p:txBody>
      </p:sp>
      <p:sp>
        <p:nvSpPr>
          <p:cNvPr id="4" name="3 CuadroTexto"/>
          <p:cNvSpPr txBox="1"/>
          <p:nvPr/>
        </p:nvSpPr>
        <p:spPr>
          <a:xfrm>
            <a:off x="4932040" y="2492896"/>
            <a:ext cx="4211960" cy="3046988"/>
          </a:xfrm>
          <a:prstGeom prst="rect">
            <a:avLst/>
          </a:prstGeom>
          <a:noFill/>
        </p:spPr>
        <p:txBody>
          <a:bodyPr wrap="square" rtlCol="0">
            <a:spAutoFit/>
          </a:bodyPr>
          <a:lstStyle/>
          <a:p>
            <a:pPr algn="ctr"/>
            <a:r>
              <a:rPr lang="es-ES" sz="2400" dirty="0" smtClean="0"/>
              <a:t>La ley educativa de 1970 fue la que creó en España la EGB (Enseñanza General Básica). Toda una generación sabemos lo que es, pero la vuestra ya no. Supongo que Heidi sí sabéis quién es, pero la Bruja Avería y David el Gnomo… no sé.</a:t>
            </a:r>
            <a:endParaRPr lang="es-ES" sz="2400" dirty="0"/>
          </a:p>
        </p:txBody>
      </p:sp>
      <p:pic>
        <p:nvPicPr>
          <p:cNvPr id="6146" name="Picture 2" descr="Resultado de imagen de yo fui a egb"/>
          <p:cNvPicPr>
            <a:picLocks noChangeAspect="1" noChangeArrowheads="1"/>
          </p:cNvPicPr>
          <p:nvPr/>
        </p:nvPicPr>
        <p:blipFill>
          <a:blip r:embed="rId2" cstate="print"/>
          <a:srcRect/>
          <a:stretch>
            <a:fillRect/>
          </a:stretch>
        </p:blipFill>
        <p:spPr bwMode="auto">
          <a:xfrm>
            <a:off x="0" y="2204864"/>
            <a:ext cx="4886325" cy="35147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3566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La oposición a la dictadura: principales grupos y evolución en el tiempo. La crisis del franquismo desde 1973 a la muerte de Franco.</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092881"/>
          </a:xfrm>
          <a:prstGeom prst="rect">
            <a:avLst/>
          </a:prstGeom>
        </p:spPr>
        <p:txBody>
          <a:bodyPr wrap="square">
            <a:spAutoFit/>
          </a:bodyPr>
          <a:lstStyle/>
          <a:p>
            <a:pPr algn="ctr"/>
            <a:r>
              <a:rPr lang="es-ES" sz="3250" dirty="0" smtClean="0"/>
              <a:t>El golpe fundamental al régimen se produce en </a:t>
            </a:r>
            <a:r>
              <a:rPr lang="es-ES" sz="3250" dirty="0" smtClean="0">
                <a:solidFill>
                  <a:srgbClr val="FF0000"/>
                </a:solidFill>
              </a:rPr>
              <a:t>1973</a:t>
            </a:r>
            <a:r>
              <a:rPr lang="es-ES" sz="3250" dirty="0" smtClean="0"/>
              <a:t>. La </a:t>
            </a:r>
            <a:r>
              <a:rPr lang="es-ES" sz="3250" dirty="0" smtClean="0">
                <a:solidFill>
                  <a:srgbClr val="FF0000"/>
                </a:solidFill>
              </a:rPr>
              <a:t>crisis del petróleo </a:t>
            </a:r>
            <a:r>
              <a:rPr lang="es-ES" sz="3250" dirty="0" smtClean="0"/>
              <a:t>de ese año azota a España lastrado por su dependencia energética y a final del mismo Carrero Blanco es asesinado por ETA.</a:t>
            </a:r>
            <a:endParaRPr lang="es-ES" sz="3250" dirty="0">
              <a:latin typeface="Times New Roman" pitchFamily="18" charset="0"/>
              <a:cs typeface="Times New Roman" pitchFamily="18" charset="0"/>
            </a:endParaRPr>
          </a:p>
        </p:txBody>
      </p:sp>
      <p:pic>
        <p:nvPicPr>
          <p:cNvPr id="5122" name="Picture 2" descr="Resultado de imagen de crisis 1973 españa"/>
          <p:cNvPicPr>
            <a:picLocks noChangeAspect="1" noChangeArrowheads="1"/>
          </p:cNvPicPr>
          <p:nvPr/>
        </p:nvPicPr>
        <p:blipFill>
          <a:blip r:embed="rId2" cstate="print"/>
          <a:srcRect/>
          <a:stretch>
            <a:fillRect/>
          </a:stretch>
        </p:blipFill>
        <p:spPr bwMode="auto">
          <a:xfrm>
            <a:off x="1043608" y="2176130"/>
            <a:ext cx="7272808" cy="468187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246769"/>
          </a:xfrm>
          <a:prstGeom prst="rect">
            <a:avLst/>
          </a:prstGeom>
        </p:spPr>
        <p:txBody>
          <a:bodyPr wrap="square">
            <a:spAutoFit/>
          </a:bodyPr>
          <a:lstStyle/>
          <a:p>
            <a:pPr algn="ctr"/>
            <a:r>
              <a:rPr lang="es-ES" sz="3500" dirty="0" smtClean="0">
                <a:latin typeface="Times New Roman" pitchFamily="18" charset="0"/>
                <a:cs typeface="Times New Roman" pitchFamily="18" charset="0"/>
              </a:rPr>
              <a:t>Franco entregó entonces el </a:t>
            </a:r>
            <a:r>
              <a:rPr lang="es-ES" sz="3500" dirty="0" smtClean="0">
                <a:latin typeface="Times New Roman" pitchFamily="18" charset="0"/>
                <a:cs typeface="Times New Roman" pitchFamily="18" charset="0"/>
              </a:rPr>
              <a:t>gobierno </a:t>
            </a:r>
            <a:r>
              <a:rPr lang="es-ES" sz="3500" dirty="0" smtClean="0">
                <a:latin typeface="Times New Roman" pitchFamily="18" charset="0"/>
                <a:cs typeface="Times New Roman" pitchFamily="18" charset="0"/>
              </a:rPr>
              <a:t>a </a:t>
            </a:r>
            <a:r>
              <a:rPr lang="es-ES" sz="3500" dirty="0" smtClean="0">
                <a:solidFill>
                  <a:srgbClr val="FF0000"/>
                </a:solidFill>
                <a:latin typeface="Times New Roman" pitchFamily="18" charset="0"/>
                <a:cs typeface="Times New Roman" pitchFamily="18" charset="0"/>
              </a:rPr>
              <a:t>Arias Navarro</a:t>
            </a:r>
            <a:r>
              <a:rPr lang="es-ES" sz="3500" dirty="0" smtClean="0">
                <a:latin typeface="Times New Roman" pitchFamily="18" charset="0"/>
                <a:cs typeface="Times New Roman" pitchFamily="18" charset="0"/>
              </a:rPr>
              <a:t>, que pese a sus promesas (espíritu del 12 de febrero) mantuvo una actitud </a:t>
            </a:r>
            <a:r>
              <a:rPr lang="es-ES" sz="3500" dirty="0" smtClean="0">
                <a:solidFill>
                  <a:srgbClr val="FF0000"/>
                </a:solidFill>
                <a:latin typeface="Times New Roman" pitchFamily="18" charset="0"/>
                <a:cs typeface="Times New Roman" pitchFamily="18" charset="0"/>
              </a:rPr>
              <a:t>inmovilista</a:t>
            </a:r>
            <a:r>
              <a:rPr lang="es-ES" sz="3500" dirty="0" smtClean="0">
                <a:latin typeface="Times New Roman" pitchFamily="18" charset="0"/>
                <a:cs typeface="Times New Roman" pitchFamily="18" charset="0"/>
              </a:rPr>
              <a:t> hasta que el 20 de noviembre de 1975 muere Franco.</a:t>
            </a:r>
            <a:endParaRPr lang="es-ES" sz="3500" dirty="0">
              <a:latin typeface="Times New Roman" pitchFamily="18" charset="0"/>
              <a:cs typeface="Times New Roman" pitchFamily="18" charset="0"/>
            </a:endParaRPr>
          </a:p>
        </p:txBody>
      </p:sp>
      <p:pic>
        <p:nvPicPr>
          <p:cNvPr id="4098" name="Picture 2" descr="https://upload.wikimedia.org/wikipedia/commons/thumb/3/30/Carlos_Arias_Navarro_and_Franco_1975.jpg/800px-Carlos_Arias_Navarro_and_Franco_1975.jpg"/>
          <p:cNvPicPr>
            <a:picLocks noChangeAspect="1" noChangeArrowheads="1"/>
          </p:cNvPicPr>
          <p:nvPr/>
        </p:nvPicPr>
        <p:blipFill>
          <a:blip r:embed="rId2" cstate="print"/>
          <a:srcRect/>
          <a:stretch>
            <a:fillRect/>
          </a:stretch>
        </p:blipFill>
        <p:spPr bwMode="auto">
          <a:xfrm>
            <a:off x="1691680" y="2276872"/>
            <a:ext cx="5960306" cy="458112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Además, en 1974 </a:t>
            </a:r>
            <a:r>
              <a:rPr lang="es-ES" sz="3600" dirty="0" smtClean="0">
                <a:solidFill>
                  <a:srgbClr val="FF0000"/>
                </a:solidFill>
                <a:latin typeface="Times New Roman" pitchFamily="18" charset="0"/>
                <a:cs typeface="Times New Roman" pitchFamily="18" charset="0"/>
              </a:rPr>
              <a:t>desaparecen los regímenes dictatoriales </a:t>
            </a:r>
            <a:r>
              <a:rPr lang="es-ES" sz="3600" dirty="0" smtClean="0">
                <a:latin typeface="Times New Roman" pitchFamily="18" charset="0"/>
                <a:cs typeface="Times New Roman" pitchFamily="18" charset="0"/>
              </a:rPr>
              <a:t>que pervivían en Europa – Grecia y Portugal – junto al franquismo.</a:t>
            </a:r>
            <a:endParaRPr lang="es-ES" sz="3300" dirty="0">
              <a:latin typeface="Times New Roman" pitchFamily="18" charset="0"/>
              <a:cs typeface="Times New Roman" pitchFamily="18" charset="0"/>
            </a:endParaRPr>
          </a:p>
        </p:txBody>
      </p:sp>
      <p:sp>
        <p:nvSpPr>
          <p:cNvPr id="4" name="3 CuadroTexto"/>
          <p:cNvSpPr txBox="1"/>
          <p:nvPr/>
        </p:nvSpPr>
        <p:spPr>
          <a:xfrm>
            <a:off x="0" y="2564904"/>
            <a:ext cx="4860032" cy="3416320"/>
          </a:xfrm>
          <a:prstGeom prst="rect">
            <a:avLst/>
          </a:prstGeom>
          <a:noFill/>
        </p:spPr>
        <p:txBody>
          <a:bodyPr wrap="square" rtlCol="0">
            <a:spAutoFit/>
          </a:bodyPr>
          <a:lstStyle/>
          <a:p>
            <a:pPr algn="ctr"/>
            <a:r>
              <a:rPr lang="es-ES" sz="2400" dirty="0" smtClean="0"/>
              <a:t>En Portugal se producía la Revolución de los Claveles. Con la muerte de Salazar en 1970 el régimen no fue capaz de evolucionar y el 25 de abril caía se produjo un golpe de Estado incruento. En Portugal se establecería finalmente un régimen democrático encabezado por los socialdemócratas.</a:t>
            </a:r>
            <a:endParaRPr lang="es-ES" sz="2400" dirty="0"/>
          </a:p>
        </p:txBody>
      </p:sp>
      <p:pic>
        <p:nvPicPr>
          <p:cNvPr id="3076" name="Picture 4" descr="Resultado de imagen de revolucion de los claveles"/>
          <p:cNvPicPr>
            <a:picLocks noChangeAspect="1" noChangeArrowheads="1"/>
          </p:cNvPicPr>
          <p:nvPr/>
        </p:nvPicPr>
        <p:blipFill>
          <a:blip r:embed="rId2" cstate="print"/>
          <a:srcRect/>
          <a:stretch>
            <a:fillRect/>
          </a:stretch>
        </p:blipFill>
        <p:spPr bwMode="auto">
          <a:xfrm>
            <a:off x="4860032" y="1692037"/>
            <a:ext cx="4283968" cy="516596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Conclusión: la necesidad de cambios más profundos</a:t>
            </a:r>
            <a:endParaRPr lang="es-ES" sz="4800" dirty="0">
              <a:latin typeface="Arial Black" pitchFamily="34" charset="0"/>
            </a:endParaRPr>
          </a:p>
        </p:txBody>
      </p:sp>
      <p:sp>
        <p:nvSpPr>
          <p:cNvPr id="3" name="2 Rectángulo"/>
          <p:cNvSpPr/>
          <p:nvPr/>
        </p:nvSpPr>
        <p:spPr>
          <a:xfrm>
            <a:off x="0" y="1556792"/>
            <a:ext cx="9144000" cy="1323439"/>
          </a:xfrm>
          <a:prstGeom prst="rect">
            <a:avLst/>
          </a:prstGeom>
        </p:spPr>
        <p:txBody>
          <a:bodyPr wrap="square">
            <a:spAutoFit/>
          </a:bodyPr>
          <a:lstStyle/>
          <a:p>
            <a:pPr marL="268288" lvl="0" indent="-268288">
              <a:buFont typeface="Arial" pitchFamily="34" charset="0"/>
              <a:buChar char="•"/>
            </a:pPr>
            <a:r>
              <a:rPr lang="es-ES" sz="4000" dirty="0" smtClean="0">
                <a:latin typeface="Times New Roman" pitchFamily="18" charset="0"/>
                <a:cs typeface="Times New Roman" pitchFamily="18" charset="0"/>
              </a:rPr>
              <a:t>Las incógnitas dejadas por la muerte de Franco.</a:t>
            </a:r>
            <a:endParaRPr lang="es-ES"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En 1975 el país estaba inmerso en una oleada de cambios y un proceso de modernización, pero la muerte de Franco dejaba al país en una situación política y económica llena de </a:t>
            </a:r>
            <a:r>
              <a:rPr lang="es-ES" sz="3600" dirty="0" smtClean="0">
                <a:solidFill>
                  <a:srgbClr val="FF0000"/>
                </a:solidFill>
                <a:latin typeface="Times New Roman" pitchFamily="18" charset="0"/>
                <a:cs typeface="Times New Roman" pitchFamily="18" charset="0"/>
              </a:rPr>
              <a:t>incógnitas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1026" name="Picture 2" descr="Resultado de imagen de despedida a franco 1975"/>
          <p:cNvPicPr>
            <a:picLocks noChangeAspect="1" noChangeArrowheads="1"/>
          </p:cNvPicPr>
          <p:nvPr/>
        </p:nvPicPr>
        <p:blipFill>
          <a:blip r:embed="rId2" cstate="print"/>
          <a:srcRect/>
          <a:stretch>
            <a:fillRect/>
          </a:stretch>
        </p:blipFill>
        <p:spPr bwMode="auto">
          <a:xfrm>
            <a:off x="1619672" y="2312971"/>
            <a:ext cx="6035402" cy="454502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Introducción. Necesidad de cambios profundos</a:t>
            </a:r>
            <a:endParaRPr lang="es-ES" sz="4800" dirty="0">
              <a:latin typeface="Arial Black" pitchFamily="34" charset="0"/>
            </a:endParaRPr>
          </a:p>
        </p:txBody>
      </p:sp>
      <p:sp>
        <p:nvSpPr>
          <p:cNvPr id="3" name="2 Rectángulo"/>
          <p:cNvSpPr/>
          <p:nvPr/>
        </p:nvSpPr>
        <p:spPr>
          <a:xfrm>
            <a:off x="0" y="1700808"/>
            <a:ext cx="9144000" cy="707886"/>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El cóctel del cambio.</a:t>
            </a:r>
            <a:endParaRPr lang="es-ES"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Desde 1969 el régimen franquista muestra claros </a:t>
            </a:r>
            <a:r>
              <a:rPr lang="es-ES" sz="3600" dirty="0" smtClean="0">
                <a:solidFill>
                  <a:srgbClr val="FF0000"/>
                </a:solidFill>
              </a:rPr>
              <a:t>signos de agotamiento</a:t>
            </a:r>
            <a:r>
              <a:rPr lang="es-ES" sz="3600" dirty="0" smtClean="0"/>
              <a:t>. La sociedad española y la situación internacional demandaban cambios políticos más profundos.</a:t>
            </a:r>
            <a:endParaRPr lang="es-ES" sz="3600" dirty="0">
              <a:latin typeface="Times New Roman" pitchFamily="18" charset="0"/>
              <a:cs typeface="Times New Roman" pitchFamily="18" charset="0"/>
            </a:endParaRPr>
          </a:p>
        </p:txBody>
      </p:sp>
      <p:sp>
        <p:nvSpPr>
          <p:cNvPr id="4" name="3 CuadroTexto"/>
          <p:cNvSpPr txBox="1"/>
          <p:nvPr/>
        </p:nvSpPr>
        <p:spPr>
          <a:xfrm>
            <a:off x="0" y="3356992"/>
            <a:ext cx="4572000" cy="2308324"/>
          </a:xfrm>
          <a:prstGeom prst="rect">
            <a:avLst/>
          </a:prstGeom>
          <a:noFill/>
        </p:spPr>
        <p:txBody>
          <a:bodyPr wrap="square" rtlCol="0">
            <a:spAutoFit/>
          </a:bodyPr>
          <a:lstStyle/>
          <a:p>
            <a:pPr algn="ctr"/>
            <a:r>
              <a:rPr lang="es-ES" sz="2400" dirty="0" smtClean="0"/>
              <a:t>Un envejecido Franco comunicaba ese mismo año a Juan Carlos que le sucedería en la jefatura del Estado. El estado de salud del dictador era un síntoma de que el propio régimen necesitaba un cambio.</a:t>
            </a:r>
            <a:endParaRPr lang="es-ES" sz="2400" dirty="0"/>
          </a:p>
        </p:txBody>
      </p:sp>
      <p:pic>
        <p:nvPicPr>
          <p:cNvPr id="41988" name="Picture 4" descr="Resultado de imagen de franco 1969"/>
          <p:cNvPicPr>
            <a:picLocks noChangeAspect="1" noChangeArrowheads="1"/>
          </p:cNvPicPr>
          <p:nvPr/>
        </p:nvPicPr>
        <p:blipFill>
          <a:blip r:embed="rId2" cstate="print"/>
          <a:srcRect/>
          <a:stretch>
            <a:fillRect/>
          </a:stretch>
        </p:blipFill>
        <p:spPr bwMode="auto">
          <a:xfrm>
            <a:off x="4600575" y="2852936"/>
            <a:ext cx="4543425" cy="35147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2924944"/>
            <a:ext cx="3563888" cy="2677656"/>
          </a:xfrm>
          <a:prstGeom prst="rect">
            <a:avLst/>
          </a:prstGeom>
          <a:noFill/>
        </p:spPr>
        <p:txBody>
          <a:bodyPr wrap="square" rtlCol="0">
            <a:spAutoFit/>
          </a:bodyPr>
          <a:lstStyle/>
          <a:p>
            <a:pPr algn="ctr"/>
            <a:r>
              <a:rPr lang="es-ES" sz="2400" dirty="0" smtClean="0"/>
              <a:t>¿Qué fue de la media España que no estaba de acuerdo con un régimen militar? Obviamente no desapareció pese a la derrota militar durante la Guerra Civil.</a:t>
            </a:r>
            <a:endParaRPr lang="es-ES" sz="2400" dirty="0"/>
          </a:p>
        </p:txBody>
      </p:sp>
      <p:sp>
        <p:nvSpPr>
          <p:cNvPr id="4" name="3 Rectángulo"/>
          <p:cNvSpPr/>
          <p:nvPr/>
        </p:nvSpPr>
        <p:spPr>
          <a:xfrm>
            <a:off x="0" y="0"/>
            <a:ext cx="9144000" cy="2062103"/>
          </a:xfrm>
          <a:prstGeom prst="rect">
            <a:avLst/>
          </a:prstGeom>
        </p:spPr>
        <p:txBody>
          <a:bodyPr wrap="square">
            <a:spAutoFit/>
          </a:bodyPr>
          <a:lstStyle/>
          <a:p>
            <a:pPr algn="ctr"/>
            <a:r>
              <a:rPr lang="es-ES" sz="3200" dirty="0" smtClean="0"/>
              <a:t>Mientras, la </a:t>
            </a:r>
            <a:r>
              <a:rPr lang="es-ES" sz="3200" dirty="0" smtClean="0">
                <a:solidFill>
                  <a:srgbClr val="FF0000"/>
                </a:solidFill>
              </a:rPr>
              <a:t>oposición</a:t>
            </a:r>
            <a:r>
              <a:rPr lang="es-ES" sz="3200" dirty="0" smtClean="0"/>
              <a:t> se preparaba para orquestar el cambio. Esta oposición se había iniciado con la instauración de la dictadura y lo hizo de varias formas hasta comienzos de los años 50.</a:t>
            </a:r>
            <a:endParaRPr lang="es-ES" sz="3200" dirty="0">
              <a:latin typeface="Times New Roman" pitchFamily="18" charset="0"/>
              <a:cs typeface="Times New Roman" pitchFamily="18" charset="0"/>
            </a:endParaRPr>
          </a:p>
        </p:txBody>
      </p:sp>
      <p:pic>
        <p:nvPicPr>
          <p:cNvPr id="40962" name="Picture 2" descr="https://upload.wikimedia.org/wikipedia/commons/thumb/d/d0/Mauthausen_survivors_cheer_the_soldiers_of_the_Eleventh_Armored_Division.jpg/800px-Mauthausen_survivors_cheer_the_soldiers_of_the_Eleventh_Armored_Division.jpg"/>
          <p:cNvPicPr>
            <a:picLocks noChangeAspect="1" noChangeArrowheads="1"/>
          </p:cNvPicPr>
          <p:nvPr/>
        </p:nvPicPr>
        <p:blipFill>
          <a:blip r:embed="rId2" cstate="print"/>
          <a:srcRect/>
          <a:stretch>
            <a:fillRect/>
          </a:stretch>
        </p:blipFill>
        <p:spPr bwMode="auto">
          <a:xfrm>
            <a:off x="3574175" y="2204864"/>
            <a:ext cx="5569825" cy="44371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132856"/>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O</a:t>
            </a:r>
            <a:r>
              <a:rPr lang="es-ES" sz="4800" dirty="0" smtClean="0">
                <a:solidFill>
                  <a:srgbClr val="FF0000"/>
                </a:solidFill>
                <a:latin typeface="Arial Black" pitchFamily="34" charset="0"/>
              </a:rPr>
              <a:t>posición </a:t>
            </a:r>
            <a:r>
              <a:rPr lang="es-ES" sz="4800" dirty="0" smtClean="0">
                <a:solidFill>
                  <a:srgbClr val="FF0000"/>
                </a:solidFill>
                <a:latin typeface="Arial Black" pitchFamily="34" charset="0"/>
              </a:rPr>
              <a:t>a la dictadura: principales grupos y evolución en el tiempo</a:t>
            </a:r>
            <a:r>
              <a:rPr lang="es-ES" sz="4800" dirty="0" smtClean="0">
                <a:solidFill>
                  <a:srgbClr val="FF0000"/>
                </a:solidFill>
                <a:latin typeface="Arial Black" pitchFamily="34" charset="0"/>
              </a:rPr>
              <a:t>.</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4250</TotalTime>
  <Words>3196</Words>
  <Application>Microsoft Office PowerPoint</Application>
  <PresentationFormat>Presentación en pantalla (4:3)</PresentationFormat>
  <Paragraphs>119</Paragraphs>
  <Slides>54</Slides>
  <Notes>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395</cp:revision>
  <dcterms:created xsi:type="dcterms:W3CDTF">2017-11-01T17:49:51Z</dcterms:created>
  <dcterms:modified xsi:type="dcterms:W3CDTF">2020-08-28T12:00:37Z</dcterms:modified>
</cp:coreProperties>
</file>